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5"/>
  </p:notesMasterIdLst>
  <p:handoutMasterIdLst>
    <p:handoutMasterId r:id="rId16"/>
  </p:handoutMasterIdLst>
  <p:sldIdLst>
    <p:sldId id="410" r:id="rId5"/>
    <p:sldId id="383" r:id="rId6"/>
    <p:sldId id="391" r:id="rId7"/>
    <p:sldId id="408" r:id="rId8"/>
    <p:sldId id="416" r:id="rId9"/>
    <p:sldId id="411" r:id="rId10"/>
    <p:sldId id="414" r:id="rId11"/>
    <p:sldId id="417" r:id="rId12"/>
    <p:sldId id="415" r:id="rId13"/>
    <p:sldId id="39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6327" autoAdjust="0"/>
  </p:normalViewPr>
  <p:slideViewPr>
    <p:cSldViewPr snapToGrid="0">
      <p:cViewPr>
        <p:scale>
          <a:sx n="66" d="100"/>
          <a:sy n="66" d="100"/>
        </p:scale>
        <p:origin x="628" y="10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09/15/2024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09/15/2024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3856533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4159414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176592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a:lstStyle/>
          <a:p>
            <a:r>
              <a:rPr lang="en-US" dirty="0"/>
              <a:t>Text Summarization</a:t>
            </a:r>
            <a:br>
              <a:rPr lang="en-US" dirty="0"/>
            </a:br>
            <a:r>
              <a:rPr lang="en-US" dirty="0"/>
              <a:t>- Group1</a:t>
            </a:r>
          </a:p>
        </p:txBody>
      </p:sp>
    </p:spTree>
    <p:extLst>
      <p:ext uri="{BB962C8B-B14F-4D97-AF65-F5344CB8AC3E}">
        <p14:creationId xmlns:p14="http://schemas.microsoft.com/office/powerpoint/2010/main" val="3390304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Tree>
    <p:extLst>
      <p:ext uri="{BB962C8B-B14F-4D97-AF65-F5344CB8AC3E}">
        <p14:creationId xmlns:p14="http://schemas.microsoft.com/office/powerpoint/2010/main" val="42611324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Agenda</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a:lstStyle/>
          <a:p>
            <a:r>
              <a:rPr lang="en-US" dirty="0"/>
              <a:t>Dataset</a:t>
            </a:r>
          </a:p>
          <a:p>
            <a:r>
              <a:rPr lang="en-US" dirty="0"/>
              <a:t>Model &amp; Tokenizer</a:t>
            </a:r>
          </a:p>
          <a:p>
            <a:r>
              <a:rPr lang="en-US" dirty="0"/>
              <a:t>Fine Tuning model</a:t>
            </a:r>
          </a:p>
          <a:p>
            <a:r>
              <a:rPr lang="en-US" dirty="0"/>
              <a:t>Inference</a:t>
            </a:r>
          </a:p>
        </p:txBody>
      </p:sp>
    </p:spTree>
    <p:extLst>
      <p:ext uri="{BB962C8B-B14F-4D97-AF65-F5344CB8AC3E}">
        <p14:creationId xmlns:p14="http://schemas.microsoft.com/office/powerpoint/2010/main" val="33466857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Dataset</a:t>
            </a:r>
          </a:p>
        </p:txBody>
      </p:sp>
      <p:pic>
        <p:nvPicPr>
          <p:cNvPr id="4" name="Content Placeholder 3">
            <a:extLst>
              <a:ext uri="{FF2B5EF4-FFF2-40B4-BE49-F238E27FC236}">
                <a16:creationId xmlns:a16="http://schemas.microsoft.com/office/drawing/2014/main" id="{950A8033-3330-F3E3-26D0-905DD521D9E3}"/>
              </a:ext>
            </a:extLst>
          </p:cNvPr>
          <p:cNvPicPr>
            <a:picLocks noGrp="1" noChangeAspect="1"/>
          </p:cNvPicPr>
          <p:nvPr>
            <p:ph sz="quarter" idx="13"/>
          </p:nvPr>
        </p:nvPicPr>
        <p:blipFill>
          <a:blip r:embed="rId3"/>
          <a:stretch>
            <a:fillRect/>
          </a:stretch>
        </p:blipFill>
        <p:spPr>
          <a:xfrm>
            <a:off x="3657600" y="2664303"/>
            <a:ext cx="7810500" cy="2934331"/>
          </a:xfrm>
        </p:spPr>
      </p:pic>
      <p:grpSp>
        <p:nvGrpSpPr>
          <p:cNvPr id="19" name="Group 18">
            <a:extLst>
              <a:ext uri="{FF2B5EF4-FFF2-40B4-BE49-F238E27FC236}">
                <a16:creationId xmlns:a16="http://schemas.microsoft.com/office/drawing/2014/main" id="{C78CEA4F-D72A-C069-6A51-328B103CA0CA}"/>
              </a:ext>
              <a:ext uri="{C183D7F6-B498-43B3-948B-1728B52AA6E4}">
                <adec:decorative xmlns=""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t>Model &amp; Tokenizer</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594360" y="2676525"/>
            <a:ext cx="4490827" cy="3597470"/>
          </a:xfrm>
        </p:spPr>
        <p:txBody>
          <a:bodyPr/>
          <a:lstStyle/>
          <a:p>
            <a:pPr lvl="1"/>
            <a:r>
              <a:rPr lang="en-US" dirty="0"/>
              <a:t>Model : </a:t>
            </a:r>
            <a:r>
              <a:rPr lang="en-US" b="0" dirty="0">
                <a:solidFill>
                  <a:schemeClr val="accent3"/>
                </a:solidFill>
                <a:effectLst/>
                <a:latin typeface="Courier New" panose="02070309020205020404" pitchFamily="49" charset="0"/>
              </a:rPr>
              <a:t>mt5-small-Arabic-Summarization</a:t>
            </a:r>
          </a:p>
          <a:p>
            <a:pPr marL="0" lvl="1" indent="0">
              <a:buNone/>
            </a:pPr>
            <a:endParaRPr lang="en-US" dirty="0"/>
          </a:p>
          <a:p>
            <a:pPr marL="0" lvl="1" indent="0">
              <a:buNone/>
            </a:pPr>
            <a:endParaRPr lang="en-US" dirty="0"/>
          </a:p>
        </p:txBody>
      </p:sp>
      <p:sp>
        <p:nvSpPr>
          <p:cNvPr id="4" name="Content Placeholder 3">
            <a:extLst>
              <a:ext uri="{FF2B5EF4-FFF2-40B4-BE49-F238E27FC236}">
                <a16:creationId xmlns:a16="http://schemas.microsoft.com/office/drawing/2014/main" id="{41FC7B50-71A6-D8BE-C032-5EB4CF5706D5}"/>
              </a:ext>
            </a:extLst>
          </p:cNvPr>
          <p:cNvSpPr>
            <a:spLocks noGrp="1"/>
          </p:cNvSpPr>
          <p:nvPr>
            <p:ph sz="quarter" idx="16"/>
          </p:nvPr>
        </p:nvSpPr>
        <p:spPr>
          <a:xfrm>
            <a:off x="5881898" y="2676525"/>
            <a:ext cx="4490827" cy="3597470"/>
          </a:xfrm>
        </p:spPr>
        <p:txBody>
          <a:bodyPr/>
          <a:lstStyle/>
          <a:p>
            <a:r>
              <a:rPr lang="en-US" dirty="0"/>
              <a:t>Tokenizer: </a:t>
            </a:r>
            <a:r>
              <a:rPr lang="en-US" dirty="0">
                <a:solidFill>
                  <a:schemeClr val="accent3"/>
                </a:solidFill>
                <a:latin typeface="Courier New" panose="02070309020205020404" pitchFamily="49" charset="0"/>
              </a:rPr>
              <a:t>mt5-small-Arabic-Summarizatio</a:t>
            </a:r>
          </a:p>
          <a:p>
            <a:endParaRPr lang="en-US" dirty="0">
              <a:solidFill>
                <a:schemeClr val="accent3"/>
              </a:solidFill>
              <a:latin typeface="Courier New" panose="02070309020205020404" pitchFamily="49" charset="0"/>
            </a:endParaRPr>
          </a:p>
        </p:txBody>
      </p:sp>
      <p:pic>
        <p:nvPicPr>
          <p:cNvPr id="8" name="Picture 7">
            <a:extLst>
              <a:ext uri="{FF2B5EF4-FFF2-40B4-BE49-F238E27FC236}">
                <a16:creationId xmlns:a16="http://schemas.microsoft.com/office/drawing/2014/main" id="{8BF318B9-BA07-4ECB-B7F9-19131B97C957}"/>
              </a:ext>
            </a:extLst>
          </p:cNvPr>
          <p:cNvPicPr>
            <a:picLocks noChangeAspect="1"/>
          </p:cNvPicPr>
          <p:nvPr/>
        </p:nvPicPr>
        <p:blipFill>
          <a:blip r:embed="rId3"/>
          <a:srcRect r="11381"/>
          <a:stretch/>
        </p:blipFill>
        <p:spPr>
          <a:xfrm>
            <a:off x="5881898" y="3649507"/>
            <a:ext cx="4824361" cy="1115261"/>
          </a:xfrm>
          <a:prstGeom prst="rect">
            <a:avLst/>
          </a:prstGeom>
        </p:spPr>
      </p:pic>
      <p:pic>
        <p:nvPicPr>
          <p:cNvPr id="7" name="Picture 6">
            <a:extLst>
              <a:ext uri="{FF2B5EF4-FFF2-40B4-BE49-F238E27FC236}">
                <a16:creationId xmlns:a16="http://schemas.microsoft.com/office/drawing/2014/main" id="{7995A88E-C30F-B891-4A36-0E0868C3EE6D}"/>
              </a:ext>
            </a:extLst>
          </p:cNvPr>
          <p:cNvPicPr>
            <a:picLocks noChangeAspect="1"/>
          </p:cNvPicPr>
          <p:nvPr/>
        </p:nvPicPr>
        <p:blipFill>
          <a:blip r:embed="rId4"/>
          <a:srcRect t="-1" b="3824"/>
          <a:stretch/>
        </p:blipFill>
        <p:spPr>
          <a:xfrm>
            <a:off x="635228" y="3649507"/>
            <a:ext cx="4616726" cy="1131382"/>
          </a:xfrm>
          <a:prstGeom prst="rect">
            <a:avLst/>
          </a:prstGeom>
        </p:spPr>
      </p:pic>
    </p:spTree>
    <p:extLst>
      <p:ext uri="{BB962C8B-B14F-4D97-AF65-F5344CB8AC3E}">
        <p14:creationId xmlns:p14="http://schemas.microsoft.com/office/powerpoint/2010/main" val="8884842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dirty="0"/>
              <a:t>Fine Tuning </a:t>
            </a:r>
            <a:r>
              <a:rPr lang="en-US" dirty="0" smtClean="0"/>
              <a:t>1 the </a:t>
            </a:r>
            <a:r>
              <a:rPr lang="en-US" dirty="0"/>
              <a:t>model</a:t>
            </a:r>
          </a:p>
        </p:txBody>
      </p:sp>
      <p:pic>
        <p:nvPicPr>
          <p:cNvPr id="6" name="Picture 5">
            <a:extLst>
              <a:ext uri="{FF2B5EF4-FFF2-40B4-BE49-F238E27FC236}">
                <a16:creationId xmlns:a16="http://schemas.microsoft.com/office/drawing/2014/main" id="{2224A6DB-F3A2-23D8-C598-7CB754E12227}"/>
              </a:ext>
            </a:extLst>
          </p:cNvPr>
          <p:cNvPicPr>
            <a:picLocks noChangeAspect="1"/>
          </p:cNvPicPr>
          <p:nvPr/>
        </p:nvPicPr>
        <p:blipFill>
          <a:blip r:embed="rId3"/>
          <a:stretch>
            <a:fillRect/>
          </a:stretch>
        </p:blipFill>
        <p:spPr>
          <a:xfrm>
            <a:off x="594360" y="2459509"/>
            <a:ext cx="8683812" cy="3955205"/>
          </a:xfrm>
          <a:prstGeom prst="rect">
            <a:avLst/>
          </a:prstGeom>
        </p:spPr>
      </p:pic>
    </p:spTree>
    <p:extLst>
      <p:ext uri="{BB962C8B-B14F-4D97-AF65-F5344CB8AC3E}">
        <p14:creationId xmlns:p14="http://schemas.microsoft.com/office/powerpoint/2010/main" val="1475390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dirty="0"/>
              <a:t>Fine </a:t>
            </a:r>
            <a:r>
              <a:rPr lang="en-US" dirty="0" smtClean="0"/>
              <a:t>Tuning 2 </a:t>
            </a:r>
            <a:r>
              <a:rPr lang="en-US" dirty="0"/>
              <a:t>the model</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557" y="2856442"/>
            <a:ext cx="6988175" cy="2904550"/>
          </a:xfrm>
          <a:prstGeom prst="rect">
            <a:avLst/>
          </a:prstGeom>
        </p:spPr>
      </p:pic>
    </p:spTree>
    <p:extLst>
      <p:ext uri="{BB962C8B-B14F-4D97-AF65-F5344CB8AC3E}">
        <p14:creationId xmlns:p14="http://schemas.microsoft.com/office/powerpoint/2010/main" val="21528810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F011-0B32-21D3-FDC0-E6C23F8F1888}"/>
              </a:ext>
            </a:extLst>
          </p:cNvPr>
          <p:cNvSpPr>
            <a:spLocks noGrp="1"/>
          </p:cNvSpPr>
          <p:nvPr>
            <p:ph type="title"/>
          </p:nvPr>
        </p:nvSpPr>
        <p:spPr>
          <a:xfrm>
            <a:off x="400397" y="1099127"/>
            <a:ext cx="6787747" cy="647007"/>
          </a:xfrm>
        </p:spPr>
        <p:txBody>
          <a:bodyPr/>
          <a:lstStyle/>
          <a:p>
            <a:r>
              <a:rPr lang="en-US" dirty="0"/>
              <a:t>Inference</a:t>
            </a:r>
          </a:p>
        </p:txBody>
      </p:sp>
      <p:sp>
        <p:nvSpPr>
          <p:cNvPr id="3" name="Content Placeholder 2">
            <a:extLst>
              <a:ext uri="{FF2B5EF4-FFF2-40B4-BE49-F238E27FC236}">
                <a16:creationId xmlns:a16="http://schemas.microsoft.com/office/drawing/2014/main" id="{A8725060-1F97-FA72-B319-E180B88BE71A}"/>
              </a:ext>
            </a:extLst>
          </p:cNvPr>
          <p:cNvSpPr>
            <a:spLocks noGrp="1"/>
          </p:cNvSpPr>
          <p:nvPr>
            <p:ph sz="quarter" idx="13"/>
          </p:nvPr>
        </p:nvSpPr>
        <p:spPr>
          <a:xfrm>
            <a:off x="400397" y="2104641"/>
            <a:ext cx="11329785" cy="4545541"/>
          </a:xfrm>
        </p:spPr>
        <p:txBody>
          <a:bodyPr>
            <a:normAutofit fontScale="92500" lnSpcReduction="10000"/>
          </a:bodyPr>
          <a:lstStyle/>
          <a:p>
            <a:r>
              <a:rPr lang="en-US" dirty="0">
                <a:solidFill>
                  <a:schemeClr val="accent3"/>
                </a:solidFill>
              </a:rPr>
              <a:t>Original text: </a:t>
            </a:r>
          </a:p>
          <a:p>
            <a:pPr marL="0" indent="0" algn="r" rtl="1">
              <a:buNone/>
            </a:pPr>
            <a:r>
              <a:rPr lang="ar-SA" b="0" dirty="0">
                <a:latin typeface="Sakkal Majalla" panose="02000000000000000000" pitchFamily="2" charset="-78"/>
                <a:cs typeface="Sakkal Majalla" panose="02000000000000000000" pitchFamily="2" charset="-78"/>
              </a:rPr>
              <a:t>تمكنت الوحدات الامنيه التابعه لمنطقه الامن الوطني بجندوبه بالتعاون فرقه الشرطه العدليه بجندوبه وبعد افاده ايقاف عنصرين يبلغان العمر سنه بتهمه الانتماء جماعه ارهابيه وحسبما مصدر </a:t>
            </a:r>
            <a:r>
              <a:rPr lang="ku-Arab-IR" b="0" dirty="0">
                <a:latin typeface="Sakkal Majalla" panose="02000000000000000000" pitchFamily="2" charset="-78"/>
                <a:cs typeface="Sakkal Majalla" panose="02000000000000000000" pitchFamily="2" charset="-78"/>
              </a:rPr>
              <a:t>‌</a:t>
            </a:r>
            <a:r>
              <a:rPr lang="ar-SA" b="0" dirty="0">
                <a:latin typeface="Sakkal Majalla" panose="02000000000000000000" pitchFamily="2" charset="-78"/>
                <a:cs typeface="Sakkal Majalla" panose="02000000000000000000" pitchFamily="2" charset="-78"/>
              </a:rPr>
              <a:t>أمني لمراسل الجوهره بالجهه المشتبه طالب الثاني جامعه وعاطل العمل مداهمه منزلهما فجر اليوم السبت استشاره النيابه العموميه وتم العثور لديهما كتب الارهاب تم تحويلهما تونس العاصمه لعرضهما انظار القطب القضائي المصدر</a:t>
            </a:r>
            <a:endParaRPr lang="en-US" b="0" dirty="0">
              <a:latin typeface="Sakkal Majalla" panose="02000000000000000000" pitchFamily="2" charset="-78"/>
              <a:cs typeface="Sakkal Majalla" panose="02000000000000000000" pitchFamily="2" charset="-78"/>
            </a:endParaRPr>
          </a:p>
          <a:p>
            <a:r>
              <a:rPr lang="en-US" dirty="0">
                <a:solidFill>
                  <a:schemeClr val="accent3"/>
                </a:solidFill>
              </a:rPr>
              <a:t>Inference without fine tuning: </a:t>
            </a:r>
          </a:p>
          <a:p>
            <a:pPr marL="0" indent="0" algn="r" rtl="1">
              <a:buNone/>
            </a:pPr>
            <a:r>
              <a:rPr lang="ar-SA" b="0" dirty="0">
                <a:latin typeface="Sakkal Majalla" panose="02000000000000000000" pitchFamily="2" charset="-78"/>
                <a:cs typeface="Sakkal Majalla" panose="02000000000000000000" pitchFamily="2" charset="-78"/>
              </a:rPr>
              <a:t>تمكنت الوحدات الامنية التابعة لمنطقة الامن الوطني بالتعاون مع فرقه الشرطة العدلية في منطقه شمال شرقي </a:t>
            </a:r>
            <a:r>
              <a:rPr lang="ar-SA" b="0" dirty="0" smtClean="0">
                <a:latin typeface="Sakkal Majalla" panose="02000000000000000000" pitchFamily="2" charset="-78"/>
                <a:cs typeface="Sakkal Majalla" panose="02000000000000000000" pitchFamily="2" charset="-78"/>
              </a:rPr>
              <a:t>تونس.</a:t>
            </a:r>
            <a:endParaRPr lang="en-US" b="0" dirty="0">
              <a:latin typeface="Sakkal Majalla" panose="02000000000000000000" pitchFamily="2" charset="-78"/>
              <a:cs typeface="Sakkal Majalla" panose="02000000000000000000" pitchFamily="2" charset="-78"/>
            </a:endParaRPr>
          </a:p>
          <a:p>
            <a:r>
              <a:rPr lang="en-US" dirty="0">
                <a:solidFill>
                  <a:schemeClr val="accent3"/>
                </a:solidFill>
              </a:rPr>
              <a:t>Inference with fine </a:t>
            </a:r>
            <a:r>
              <a:rPr lang="en-US" dirty="0" smtClean="0">
                <a:solidFill>
                  <a:schemeClr val="accent3"/>
                </a:solidFill>
              </a:rPr>
              <a:t>tuning 1:</a:t>
            </a:r>
            <a:endParaRPr lang="en-US" dirty="0">
              <a:solidFill>
                <a:schemeClr val="accent3"/>
              </a:solidFill>
            </a:endParaRPr>
          </a:p>
          <a:p>
            <a:pPr marL="0" indent="0" algn="r" rtl="1">
              <a:buNone/>
            </a:pPr>
            <a:r>
              <a:rPr lang="ar-SA" b="0" dirty="0">
                <a:latin typeface="Sakkal Majalla" panose="02000000000000000000" pitchFamily="2" charset="-78"/>
                <a:cs typeface="Sakkal Majalla" panose="02000000000000000000" pitchFamily="2" charset="-78"/>
              </a:rPr>
              <a:t>تمكنت الوحدات الأمنية التابعة للمنطقة الامن الوطني بجندوبة وبعد افاده ايقاف عنصرين يبلغان العمر 16 عاما</a:t>
            </a:r>
            <a:r>
              <a:rPr lang="ar-SA" b="0" dirty="0" smtClean="0">
                <a:latin typeface="Sakkal Majalla" panose="02000000000000000000" pitchFamily="2" charset="-78"/>
                <a:cs typeface="Sakkal Majalla" panose="02000000000000000000" pitchFamily="2" charset="-78"/>
              </a:rPr>
              <a:t>.</a:t>
            </a:r>
            <a:endParaRPr lang="en-US" b="0" dirty="0" smtClean="0">
              <a:latin typeface="Sakkal Majalla" panose="02000000000000000000" pitchFamily="2" charset="-78"/>
              <a:cs typeface="Sakkal Majalla" panose="02000000000000000000" pitchFamily="2" charset="-78"/>
            </a:endParaRPr>
          </a:p>
          <a:p>
            <a:r>
              <a:rPr lang="en-US" dirty="0">
                <a:solidFill>
                  <a:schemeClr val="accent3"/>
                </a:solidFill>
              </a:rPr>
              <a:t>Inference with fine tuning </a:t>
            </a:r>
            <a:r>
              <a:rPr lang="en-US" dirty="0" smtClean="0">
                <a:solidFill>
                  <a:schemeClr val="accent3"/>
                </a:solidFill>
              </a:rPr>
              <a:t>2:</a:t>
            </a:r>
          </a:p>
          <a:p>
            <a:pPr marL="0" indent="0" algn="r" rtl="1">
              <a:buNone/>
            </a:pPr>
            <a:r>
              <a:rPr lang="ar-SA" b="0" dirty="0">
                <a:latin typeface="Sakkal Majalla" panose="02000000000000000000" pitchFamily="2" charset="-78"/>
                <a:cs typeface="Sakkal Majalla" panose="02000000000000000000" pitchFamily="2" charset="-78"/>
              </a:rPr>
              <a:t>تم تحويلهما إلى تونس العاصمة لعرضهما أنظار القطب القضائي المصدر.</a:t>
            </a:r>
            <a:endParaRPr lang="en-US" dirty="0">
              <a:solidFill>
                <a:schemeClr val="accent3"/>
              </a:solidFill>
            </a:endParaRPr>
          </a:p>
          <a:p>
            <a:pPr marL="0" indent="0" algn="r" rtl="1">
              <a:buNone/>
            </a:pPr>
            <a:endParaRPr lang="en-US" b="0" dirty="0" smtClean="0">
              <a:latin typeface="Sakkal Majalla" panose="02000000000000000000" pitchFamily="2" charset="-78"/>
              <a:cs typeface="Sakkal Majalla" panose="02000000000000000000" pitchFamily="2" charset="-78"/>
            </a:endParaRPr>
          </a:p>
          <a:p>
            <a:pPr marL="0" indent="0" algn="r" rtl="1">
              <a:buNone/>
            </a:pPr>
            <a:endParaRPr lang="en-US" b="0" dirty="0">
              <a:latin typeface="Sakkal Majalla" panose="02000000000000000000" pitchFamily="2" charset="-78"/>
              <a:cs typeface="Sakkal Majalla" panose="02000000000000000000" pitchFamily="2" charset="-78"/>
            </a:endParaRPr>
          </a:p>
          <a:p>
            <a:pPr marL="0" indent="0" algn="r" rtl="1">
              <a:buNone/>
            </a:pPr>
            <a:endParaRPr lang="en-US" dirty="0"/>
          </a:p>
        </p:txBody>
      </p:sp>
    </p:spTree>
    <p:extLst>
      <p:ext uri="{BB962C8B-B14F-4D97-AF65-F5344CB8AC3E}">
        <p14:creationId xmlns:p14="http://schemas.microsoft.com/office/powerpoint/2010/main" val="5706680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F011-0B32-21D3-FDC0-E6C23F8F1888}"/>
              </a:ext>
            </a:extLst>
          </p:cNvPr>
          <p:cNvSpPr>
            <a:spLocks noGrp="1"/>
          </p:cNvSpPr>
          <p:nvPr>
            <p:ph type="title"/>
          </p:nvPr>
        </p:nvSpPr>
        <p:spPr>
          <a:xfrm>
            <a:off x="400397" y="1099127"/>
            <a:ext cx="6787747" cy="647007"/>
          </a:xfrm>
        </p:spPr>
        <p:txBody>
          <a:bodyPr/>
          <a:lstStyle/>
          <a:p>
            <a:r>
              <a:rPr lang="en-US" dirty="0"/>
              <a:t>Inference</a:t>
            </a:r>
          </a:p>
        </p:txBody>
      </p:sp>
      <p:sp>
        <p:nvSpPr>
          <p:cNvPr id="3" name="Content Placeholder 2">
            <a:extLst>
              <a:ext uri="{FF2B5EF4-FFF2-40B4-BE49-F238E27FC236}">
                <a16:creationId xmlns:a16="http://schemas.microsoft.com/office/drawing/2014/main" id="{A8725060-1F97-FA72-B319-E180B88BE71A}"/>
              </a:ext>
            </a:extLst>
          </p:cNvPr>
          <p:cNvSpPr>
            <a:spLocks noGrp="1"/>
          </p:cNvSpPr>
          <p:nvPr>
            <p:ph sz="quarter" idx="13"/>
          </p:nvPr>
        </p:nvSpPr>
        <p:spPr>
          <a:xfrm>
            <a:off x="400397" y="2104641"/>
            <a:ext cx="11329785" cy="4545541"/>
          </a:xfrm>
        </p:spPr>
        <p:txBody>
          <a:bodyPr>
            <a:normAutofit/>
          </a:bodyPr>
          <a:lstStyle/>
          <a:p>
            <a:r>
              <a:rPr lang="en-US" dirty="0">
                <a:solidFill>
                  <a:schemeClr val="accent3"/>
                </a:solidFill>
              </a:rPr>
              <a:t>Original </a:t>
            </a:r>
            <a:r>
              <a:rPr lang="en-US" dirty="0" smtClean="0">
                <a:solidFill>
                  <a:schemeClr val="accent3"/>
                </a:solidFill>
              </a:rPr>
              <a:t>text –</a:t>
            </a:r>
            <a:r>
              <a:rPr lang="en-US" smtClean="0">
                <a:solidFill>
                  <a:schemeClr val="accent3"/>
                </a:solidFill>
              </a:rPr>
              <a:t>online example– </a:t>
            </a:r>
            <a:r>
              <a:rPr lang="en-US" dirty="0" smtClean="0">
                <a:solidFill>
                  <a:schemeClr val="accent3"/>
                </a:solidFill>
              </a:rPr>
              <a:t>: </a:t>
            </a:r>
            <a:endParaRPr lang="ar-SA" b="0" dirty="0">
              <a:latin typeface="Sakkal Majalla" panose="02000000000000000000" pitchFamily="2" charset="-78"/>
              <a:cs typeface="Sakkal Majalla" panose="02000000000000000000" pitchFamily="2" charset="-78"/>
            </a:endParaRPr>
          </a:p>
          <a:p>
            <a:pPr marL="0" indent="0" algn="r" rtl="1">
              <a:buNone/>
            </a:pPr>
            <a:r>
              <a:rPr lang="ar-SA" b="0" dirty="0" smtClean="0">
                <a:latin typeface="Sakkal Majalla" panose="02000000000000000000" pitchFamily="2" charset="-78"/>
                <a:cs typeface="Sakkal Majalla" panose="02000000000000000000" pitchFamily="2" charset="-78"/>
              </a:rPr>
              <a:t>وأجاب </a:t>
            </a:r>
            <a:r>
              <a:rPr lang="ar-SA" b="0" dirty="0">
                <a:latin typeface="Sakkal Majalla" panose="02000000000000000000" pitchFamily="2" charset="-78"/>
                <a:cs typeface="Sakkal Majalla" panose="02000000000000000000" pitchFamily="2" charset="-78"/>
              </a:rPr>
              <a:t>في النهاية أن الرئيس الأوكراني فولوديمير زيلينسكي وجنرالاته يجب أن يستخدموا هذه الأسلحة باعتدال، مثل تدمير قواعد القاذفات التي تم استخدامها لذبح المدنيين وبأقل عدد من الضحايا المدنيين</a:t>
            </a:r>
            <a:r>
              <a:rPr lang="ar-SA" b="0" dirty="0" smtClean="0">
                <a:latin typeface="Sakkal Majalla" panose="02000000000000000000" pitchFamily="2" charset="-78"/>
                <a:cs typeface="Sakkal Majalla" panose="02000000000000000000" pitchFamily="2" charset="-78"/>
              </a:rPr>
              <a:t>"</a:t>
            </a:r>
          </a:p>
          <a:p>
            <a:pPr marL="0" indent="0" algn="l">
              <a:buNone/>
            </a:pPr>
            <a:r>
              <a:rPr lang="en-US" dirty="0" smtClean="0">
                <a:solidFill>
                  <a:schemeClr val="accent3"/>
                </a:solidFill>
              </a:rPr>
              <a:t>Inference</a:t>
            </a:r>
            <a:r>
              <a:rPr lang="ar-SA" dirty="0" smtClean="0">
                <a:solidFill>
                  <a:schemeClr val="accent3"/>
                </a:solidFill>
              </a:rPr>
              <a:t> </a:t>
            </a:r>
            <a:r>
              <a:rPr lang="en-US" dirty="0" smtClean="0">
                <a:solidFill>
                  <a:schemeClr val="accent3"/>
                </a:solidFill>
              </a:rPr>
              <a:t>with fine tuning 1: </a:t>
            </a:r>
            <a:endParaRPr lang="en-US" dirty="0">
              <a:solidFill>
                <a:schemeClr val="accent3"/>
              </a:solidFill>
            </a:endParaRPr>
          </a:p>
          <a:p>
            <a:pPr marL="0" indent="0" algn="r" rtl="1">
              <a:buNone/>
            </a:pPr>
            <a:r>
              <a:rPr lang="ar-SA" b="0" dirty="0">
                <a:latin typeface="Sakkal Majalla" panose="02000000000000000000" pitchFamily="2" charset="-78"/>
                <a:cs typeface="Sakkal Majalla" panose="02000000000000000000" pitchFamily="2" charset="-78"/>
              </a:rPr>
              <a:t>قال الرئيس الأوكراني فولوديمير زيلينسكي إنه يجب أن يستخدم أسلحة "أقل عدد من الضحايا المدنيين</a:t>
            </a:r>
            <a:endParaRPr lang="en-US" b="0" dirty="0" smtClean="0">
              <a:latin typeface="Sakkal Majalla" panose="02000000000000000000" pitchFamily="2" charset="-78"/>
              <a:cs typeface="Sakkal Majalla" panose="02000000000000000000" pitchFamily="2" charset="-78"/>
            </a:endParaRPr>
          </a:p>
          <a:p>
            <a:pPr marL="0" indent="0" algn="r" rtl="1">
              <a:buNone/>
            </a:pPr>
            <a:endParaRPr lang="en-US" b="0" dirty="0">
              <a:latin typeface="Sakkal Majalla" panose="02000000000000000000" pitchFamily="2" charset="-78"/>
              <a:cs typeface="Sakkal Majalla" panose="02000000000000000000" pitchFamily="2" charset="-78"/>
            </a:endParaRPr>
          </a:p>
          <a:p>
            <a:pPr marL="0" indent="0" algn="r" rtl="1">
              <a:buNone/>
            </a:pPr>
            <a:endParaRPr lang="en-US" dirty="0"/>
          </a:p>
        </p:txBody>
      </p:sp>
    </p:spTree>
    <p:extLst>
      <p:ext uri="{BB962C8B-B14F-4D97-AF65-F5344CB8AC3E}">
        <p14:creationId xmlns:p14="http://schemas.microsoft.com/office/powerpoint/2010/main" val="22070785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8E2DB-F529-33C4-4A9F-C8523D32DDED}"/>
              </a:ext>
            </a:extLst>
          </p:cNvPr>
          <p:cNvSpPr>
            <a:spLocks noGrp="1"/>
          </p:cNvSpPr>
          <p:nvPr>
            <p:ph type="title"/>
          </p:nvPr>
        </p:nvSpPr>
        <p:spPr/>
        <p:txBody>
          <a:bodyPr/>
          <a:lstStyle/>
          <a:p>
            <a:r>
              <a:rPr lang="en-US" dirty="0"/>
              <a:t>Students</a:t>
            </a:r>
          </a:p>
        </p:txBody>
      </p:sp>
      <p:sp>
        <p:nvSpPr>
          <p:cNvPr id="3" name="Content Placeholder 2">
            <a:extLst>
              <a:ext uri="{FF2B5EF4-FFF2-40B4-BE49-F238E27FC236}">
                <a16:creationId xmlns:a16="http://schemas.microsoft.com/office/drawing/2014/main" id="{C2C2AC29-7D89-04EE-4E56-DAED74897B4B}"/>
              </a:ext>
            </a:extLst>
          </p:cNvPr>
          <p:cNvSpPr>
            <a:spLocks noGrp="1"/>
          </p:cNvSpPr>
          <p:nvPr>
            <p:ph sz="quarter" idx="13"/>
          </p:nvPr>
        </p:nvSpPr>
        <p:spPr/>
        <p:txBody>
          <a:bodyPr/>
          <a:lstStyle/>
          <a:p>
            <a:r>
              <a:rPr lang="en-US" dirty="0"/>
              <a:t>Amal </a:t>
            </a:r>
            <a:r>
              <a:rPr lang="en-US" dirty="0" err="1"/>
              <a:t>Alqahtani</a:t>
            </a:r>
            <a:endParaRPr lang="en-US" dirty="0"/>
          </a:p>
          <a:p>
            <a:r>
              <a:rPr lang="en-US" dirty="0"/>
              <a:t>Yousef </a:t>
            </a:r>
            <a:r>
              <a:rPr lang="en-US" dirty="0" err="1"/>
              <a:t>Alnumani</a:t>
            </a:r>
            <a:endParaRPr lang="en-US" dirty="0"/>
          </a:p>
          <a:p>
            <a:r>
              <a:rPr lang="en-US" dirty="0" err="1"/>
              <a:t>Abduallah</a:t>
            </a:r>
            <a:r>
              <a:rPr lang="en-US" dirty="0"/>
              <a:t> </a:t>
            </a:r>
            <a:r>
              <a:rPr lang="en-US" dirty="0" err="1"/>
              <a:t>alqumaz</a:t>
            </a:r>
            <a:endParaRPr lang="en-US" dirty="0"/>
          </a:p>
          <a:p>
            <a:r>
              <a:rPr lang="en-US" dirty="0"/>
              <a:t>Razan Albaqami </a:t>
            </a:r>
          </a:p>
        </p:txBody>
      </p:sp>
    </p:spTree>
    <p:extLst>
      <p:ext uri="{BB962C8B-B14F-4D97-AF65-F5344CB8AC3E}">
        <p14:creationId xmlns:p14="http://schemas.microsoft.com/office/powerpoint/2010/main" val="555681769"/>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B194E-8B30-4377-8C59-ECFB902D2A26}">
  <ds:schemaRefs>
    <ds:schemaRef ds:uri="http://schemas.openxmlformats.org/package/2006/metadata/core-properties"/>
    <ds:schemaRef ds:uri="http://schemas.microsoft.com/sharepoint/v3"/>
    <ds:schemaRef ds:uri="http://schemas.microsoft.com/office/2006/documentManagement/types"/>
    <ds:schemaRef ds:uri="http://schemas.microsoft.com/office/2006/metadata/properties"/>
    <ds:schemaRef ds:uri="http://www.w3.org/XML/1998/namespace"/>
    <ds:schemaRef ds:uri="71af3243-3dd4-4a8d-8c0d-dd76da1f02a5"/>
    <ds:schemaRef ds:uri="http://purl.org/dc/terms/"/>
    <ds:schemaRef ds:uri="http://schemas.microsoft.com/office/infopath/2007/PartnerControls"/>
    <ds:schemaRef ds:uri="http://purl.org/dc/elements/1.1/"/>
    <ds:schemaRef ds:uri="230e9df3-be65-4c73-a93b-d1236ebd677e"/>
    <ds:schemaRef ds:uri="16c05727-aa75-4e4a-9b5f-8a80a1165891"/>
    <ds:schemaRef ds:uri="http://purl.org/dc/dcmityp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{518E5715-3FCC-4169-9F3D-C4CD4B6DB738}tf78853419_win32</Template>
  <TotalTime>90</TotalTime>
  <Words>192</Words>
  <Application>Microsoft Office PowerPoint</Application>
  <PresentationFormat>Widescreen</PresentationFormat>
  <Paragraphs>40</Paragraphs>
  <Slides>10</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Courier New</vt:lpstr>
      <vt:lpstr>Franklin Gothic Book</vt:lpstr>
      <vt:lpstr>Franklin Gothic Demi</vt:lpstr>
      <vt:lpstr>Sakkal Majalla</vt:lpstr>
      <vt:lpstr>Custom</vt:lpstr>
      <vt:lpstr>Text Summarization - Group1</vt:lpstr>
      <vt:lpstr>Agenda</vt:lpstr>
      <vt:lpstr>Dataset</vt:lpstr>
      <vt:lpstr>Model &amp; Tokenizer</vt:lpstr>
      <vt:lpstr>Fine Tuning 1 the model</vt:lpstr>
      <vt:lpstr>Fine Tuning 2 the model</vt:lpstr>
      <vt:lpstr>Inference</vt:lpstr>
      <vt:lpstr>Inference</vt:lpstr>
      <vt:lpstr>Students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Summarization - Group1</dc:title>
  <dc:creator>Razan Albaqami</dc:creator>
  <cp:lastModifiedBy>ksmc</cp:lastModifiedBy>
  <cp:revision>8</cp:revision>
  <dcterms:created xsi:type="dcterms:W3CDTF">2024-09-15T14:49:12Z</dcterms:created>
  <dcterms:modified xsi:type="dcterms:W3CDTF">2024-09-15T17:33:44Z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