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D6D5-0E5B-4C95-91AF-0A9883D25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7B85C8-A13E-455C-A12B-11090981D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5F08B6-0D88-4BCD-BD67-C3081B915E22}"/>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5" name="Footer Placeholder 4">
            <a:extLst>
              <a:ext uri="{FF2B5EF4-FFF2-40B4-BE49-F238E27FC236}">
                <a16:creationId xmlns:a16="http://schemas.microsoft.com/office/drawing/2014/main" id="{B677A6E3-1D70-49C5-856C-840544BF5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615A1-E6D0-4A93-9966-8DCDF9963A7F}"/>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426591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AD02-E475-437C-8457-292E124A38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4E7ACB-281F-45E9-A190-E8D0083F61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23D2FB-43AA-4002-9155-02940AECA139}"/>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5" name="Footer Placeholder 4">
            <a:extLst>
              <a:ext uri="{FF2B5EF4-FFF2-40B4-BE49-F238E27FC236}">
                <a16:creationId xmlns:a16="http://schemas.microsoft.com/office/drawing/2014/main" id="{017CFDF4-30A1-4CEB-8077-15888E171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2AF71-A4AC-4B77-8FA9-A20CEA6B62E2}"/>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418412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C993C-FF34-4895-847C-A403670D73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A17E6-718F-4CF3-8421-9BF2DF797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100F3A-43AD-47FC-B33D-0407734F102A}"/>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5" name="Footer Placeholder 4">
            <a:extLst>
              <a:ext uri="{FF2B5EF4-FFF2-40B4-BE49-F238E27FC236}">
                <a16:creationId xmlns:a16="http://schemas.microsoft.com/office/drawing/2014/main" id="{2E3881F2-BDDC-4714-BDD1-5DB88FFF8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D21C7-0F85-42CC-BB96-354BC889E90A}"/>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185046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A600-F37A-4878-99C8-163BFAE125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A35433-99E0-435E-A5DF-1B3BF55CA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76FAB-0A23-4F0F-8D3F-D47BAF381396}"/>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5" name="Footer Placeholder 4">
            <a:extLst>
              <a:ext uri="{FF2B5EF4-FFF2-40B4-BE49-F238E27FC236}">
                <a16:creationId xmlns:a16="http://schemas.microsoft.com/office/drawing/2014/main" id="{53625B58-F544-43BC-A017-7D5CCF642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9D2ED-4809-4573-93D1-3994E972647B}"/>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126346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86E5-A0F4-4D70-AAF3-1621122F31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BC0CCA-028C-4778-9AE9-3F204D653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41CF30-449A-4F51-A6E2-BB0BED9DA7E2}"/>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5" name="Footer Placeholder 4">
            <a:extLst>
              <a:ext uri="{FF2B5EF4-FFF2-40B4-BE49-F238E27FC236}">
                <a16:creationId xmlns:a16="http://schemas.microsoft.com/office/drawing/2014/main" id="{36519F7A-4CD1-461B-8A91-A51272109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892872-F01E-4101-BE50-3D8AAA3C08AE}"/>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298180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A4A5-AB49-4AC4-804E-F546A097A8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A62D04-0D7E-48E7-9B92-5D549580AA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CE1EA3-A43B-49B3-9D84-DB0A14B350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4246B0-E656-4CEB-909E-1A61D86D21CF}"/>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6" name="Footer Placeholder 5">
            <a:extLst>
              <a:ext uri="{FF2B5EF4-FFF2-40B4-BE49-F238E27FC236}">
                <a16:creationId xmlns:a16="http://schemas.microsoft.com/office/drawing/2014/main" id="{FF3282D7-577B-4B2D-9ABC-BDB89D6E43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711A43-0E16-4020-84A3-3CFCD16D883B}"/>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204546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D06A-BF25-4454-92B7-81218BEF87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F4FDF1-B893-4932-B4EB-DAA1478719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6E21F-C951-408B-89FD-3B67B6670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51FFB7-2DB5-436E-A544-204691E38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2FF34-0E76-432B-9F1B-BE2B9C859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F3AA08-6B93-4B3F-9848-08690388C8AF}"/>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8" name="Footer Placeholder 7">
            <a:extLst>
              <a:ext uri="{FF2B5EF4-FFF2-40B4-BE49-F238E27FC236}">
                <a16:creationId xmlns:a16="http://schemas.microsoft.com/office/drawing/2014/main" id="{52D5C40A-E9FC-464F-A88C-27AAB7535F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48C5F1-DC75-4760-A0BA-1BD551A9B414}"/>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72633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884A-1676-49DA-A51D-76469493D3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364910-9570-48CB-9A4E-AF5AE5036F5A}"/>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4" name="Footer Placeholder 3">
            <a:extLst>
              <a:ext uri="{FF2B5EF4-FFF2-40B4-BE49-F238E27FC236}">
                <a16:creationId xmlns:a16="http://schemas.microsoft.com/office/drawing/2014/main" id="{5CAA6476-6AEB-4E5E-8AD8-BF5B1009A0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B47113-66DD-457F-912C-220D693190FE}"/>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122695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5B556-4AC7-43C1-AB48-DFEE22134A59}"/>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3" name="Footer Placeholder 2">
            <a:extLst>
              <a:ext uri="{FF2B5EF4-FFF2-40B4-BE49-F238E27FC236}">
                <a16:creationId xmlns:a16="http://schemas.microsoft.com/office/drawing/2014/main" id="{F888DAD4-364E-4958-A08D-9C564C0F0D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20461-8547-43B5-88F1-1D612923446D}"/>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95263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4226-0A7F-4764-A59E-C83A1CDAB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19E51D-8AC2-45B1-9A5C-560533027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05BE9A-9D13-45BB-8FF6-51641A1F1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9C125-26FC-4719-AF4C-F831B026500C}"/>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6" name="Footer Placeholder 5">
            <a:extLst>
              <a:ext uri="{FF2B5EF4-FFF2-40B4-BE49-F238E27FC236}">
                <a16:creationId xmlns:a16="http://schemas.microsoft.com/office/drawing/2014/main" id="{45921952-47D2-4A65-BDAC-E5DBBDD1D8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4058C9-10F9-4ED5-8C03-4EF6C287418A}"/>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4720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72E3-D604-47A9-8551-DB61BC3D9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9D2287-530B-453F-BD28-0A3DABEC7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AA62D6-AC74-4F1E-8F67-9F79CE1BF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C5DCD-A411-4B11-AB4E-5ACD7A24B1BA}"/>
              </a:ext>
            </a:extLst>
          </p:cNvPr>
          <p:cNvSpPr>
            <a:spLocks noGrp="1"/>
          </p:cNvSpPr>
          <p:nvPr>
            <p:ph type="dt" sz="half" idx="10"/>
          </p:nvPr>
        </p:nvSpPr>
        <p:spPr/>
        <p:txBody>
          <a:bodyPr/>
          <a:lstStyle/>
          <a:p>
            <a:fld id="{D70A42FA-5F7A-4EB9-92B8-50A78E9D4A3D}" type="datetimeFigureOut">
              <a:rPr lang="en-IN" smtClean="0"/>
              <a:t>16-05-2020</a:t>
            </a:fld>
            <a:endParaRPr lang="en-IN"/>
          </a:p>
        </p:txBody>
      </p:sp>
      <p:sp>
        <p:nvSpPr>
          <p:cNvPr id="6" name="Footer Placeholder 5">
            <a:extLst>
              <a:ext uri="{FF2B5EF4-FFF2-40B4-BE49-F238E27FC236}">
                <a16:creationId xmlns:a16="http://schemas.microsoft.com/office/drawing/2014/main" id="{CF377112-8A53-438B-8238-BE16B6F9B2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69E20C-E39D-4E37-B250-F61523019E39}"/>
              </a:ext>
            </a:extLst>
          </p:cNvPr>
          <p:cNvSpPr>
            <a:spLocks noGrp="1"/>
          </p:cNvSpPr>
          <p:nvPr>
            <p:ph type="sldNum" sz="quarter" idx="12"/>
          </p:nvPr>
        </p:nvSpPr>
        <p:spPr/>
        <p:txBody>
          <a:bodyPr/>
          <a:lstStyle/>
          <a:p>
            <a:fld id="{C1F646AE-DDC9-4306-B158-0FEBBB5156A2}" type="slidenum">
              <a:rPr lang="en-IN" smtClean="0"/>
              <a:t>‹#›</a:t>
            </a:fld>
            <a:endParaRPr lang="en-IN"/>
          </a:p>
        </p:txBody>
      </p:sp>
    </p:spTree>
    <p:extLst>
      <p:ext uri="{BB962C8B-B14F-4D97-AF65-F5344CB8AC3E}">
        <p14:creationId xmlns:p14="http://schemas.microsoft.com/office/powerpoint/2010/main" val="153374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FE996-87D4-4275-A8E5-2F3C08F82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3B2C75-0FF2-4B4B-9D18-C912D86A8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5A2CA-4A06-4369-B38E-3DF897E81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A42FA-5F7A-4EB9-92B8-50A78E9D4A3D}" type="datetimeFigureOut">
              <a:rPr lang="en-IN" smtClean="0"/>
              <a:t>16-05-2020</a:t>
            </a:fld>
            <a:endParaRPr lang="en-IN"/>
          </a:p>
        </p:txBody>
      </p:sp>
      <p:sp>
        <p:nvSpPr>
          <p:cNvPr id="5" name="Footer Placeholder 4">
            <a:extLst>
              <a:ext uri="{FF2B5EF4-FFF2-40B4-BE49-F238E27FC236}">
                <a16:creationId xmlns:a16="http://schemas.microsoft.com/office/drawing/2014/main" id="{323755C4-6AC4-4A1A-B153-F218691CD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6F40FE-C94E-4A99-BB20-05CE041E6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646AE-DDC9-4306-B158-0FEBBB5156A2}" type="slidenum">
              <a:rPr lang="en-IN" smtClean="0"/>
              <a:t>‹#›</a:t>
            </a:fld>
            <a:endParaRPr lang="en-IN"/>
          </a:p>
        </p:txBody>
      </p:sp>
      <p:sp>
        <p:nvSpPr>
          <p:cNvPr id="7"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915FBDE6-23C1-4F0F-8999-EC4933B4B40B}"/>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en-IN" sz="1000">
                <a:solidFill>
                  <a:srgbClr val="000000"/>
                </a:solidFill>
                <a:latin typeface="Arial" panose="020B0604020202020204" pitchFamily="34" charset="0"/>
              </a:rPr>
              <a:t>Confidential C</a:t>
            </a:r>
          </a:p>
        </p:txBody>
      </p:sp>
    </p:spTree>
    <p:extLst>
      <p:ext uri="{BB962C8B-B14F-4D97-AF65-F5344CB8AC3E}">
        <p14:creationId xmlns:p14="http://schemas.microsoft.com/office/powerpoint/2010/main" val="1015974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53A4-62E9-4CFF-B561-CB98A7B840EE}"/>
              </a:ext>
            </a:extLst>
          </p:cNvPr>
          <p:cNvSpPr>
            <a:spLocks noGrp="1"/>
          </p:cNvSpPr>
          <p:nvPr>
            <p:ph type="ctrTitle"/>
          </p:nvPr>
        </p:nvSpPr>
        <p:spPr/>
        <p:txBody>
          <a:bodyPr>
            <a:normAutofit fontScale="90000"/>
          </a:bodyPr>
          <a:lstStyle/>
          <a:p>
            <a:r>
              <a:rPr lang="en-US" dirty="0"/>
              <a:t>Recommendation of Neighborhoods in Scarborough</a:t>
            </a:r>
            <a:endParaRPr lang="en-IN" dirty="0"/>
          </a:p>
        </p:txBody>
      </p:sp>
      <p:sp>
        <p:nvSpPr>
          <p:cNvPr id="3" name="Subtitle 2">
            <a:extLst>
              <a:ext uri="{FF2B5EF4-FFF2-40B4-BE49-F238E27FC236}">
                <a16:creationId xmlns:a16="http://schemas.microsoft.com/office/drawing/2014/main" id="{BBA3DCE2-4FEE-46C8-8E99-7A8721F3407E}"/>
              </a:ext>
            </a:extLst>
          </p:cNvPr>
          <p:cNvSpPr>
            <a:spLocks noGrp="1"/>
          </p:cNvSpPr>
          <p:nvPr>
            <p:ph type="subTitle" idx="1"/>
          </p:nvPr>
        </p:nvSpPr>
        <p:spPr>
          <a:xfrm>
            <a:off x="1524000" y="4208206"/>
            <a:ext cx="9144000" cy="1049594"/>
          </a:xfrm>
        </p:spPr>
        <p:txBody>
          <a:bodyPr>
            <a:normAutofit/>
          </a:bodyPr>
          <a:lstStyle/>
          <a:p>
            <a:r>
              <a:rPr lang="en-US" sz="2800" dirty="0"/>
              <a:t>Capstone Project final presentation</a:t>
            </a:r>
            <a:endParaRPr lang="en-IN" sz="2800" dirty="0"/>
          </a:p>
        </p:txBody>
      </p:sp>
    </p:spTree>
    <p:extLst>
      <p:ext uri="{BB962C8B-B14F-4D97-AF65-F5344CB8AC3E}">
        <p14:creationId xmlns:p14="http://schemas.microsoft.com/office/powerpoint/2010/main" val="22873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01A9-6592-4B51-9797-71B1B1DA1907}"/>
              </a:ext>
            </a:extLst>
          </p:cNvPr>
          <p:cNvSpPr>
            <a:spLocks noGrp="1"/>
          </p:cNvSpPr>
          <p:nvPr>
            <p:ph type="title"/>
          </p:nvPr>
        </p:nvSpPr>
        <p:spPr/>
        <p:txBody>
          <a:bodyPr/>
          <a:lstStyle/>
          <a:p>
            <a:pPr algn="ctr"/>
            <a:r>
              <a:rPr lang="en-US" sz="4800" b="1" dirty="0"/>
              <a:t>Objective</a:t>
            </a:r>
            <a:endParaRPr lang="en-IN" b="1" dirty="0"/>
          </a:p>
        </p:txBody>
      </p:sp>
      <p:sp>
        <p:nvSpPr>
          <p:cNvPr id="3" name="Content Placeholder 2">
            <a:extLst>
              <a:ext uri="{FF2B5EF4-FFF2-40B4-BE49-F238E27FC236}">
                <a16:creationId xmlns:a16="http://schemas.microsoft.com/office/drawing/2014/main" id="{448FC6A0-6B67-42B6-B09E-FA31DF99F36F}"/>
              </a:ext>
            </a:extLst>
          </p:cNvPr>
          <p:cNvSpPr>
            <a:spLocks noGrp="1"/>
          </p:cNvSpPr>
          <p:nvPr>
            <p:ph idx="1"/>
          </p:nvPr>
        </p:nvSpPr>
        <p:spPr>
          <a:xfrm>
            <a:off x="838200" y="1976283"/>
            <a:ext cx="10515600" cy="4200679"/>
          </a:xfrm>
        </p:spPr>
        <p:txBody>
          <a:bodyPr>
            <a:normAutofit/>
          </a:bodyPr>
          <a:lstStyle/>
          <a:p>
            <a:pPr marL="0" indent="0">
              <a:buNone/>
            </a:pPr>
            <a:r>
              <a:rPr lang="en-IN" sz="3600" dirty="0"/>
              <a:t>The main objective of this project is to recommend a better neighbourhood in a new city of Toronto and will help in exploring the city and get the awareness of the neighbourhoods in the new city</a:t>
            </a:r>
          </a:p>
        </p:txBody>
      </p:sp>
    </p:spTree>
    <p:extLst>
      <p:ext uri="{BB962C8B-B14F-4D97-AF65-F5344CB8AC3E}">
        <p14:creationId xmlns:p14="http://schemas.microsoft.com/office/powerpoint/2010/main" val="180465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8BBA-FE12-48A7-A69F-0C2EDBA30B68}"/>
              </a:ext>
            </a:extLst>
          </p:cNvPr>
          <p:cNvSpPr>
            <a:spLocks noGrp="1"/>
          </p:cNvSpPr>
          <p:nvPr>
            <p:ph type="title"/>
          </p:nvPr>
        </p:nvSpPr>
        <p:spPr/>
        <p:txBody>
          <a:bodyPr>
            <a:normAutofit/>
          </a:bodyPr>
          <a:lstStyle/>
          <a:p>
            <a:pPr algn="ctr"/>
            <a:r>
              <a:rPr lang="en-US" sz="4800" b="1" dirty="0"/>
              <a:t>Target Audience</a:t>
            </a:r>
            <a:endParaRPr lang="en-IN" sz="4800" b="1" dirty="0"/>
          </a:p>
        </p:txBody>
      </p:sp>
      <p:sp>
        <p:nvSpPr>
          <p:cNvPr id="3" name="Content Placeholder 2">
            <a:extLst>
              <a:ext uri="{FF2B5EF4-FFF2-40B4-BE49-F238E27FC236}">
                <a16:creationId xmlns:a16="http://schemas.microsoft.com/office/drawing/2014/main" id="{F340B5C1-3873-49DD-B500-2FF8E7F1E217}"/>
              </a:ext>
            </a:extLst>
          </p:cNvPr>
          <p:cNvSpPr>
            <a:spLocks noGrp="1"/>
          </p:cNvSpPr>
          <p:nvPr>
            <p:ph idx="1"/>
          </p:nvPr>
        </p:nvSpPr>
        <p:spPr>
          <a:xfrm>
            <a:off x="838200" y="1917289"/>
            <a:ext cx="10515600" cy="4259673"/>
          </a:xfrm>
        </p:spPr>
        <p:txBody>
          <a:bodyPr/>
          <a:lstStyle/>
          <a:p>
            <a:r>
              <a:rPr lang="en-IN" sz="3200" dirty="0"/>
              <a:t>Potential clients look to buy property in Toronto, who have lack of knowledge about the neighbourhoods in the city</a:t>
            </a:r>
          </a:p>
          <a:p>
            <a:endParaRPr lang="en-IN" sz="3200" dirty="0"/>
          </a:p>
          <a:p>
            <a:r>
              <a:rPr lang="en-IN" sz="3200" dirty="0"/>
              <a:t>People who are interested in investing on Real estate</a:t>
            </a:r>
          </a:p>
          <a:p>
            <a:endParaRPr lang="en-IN" sz="3200" dirty="0"/>
          </a:p>
          <a:p>
            <a:r>
              <a:rPr lang="en-IN" sz="3200" dirty="0"/>
              <a:t>The business that wants to use the information to enhance the user experience and advertisements</a:t>
            </a:r>
          </a:p>
          <a:p>
            <a:endParaRPr lang="en-IN" dirty="0"/>
          </a:p>
        </p:txBody>
      </p:sp>
    </p:spTree>
    <p:extLst>
      <p:ext uri="{BB962C8B-B14F-4D97-AF65-F5344CB8AC3E}">
        <p14:creationId xmlns:p14="http://schemas.microsoft.com/office/powerpoint/2010/main" val="318849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C2F8-B4DD-48C4-81AA-1C024E3B9444}"/>
              </a:ext>
            </a:extLst>
          </p:cNvPr>
          <p:cNvSpPr>
            <a:spLocks noGrp="1"/>
          </p:cNvSpPr>
          <p:nvPr>
            <p:ph type="title"/>
          </p:nvPr>
        </p:nvSpPr>
        <p:spPr/>
        <p:txBody>
          <a:bodyPr/>
          <a:lstStyle/>
          <a:p>
            <a:pPr algn="ctr"/>
            <a:r>
              <a:rPr lang="en-US" sz="4800" b="1" dirty="0"/>
              <a:t>Data</a:t>
            </a:r>
            <a:endParaRPr lang="en-IN" b="1" dirty="0"/>
          </a:p>
        </p:txBody>
      </p:sp>
      <p:sp>
        <p:nvSpPr>
          <p:cNvPr id="3" name="Content Placeholder 2">
            <a:extLst>
              <a:ext uri="{FF2B5EF4-FFF2-40B4-BE49-F238E27FC236}">
                <a16:creationId xmlns:a16="http://schemas.microsoft.com/office/drawing/2014/main" id="{561B053C-B475-46A4-9DA9-145E11FF3C3A}"/>
              </a:ext>
            </a:extLst>
          </p:cNvPr>
          <p:cNvSpPr>
            <a:spLocks noGrp="1"/>
          </p:cNvSpPr>
          <p:nvPr>
            <p:ph idx="1"/>
          </p:nvPr>
        </p:nvSpPr>
        <p:spPr/>
        <p:txBody>
          <a:bodyPr>
            <a:normAutofit/>
          </a:bodyPr>
          <a:lstStyle/>
          <a:p>
            <a:r>
              <a:rPr lang="en-US" sz="3200" dirty="0"/>
              <a:t>Toronto </a:t>
            </a:r>
            <a:r>
              <a:rPr lang="en-US" sz="3200" dirty="0" err="1"/>
              <a:t>Neighbourhood</a:t>
            </a:r>
            <a:r>
              <a:rPr lang="en-US" sz="3200" dirty="0"/>
              <a:t> data from ‘</a:t>
            </a:r>
            <a:r>
              <a:rPr lang="en-IN" sz="3200" dirty="0"/>
              <a:t>https://en.wikipedia.org/wiki/List_of_postal_codes_of_Canada:_M</a:t>
            </a:r>
            <a:r>
              <a:rPr lang="en-US" sz="3200" dirty="0"/>
              <a:t>’</a:t>
            </a:r>
          </a:p>
          <a:p>
            <a:endParaRPr lang="en-US" sz="3200" dirty="0"/>
          </a:p>
          <a:p>
            <a:r>
              <a:rPr lang="en-US" sz="3200" dirty="0"/>
              <a:t>Foursquare API data to further explore venues</a:t>
            </a:r>
          </a:p>
          <a:p>
            <a:endParaRPr lang="en-US" sz="3200" dirty="0"/>
          </a:p>
          <a:p>
            <a:r>
              <a:rPr lang="en-US" sz="3200" dirty="0"/>
              <a:t>Neighborhood coordinates from Google geocoder API</a:t>
            </a:r>
            <a:endParaRPr lang="en-IN" sz="3200" dirty="0"/>
          </a:p>
        </p:txBody>
      </p:sp>
    </p:spTree>
    <p:extLst>
      <p:ext uri="{BB962C8B-B14F-4D97-AF65-F5344CB8AC3E}">
        <p14:creationId xmlns:p14="http://schemas.microsoft.com/office/powerpoint/2010/main" val="159516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E422-EE27-4CDE-87FF-4B623654440E}"/>
              </a:ext>
            </a:extLst>
          </p:cNvPr>
          <p:cNvSpPr>
            <a:spLocks noGrp="1"/>
          </p:cNvSpPr>
          <p:nvPr>
            <p:ph type="title"/>
          </p:nvPr>
        </p:nvSpPr>
        <p:spPr/>
        <p:txBody>
          <a:bodyPr/>
          <a:lstStyle/>
          <a:p>
            <a:pPr algn="ctr"/>
            <a:r>
              <a:rPr lang="en-IN" sz="4800" b="1" dirty="0"/>
              <a:t>Methodology</a:t>
            </a:r>
            <a:endParaRPr lang="en-IN" dirty="0"/>
          </a:p>
        </p:txBody>
      </p:sp>
      <p:sp>
        <p:nvSpPr>
          <p:cNvPr id="3" name="Content Placeholder 2">
            <a:extLst>
              <a:ext uri="{FF2B5EF4-FFF2-40B4-BE49-F238E27FC236}">
                <a16:creationId xmlns:a16="http://schemas.microsoft.com/office/drawing/2014/main" id="{2CC2E8BE-9638-4DFF-B487-7DC66E9F1E4F}"/>
              </a:ext>
            </a:extLst>
          </p:cNvPr>
          <p:cNvSpPr>
            <a:spLocks noGrp="1"/>
          </p:cNvSpPr>
          <p:nvPr>
            <p:ph idx="1"/>
          </p:nvPr>
        </p:nvSpPr>
        <p:spPr/>
        <p:txBody>
          <a:bodyPr/>
          <a:lstStyle/>
          <a:p>
            <a:r>
              <a:rPr lang="en-IN" dirty="0"/>
              <a:t>With the available data frame that contains the Neighbourhood data with coordinates, the analysis can be started by plotting a map with the help of the package folium</a:t>
            </a:r>
          </a:p>
          <a:p>
            <a:r>
              <a:rPr lang="en-IN" dirty="0"/>
              <a:t>Then, the Foursquare API is used to get the nearby venues</a:t>
            </a:r>
          </a:p>
          <a:p>
            <a:r>
              <a:rPr lang="en-IN" dirty="0"/>
              <a:t>Find top 5 venues using ‘One hot encoding’ method</a:t>
            </a:r>
          </a:p>
          <a:p>
            <a:r>
              <a:rPr lang="en-IN" dirty="0"/>
              <a:t>Find the right k value using ‘Elbow method using inertia’ method to implement ‘K means clustering’ technique</a:t>
            </a:r>
          </a:p>
          <a:p>
            <a:r>
              <a:rPr lang="en-IN" dirty="0"/>
              <a:t>Cluster neighbourhoods using ‘K means clustering’</a:t>
            </a:r>
          </a:p>
          <a:p>
            <a:endParaRPr lang="en-IN" dirty="0"/>
          </a:p>
        </p:txBody>
      </p:sp>
    </p:spTree>
    <p:extLst>
      <p:ext uri="{BB962C8B-B14F-4D97-AF65-F5344CB8AC3E}">
        <p14:creationId xmlns:p14="http://schemas.microsoft.com/office/powerpoint/2010/main" val="292633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CC02B-36B9-441F-A822-B67B6486E685}"/>
              </a:ext>
            </a:extLst>
          </p:cNvPr>
          <p:cNvSpPr>
            <a:spLocks noGrp="1"/>
          </p:cNvSpPr>
          <p:nvPr>
            <p:ph type="title"/>
          </p:nvPr>
        </p:nvSpPr>
        <p:spPr>
          <a:xfrm>
            <a:off x="838200" y="365126"/>
            <a:ext cx="10515600" cy="1040888"/>
          </a:xfrm>
        </p:spPr>
        <p:txBody>
          <a:bodyPr/>
          <a:lstStyle/>
          <a:p>
            <a:pPr algn="ctr"/>
            <a:r>
              <a:rPr lang="en-US" sz="4800" b="1" dirty="0"/>
              <a:t>Result</a:t>
            </a:r>
            <a:endParaRPr lang="en-IN" b="1" dirty="0"/>
          </a:p>
        </p:txBody>
      </p:sp>
      <p:pic>
        <p:nvPicPr>
          <p:cNvPr id="4" name="Content Placeholder 3">
            <a:extLst>
              <a:ext uri="{FF2B5EF4-FFF2-40B4-BE49-F238E27FC236}">
                <a16:creationId xmlns:a16="http://schemas.microsoft.com/office/drawing/2014/main" id="{FEFACD0E-CB57-4E41-A0C4-A2CB0CD61B10}"/>
              </a:ext>
            </a:extLst>
          </p:cNvPr>
          <p:cNvPicPr>
            <a:picLocks noGrp="1"/>
          </p:cNvPicPr>
          <p:nvPr>
            <p:ph idx="1"/>
          </p:nvPr>
        </p:nvPicPr>
        <p:blipFill>
          <a:blip r:embed="rId2"/>
          <a:stretch>
            <a:fillRect/>
          </a:stretch>
        </p:blipFill>
        <p:spPr>
          <a:xfrm>
            <a:off x="1031158" y="1602197"/>
            <a:ext cx="10129684" cy="4965290"/>
          </a:xfrm>
          <a:prstGeom prst="rect">
            <a:avLst/>
          </a:prstGeom>
        </p:spPr>
      </p:pic>
    </p:spTree>
    <p:extLst>
      <p:ext uri="{BB962C8B-B14F-4D97-AF65-F5344CB8AC3E}">
        <p14:creationId xmlns:p14="http://schemas.microsoft.com/office/powerpoint/2010/main" val="268956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DE0F-4F6A-4E41-A79A-FC69408E2337}"/>
              </a:ext>
            </a:extLst>
          </p:cNvPr>
          <p:cNvSpPr>
            <a:spLocks noGrp="1"/>
          </p:cNvSpPr>
          <p:nvPr>
            <p:ph type="title"/>
          </p:nvPr>
        </p:nvSpPr>
        <p:spPr/>
        <p:txBody>
          <a:bodyPr/>
          <a:lstStyle/>
          <a:p>
            <a:pPr algn="ctr"/>
            <a:r>
              <a:rPr lang="en-IN" sz="4800" b="1" dirty="0"/>
              <a:t>Discussion</a:t>
            </a:r>
            <a:endParaRPr lang="en-IN" dirty="0"/>
          </a:p>
        </p:txBody>
      </p:sp>
      <p:sp>
        <p:nvSpPr>
          <p:cNvPr id="3" name="Content Placeholder 2">
            <a:extLst>
              <a:ext uri="{FF2B5EF4-FFF2-40B4-BE49-F238E27FC236}">
                <a16:creationId xmlns:a16="http://schemas.microsoft.com/office/drawing/2014/main" id="{2415DCFD-3FFD-4D23-85D7-4FEC54D37D02}"/>
              </a:ext>
            </a:extLst>
          </p:cNvPr>
          <p:cNvSpPr>
            <a:spLocks noGrp="1"/>
          </p:cNvSpPr>
          <p:nvPr>
            <p:ph idx="1"/>
          </p:nvPr>
        </p:nvSpPr>
        <p:spPr>
          <a:xfrm>
            <a:off x="838200" y="1563328"/>
            <a:ext cx="10515600" cy="4847303"/>
          </a:xfrm>
        </p:spPr>
        <p:txBody>
          <a:bodyPr>
            <a:normAutofit fontScale="92500" lnSpcReduction="10000"/>
          </a:bodyPr>
          <a:lstStyle/>
          <a:p>
            <a:pPr lvl="0"/>
            <a:r>
              <a:rPr lang="en-IN" dirty="0"/>
              <a:t>The clusters 1 and 2 has a greater number of venues with the Top school rating of more than 5 and Average house price of more than 330000</a:t>
            </a:r>
          </a:p>
          <a:p>
            <a:pPr lvl="0"/>
            <a:r>
              <a:rPr lang="en-IN" dirty="0"/>
              <a:t>Cluster 6 has only one venue ( Westmount ), where the Average house price is 165000 (which is lesser than any other venue in other clusters) and Top school rating is 8</a:t>
            </a:r>
          </a:p>
          <a:p>
            <a:pPr lvl="0"/>
            <a:r>
              <a:rPr lang="en-IN" dirty="0"/>
              <a:t>For a person, who loves to have food outside most of the time (especially bachelors) and spend time in pub, cluster 1 is the obvious choice. As it has lot of such venues with Restaurant, Pub, Café, Hotel, Bakery and all.</a:t>
            </a:r>
          </a:p>
          <a:p>
            <a:pPr lvl="0"/>
            <a:r>
              <a:rPr lang="en-IN" dirty="0"/>
              <a:t>For a person, who often go to recreational sites such as Park, Playground, etc., Cluster 2 is the obvious choice.</a:t>
            </a:r>
          </a:p>
          <a:p>
            <a:pPr lvl="0"/>
            <a:r>
              <a:rPr lang="en-IN" dirty="0"/>
              <a:t>For a person who has his family along, will go for the clusters based on their budget. If the budget is low, then ‘Westmount’ will be recommended. Others, it may vary with their needs.</a:t>
            </a:r>
          </a:p>
          <a:p>
            <a:endParaRPr lang="en-IN" dirty="0"/>
          </a:p>
        </p:txBody>
      </p:sp>
    </p:spTree>
    <p:extLst>
      <p:ext uri="{BB962C8B-B14F-4D97-AF65-F5344CB8AC3E}">
        <p14:creationId xmlns:p14="http://schemas.microsoft.com/office/powerpoint/2010/main" val="398239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D712-C4BF-4310-93AB-DD91C7B196EF}"/>
              </a:ext>
            </a:extLst>
          </p:cNvPr>
          <p:cNvSpPr>
            <a:spLocks noGrp="1"/>
          </p:cNvSpPr>
          <p:nvPr>
            <p:ph type="title"/>
          </p:nvPr>
        </p:nvSpPr>
        <p:spPr/>
        <p:txBody>
          <a:bodyPr/>
          <a:lstStyle/>
          <a:p>
            <a:pPr algn="ctr"/>
            <a:r>
              <a:rPr lang="en-IN" b="1" dirty="0"/>
              <a:t>Result</a:t>
            </a:r>
            <a:endParaRPr lang="en-IN" dirty="0"/>
          </a:p>
        </p:txBody>
      </p:sp>
      <p:sp>
        <p:nvSpPr>
          <p:cNvPr id="3" name="Content Placeholder 2">
            <a:extLst>
              <a:ext uri="{FF2B5EF4-FFF2-40B4-BE49-F238E27FC236}">
                <a16:creationId xmlns:a16="http://schemas.microsoft.com/office/drawing/2014/main" id="{EDE455F0-E446-4E16-AAEF-43CF364D722A}"/>
              </a:ext>
            </a:extLst>
          </p:cNvPr>
          <p:cNvSpPr>
            <a:spLocks noGrp="1"/>
          </p:cNvSpPr>
          <p:nvPr>
            <p:ph idx="1"/>
          </p:nvPr>
        </p:nvSpPr>
        <p:spPr/>
        <p:txBody>
          <a:bodyPr/>
          <a:lstStyle/>
          <a:p>
            <a:pPr marL="0" indent="0">
              <a:buNone/>
            </a:pPr>
            <a:r>
              <a:rPr lang="en-IN" sz="3200" dirty="0"/>
              <a:t>With the help of the clustered data, this project will be helpful in recommending neighbourhoods to consider and explore. The final decision on selecting a neighbourhood will be made by the client based on their budget and primary needs.</a:t>
            </a:r>
          </a:p>
          <a:p>
            <a:pPr marL="0" indent="0">
              <a:buNone/>
            </a:pPr>
            <a:endParaRPr lang="en-IN" dirty="0"/>
          </a:p>
        </p:txBody>
      </p:sp>
    </p:spTree>
    <p:extLst>
      <p:ext uri="{BB962C8B-B14F-4D97-AF65-F5344CB8AC3E}">
        <p14:creationId xmlns:p14="http://schemas.microsoft.com/office/powerpoint/2010/main" val="160346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442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Recommendation of Neighborhoods in Scarborough</vt:lpstr>
      <vt:lpstr>Objective</vt:lpstr>
      <vt:lpstr>Target Audience</vt:lpstr>
      <vt:lpstr>Data</vt:lpstr>
      <vt:lpstr>Methodology</vt:lpstr>
      <vt:lpstr>Result</vt:lpstr>
      <vt:lpstr>Discussion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of Neighbourhoods in Scarborough</dc:title>
  <dc:creator>DEVASAGAYAM Amalaalwin</dc:creator>
  <cp:lastModifiedBy>DEVASAGAYAM Amalaalwin</cp:lastModifiedBy>
  <cp:revision>9</cp:revision>
  <dcterms:created xsi:type="dcterms:W3CDTF">2020-05-16T13:28:06Z</dcterms:created>
  <dcterms:modified xsi:type="dcterms:W3CDTF">2020-05-16T13:47:05Z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2020-05-16T13:29:59Z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b131246a-2fdc-4d3c-8e17-00002dad7970</vt:lpwstr>
  </property>
  <property fmtid="{D5CDD505-2E9C-101B-9397-08002B2CF9AE}" pid="8" name="MSIP_Label_fd1c0902-ed92-4fed-896d-2e7725de02d4_ContentBits">
    <vt:lpwstr>2</vt:lpwstr>
  </property>
</Properties>
</file>