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82" r:id="rId4"/>
    <p:sldId id="259" r:id="rId5"/>
    <p:sldId id="258" r:id="rId6"/>
    <p:sldId id="283" r:id="rId7"/>
    <p:sldId id="275" r:id="rId8"/>
    <p:sldId id="293" r:id="rId9"/>
    <p:sldId id="294" r:id="rId10"/>
    <p:sldId id="285" r:id="rId11"/>
    <p:sldId id="280" r:id="rId12"/>
    <p:sldId id="286" r:id="rId13"/>
    <p:sldId id="281" r:id="rId14"/>
    <p:sldId id="295" r:id="rId15"/>
    <p:sldId id="289" r:id="rId16"/>
    <p:sldId id="290" r:id="rId17"/>
    <p:sldId id="287" r:id="rId18"/>
    <p:sldId id="291" r:id="rId19"/>
    <p:sldId id="292" r:id="rId20"/>
    <p:sldId id="279" r:id="rId21"/>
    <p:sldId id="296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9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5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7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3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0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12/05/2019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2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12/05/2019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12/05/2019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3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7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2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2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5398" y="3390900"/>
            <a:ext cx="2344202" cy="3467100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 </a:t>
            </a:r>
            <a:r>
              <a:rPr lang="fr-FR" dirty="0" smtClean="0">
                <a:solidFill>
                  <a:srgbClr val="0070C0"/>
                </a:solidFill>
              </a:rPr>
              <a:t>Réalisé par:</a:t>
            </a:r>
          </a:p>
          <a:p>
            <a:pPr algn="l"/>
            <a:r>
              <a:rPr lang="fr-FR" sz="2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Amal </a:t>
            </a:r>
            <a:r>
              <a:rPr lang="fr-FR" sz="22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Aderdour</a:t>
            </a:r>
            <a:endParaRPr lang="fr-FR" sz="22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l"/>
            <a:r>
              <a:rPr lang="fr-FR" sz="2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Halima </a:t>
            </a:r>
            <a:r>
              <a:rPr lang="fr-FR" sz="22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Bouhach</a:t>
            </a:r>
            <a:endParaRPr lang="fr-FR" sz="22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l"/>
            <a:r>
              <a:rPr lang="fr-FR" sz="2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Asma </a:t>
            </a:r>
            <a:r>
              <a:rPr lang="fr-FR" sz="22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Elfahim</a:t>
            </a:r>
            <a:endParaRPr lang="fr-FR" sz="22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l"/>
            <a:r>
              <a:rPr lang="fr-FR" sz="2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Karima Ben Acha</a:t>
            </a:r>
          </a:p>
          <a:p>
            <a:pPr algn="l"/>
            <a:r>
              <a:rPr lang="fr-FR" sz="2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Meryem </a:t>
            </a:r>
            <a:r>
              <a:rPr lang="fr-FR" sz="22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Dkair</a:t>
            </a:r>
            <a:endParaRPr lang="fr-FR" sz="22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l"/>
            <a:r>
              <a:rPr lang="fr-FR" sz="2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Saadia </a:t>
            </a:r>
            <a:r>
              <a:rPr lang="fr-FR" sz="22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outalab</a:t>
            </a:r>
            <a:r>
              <a:rPr lang="fr-FR" sz="2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</a:p>
          <a:p>
            <a:pPr algn="l"/>
            <a:r>
              <a:rPr lang="fr-FR" sz="2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Sanae El </a:t>
            </a:r>
            <a:r>
              <a:rPr lang="fr-FR" sz="22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Baz</a:t>
            </a:r>
            <a:endParaRPr lang="en-US" sz="2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48700" y="4891612"/>
            <a:ext cx="2857500" cy="163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Encadré</a:t>
            </a:r>
            <a:r>
              <a:rPr lang="en-US" dirty="0" smtClean="0">
                <a:solidFill>
                  <a:srgbClr val="0070C0"/>
                </a:solidFill>
              </a:rPr>
              <a:t> par:</a:t>
            </a:r>
          </a:p>
          <a:p>
            <a:pPr algn="ctr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Hmid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abdelelah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9099" y="1837034"/>
            <a:ext cx="72464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Psychopédagogie</a:t>
            </a:r>
            <a:endParaRPr lang="fr-F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949" y="5450412"/>
            <a:ext cx="6057900" cy="13906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1" t="24767" r="31505" b="36977"/>
          <a:stretch/>
        </p:blipFill>
        <p:spPr>
          <a:xfrm>
            <a:off x="526869" y="3890907"/>
            <a:ext cx="278530" cy="28268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1" t="24767" r="31505" b="36977"/>
          <a:stretch/>
        </p:blipFill>
        <p:spPr>
          <a:xfrm>
            <a:off x="536579" y="4309302"/>
            <a:ext cx="278530" cy="28268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1" t="24767" r="31505" b="36977"/>
          <a:stretch/>
        </p:blipFill>
        <p:spPr>
          <a:xfrm>
            <a:off x="557787" y="4721694"/>
            <a:ext cx="278530" cy="28268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1" t="24767" r="31505" b="36977"/>
          <a:stretch/>
        </p:blipFill>
        <p:spPr>
          <a:xfrm>
            <a:off x="549186" y="5154784"/>
            <a:ext cx="278530" cy="28268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1" t="24767" r="31505" b="36977"/>
          <a:stretch/>
        </p:blipFill>
        <p:spPr>
          <a:xfrm>
            <a:off x="588705" y="5593884"/>
            <a:ext cx="278530" cy="28268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1" t="24767" r="31505" b="36977"/>
          <a:stretch/>
        </p:blipFill>
        <p:spPr>
          <a:xfrm>
            <a:off x="580320" y="5991575"/>
            <a:ext cx="278530" cy="28268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1" t="24767" r="31505" b="36977"/>
          <a:stretch/>
        </p:blipFill>
        <p:spPr>
          <a:xfrm>
            <a:off x="580320" y="6402212"/>
            <a:ext cx="278530" cy="28268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74437" y="0"/>
            <a:ext cx="6841063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35300" y="2117725"/>
            <a:ext cx="5016500" cy="1743075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III. </a:t>
            </a:r>
            <a:r>
              <a:rPr lang="fr-FR" sz="4800" dirty="0" smtClean="0">
                <a:solidFill>
                  <a:srgbClr val="FF0000"/>
                </a:solidFill>
              </a:rPr>
              <a:t>Constructivisme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0" y="3374334"/>
            <a:ext cx="4921250" cy="326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/>
          <p:cNvSpPr>
            <a:spLocks noGrp="1"/>
          </p:cNvSpPr>
          <p:nvPr>
            <p:ph idx="1"/>
          </p:nvPr>
        </p:nvSpPr>
        <p:spPr>
          <a:xfrm>
            <a:off x="7704297" y="4120754"/>
            <a:ext cx="4114800" cy="215677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i="1" u="sng" dirty="0" smtClean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 </a:t>
            </a:r>
            <a:r>
              <a:rPr lang="en-US" sz="2400" b="1" i="1" u="sng" dirty="0" err="1" smtClean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Ses</a:t>
            </a:r>
            <a:r>
              <a:rPr lang="en-US" sz="2400" b="1" i="1" u="sng" dirty="0" smtClean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 </a:t>
            </a:r>
            <a:r>
              <a:rPr lang="en-US" sz="2400" b="1" i="1" u="sng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Auteurs :</a:t>
            </a:r>
            <a:endParaRPr lang="en-US" sz="16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Piaget : “</a:t>
            </a:r>
            <a:r>
              <a:rPr lang="en-US" sz="1600" dirty="0" err="1" smtClean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L’origine</a:t>
            </a:r>
            <a:r>
              <a:rPr lang="en-US" sz="1600" dirty="0" smtClean="0"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, </a:t>
            </a:r>
            <a:r>
              <a:rPr lang="en-US" sz="1600" dirty="0" err="1" smtClean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l’environnement</a:t>
            </a:r>
            <a:r>
              <a:rPr lang="en-US" sz="16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.”</a:t>
            </a:r>
            <a:endParaRPr lang="en-US" sz="16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Vigotsky</a:t>
            </a:r>
            <a:r>
              <a:rPr lang="en-US" sz="16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 : “La culture , la </a:t>
            </a:r>
            <a:r>
              <a:rPr lang="en-US" sz="1600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sosciété</a:t>
            </a:r>
            <a:r>
              <a:rPr lang="en-US" sz="16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”.</a:t>
            </a:r>
            <a:endParaRPr lang="en-US" sz="16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Horizontal Scroll 4"/>
          <p:cNvSpPr/>
          <p:nvPr/>
        </p:nvSpPr>
        <p:spPr>
          <a:xfrm>
            <a:off x="4812189" y="1779588"/>
            <a:ext cx="3061811" cy="2424112"/>
          </a:xfrm>
          <a:prstGeom prst="horizont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Le </a:t>
            </a:r>
            <a:r>
              <a:rPr lang="en-US" sz="2000" b="1" dirty="0" err="1"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constructivisme</a:t>
            </a:r>
            <a:endParaRPr lang="en-US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ln w="22225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C00000"/>
                </a:solidFill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 </a:t>
            </a:r>
            <a:endParaRPr lang="en-US" sz="10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   </a:t>
            </a:r>
            <a:r>
              <a:rPr lang="ar-MA" sz="1400" b="1" dirty="0">
                <a:solidFill>
                  <a:srgbClr val="C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المدرسة البنائية</a:t>
            </a:r>
            <a:endParaRPr lang="en-US" sz="10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 </a:t>
            </a:r>
            <a:endParaRPr lang="en-US" sz="10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ounded Rectangle 3"/>
          <p:cNvSpPr/>
          <p:nvPr/>
        </p:nvSpPr>
        <p:spPr>
          <a:xfrm>
            <a:off x="867092" y="4203700"/>
            <a:ext cx="4466908" cy="2235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u="sng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Définition</a:t>
            </a:r>
            <a:r>
              <a:rPr lang="en-US" b="1" i="1" u="sng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Le </a:t>
            </a:r>
            <a:r>
              <a:rPr lang="en-US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constructivisme</a:t>
            </a:r>
            <a:r>
              <a:rPr lang="en-US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est</a:t>
            </a:r>
            <a:r>
              <a:rPr lang="en-US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une</a:t>
            </a:r>
            <a:r>
              <a:rPr lang="en-US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théorie</a:t>
            </a:r>
            <a:r>
              <a:rPr lang="en-US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l’apprentissage</a:t>
            </a:r>
            <a:r>
              <a:rPr lang="en-US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fondée</a:t>
            </a:r>
            <a:r>
              <a:rPr lang="en-US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 sur </a:t>
            </a:r>
            <a:r>
              <a:rPr lang="en-US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l’idée</a:t>
            </a:r>
            <a:r>
              <a:rPr lang="en-US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 que la </a:t>
            </a:r>
            <a:r>
              <a:rPr lang="en-US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connaissance</a:t>
            </a:r>
            <a:r>
              <a:rPr lang="en-US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est</a:t>
            </a:r>
            <a:r>
              <a:rPr lang="en-US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construite</a:t>
            </a:r>
            <a:r>
              <a:rPr lang="en-US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 par </a:t>
            </a:r>
            <a:r>
              <a:rPr lang="en-US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l’apprenant</a:t>
            </a:r>
            <a:r>
              <a:rPr lang="en-US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 sur la base </a:t>
            </a:r>
            <a:r>
              <a:rPr lang="en-US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d’une</a:t>
            </a:r>
            <a:r>
              <a:rPr lang="en-US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activité</a:t>
            </a:r>
            <a:r>
              <a:rPr lang="en-US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mentale</a:t>
            </a:r>
            <a:r>
              <a:rPr lang="en-US" sz="14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SimSun" panose="02010600030101010101" pitchFamily="2" charset="-122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13860" y="365125"/>
            <a:ext cx="4009232" cy="21805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Les concepts :</a:t>
            </a:r>
            <a:endParaRPr lang="en-US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- </a:t>
            </a:r>
            <a:r>
              <a:rPr lang="en-US" sz="1600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L’apprentissage</a:t>
            </a:r>
            <a:r>
              <a:rPr lang="en-US" sz="16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 </a:t>
            </a:r>
            <a:r>
              <a:rPr lang="en-US" sz="1600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est</a:t>
            </a:r>
            <a:r>
              <a:rPr lang="en-US" sz="16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 un </a:t>
            </a:r>
            <a:r>
              <a:rPr lang="en-US" sz="1600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processus</a:t>
            </a:r>
            <a:r>
              <a:rPr lang="en-US" sz="16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 </a:t>
            </a:r>
            <a:r>
              <a:rPr lang="en-US" sz="1600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actif</a:t>
            </a:r>
            <a:r>
              <a:rPr lang="en-US" sz="16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 de la construction de la </a:t>
            </a:r>
            <a:r>
              <a:rPr lang="en-US" sz="1600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réalité</a:t>
            </a:r>
            <a:r>
              <a:rPr lang="en-US" sz="12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.</a:t>
            </a:r>
            <a:endParaRPr lang="en-US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-  </a:t>
            </a:r>
            <a:r>
              <a:rPr lang="en-US" sz="1600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Chaque</a:t>
            </a:r>
            <a:r>
              <a:rPr lang="en-US" sz="16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 </a:t>
            </a:r>
            <a:r>
              <a:rPr lang="en-US" sz="1600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individu</a:t>
            </a:r>
            <a:r>
              <a:rPr lang="en-US" sz="16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 </a:t>
            </a:r>
            <a:r>
              <a:rPr lang="en-US" sz="1600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est</a:t>
            </a:r>
            <a:r>
              <a:rPr lang="en-US" sz="16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 </a:t>
            </a:r>
            <a:r>
              <a:rPr lang="en-US" sz="1600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construit</a:t>
            </a:r>
            <a:r>
              <a:rPr lang="en-US" sz="16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 </a:t>
            </a:r>
            <a:r>
              <a:rPr lang="en-US" sz="1600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une</a:t>
            </a:r>
            <a:r>
              <a:rPr lang="en-US" sz="16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 signification unique de la </a:t>
            </a:r>
            <a:r>
              <a:rPr lang="en-US" sz="1600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réalité</a:t>
            </a:r>
            <a:r>
              <a:rPr lang="en-US" sz="16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 à </a:t>
            </a:r>
            <a:r>
              <a:rPr lang="en-US" sz="1600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partir</a:t>
            </a:r>
            <a:r>
              <a:rPr lang="en-US" sz="16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 de </a:t>
            </a:r>
            <a:r>
              <a:rPr lang="en-US" sz="1600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ses</a:t>
            </a:r>
            <a:r>
              <a:rPr lang="en-US" sz="16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 </a:t>
            </a:r>
            <a:r>
              <a:rPr lang="en-US" sz="1600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propres</a:t>
            </a:r>
            <a:r>
              <a:rPr lang="en-US" sz="16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 </a:t>
            </a:r>
            <a:r>
              <a:rPr lang="en-US" sz="1600" dirty="0" err="1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expériences</a:t>
            </a:r>
            <a:r>
              <a:rPr lang="en-US" sz="10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.</a:t>
            </a:r>
            <a:endParaRPr lang="en-US" sz="10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2" name="Curved Connector 7"/>
          <p:cNvCxnSpPr/>
          <p:nvPr/>
        </p:nvCxnSpPr>
        <p:spPr>
          <a:xfrm>
            <a:off x="7920276" y="3840957"/>
            <a:ext cx="541020" cy="14859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0"/>
          <p:cNvCxnSpPr/>
          <p:nvPr/>
        </p:nvCxnSpPr>
        <p:spPr>
          <a:xfrm rot="10800000">
            <a:off x="3547271" y="2628900"/>
            <a:ext cx="1264919" cy="362744"/>
          </a:xfrm>
          <a:prstGeom prst="curvedConnector3">
            <a:avLst>
              <a:gd name="adj1" fmla="val 429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2"/>
          <p:cNvCxnSpPr/>
          <p:nvPr/>
        </p:nvCxnSpPr>
        <p:spPr>
          <a:xfrm rot="10800000" flipV="1">
            <a:off x="3593547" y="3561160"/>
            <a:ext cx="1172366" cy="559593"/>
          </a:xfrm>
          <a:prstGeom prst="curvedConnector3">
            <a:avLst>
              <a:gd name="adj1" fmla="val 3808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9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03564" y="1821597"/>
            <a:ext cx="6538546" cy="1947446"/>
          </a:xfrm>
        </p:spPr>
        <p:txBody>
          <a:bodyPr/>
          <a:lstStyle/>
          <a:p>
            <a:r>
              <a:rPr lang="fr-FR" sz="6000" dirty="0" smtClean="0">
                <a:solidFill>
                  <a:srgbClr val="FF0000"/>
                </a:solidFill>
              </a:rPr>
              <a:t>IV. </a:t>
            </a:r>
            <a:r>
              <a:rPr lang="fr-FR" sz="5400" dirty="0" smtClean="0">
                <a:solidFill>
                  <a:srgbClr val="FF0000"/>
                </a:solidFill>
              </a:rPr>
              <a:t>Béhaviorisme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05" y="4094796"/>
            <a:ext cx="2763204" cy="27632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18" y="3769043"/>
            <a:ext cx="2954216" cy="29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Alternative 3"/>
          <p:cNvSpPr/>
          <p:nvPr/>
        </p:nvSpPr>
        <p:spPr>
          <a:xfrm>
            <a:off x="4578350" y="2922786"/>
            <a:ext cx="3797300" cy="828675"/>
          </a:xfrm>
          <a:prstGeom prst="flowChartAlternateProcess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Béhaviorisme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8051800" y="496888"/>
            <a:ext cx="3505200" cy="142240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u="sng" dirty="0" err="1"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Ses</a:t>
            </a:r>
            <a:r>
              <a:rPr lang="en-US" b="1" i="1" u="sng" dirty="0"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 Auteurs </a:t>
            </a:r>
            <a:r>
              <a:rPr lang="en-US" b="1" i="1" u="sng" dirty="0" smtClean="0">
                <a:latin typeface="Comic Sans MS" panose="030F0702030302020204" pitchFamily="66" charset="0"/>
                <a:ea typeface="SimSun" panose="02010600030101010101" pitchFamily="2" charset="-122"/>
                <a:cs typeface="Comic Sans MS" panose="030F0702030302020204" pitchFamily="66" charset="0"/>
              </a:rPr>
              <a:t>:</a:t>
            </a:r>
            <a:endParaRPr lang="fr-FR" dirty="0" smtClean="0"/>
          </a:p>
          <a:p>
            <a:r>
              <a:rPr lang="fr-FR" dirty="0" smtClean="0"/>
              <a:t>- Ivan Pavlov</a:t>
            </a:r>
          </a:p>
          <a:p>
            <a:r>
              <a:rPr lang="fr-FR" dirty="0" smtClean="0"/>
              <a:t>- </a:t>
            </a:r>
            <a:r>
              <a:rPr lang="fr-FR" dirty="0" err="1" smtClean="0"/>
              <a:t>Skiner</a:t>
            </a:r>
            <a:endParaRPr lang="fr-FR" dirty="0" smtClean="0"/>
          </a:p>
          <a:p>
            <a:r>
              <a:rPr lang="fr-FR" dirty="0" smtClean="0"/>
              <a:t>- Watson</a:t>
            </a:r>
            <a:endParaRPr lang="en-US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7829550" y="1988246"/>
            <a:ext cx="444500" cy="87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4165600" y="3782414"/>
            <a:ext cx="412750" cy="38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84149" y="89792"/>
            <a:ext cx="5797551" cy="22717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Définition:</a:t>
            </a:r>
          </a:p>
          <a:p>
            <a:r>
              <a:rPr lang="fr-FR" sz="2000" b="1" dirty="0" smtClean="0">
                <a:solidFill>
                  <a:schemeClr val="tx1"/>
                </a:solidFill>
              </a:rPr>
              <a:t>comportementalisme</a:t>
            </a:r>
            <a:r>
              <a:rPr lang="fr-FR" sz="2000" dirty="0">
                <a:solidFill>
                  <a:schemeClr val="tx1"/>
                </a:solidFill>
              </a:rPr>
              <a:t> est une approche psychologique qui consiste à se concentrer </a:t>
            </a:r>
            <a:r>
              <a:rPr lang="fr-FR" sz="2000" dirty="0" smtClean="0">
                <a:solidFill>
                  <a:schemeClr val="tx1"/>
                </a:solidFill>
              </a:rPr>
              <a:t>sur le</a:t>
            </a:r>
            <a:r>
              <a:rPr lang="fr-FR" sz="2000" dirty="0">
                <a:solidFill>
                  <a:schemeClr val="tx1"/>
                </a:solidFill>
              </a:rPr>
              <a:t> comportement observable déterminé par l'environnement et l'histoire des interactions de l'individu avec son milieu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4499" y="4049612"/>
            <a:ext cx="3619500" cy="14337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Historique: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Apparu  en U.S.A à 1912 ,par Watson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400" y="4312741"/>
            <a:ext cx="4457700" cy="23411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Principe général: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Chaque contenu donné aux étudiants doivent être capable de susciter l’</a:t>
            </a:r>
            <a:r>
              <a:rPr lang="fr-FR" dirty="0" err="1" smtClean="0">
                <a:solidFill>
                  <a:schemeClr val="tx1"/>
                </a:solidFill>
                <a:latin typeface="Adobe Caslon Pro" panose="0205050205050A020403" pitchFamily="18" charset="0"/>
              </a:rPr>
              <a:t>intêrêt</a:t>
            </a:r>
            <a:r>
              <a:rPr lang="fr-FR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 et </a:t>
            </a:r>
            <a:r>
              <a:rPr lang="fr-FR" dirty="0" err="1" smtClean="0">
                <a:solidFill>
                  <a:schemeClr val="tx1"/>
                </a:solidFill>
                <a:latin typeface="Adobe Caslon Pro" panose="0205050205050A020403" pitchFamily="18" charset="0"/>
              </a:rPr>
              <a:t>incititions</a:t>
            </a:r>
            <a:r>
              <a:rPr lang="fr-FR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  <a:latin typeface="Adobe Caslon Pro" panose="0205050205050A020403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Réponse du Béhaviorisme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  <a:latin typeface="Adobe Caslon Pro" panose="0205050205050A020403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Tout comportement est résultat d’un apprentissage</a:t>
            </a:r>
            <a:endParaRPr lang="en-US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 flipH="1" flipV="1">
            <a:off x="4927600" y="2513159"/>
            <a:ext cx="206375" cy="34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7470775" y="3782414"/>
            <a:ext cx="358775" cy="46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6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75" y="3505199"/>
            <a:ext cx="2762250" cy="3251201"/>
          </a:xfrm>
        </p:spPr>
        <p:txBody>
          <a:bodyPr>
            <a:normAutofit/>
          </a:bodyPr>
          <a:lstStyle/>
          <a:p>
            <a:r>
              <a:rPr lang="fr-FR" sz="1800" dirty="0" smtClean="0">
                <a:latin typeface="Adobe Caslon Pro" panose="0205050205050A020403" pitchFamily="18" charset="0"/>
              </a:rPr>
              <a:t>Ivan Pavlov(1849-1936)</a:t>
            </a:r>
          </a:p>
          <a:p>
            <a:pPr marL="0" indent="0">
              <a:buNone/>
            </a:pPr>
            <a:r>
              <a:rPr lang="fr-FR" sz="1800" dirty="0" smtClean="0">
                <a:latin typeface="Adobe Caslon Pro" panose="0205050205050A020403" pitchFamily="18" charset="0"/>
              </a:rPr>
              <a:t>Expérience « le chien et la cloche »</a:t>
            </a:r>
          </a:p>
          <a:p>
            <a:pPr>
              <a:buFontTx/>
              <a:buChar char="-"/>
            </a:pPr>
            <a:r>
              <a:rPr lang="fr-FR" sz="1800" dirty="0" smtClean="0">
                <a:latin typeface="Adobe Caslon Pro" panose="0205050205050A020403" pitchFamily="18" charset="0"/>
              </a:rPr>
              <a:t>Loi de l’Excitant et réponse</a:t>
            </a:r>
          </a:p>
          <a:p>
            <a:pPr>
              <a:buFontTx/>
              <a:buChar char="-"/>
            </a:pPr>
            <a:r>
              <a:rPr lang="fr-FR" sz="1800" dirty="0" smtClean="0">
                <a:latin typeface="Adobe Caslon Pro" panose="0205050205050A020403" pitchFamily="18" charset="0"/>
              </a:rPr>
              <a:t>Loi de discrimination</a:t>
            </a:r>
            <a:endParaRPr lang="en-US" sz="1800" dirty="0">
              <a:latin typeface="Adobe Caslon Pro" panose="0205050205050A020403" pitchFamily="18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257550" y="1536699"/>
            <a:ext cx="2425700" cy="10922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Tentative et erreur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33363" y="1536699"/>
            <a:ext cx="2387600" cy="10922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Conditionnement classique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6127750" y="1536699"/>
            <a:ext cx="2806700" cy="10286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Répétition et modernité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9321800" y="1520825"/>
            <a:ext cx="2552700" cy="106044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Rouleau procédure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689475" y="406400"/>
            <a:ext cx="2743200" cy="61912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Théories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Accolade ouvrante 8"/>
          <p:cNvSpPr/>
          <p:nvPr/>
        </p:nvSpPr>
        <p:spPr>
          <a:xfrm rot="5400000">
            <a:off x="5949951" y="-3346450"/>
            <a:ext cx="292098" cy="918210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27400" y="2197099"/>
            <a:ext cx="2413000" cy="4216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E.L </a:t>
            </a:r>
            <a:r>
              <a:rPr lang="fr-FR" dirty="0" err="1" smtClean="0">
                <a:solidFill>
                  <a:schemeClr val="tx1"/>
                </a:solidFill>
                <a:latin typeface="Adobe Caslon Pro" panose="0205050205050A020403" pitchFamily="18" charset="0"/>
              </a:rPr>
              <a:t>Thourndime</a:t>
            </a:r>
            <a:r>
              <a:rPr lang="fr-FR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(1874-1949)</a:t>
            </a:r>
          </a:p>
          <a:p>
            <a:r>
              <a:rPr lang="fr-FR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Expérience « chat et boîte »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26175" y="2197099"/>
            <a:ext cx="2413000" cy="4216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Jon Watson(1878-1958)</a:t>
            </a:r>
          </a:p>
          <a:p>
            <a:r>
              <a:rPr lang="fr-FR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Expérience « </a:t>
            </a:r>
            <a:r>
              <a:rPr lang="fr-FR" dirty="0" err="1" smtClean="0">
                <a:solidFill>
                  <a:schemeClr val="tx1"/>
                </a:solidFill>
                <a:latin typeface="Adobe Caslon Pro" panose="0205050205050A020403" pitchFamily="18" charset="0"/>
              </a:rPr>
              <a:t>Lettle</a:t>
            </a:r>
            <a:r>
              <a:rPr lang="fr-FR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 Albert »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Loi de la Répétition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  <a:latin typeface="Adobe Caslon Pro" panose="0205050205050A020403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loi de la modernité</a:t>
            </a:r>
          </a:p>
          <a:p>
            <a:pPr algn="ctr"/>
            <a:endParaRPr lang="en-US" dirty="0">
              <a:latin typeface="Adobe Caslon Pro" panose="0205050205050A0204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91650" y="2197099"/>
            <a:ext cx="2413000" cy="4216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>
                <a:solidFill>
                  <a:schemeClr val="tx1"/>
                </a:solidFill>
                <a:latin typeface="Adobe Caslon Pro" panose="0205050205050A020403" pitchFamily="18" charset="0"/>
              </a:rPr>
              <a:t>Frederic</a:t>
            </a:r>
            <a:r>
              <a:rPr lang="fr-FR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Adobe Caslon Pro" panose="0205050205050A020403" pitchFamily="18" charset="0"/>
              </a:rPr>
              <a:t>S</a:t>
            </a:r>
            <a:r>
              <a:rPr lang="fr-FR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kinner</a:t>
            </a:r>
          </a:p>
          <a:p>
            <a:r>
              <a:rPr lang="fr-FR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Expérience « Souris et la colombe »</a:t>
            </a:r>
          </a:p>
          <a:p>
            <a:r>
              <a:rPr lang="fr-FR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- Renforcement (Positive, négative)</a:t>
            </a:r>
          </a:p>
          <a:p>
            <a:endParaRPr lang="en-US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1308100" y="2628899"/>
            <a:ext cx="12700" cy="546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457700" y="2654299"/>
            <a:ext cx="12700" cy="546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7432675" y="2581273"/>
            <a:ext cx="12700" cy="546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10439400" y="2581272"/>
            <a:ext cx="12700" cy="546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5645748"/>
            <a:ext cx="2197100" cy="102175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988" y="5308405"/>
            <a:ext cx="2068512" cy="135909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62" y="5067300"/>
            <a:ext cx="22383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04292" y="2095452"/>
            <a:ext cx="8136988" cy="1238592"/>
          </a:xfrm>
        </p:spPr>
        <p:txBody>
          <a:bodyPr>
            <a:normAutofit fontScale="90000"/>
          </a:bodyPr>
          <a:lstStyle/>
          <a:p>
            <a:r>
              <a:rPr lang="en-US" sz="7300" dirty="0" smtClean="0">
                <a:solidFill>
                  <a:srgbClr val="FF0000"/>
                </a:solidFill>
              </a:rPr>
              <a:t>V. </a:t>
            </a:r>
            <a:r>
              <a:rPr lang="fr-FR" sz="7300" dirty="0">
                <a:solidFill>
                  <a:srgbClr val="FF0000"/>
                </a:solidFill>
              </a:rPr>
              <a:t>Gestaltisme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5" y="3826412"/>
            <a:ext cx="11226018" cy="303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0700" y="2070101"/>
            <a:ext cx="3403600" cy="73659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La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théorie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gestaltiste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basé</a:t>
            </a:r>
            <a:r>
              <a:rPr lang="en-US" sz="2000" dirty="0" smtClean="0">
                <a:solidFill>
                  <a:srgbClr val="0070C0"/>
                </a:solidFill>
              </a:rPr>
              <a:t> sur: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2600" y="609599"/>
            <a:ext cx="4292600" cy="1689101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Adobe Caslon Pro" panose="0205050205050A020403" pitchFamily="18" charset="0"/>
              </a:rPr>
              <a:t>L’analyse</a:t>
            </a:r>
            <a:r>
              <a:rPr lang="en-US" sz="2400" dirty="0" smtClean="0">
                <a:latin typeface="Adobe Caslon Pro" panose="0205050205050A020403" pitchFamily="18" charset="0"/>
              </a:rPr>
              <a:t> </a:t>
            </a:r>
            <a:r>
              <a:rPr lang="en-US" sz="2400" dirty="0" err="1" smtClean="0">
                <a:latin typeface="Adobe Caslon Pro" panose="0205050205050A020403" pitchFamily="18" charset="0"/>
              </a:rPr>
              <a:t>va</a:t>
            </a:r>
            <a:r>
              <a:rPr lang="en-US" sz="2400" dirty="0" smtClean="0">
                <a:latin typeface="Adobe Caslon Pro" panose="0205050205050A020403" pitchFamily="18" charset="0"/>
              </a:rPr>
              <a:t> de haut </a:t>
            </a:r>
            <a:r>
              <a:rPr lang="en-US" sz="2400" dirty="0" err="1" smtClean="0">
                <a:latin typeface="Adobe Caslon Pro" panose="0205050205050A020403" pitchFamily="18" charset="0"/>
              </a:rPr>
              <a:t>en</a:t>
            </a:r>
            <a:r>
              <a:rPr lang="en-US" sz="2400" dirty="0" smtClean="0">
                <a:latin typeface="Adobe Caslon Pro" panose="0205050205050A020403" pitchFamily="18" charset="0"/>
              </a:rPr>
              <a:t> bas et non </a:t>
            </a:r>
            <a:r>
              <a:rPr lang="en-US" sz="2400" dirty="0" err="1" smtClean="0">
                <a:latin typeface="Adobe Caslon Pro" panose="0205050205050A020403" pitchFamily="18" charset="0"/>
              </a:rPr>
              <a:t>l’inverse</a:t>
            </a:r>
            <a:r>
              <a:rPr lang="en-US" sz="2400" dirty="0" smtClean="0">
                <a:latin typeface="Adobe Caslon Pro" panose="0205050205050A020403" pitchFamily="18" charset="0"/>
              </a:rPr>
              <a:t> </a:t>
            </a:r>
            <a:r>
              <a:rPr lang="en-US" sz="2400" dirty="0" err="1" smtClean="0">
                <a:latin typeface="Adobe Caslon Pro" panose="0205050205050A020403" pitchFamily="18" charset="0"/>
              </a:rPr>
              <a:t>c’est</a:t>
            </a:r>
            <a:r>
              <a:rPr lang="en-US" sz="2400" dirty="0" smtClean="0">
                <a:latin typeface="Adobe Caslon Pro" panose="0205050205050A020403" pitchFamily="18" charset="0"/>
              </a:rPr>
              <a:t> à dire que la </a:t>
            </a:r>
            <a:r>
              <a:rPr lang="en-US" sz="2400" dirty="0" err="1" smtClean="0">
                <a:latin typeface="Adobe Caslon Pro" panose="0205050205050A020403" pitchFamily="18" charset="0"/>
              </a:rPr>
              <a:t>théorie</a:t>
            </a:r>
            <a:r>
              <a:rPr lang="en-US" sz="2400" dirty="0" smtClean="0">
                <a:latin typeface="Adobe Caslon Pro" panose="0205050205050A020403" pitchFamily="18" charset="0"/>
              </a:rPr>
              <a:t> </a:t>
            </a:r>
            <a:r>
              <a:rPr lang="en-US" sz="2400" dirty="0" err="1" smtClean="0">
                <a:latin typeface="Adobe Caslon Pro" panose="0205050205050A020403" pitchFamily="18" charset="0"/>
              </a:rPr>
              <a:t>gestaltiste</a:t>
            </a:r>
            <a:r>
              <a:rPr lang="en-US" sz="2400" dirty="0" smtClean="0">
                <a:latin typeface="Adobe Caslon Pro" panose="0205050205050A020403" pitchFamily="18" charset="0"/>
              </a:rPr>
              <a:t> </a:t>
            </a:r>
            <a:r>
              <a:rPr lang="en-US" sz="2400" dirty="0" err="1" smtClean="0">
                <a:latin typeface="Adobe Caslon Pro" panose="0205050205050A020403" pitchFamily="18" charset="0"/>
              </a:rPr>
              <a:t>va</a:t>
            </a:r>
            <a:r>
              <a:rPr lang="en-US" sz="2400" dirty="0" smtClean="0">
                <a:latin typeface="Adobe Caslon Pro" panose="0205050205050A020403" pitchFamily="18" charset="0"/>
              </a:rPr>
              <a:t> du tout à la </a:t>
            </a:r>
            <a:r>
              <a:rPr lang="en-US" sz="2400" dirty="0" err="1" smtClean="0">
                <a:latin typeface="Adobe Caslon Pro" panose="0205050205050A020403" pitchFamily="18" charset="0"/>
              </a:rPr>
              <a:t>partie</a:t>
            </a:r>
            <a:r>
              <a:rPr lang="en-US" sz="2400" dirty="0" smtClean="0">
                <a:latin typeface="Adobe Caslon Pro" panose="0205050205050A020403" pitchFamily="18" charset="0"/>
              </a:rPr>
              <a:t>.</a:t>
            </a:r>
            <a:endParaRPr lang="en-US" sz="2400" dirty="0">
              <a:latin typeface="Adobe Caslon Pro" panose="0205050205050A020403" pitchFamily="18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4562475" y="3079749"/>
            <a:ext cx="2540000" cy="8636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0070C0"/>
                </a:solidFill>
              </a:rPr>
              <a:t>Gestaltisme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7775" y="2641600"/>
            <a:ext cx="1854200" cy="139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Tous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-La structure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Formule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Forme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Generale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Accolade ouvrante 5"/>
          <p:cNvSpPr/>
          <p:nvPr/>
        </p:nvSpPr>
        <p:spPr>
          <a:xfrm>
            <a:off x="1181100" y="2889249"/>
            <a:ext cx="133350" cy="952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9550" y="4121149"/>
            <a:ext cx="35052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 </a:t>
            </a:r>
            <a:r>
              <a:rPr lang="en-US" dirty="0" err="1" smtClean="0">
                <a:solidFill>
                  <a:schemeClr val="tx1"/>
                </a:solidFill>
              </a:rPr>
              <a:t>donne</a:t>
            </a:r>
            <a:r>
              <a:rPr lang="en-US" dirty="0" smtClean="0">
                <a:solidFill>
                  <a:schemeClr val="tx1"/>
                </a:solidFill>
              </a:rPr>
              <a:t> par </a:t>
            </a:r>
            <a:r>
              <a:rPr lang="en-US" dirty="0" err="1" smtClean="0">
                <a:solidFill>
                  <a:schemeClr val="tx1"/>
                </a:solidFill>
              </a:rPr>
              <a:t>exemple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L’étude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d’une</a:t>
            </a:r>
            <a:r>
              <a:rPr lang="en-US" dirty="0" smtClean="0">
                <a:solidFill>
                  <a:schemeClr val="tx1"/>
                </a:solidFill>
              </a:rPr>
              <a:t> zone </a:t>
            </a:r>
            <a:r>
              <a:rPr lang="en-US" dirty="0" err="1" smtClean="0">
                <a:solidFill>
                  <a:schemeClr val="tx1"/>
                </a:solidFill>
              </a:rPr>
              <a:t>particuliére</a:t>
            </a:r>
            <a:r>
              <a:rPr lang="en-US" dirty="0" smtClean="0">
                <a:solidFill>
                  <a:schemeClr val="tx1"/>
                </a:solidFill>
              </a:rPr>
              <a:t> à la surface de la </a:t>
            </a:r>
            <a:r>
              <a:rPr lang="en-US" dirty="0" err="1" smtClean="0">
                <a:solidFill>
                  <a:schemeClr val="tx1"/>
                </a:solidFill>
              </a:rPr>
              <a:t>terre</a:t>
            </a:r>
            <a:r>
              <a:rPr lang="en-US" dirty="0" smtClean="0">
                <a:solidFill>
                  <a:schemeClr val="tx1"/>
                </a:solidFill>
              </a:rPr>
              <a:t>, qui </a:t>
            </a:r>
            <a:r>
              <a:rPr lang="en-US" dirty="0" err="1" smtClean="0">
                <a:solidFill>
                  <a:schemeClr val="tx1"/>
                </a:solidFill>
              </a:rPr>
              <a:t>devait</a:t>
            </a:r>
            <a:r>
              <a:rPr lang="en-US" dirty="0" smtClean="0">
                <a:solidFill>
                  <a:schemeClr val="tx1"/>
                </a:solidFill>
              </a:rPr>
              <a:t> à la surface de la </a:t>
            </a:r>
            <a:r>
              <a:rPr lang="en-US" dirty="0" err="1" smtClean="0">
                <a:solidFill>
                  <a:schemeClr val="tx1"/>
                </a:solidFill>
              </a:rPr>
              <a:t>terre</a:t>
            </a:r>
            <a:r>
              <a:rPr lang="en-US" dirty="0" smtClean="0">
                <a:solidFill>
                  <a:schemeClr val="tx1"/>
                </a:solidFill>
              </a:rPr>
              <a:t>, qui </a:t>
            </a:r>
            <a:r>
              <a:rPr lang="en-US" dirty="0" err="1" smtClean="0">
                <a:solidFill>
                  <a:schemeClr val="tx1"/>
                </a:solidFill>
              </a:rPr>
              <a:t>devait</a:t>
            </a:r>
            <a:r>
              <a:rPr lang="en-US" dirty="0" smtClean="0">
                <a:solidFill>
                  <a:schemeClr val="tx1"/>
                </a:solidFill>
              </a:rPr>
              <a:t> au deport toucher à la </a:t>
            </a:r>
            <a:r>
              <a:rPr lang="en-US" dirty="0" err="1" smtClean="0">
                <a:solidFill>
                  <a:schemeClr val="tx1"/>
                </a:solidFill>
              </a:rPr>
              <a:t>forme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générale</a:t>
            </a:r>
            <a:r>
              <a:rPr lang="en-US" dirty="0" smtClean="0">
                <a:solidFill>
                  <a:schemeClr val="tx1"/>
                </a:solidFill>
              </a:rPr>
              <a:t> de la </a:t>
            </a:r>
            <a:r>
              <a:rPr lang="en-US" dirty="0" err="1" smtClean="0">
                <a:solidFill>
                  <a:schemeClr val="tx1"/>
                </a:solidFill>
              </a:rPr>
              <a:t>terre</a:t>
            </a:r>
            <a:r>
              <a:rPr lang="en-US" dirty="0" smtClean="0">
                <a:solidFill>
                  <a:schemeClr val="tx1"/>
                </a:solidFill>
              </a:rPr>
              <a:t>, à </a:t>
            </a:r>
            <a:r>
              <a:rPr lang="en-US" dirty="0" err="1" smtClean="0">
                <a:solidFill>
                  <a:schemeClr val="tx1"/>
                </a:solidFill>
              </a:rPr>
              <a:t>été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trensformée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partié</a:t>
            </a:r>
            <a:r>
              <a:rPr lang="en-US" dirty="0" smtClean="0">
                <a:solidFill>
                  <a:schemeClr val="tx1"/>
                </a:solidFill>
              </a:rPr>
              <a:t> plus petite.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11850" y="279401"/>
            <a:ext cx="4787900" cy="168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Le </a:t>
            </a:r>
            <a:r>
              <a:rPr lang="en-US" dirty="0" err="1" smtClean="0">
                <a:solidFill>
                  <a:schemeClr val="tx1"/>
                </a:solidFill>
              </a:rPr>
              <a:t>noyau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l’apprentissage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est</a:t>
            </a:r>
            <a:r>
              <a:rPr lang="en-US" dirty="0" smtClean="0">
                <a:solidFill>
                  <a:schemeClr val="tx1"/>
                </a:solidFill>
              </a:rPr>
              <a:t> la reorganization perceptive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L’apprentissage</a:t>
            </a:r>
            <a:r>
              <a:rPr lang="en-US" dirty="0" smtClean="0">
                <a:solidFill>
                  <a:schemeClr val="tx1"/>
                </a:solidFill>
              </a:rPr>
              <a:t> se </a:t>
            </a:r>
            <a:r>
              <a:rPr lang="en-US" dirty="0" err="1" smtClean="0">
                <a:solidFill>
                  <a:schemeClr val="tx1"/>
                </a:solidFill>
              </a:rPr>
              <a:t>basse</a:t>
            </a:r>
            <a:r>
              <a:rPr lang="en-US" dirty="0" smtClean="0">
                <a:solidFill>
                  <a:schemeClr val="tx1"/>
                </a:solidFill>
              </a:rPr>
              <a:t> sur la perception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5800" y="1587501"/>
            <a:ext cx="4025900" cy="1790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Wertheimer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Les </a:t>
            </a:r>
            <a:r>
              <a:rPr lang="en-US" dirty="0" err="1" smtClean="0">
                <a:solidFill>
                  <a:srgbClr val="0070C0"/>
                </a:solidFill>
              </a:rPr>
              <a:t>fondateur</a:t>
            </a:r>
            <a:r>
              <a:rPr lang="en-US" dirty="0" smtClean="0">
                <a:solidFill>
                  <a:srgbClr val="0070C0"/>
                </a:solidFill>
              </a:rPr>
              <a:t>:           </a:t>
            </a:r>
            <a:r>
              <a:rPr lang="en-US" dirty="0" smtClean="0">
                <a:solidFill>
                  <a:schemeClr val="tx1"/>
                </a:solidFill>
              </a:rPr>
              <a:t>Kurt </a:t>
            </a:r>
            <a:r>
              <a:rPr lang="en-US" dirty="0" err="1" smtClean="0">
                <a:solidFill>
                  <a:schemeClr val="tx1"/>
                </a:solidFill>
              </a:rPr>
              <a:t>Koffao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Wolfgang </a:t>
            </a:r>
            <a:r>
              <a:rPr lang="en-US" dirty="0" err="1" smtClean="0">
                <a:solidFill>
                  <a:schemeClr val="tx1"/>
                </a:solidFill>
              </a:rPr>
              <a:t>Kohlar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ccolade ouvrante 9"/>
          <p:cNvSpPr/>
          <p:nvPr/>
        </p:nvSpPr>
        <p:spPr>
          <a:xfrm>
            <a:off x="10071101" y="2184399"/>
            <a:ext cx="1143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90000" y="3378199"/>
            <a:ext cx="3048000" cy="1193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La </a:t>
            </a:r>
            <a:r>
              <a:rPr lang="en-US" dirty="0" err="1" smtClean="0">
                <a:solidFill>
                  <a:schemeClr val="tx1"/>
                </a:solidFill>
              </a:rPr>
              <a:t>théorie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Gestaltiste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rejeté</a:t>
            </a:r>
            <a:r>
              <a:rPr lang="en-US" dirty="0" smtClean="0">
                <a:solidFill>
                  <a:schemeClr val="tx1"/>
                </a:solidFill>
              </a:rPr>
              <a:t> les </a:t>
            </a:r>
            <a:r>
              <a:rPr lang="en-US" dirty="0" err="1" smtClean="0">
                <a:solidFill>
                  <a:schemeClr val="tx1"/>
                </a:solidFill>
              </a:rPr>
              <a:t>idées</a:t>
            </a:r>
            <a:r>
              <a:rPr lang="en-US" dirty="0" smtClean="0">
                <a:solidFill>
                  <a:schemeClr val="tx1"/>
                </a:solidFill>
              </a:rPr>
              <a:t> de la </a:t>
            </a:r>
            <a:r>
              <a:rPr lang="en-US" dirty="0" err="1" smtClean="0">
                <a:solidFill>
                  <a:schemeClr val="tx1"/>
                </a:solidFill>
              </a:rPr>
              <a:t>théorie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béhaviorisme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ce</a:t>
            </a:r>
            <a:r>
              <a:rPr lang="en-US" dirty="0" smtClean="0">
                <a:solidFill>
                  <a:schemeClr val="tx1"/>
                </a:solidFill>
              </a:rPr>
              <a:t> qui </a:t>
            </a:r>
            <a:r>
              <a:rPr lang="en-US" dirty="0" err="1" smtClean="0">
                <a:solidFill>
                  <a:schemeClr val="tx1"/>
                </a:solidFill>
              </a:rPr>
              <a:t>concerne</a:t>
            </a:r>
            <a:r>
              <a:rPr lang="en-US" dirty="0" smtClean="0">
                <a:solidFill>
                  <a:schemeClr val="tx1"/>
                </a:solidFill>
              </a:rPr>
              <a:t> la </a:t>
            </a:r>
            <a:r>
              <a:rPr lang="en-US" dirty="0" err="1" smtClean="0">
                <a:solidFill>
                  <a:schemeClr val="tx1"/>
                </a:solidFill>
              </a:rPr>
              <a:t>psychologie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00900" y="4686300"/>
            <a:ext cx="4737100" cy="149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Les </a:t>
            </a:r>
            <a:r>
              <a:rPr lang="en-US" dirty="0" err="1" smtClean="0">
                <a:solidFill>
                  <a:schemeClr val="tx1"/>
                </a:solidFill>
              </a:rPr>
              <a:t>théoricions</a:t>
            </a:r>
            <a:r>
              <a:rPr lang="en-US" dirty="0" smtClean="0">
                <a:solidFill>
                  <a:schemeClr val="tx1"/>
                </a:solidFill>
              </a:rPr>
              <a:t> de la gestalt, </a:t>
            </a:r>
            <a:r>
              <a:rPr lang="en-US" dirty="0" err="1" smtClean="0">
                <a:solidFill>
                  <a:schemeClr val="tx1"/>
                </a:solidFill>
              </a:rPr>
              <a:t>considérent</a:t>
            </a:r>
            <a:r>
              <a:rPr lang="en-US" dirty="0" smtClean="0">
                <a:solidFill>
                  <a:schemeClr val="tx1"/>
                </a:solidFill>
              </a:rPr>
              <a:t> que les </a:t>
            </a:r>
            <a:r>
              <a:rPr lang="en-US" dirty="0" err="1" smtClean="0">
                <a:solidFill>
                  <a:schemeClr val="tx1"/>
                </a:solidFill>
              </a:rPr>
              <a:t>expérionces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bénefique</a:t>
            </a:r>
            <a:r>
              <a:rPr lang="en-US" dirty="0" smtClean="0">
                <a:solidFill>
                  <a:schemeClr val="tx1"/>
                </a:solidFill>
              </a:rPr>
              <a:t> sur les </a:t>
            </a:r>
            <a:r>
              <a:rPr lang="en-US" dirty="0" err="1" smtClean="0">
                <a:solidFill>
                  <a:schemeClr val="tx1"/>
                </a:solidFill>
              </a:rPr>
              <a:t>animaux</a:t>
            </a:r>
            <a:r>
              <a:rPr lang="en-US" dirty="0" smtClean="0">
                <a:solidFill>
                  <a:schemeClr val="tx1"/>
                </a:solidFill>
              </a:rPr>
              <a:t> et non sur les </a:t>
            </a:r>
            <a:r>
              <a:rPr lang="en-US" dirty="0" err="1" smtClean="0">
                <a:solidFill>
                  <a:schemeClr val="tx1"/>
                </a:solidFill>
              </a:rPr>
              <a:t>humains</a:t>
            </a:r>
            <a:r>
              <a:rPr lang="en-US" dirty="0" smtClean="0">
                <a:solidFill>
                  <a:schemeClr val="tx1"/>
                </a:solidFill>
              </a:rPr>
              <a:t> ,car </a:t>
            </a:r>
            <a:r>
              <a:rPr lang="en-US" dirty="0" err="1" smtClean="0">
                <a:solidFill>
                  <a:schemeClr val="tx1"/>
                </a:solidFill>
              </a:rPr>
              <a:t>ils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conxients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deux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mémes</a:t>
            </a:r>
            <a:r>
              <a:rPr lang="en-US" dirty="0" smtClean="0">
                <a:solidFill>
                  <a:schemeClr val="tx1"/>
                </a:solidFill>
              </a:rPr>
              <a:t> et la situation </a:t>
            </a:r>
            <a:r>
              <a:rPr lang="en-US" dirty="0" err="1" smtClean="0">
                <a:solidFill>
                  <a:schemeClr val="tx1"/>
                </a:solidFill>
              </a:rPr>
              <a:t>d’apprentissage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65600" y="4876800"/>
            <a:ext cx="3035300" cy="2273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La </a:t>
            </a:r>
            <a:r>
              <a:rPr lang="en-US" dirty="0" err="1" smtClean="0">
                <a:solidFill>
                  <a:schemeClr val="tx1"/>
                </a:solidFill>
                <a:latin typeface="Adobe Caslon Pro" panose="0205050205050A020403" pitchFamily="18" charset="0"/>
              </a:rPr>
              <a:t>théorie</a:t>
            </a:r>
            <a:r>
              <a:rPr lang="en-US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Adobe Caslon Pro" panose="0205050205050A020403" pitchFamily="18" charset="0"/>
              </a:rPr>
              <a:t>gestaltiste</a:t>
            </a:r>
            <a:r>
              <a:rPr lang="en-US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Adobe Caslon Pro" panose="0205050205050A020403" pitchFamily="18" charset="0"/>
              </a:rPr>
              <a:t>construit</a:t>
            </a:r>
            <a:r>
              <a:rPr lang="en-US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dobe Caslon Pro" panose="0205050205050A020403" pitchFamily="18" charset="0"/>
              </a:rPr>
              <a:t>donc</a:t>
            </a:r>
            <a:r>
              <a:rPr lang="en-US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 à </a:t>
            </a:r>
            <a:r>
              <a:rPr lang="en-US" dirty="0" err="1" smtClean="0">
                <a:solidFill>
                  <a:schemeClr val="tx1"/>
                </a:solidFill>
                <a:latin typeface="Adobe Caslon Pro" panose="0205050205050A020403" pitchFamily="18" charset="0"/>
              </a:rPr>
              <a:t>partir</a:t>
            </a:r>
            <a:r>
              <a:rPr lang="en-US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dobe Caslon Pro" panose="0205050205050A020403" pitchFamily="18" charset="0"/>
              </a:rPr>
              <a:t>d’experiences</a:t>
            </a:r>
            <a:r>
              <a:rPr lang="en-US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dobe Caslon Pro" panose="0205050205050A020403" pitchFamily="18" charset="0"/>
              </a:rPr>
              <a:t>dans</a:t>
            </a:r>
            <a:r>
              <a:rPr lang="en-US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 le </a:t>
            </a:r>
            <a:r>
              <a:rPr lang="en-US" dirty="0" err="1" smtClean="0">
                <a:solidFill>
                  <a:schemeClr val="tx1"/>
                </a:solidFill>
                <a:latin typeface="Adobe Caslon Pro" panose="0205050205050A020403" pitchFamily="18" charset="0"/>
              </a:rPr>
              <a:t>domaine</a:t>
            </a:r>
            <a:r>
              <a:rPr lang="en-US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 de la perception </a:t>
            </a:r>
            <a:r>
              <a:rPr lang="en-US" dirty="0">
                <a:solidFill>
                  <a:schemeClr val="tx1"/>
                </a:solidFill>
                <a:latin typeface="Adobe Caslon Pro" panose="0205050205050A020403" pitchFamily="18" charset="0"/>
              </a:rPr>
              <a:t>,</a:t>
            </a:r>
            <a:r>
              <a:rPr lang="en-US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perception et </a:t>
            </a:r>
            <a:r>
              <a:rPr lang="en-US" dirty="0" err="1" smtClean="0">
                <a:solidFill>
                  <a:schemeClr val="tx1"/>
                </a:solidFill>
                <a:latin typeface="Adobe Caslon Pro" panose="0205050205050A020403" pitchFamily="18" charset="0"/>
              </a:rPr>
              <a:t>dans</a:t>
            </a:r>
            <a:r>
              <a:rPr lang="en-US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 des illusions </a:t>
            </a:r>
            <a:r>
              <a:rPr lang="en-US" dirty="0" err="1" smtClean="0">
                <a:solidFill>
                  <a:schemeClr val="tx1"/>
                </a:solidFill>
                <a:latin typeface="Adobe Caslon Pro" panose="0205050205050A020403" pitchFamily="18" charset="0"/>
              </a:rPr>
              <a:t>preceptives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H="1" flipV="1">
            <a:off x="4165600" y="1790700"/>
            <a:ext cx="901700" cy="1289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5978525" y="1612905"/>
            <a:ext cx="539750" cy="1466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4059238" y="2822578"/>
            <a:ext cx="503237" cy="555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3573463" y="3740151"/>
            <a:ext cx="989012" cy="520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5527676" y="3975099"/>
            <a:ext cx="103187" cy="1257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7102475" y="3721100"/>
            <a:ext cx="1665287" cy="155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6618287" y="3946531"/>
            <a:ext cx="669926" cy="841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7100886" y="2740824"/>
            <a:ext cx="1054100" cy="481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2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89009" y="2476060"/>
            <a:ext cx="7429500" cy="1387475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VI. La </a:t>
            </a:r>
            <a:r>
              <a:rPr lang="fr-FR" dirty="0">
                <a:solidFill>
                  <a:srgbClr val="FF0000"/>
                </a:solidFill>
              </a:rPr>
              <a:t>cognitivisme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103"/>
          <a:stretch/>
        </p:blipFill>
        <p:spPr>
          <a:xfrm>
            <a:off x="0" y="2076450"/>
            <a:ext cx="4089009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8796" cy="6858001"/>
          </a:xfrm>
        </p:spPr>
      </p:pic>
    </p:spTree>
    <p:extLst>
      <p:ext uri="{BB962C8B-B14F-4D97-AF65-F5344CB8AC3E}">
        <p14:creationId xmlns:p14="http://schemas.microsoft.com/office/powerpoint/2010/main" val="107875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149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Les Axes: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Définition et les Objectives de la Psychopédagogie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Modelés d’apprentissage: synthèses sur les formats pédagogiques </a:t>
            </a: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Constructivisme 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Béhaviorisme</a:t>
            </a:r>
            <a:endParaRPr lang="fr-FR" dirty="0" smtClean="0">
              <a:solidFill>
                <a:srgbClr val="FF0000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Gestaltisme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 La cognitivisme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Socio-Constructivisme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612" y="4105274"/>
            <a:ext cx="3468688" cy="25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7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7071" y="2141367"/>
            <a:ext cx="8915400" cy="1476375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VII. </a:t>
            </a:r>
            <a:r>
              <a:rPr lang="fr-FR" dirty="0" err="1">
                <a:solidFill>
                  <a:srgbClr val="FF0000"/>
                </a:solidFill>
              </a:rPr>
              <a:t>Socio-Constructivisme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313" b="9795"/>
          <a:stretch/>
        </p:blipFill>
        <p:spPr>
          <a:xfrm>
            <a:off x="0" y="3617742"/>
            <a:ext cx="4554142" cy="322853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977" y="4274527"/>
            <a:ext cx="73342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24"/>
          <a:stretch/>
        </p:blipFill>
        <p:spPr>
          <a:xfrm>
            <a:off x="0" y="65795"/>
            <a:ext cx="12192000" cy="6792205"/>
          </a:xfrm>
        </p:spPr>
      </p:pic>
    </p:spTree>
    <p:extLst>
      <p:ext uri="{BB962C8B-B14F-4D97-AF65-F5344CB8AC3E}">
        <p14:creationId xmlns:p14="http://schemas.microsoft.com/office/powerpoint/2010/main" val="15764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32760" y="1082577"/>
            <a:ext cx="4859215" cy="1773164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Merci</a:t>
            </a:r>
            <a:endParaRPr lang="en-US" sz="7200" dirty="0">
              <a:solidFill>
                <a:srgbClr val="FF0000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296" b="6562"/>
          <a:stretch/>
        </p:blipFill>
        <p:spPr>
          <a:xfrm>
            <a:off x="1082296" y="3390314"/>
            <a:ext cx="8427464" cy="3467686"/>
          </a:xfrm>
        </p:spPr>
      </p:pic>
      <p:sp>
        <p:nvSpPr>
          <p:cNvPr id="9" name="Rectangle 8"/>
          <p:cNvSpPr/>
          <p:nvPr/>
        </p:nvSpPr>
        <p:spPr>
          <a:xfrm>
            <a:off x="5894363" y="3390314"/>
            <a:ext cx="2729132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07" t="13833" r="30699" b="21384"/>
          <a:stretch/>
        </p:blipFill>
        <p:spPr>
          <a:xfrm>
            <a:off x="10044333" y="3875984"/>
            <a:ext cx="2147668" cy="298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219325"/>
            <a:ext cx="11811000" cy="2009775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Définition et les Objectives de la Psychopédagogie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363912"/>
            <a:ext cx="3152171" cy="1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4229100" y="3340100"/>
            <a:ext cx="34036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La </a:t>
            </a:r>
            <a:r>
              <a:rPr lang="en-US" sz="2800" b="1" dirty="0" err="1" smtClean="0">
                <a:solidFill>
                  <a:srgbClr val="7030A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psychopédagogie</a:t>
            </a:r>
            <a:endParaRPr lang="en-US" sz="2800" b="1" dirty="0">
              <a:solidFill>
                <a:srgbClr val="7030A0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7632700" y="2673350"/>
            <a:ext cx="1079500" cy="1244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avec coins arrondis en diagonale 6"/>
          <p:cNvSpPr/>
          <p:nvPr/>
        </p:nvSpPr>
        <p:spPr>
          <a:xfrm>
            <a:off x="736600" y="1079500"/>
            <a:ext cx="4787900" cy="83820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dobe Caslon Pro" panose="0205050205050A020403" pitchFamily="18" charset="0"/>
              </a:rPr>
              <a:t>La fusion des </a:t>
            </a:r>
            <a:r>
              <a:rPr lang="en-US" sz="2000" dirty="0" err="1" smtClean="0">
                <a:latin typeface="Adobe Caslon Pro" panose="0205050205050A020403" pitchFamily="18" charset="0"/>
              </a:rPr>
              <a:t>deux</a:t>
            </a:r>
            <a:r>
              <a:rPr lang="en-US" sz="2000" dirty="0" smtClean="0">
                <a:latin typeface="Adobe Caslon Pro" panose="0205050205050A020403" pitchFamily="18" charset="0"/>
              </a:rPr>
              <a:t> </a:t>
            </a:r>
            <a:r>
              <a:rPr lang="en-US" sz="2000" dirty="0" err="1" smtClean="0">
                <a:latin typeface="Adobe Caslon Pro" panose="0205050205050A020403" pitchFamily="18" charset="0"/>
              </a:rPr>
              <a:t>domaines</a:t>
            </a:r>
            <a:r>
              <a:rPr lang="en-US" sz="2000" dirty="0" smtClean="0">
                <a:latin typeface="Adobe Caslon Pro" panose="0205050205050A020403" pitchFamily="18" charset="0"/>
              </a:rPr>
              <a:t> que </a:t>
            </a:r>
            <a:r>
              <a:rPr lang="en-US" sz="2000" dirty="0" err="1" smtClean="0">
                <a:latin typeface="Adobe Caslon Pro" panose="0205050205050A020403" pitchFamily="18" charset="0"/>
              </a:rPr>
              <a:t>sont</a:t>
            </a:r>
            <a:r>
              <a:rPr lang="en-US" sz="2000" dirty="0" smtClean="0">
                <a:latin typeface="Adobe Caslon Pro" panose="0205050205050A020403" pitchFamily="18" charset="0"/>
              </a:rPr>
              <a:t> la </a:t>
            </a:r>
            <a:r>
              <a:rPr lang="en-US" sz="2000" dirty="0" err="1" smtClean="0">
                <a:latin typeface="Adobe Caslon Pro" panose="0205050205050A020403" pitchFamily="18" charset="0"/>
              </a:rPr>
              <a:t>psychologie</a:t>
            </a:r>
            <a:r>
              <a:rPr lang="en-US" sz="2000" dirty="0" smtClean="0">
                <a:latin typeface="Adobe Caslon Pro" panose="0205050205050A020403" pitchFamily="18" charset="0"/>
              </a:rPr>
              <a:t> et la </a:t>
            </a:r>
            <a:r>
              <a:rPr lang="en-US" sz="2000" dirty="0" err="1" smtClean="0">
                <a:latin typeface="Adobe Caslon Pro" panose="0205050205050A020403" pitchFamily="18" charset="0"/>
              </a:rPr>
              <a:t>pédagogie</a:t>
            </a:r>
            <a:endParaRPr lang="en-US" sz="2000" dirty="0">
              <a:latin typeface="Adobe Caslon Pro" panose="0205050205050A020403" pitchFamily="18" charset="0"/>
            </a:endParaRPr>
          </a:p>
        </p:txBody>
      </p:sp>
      <p:sp>
        <p:nvSpPr>
          <p:cNvPr id="8" name="Rectangle avec coins arrondis en diagonale 7"/>
          <p:cNvSpPr/>
          <p:nvPr/>
        </p:nvSpPr>
        <p:spPr>
          <a:xfrm>
            <a:off x="1352550" y="5613400"/>
            <a:ext cx="4857750" cy="101600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dobe Caslon Pro" panose="0205050205050A020403" pitchFamily="18" charset="0"/>
              </a:rPr>
              <a:t>Appliquée</a:t>
            </a:r>
            <a:r>
              <a:rPr lang="en-US" sz="2000" dirty="0" smtClean="0">
                <a:latin typeface="Adobe Caslon Pro" panose="0205050205050A020403" pitchFamily="18" charset="0"/>
              </a:rPr>
              <a:t> à la </a:t>
            </a:r>
            <a:r>
              <a:rPr lang="en-US" sz="2000" dirty="0" err="1" smtClean="0">
                <a:latin typeface="Adobe Caslon Pro" panose="0205050205050A020403" pitchFamily="18" charset="0"/>
              </a:rPr>
              <a:t>pédagogie</a:t>
            </a:r>
            <a:r>
              <a:rPr lang="en-US" sz="2000" dirty="0" smtClean="0">
                <a:latin typeface="Adobe Caslon Pro" panose="0205050205050A020403" pitchFamily="18" charset="0"/>
              </a:rPr>
              <a:t> et au champ de </a:t>
            </a:r>
            <a:r>
              <a:rPr lang="en-US" sz="2000" dirty="0" err="1" smtClean="0">
                <a:latin typeface="Adobe Caslon Pro" panose="0205050205050A020403" pitchFamily="18" charset="0"/>
              </a:rPr>
              <a:t>l’education</a:t>
            </a:r>
            <a:r>
              <a:rPr lang="en-US" sz="2000" dirty="0" smtClean="0">
                <a:latin typeface="Adobe Caslon Pro" panose="0205050205050A020403" pitchFamily="18" charset="0"/>
              </a:rPr>
              <a:t> </a:t>
            </a:r>
            <a:r>
              <a:rPr lang="en-US" sz="2000" dirty="0" err="1" smtClean="0">
                <a:latin typeface="Adobe Caslon Pro" panose="0205050205050A020403" pitchFamily="18" charset="0"/>
              </a:rPr>
              <a:t>donne</a:t>
            </a:r>
            <a:r>
              <a:rPr lang="en-US" sz="2000" dirty="0" smtClean="0">
                <a:latin typeface="Adobe Caslon Pro" panose="0205050205050A020403" pitchFamily="18" charset="0"/>
              </a:rPr>
              <a:t> la </a:t>
            </a:r>
            <a:r>
              <a:rPr lang="en-US" sz="2000" dirty="0" err="1" smtClean="0">
                <a:latin typeface="Adobe Caslon Pro" panose="0205050205050A020403" pitchFamily="18" charset="0"/>
              </a:rPr>
              <a:t>psychopédagogie</a:t>
            </a:r>
            <a:endParaRPr lang="en-US" sz="2000" dirty="0">
              <a:latin typeface="Adobe Caslon Pro" panose="0205050205050A020403" pitchFamily="18" charset="0"/>
            </a:endParaRPr>
          </a:p>
        </p:txBody>
      </p:sp>
      <p:sp>
        <p:nvSpPr>
          <p:cNvPr id="9" name="Rectangle avec coins arrondis en diagonale 8"/>
          <p:cNvSpPr/>
          <p:nvPr/>
        </p:nvSpPr>
        <p:spPr>
          <a:xfrm>
            <a:off x="6908800" y="1181100"/>
            <a:ext cx="4908550" cy="134620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une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 discipline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située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 à la confluence de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plusieurs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autres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 domains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autres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domaines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dont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l’objectif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est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 le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comprendre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 et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d’éclairer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l’action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é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ducative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dobe Caslon Pro" panose="0205050205050A020403" pitchFamily="18" charset="0"/>
              <a:cs typeface="Adobe Arabic" panose="02040503050201020203" pitchFamily="18" charset="-78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4489450" y="1962150"/>
            <a:ext cx="1022350" cy="1333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4073525" y="4533900"/>
            <a:ext cx="965200" cy="1028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1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4737100" y="3136900"/>
            <a:ext cx="2895600" cy="127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</a:rPr>
              <a:t>Les </a:t>
            </a:r>
            <a:r>
              <a:rPr lang="en-US" sz="320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</a:rPr>
              <a:t>Objectifs</a:t>
            </a:r>
            <a:endParaRPr lang="en-US" sz="3200" dirty="0">
              <a:ln w="10160">
                <a:solidFill>
                  <a:schemeClr val="accent5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7" name="Rectangle avec coins arrondis en diagonale 6"/>
          <p:cNvSpPr/>
          <p:nvPr/>
        </p:nvSpPr>
        <p:spPr>
          <a:xfrm>
            <a:off x="7848600" y="706437"/>
            <a:ext cx="3835400" cy="100330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Elle aide à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planifier</a:t>
            </a:r>
            <a:r>
              <a:rPr lang="en-US" dirty="0" smtClean="0"/>
              <a:t> </a:t>
            </a:r>
            <a:r>
              <a:rPr lang="en-US" dirty="0" err="1" smtClean="0"/>
              <a:t>l’action</a:t>
            </a:r>
            <a:r>
              <a:rPr lang="en-US" dirty="0" smtClean="0"/>
              <a:t> </a:t>
            </a:r>
            <a:r>
              <a:rPr lang="en-US" dirty="0" err="1" smtClean="0"/>
              <a:t>pédagogique</a:t>
            </a:r>
            <a:endParaRPr lang="en-US" dirty="0"/>
          </a:p>
        </p:txBody>
      </p:sp>
      <p:sp>
        <p:nvSpPr>
          <p:cNvPr id="8" name="Rectangle avec coins arrondis en diagonale 7"/>
          <p:cNvSpPr/>
          <p:nvPr/>
        </p:nvSpPr>
        <p:spPr>
          <a:xfrm>
            <a:off x="6896100" y="5168900"/>
            <a:ext cx="4787900" cy="1174750"/>
          </a:xfrm>
          <a:prstGeom prst="round2DiagRect">
            <a:avLst>
              <a:gd name="adj1" fmla="val 16667"/>
              <a:gd name="adj2" fmla="val 31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Elle </a:t>
            </a:r>
            <a:r>
              <a:rPr lang="en-US" dirty="0" err="1" smtClean="0"/>
              <a:t>permet</a:t>
            </a:r>
            <a:r>
              <a:rPr lang="en-US" dirty="0" smtClean="0"/>
              <a:t> de </a:t>
            </a:r>
            <a:r>
              <a:rPr lang="en-US" dirty="0" err="1" smtClean="0"/>
              <a:t>connaître</a:t>
            </a:r>
            <a:r>
              <a:rPr lang="en-US" dirty="0" smtClean="0"/>
              <a:t> les continues, </a:t>
            </a:r>
            <a:r>
              <a:rPr lang="en-US" dirty="0" err="1" smtClean="0"/>
              <a:t>programmes</a:t>
            </a:r>
            <a:r>
              <a:rPr lang="en-US" dirty="0" smtClean="0"/>
              <a:t> et </a:t>
            </a:r>
            <a:r>
              <a:rPr lang="en-US" dirty="0" err="1" smtClean="0"/>
              <a:t>matériels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, </a:t>
            </a:r>
            <a:r>
              <a:rPr lang="en-US" dirty="0" err="1" smtClean="0"/>
              <a:t>pédagogie</a:t>
            </a:r>
            <a:r>
              <a:rPr lang="en-US" dirty="0" smtClean="0"/>
              <a:t>, </a:t>
            </a:r>
            <a:r>
              <a:rPr lang="en-US" dirty="0" err="1" smtClean="0"/>
              <a:t>caractéristiques</a:t>
            </a:r>
            <a:r>
              <a:rPr lang="en-US" dirty="0" smtClean="0"/>
              <a:t> des </a:t>
            </a:r>
            <a:r>
              <a:rPr lang="en-US" dirty="0" err="1" smtClean="0"/>
              <a:t>éléves</a:t>
            </a:r>
            <a:r>
              <a:rPr lang="en-US" dirty="0" smtClean="0"/>
              <a:t>, </a:t>
            </a:r>
            <a:r>
              <a:rPr lang="en-US" dirty="0" err="1" smtClean="0"/>
              <a:t>contexte</a:t>
            </a:r>
            <a:r>
              <a:rPr lang="en-US" dirty="0" smtClean="0"/>
              <a:t> </a:t>
            </a:r>
            <a:r>
              <a:rPr lang="en-US" dirty="0" err="1" smtClean="0"/>
              <a:t>éducationnel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avec coins arrondis en diagonale 8"/>
          <p:cNvSpPr/>
          <p:nvPr/>
        </p:nvSpPr>
        <p:spPr>
          <a:xfrm>
            <a:off x="1181100" y="1208087"/>
            <a:ext cx="4064000" cy="800100"/>
          </a:xfrm>
          <a:prstGeom prst="round2DiagRect">
            <a:avLst>
              <a:gd name="adj1" fmla="val 16667"/>
              <a:gd name="adj2" fmla="val 95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Elle </a:t>
            </a:r>
            <a:r>
              <a:rPr lang="en-US" dirty="0" err="1" smtClean="0"/>
              <a:t>permet</a:t>
            </a:r>
            <a:r>
              <a:rPr lang="en-US" dirty="0" smtClean="0"/>
              <a:t> à </a:t>
            </a:r>
            <a:r>
              <a:rPr lang="en-US" dirty="0" err="1" smtClean="0"/>
              <a:t>l’enseignant</a:t>
            </a:r>
            <a:r>
              <a:rPr lang="en-US" dirty="0" smtClean="0"/>
              <a:t> à </a:t>
            </a:r>
            <a:r>
              <a:rPr lang="en-US" dirty="0" err="1" smtClean="0"/>
              <a:t>bien</a:t>
            </a:r>
            <a:r>
              <a:rPr lang="en-US" dirty="0" smtClean="0"/>
              <a:t> intervener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10" name="Rectangle avec coins arrondis en diagonale 9"/>
          <p:cNvSpPr/>
          <p:nvPr/>
        </p:nvSpPr>
        <p:spPr>
          <a:xfrm>
            <a:off x="482600" y="4987925"/>
            <a:ext cx="4064000" cy="62865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Elle </a:t>
            </a:r>
            <a:r>
              <a:rPr lang="en-US" dirty="0" err="1" smtClean="0"/>
              <a:t>favorise</a:t>
            </a:r>
            <a:r>
              <a:rPr lang="en-US" dirty="0" smtClean="0"/>
              <a:t> </a:t>
            </a:r>
            <a:r>
              <a:rPr lang="en-US" dirty="0" err="1" smtClean="0"/>
              <a:t>l’évaluation</a:t>
            </a:r>
            <a:r>
              <a:rPr lang="en-US" dirty="0" smtClean="0"/>
              <a:t> objective</a:t>
            </a:r>
            <a:endParaRPr lang="en-US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7632700" y="1816100"/>
            <a:ext cx="1460500" cy="1790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 flipV="1">
            <a:off x="2997200" y="2108200"/>
            <a:ext cx="1739900" cy="149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632700" y="3713163"/>
            <a:ext cx="1397000" cy="1409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3265488" y="3987800"/>
            <a:ext cx="1471612" cy="956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295525"/>
            <a:ext cx="10553700" cy="1717675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II. Modelé d’apprentissage: synthèses sur les formats pédagogiques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912" y="4425950"/>
            <a:ext cx="4509680" cy="21780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094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788" y="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Le triangle pédagogique avec ses 3 axes: 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88" y="1449871"/>
            <a:ext cx="5490734" cy="523509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96" y="1752696"/>
            <a:ext cx="5333155" cy="46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0"/>
            <a:ext cx="12192000" cy="684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cé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</TotalTime>
  <Words>530</Words>
  <Application>Microsoft Office PowerPoint</Application>
  <PresentationFormat>Grand écran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4" baseType="lpstr">
      <vt:lpstr>Adobe Myungjo Std M</vt:lpstr>
      <vt:lpstr>SimSun</vt:lpstr>
      <vt:lpstr>Adobe Arabic</vt:lpstr>
      <vt:lpstr>Adobe Caslon Pro</vt:lpstr>
      <vt:lpstr>Adobe Devanagari</vt:lpstr>
      <vt:lpstr>Adobe Hebrew</vt:lpstr>
      <vt:lpstr>Arial</vt:lpstr>
      <vt:lpstr>Calibri</vt:lpstr>
      <vt:lpstr>Calibri Light</vt:lpstr>
      <vt:lpstr>Comic Sans MS</vt:lpstr>
      <vt:lpstr>Times New Roman</vt:lpstr>
      <vt:lpstr>Office Theme</vt:lpstr>
      <vt:lpstr>Présentation PowerPoint</vt:lpstr>
      <vt:lpstr>Les Axes:</vt:lpstr>
      <vt:lpstr>Définition et les Objectives de la Psychopédagogie </vt:lpstr>
      <vt:lpstr>Présentation PowerPoint</vt:lpstr>
      <vt:lpstr>Présentation PowerPoint</vt:lpstr>
      <vt:lpstr>II. Modelé d’apprentissage: synthèses sur les formats pédagogiques </vt:lpstr>
      <vt:lpstr>Le triangle pédagogique avec ses 3 axes: </vt:lpstr>
      <vt:lpstr>Présentation PowerPoint</vt:lpstr>
      <vt:lpstr>Présentation PowerPoint</vt:lpstr>
      <vt:lpstr>III. Constructivisme</vt:lpstr>
      <vt:lpstr>Présentation PowerPoint</vt:lpstr>
      <vt:lpstr>IV. Béhaviorisme </vt:lpstr>
      <vt:lpstr>Présentation PowerPoint</vt:lpstr>
      <vt:lpstr>Présentation PowerPoint</vt:lpstr>
      <vt:lpstr>V. Gestaltisme </vt:lpstr>
      <vt:lpstr>La théorie gestaltiste basé sur:</vt:lpstr>
      <vt:lpstr>VI. La cognitivisme </vt:lpstr>
      <vt:lpstr>Présentation PowerPoint</vt:lpstr>
      <vt:lpstr>Présentation PowerPoint</vt:lpstr>
      <vt:lpstr>VII. Socio-Constructivisme </vt:lpstr>
      <vt:lpstr>Présentation PowerPoint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psychopédagogie</dc:title>
  <dc:creator>amal</dc:creator>
  <cp:lastModifiedBy>amal</cp:lastModifiedBy>
  <cp:revision>53</cp:revision>
  <dcterms:created xsi:type="dcterms:W3CDTF">2019-11-22T12:47:28Z</dcterms:created>
  <dcterms:modified xsi:type="dcterms:W3CDTF">2019-12-05T15:41:14Z</dcterms:modified>
</cp:coreProperties>
</file>