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2" r:id="rId2"/>
    <p:sldId id="258" r:id="rId3"/>
    <p:sldId id="257" r:id="rId4"/>
    <p:sldId id="259" r:id="rId5"/>
    <p:sldId id="260" r:id="rId6"/>
    <p:sldId id="261" r:id="rId7"/>
    <p:sldId id="264" r:id="rId8"/>
    <p:sldId id="267" r:id="rId9"/>
    <p:sldId id="265" r:id="rId10"/>
    <p:sldId id="269" r:id="rId11"/>
    <p:sldId id="266" r:id="rId12"/>
    <p:sldId id="256" r:id="rId13"/>
    <p:sldId id="271" r:id="rId14"/>
    <p:sldId id="272" r:id="rId15"/>
    <p:sldId id="273" r:id="rId16"/>
    <p:sldId id="274" r:id="rId17"/>
    <p:sldId id="268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0518F-D849-4C05-84E1-FA282BD15626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D9A65-C36A-43F5-B9DD-A26C0FCF8B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9623-6CD3-4BED-9347-75D0B2ACBFA3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3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009A-EEC8-405B-99E0-F8F517E1E49F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0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2BE7-0CAA-48F0-B9F0-45D30E086089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34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D203-B640-4DA2-A16C-20D4F883A1C0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59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B82C-A76E-4098-AAF2-E1443E7A1DA2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677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8C59-7FC4-4972-81C7-91451E4E8969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E48A-3F94-4DCE-B4DB-BF0B98A57C30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A6DE-15A2-43DC-AE5C-C0234FD219E2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9246-7F05-4FA6-812D-63C80272B3B1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DE5A-36F5-444E-8052-C416EABA9BCC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BCE6-A989-465F-84B9-D11D662681CA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0DD-B5E4-4BBC-8B97-EFDB90A86D6E}" type="datetime1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99D2-C93B-463A-A1C9-D97D4B7CD08F}" type="datetime1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6D36-B1C2-485F-8D84-D872BEFD9FE4}" type="datetime1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9B7-5332-499C-B224-D74ABD17F466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C786-872A-4D12-93F0-68CE8FA1BFDF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E45E-B3AF-4F88-99D6-E850FBA24F40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233F33F-F2CF-4F23-ACBD-1B8E9B9B72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9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8613" y="544711"/>
            <a:ext cx="10430908" cy="1246159"/>
          </a:xfrm>
        </p:spPr>
        <p:txBody>
          <a:bodyPr>
            <a:noAutofit/>
          </a:bodyPr>
          <a:lstStyle/>
          <a:p>
            <a:pPr algn="ctr"/>
            <a:r>
              <a:rPr lang="fr-FR" sz="6600" b="1" dirty="0"/>
              <a:t>Technologie Éducative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1996" y="4420248"/>
            <a:ext cx="3982071" cy="1952895"/>
          </a:xfrm>
        </p:spPr>
        <p:txBody>
          <a:bodyPr>
            <a:normAutofit/>
          </a:bodyPr>
          <a:lstStyle/>
          <a:p>
            <a:r>
              <a:rPr lang="fr-FR" sz="2400" dirty="0"/>
              <a:t>Réalisé par :                       </a:t>
            </a:r>
          </a:p>
          <a:p>
            <a:r>
              <a:rPr lang="fr-FR" sz="2400" dirty="0"/>
              <a:t>	Ahmed Lameri</a:t>
            </a:r>
          </a:p>
          <a:p>
            <a:r>
              <a:rPr lang="fr-FR" sz="2400" dirty="0"/>
              <a:t>	Younes Lagbouri</a:t>
            </a:r>
          </a:p>
          <a:p>
            <a:r>
              <a:rPr lang="fr-FR" sz="2400" dirty="0"/>
              <a:t>	Zakariya Taki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27" y="2119639"/>
            <a:ext cx="5072900" cy="353593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E851092-EB6D-4722-A16B-0C146DA46F13}"/>
              </a:ext>
            </a:extLst>
          </p:cNvPr>
          <p:cNvSpPr txBox="1"/>
          <p:nvPr/>
        </p:nvSpPr>
        <p:spPr>
          <a:xfrm>
            <a:off x="7637172" y="6074790"/>
            <a:ext cx="455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Encadré par :</a:t>
            </a:r>
          </a:p>
          <a:p>
            <a:r>
              <a:rPr lang="fr-FR" dirty="0"/>
              <a:t>				 </a:t>
            </a:r>
            <a:r>
              <a:rPr lang="fr-FR" dirty="0" err="1"/>
              <a:t>Pr.Abdelelah</a:t>
            </a:r>
            <a:r>
              <a:rPr lang="fr-FR" dirty="0"/>
              <a:t> HMID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4BC466-5C63-494E-BA20-1E2A1743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59230" y="594958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514350" indent="-514350" fontAlgn="ctr">
              <a:buFont typeface="+mj-lt"/>
              <a:buAutoNum type="arabicPeriod"/>
              <a:defRPr sz="2800" b="1">
                <a:solidFill>
                  <a:srgbClr val="A53010"/>
                </a:solidFill>
                <a:latin typeface="lato"/>
              </a:defRPr>
            </a:lvl1pPr>
          </a:lstStyle>
          <a:p>
            <a:pPr marL="0" indent="0">
              <a:buNone/>
            </a:pPr>
            <a:r>
              <a:rPr lang="fr-FR" dirty="0"/>
              <a:t> les logiciels scientifiques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96" y="1197434"/>
            <a:ext cx="6005481" cy="291698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0" y="4478184"/>
            <a:ext cx="4444445" cy="21539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14" y="4478184"/>
            <a:ext cx="3959424" cy="215394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77D59D3-3A09-40DB-99BC-A7CE83A0AA8C}"/>
              </a:ext>
            </a:extLst>
          </p:cNvPr>
          <p:cNvSpPr txBox="1"/>
          <p:nvPr/>
        </p:nvSpPr>
        <p:spPr>
          <a:xfrm>
            <a:off x="3358606" y="2339297"/>
            <a:ext cx="230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Universal </a:t>
            </a:r>
            <a:r>
              <a:rPr lang="fr-FR" dirty="0" err="1"/>
              <a:t>Sandbox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4F810B-3655-4D57-ABD3-0F9202F4228F}"/>
              </a:ext>
            </a:extLst>
          </p:cNvPr>
          <p:cNvSpPr txBox="1"/>
          <p:nvPr/>
        </p:nvSpPr>
        <p:spPr>
          <a:xfrm>
            <a:off x="1935781" y="3929749"/>
            <a:ext cx="142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Proteus Isis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99A318-B816-4C12-A96A-7AA697238CA5}"/>
              </a:ext>
            </a:extLst>
          </p:cNvPr>
          <p:cNvSpPr txBox="1"/>
          <p:nvPr/>
        </p:nvSpPr>
        <p:spPr>
          <a:xfrm>
            <a:off x="6025434" y="5370490"/>
            <a:ext cx="84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Catia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85BDDB-1859-4988-8BBF-F1743399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27448" y="639558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		</a:t>
            </a:r>
            <a:r>
              <a:rPr lang="fr-FR" sz="2800" b="1" dirty="0">
                <a:solidFill>
                  <a:srgbClr val="A53010"/>
                </a:solidFill>
                <a:latin typeface="lato"/>
              </a:rPr>
              <a:t>Formation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800" b="1" dirty="0">
                <a:solidFill>
                  <a:srgbClr val="A53010"/>
                </a:solidFill>
                <a:latin typeface="lato"/>
              </a:rPr>
              <a:t>à distance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59901" y="2492896"/>
            <a:ext cx="3168352" cy="612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plateforme pour les élèves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75920" y="2492896"/>
            <a:ext cx="3312368" cy="612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plateforme pour le professeur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6584" y="2492896"/>
            <a:ext cx="845840" cy="612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</a:t>
            </a:r>
          </a:p>
        </p:txBody>
      </p:sp>
      <p:sp>
        <p:nvSpPr>
          <p:cNvPr id="6" name="Flèche vers le haut 5"/>
          <p:cNvSpPr/>
          <p:nvPr/>
        </p:nvSpPr>
        <p:spPr>
          <a:xfrm>
            <a:off x="2423592" y="3254404"/>
            <a:ext cx="324036" cy="75608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524000" y="4038953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chat entre les étudiants</a:t>
            </a:r>
          </a:p>
        </p:txBody>
      </p:sp>
      <p:sp>
        <p:nvSpPr>
          <p:cNvPr id="9" name="Virage 8"/>
          <p:cNvSpPr/>
          <p:nvPr/>
        </p:nvSpPr>
        <p:spPr>
          <a:xfrm>
            <a:off x="2927648" y="1916832"/>
            <a:ext cx="864096" cy="504056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64692" y="1848136"/>
            <a:ext cx="66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mail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87988" y="18481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professeur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4907868" y="1940469"/>
            <a:ext cx="792088" cy="1846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angle droit à deux pointes 14"/>
          <p:cNvSpPr/>
          <p:nvPr/>
        </p:nvSpPr>
        <p:spPr>
          <a:xfrm>
            <a:off x="4151784" y="3182396"/>
            <a:ext cx="2304256" cy="828092"/>
          </a:xfrm>
          <a:prstGeom prst="lef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695021" y="4558471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/>
              <a:t>Encadrer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/>
              <a:t>Coordonner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/>
              <a:t>Orienter</a:t>
            </a:r>
          </a:p>
        </p:txBody>
      </p:sp>
      <p:sp>
        <p:nvSpPr>
          <p:cNvPr id="18" name="Demi-tour 17"/>
          <p:cNvSpPr/>
          <p:nvPr/>
        </p:nvSpPr>
        <p:spPr>
          <a:xfrm>
            <a:off x="8688288" y="1217768"/>
            <a:ext cx="666328" cy="1019145"/>
          </a:xfrm>
          <a:prstGeom prst="utur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310500" y="3978239"/>
            <a:ext cx="29158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Regroupement physique 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/>
              <a:t>Evaluer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/>
              <a:t>Valoriser</a:t>
            </a:r>
          </a:p>
          <a:p>
            <a:pPr marL="285750" indent="-285750">
              <a:buFont typeface="Wingdings" pitchFamily="2" charset="2"/>
              <a:buChar char="v"/>
            </a:pPr>
            <a:endParaRPr lang="fr-FR" dirty="0"/>
          </a:p>
        </p:txBody>
      </p:sp>
      <p:sp>
        <p:nvSpPr>
          <p:cNvPr id="20" name="Flèche vers le bas 19"/>
          <p:cNvSpPr/>
          <p:nvPr/>
        </p:nvSpPr>
        <p:spPr>
          <a:xfrm>
            <a:off x="9339917" y="3165259"/>
            <a:ext cx="279412" cy="52748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29" y="4422816"/>
            <a:ext cx="2794637" cy="194055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99C283-5464-49D6-ACF3-9F2BE5FF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6C4EB-4FA5-419E-A9E4-53B6CBDE393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575774"/>
            <a:ext cx="12192000" cy="18287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+mj-lt"/>
              </a:rPr>
              <a:t> </a:t>
            </a:r>
            <a:r>
              <a:rPr lang="en-US" sz="5400" b="1" dirty="0">
                <a:solidFill>
                  <a:schemeClr val="tx1"/>
                </a:solidFill>
                <a:latin typeface="+mj-lt"/>
              </a:rPr>
              <a:t> Les</a:t>
            </a:r>
            <a:r>
              <a:rPr lang="fr-FR" sz="5400" b="1" dirty="0">
                <a:solidFill>
                  <a:schemeClr val="tx1"/>
                </a:solidFill>
                <a:latin typeface="+mj-lt"/>
              </a:rPr>
              <a:t> avantages</a:t>
            </a:r>
            <a:r>
              <a:rPr lang="en-US" sz="5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5400" b="1" dirty="0">
                <a:solidFill>
                  <a:schemeClr val="tx1"/>
                </a:solidFill>
                <a:latin typeface="+mj-lt"/>
              </a:rPr>
              <a:t>et l'importance</a:t>
            </a:r>
            <a:br>
              <a:rPr lang="en-US" sz="5400" b="1" dirty="0">
                <a:solidFill>
                  <a:schemeClr val="tx1"/>
                </a:solidFill>
                <a:latin typeface="+mj-lt"/>
              </a:rPr>
            </a:br>
            <a:r>
              <a:rPr lang="fr-FR" sz="5400" b="1" dirty="0">
                <a:solidFill>
                  <a:schemeClr val="tx1"/>
                </a:solidFill>
                <a:latin typeface="+mj-lt"/>
              </a:rPr>
              <a:t> de la technologie dans l'éducation</a:t>
            </a:r>
            <a:endParaRPr lang="en-US" sz="5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D7C5028-682B-439B-B980-12952351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82A0F6-08E3-4D87-809F-AA96AA6545B2}"/>
              </a:ext>
            </a:extLst>
          </p:cNvPr>
          <p:cNvSpPr/>
          <p:nvPr/>
        </p:nvSpPr>
        <p:spPr>
          <a:xfrm>
            <a:off x="1725769" y="642801"/>
            <a:ext cx="8336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fr-FR" sz="2800" b="1" dirty="0">
                <a:solidFill>
                  <a:srgbClr val="A53010"/>
                </a:solidFill>
                <a:latin typeface="lato"/>
              </a:rPr>
              <a:t>Avantages de la technologie dans l'éducation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4E028-D2F3-4924-992D-E86FF90EF9AD}"/>
              </a:ext>
            </a:extLst>
          </p:cNvPr>
          <p:cNvSpPr/>
          <p:nvPr/>
        </p:nvSpPr>
        <p:spPr>
          <a:xfrm>
            <a:off x="6096001" y="2040944"/>
            <a:ext cx="59199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fr-FR" sz="3200" b="1" dirty="0">
                <a:latin typeface="Century Gothic (Corps)"/>
              </a:rPr>
              <a:t>Il rend l'apprentissage intéressant.</a:t>
            </a:r>
          </a:p>
          <a:p>
            <a:pPr marL="514350" indent="-514350">
              <a:buAutoNum type="arabicPeriod"/>
            </a:pPr>
            <a:endParaRPr lang="fr-FR" sz="3200" b="1" dirty="0">
              <a:latin typeface="Century Gothic (Corps)"/>
            </a:endParaRPr>
          </a:p>
          <a:p>
            <a:r>
              <a:rPr lang="fr-FR" sz="3200" b="1" dirty="0">
                <a:latin typeface="Century Gothic (Corps)"/>
              </a:rPr>
              <a:t>2</a:t>
            </a:r>
            <a:r>
              <a:rPr lang="fr-FR" sz="3200" b="1" dirty="0">
                <a:solidFill>
                  <a:srgbClr val="3B3B3B"/>
                </a:solidFill>
                <a:latin typeface="Century Gothic (Corps)"/>
              </a:rPr>
              <a:t> </a:t>
            </a:r>
            <a:r>
              <a:rPr lang="fr-FR" sz="3200" b="1" dirty="0">
                <a:latin typeface="Century Gothic (Corps)"/>
              </a:rPr>
              <a:t>.</a:t>
            </a:r>
            <a:r>
              <a:rPr lang="fr-FR" sz="3200" b="1" dirty="0">
                <a:solidFill>
                  <a:srgbClr val="3B3B3B"/>
                </a:solidFill>
                <a:latin typeface="Century Gothic (Corps)"/>
              </a:rPr>
              <a:t> </a:t>
            </a:r>
            <a:r>
              <a:rPr lang="fr-FR" sz="3200" b="1" dirty="0">
                <a:latin typeface="Century Gothic (Corps)"/>
              </a:rPr>
              <a:t>Aide à l'étudiant-élève et l'interaction élève-enseignant et la collaboration.</a:t>
            </a:r>
          </a:p>
          <a:p>
            <a:endParaRPr lang="en-US" sz="3200" b="1" dirty="0">
              <a:latin typeface="Century Gothic (Corps)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0094381-3009-4837-AC99-9F5F462B76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48" y="2192049"/>
            <a:ext cx="4059538" cy="361279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AC5AF3-6330-4C3B-ABE1-27E21CEF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6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4B9FE6-1C32-47F9-8E61-26F85FB6FD93}"/>
              </a:ext>
            </a:extLst>
          </p:cNvPr>
          <p:cNvSpPr/>
          <p:nvPr/>
        </p:nvSpPr>
        <p:spPr>
          <a:xfrm>
            <a:off x="6096000" y="1862303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r-FR" sz="2800" b="1" dirty="0">
                <a:latin typeface="Century Gothic (Corps)"/>
              </a:rPr>
              <a:t>La technologie a permis aux établissements de réduire leurs coûts,</a:t>
            </a:r>
          </a:p>
          <a:p>
            <a:pPr marL="514350" indent="-514350">
              <a:buFont typeface="+mj-lt"/>
              <a:buAutoNum type="arabicPeriod" startAt="2"/>
            </a:pPr>
            <a:endParaRPr lang="fr-FR" sz="2800" b="1" dirty="0">
              <a:latin typeface="Century Gothic (Corps)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fr-FR" sz="2800" b="1" dirty="0">
                <a:latin typeface="Century Gothic (Corps)"/>
              </a:rPr>
              <a:t>Elle contribue à améliorer les compétences des élèves dans l'analyse et l'interprétation des données,</a:t>
            </a:r>
            <a:endParaRPr lang="en-US" sz="2800" b="1" dirty="0">
              <a:latin typeface="Century Gothic (Corps)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9357E-138E-4FA9-8090-282172897EAB}"/>
              </a:ext>
            </a:extLst>
          </p:cNvPr>
          <p:cNvSpPr/>
          <p:nvPr/>
        </p:nvSpPr>
        <p:spPr>
          <a:xfrm>
            <a:off x="1674254" y="642801"/>
            <a:ext cx="83884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fr-FR" sz="2800" b="1" dirty="0">
                <a:solidFill>
                  <a:srgbClr val="A53010"/>
                </a:solidFill>
                <a:latin typeface="lato"/>
              </a:rPr>
              <a:t>Avantages de la technologie dans l'éducation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526379-153F-455E-B1FE-31439A6CB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5" y="2422602"/>
            <a:ext cx="5205211" cy="277611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51FC1A-6AE4-4412-9A14-DAB93772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5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F0F643-AA3D-40D0-AEC0-1B2380580E1D}"/>
              </a:ext>
            </a:extLst>
          </p:cNvPr>
          <p:cNvSpPr/>
          <p:nvPr/>
        </p:nvSpPr>
        <p:spPr>
          <a:xfrm>
            <a:off x="1609859" y="642801"/>
            <a:ext cx="8912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ctr">
              <a:buFont typeface="+mj-lt"/>
              <a:buAutoNum type="arabicPeriod" startAt="2"/>
            </a:pPr>
            <a:r>
              <a:rPr lang="fr-FR" sz="2800" b="1" dirty="0">
                <a:solidFill>
                  <a:srgbClr val="A53010"/>
                </a:solidFill>
                <a:latin typeface="lato"/>
              </a:rPr>
              <a:t>l'importance de la technologie dans l'éducation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8B8B-C995-4F4A-ACD1-629C4030212F}"/>
              </a:ext>
            </a:extLst>
          </p:cNvPr>
          <p:cNvSpPr/>
          <p:nvPr/>
        </p:nvSpPr>
        <p:spPr>
          <a:xfrm>
            <a:off x="5847009" y="1611825"/>
            <a:ext cx="59886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b="1" dirty="0">
                <a:latin typeface="Century Gothic (Corps)"/>
              </a:rPr>
              <a:t>Avec l’utilisation d'appareils connecté à l’internet les étudiants ont l’accès à d'énormes documents en ligne</a:t>
            </a:r>
          </a:p>
          <a:p>
            <a:pPr marL="514350" indent="-514350">
              <a:buFont typeface="+mj-lt"/>
              <a:buAutoNum type="arabicPeriod"/>
            </a:pPr>
            <a:endParaRPr lang="fr-FR" sz="2800" b="1" dirty="0">
              <a:latin typeface="Century Gothic (Corps)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b="1" dirty="0">
                <a:latin typeface="Century Gothic (Corps)"/>
              </a:rPr>
              <a:t>La technologie a presque éliminé la nécessité pour les étudiants de transporter un sac à dos lourd avec eux</a:t>
            </a:r>
          </a:p>
          <a:p>
            <a:pPr marL="514350" indent="-514350">
              <a:buFont typeface="+mj-lt"/>
              <a:buAutoNum type="arabicPeriod"/>
            </a:pPr>
            <a:endParaRPr lang="fr-FR" sz="2800" b="1" dirty="0">
              <a:latin typeface="Century Gothic (Corps)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13A43A0-DCD3-49FD-BFF7-8E77CE972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26" y="2232868"/>
            <a:ext cx="4069970" cy="301856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D5FC637-D4C9-4A0F-9634-0C5EA192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7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31911C-78B4-47F5-BB0D-7F4AFD4E7CC5}"/>
              </a:ext>
            </a:extLst>
          </p:cNvPr>
          <p:cNvSpPr/>
          <p:nvPr/>
        </p:nvSpPr>
        <p:spPr>
          <a:xfrm>
            <a:off x="1700010" y="642801"/>
            <a:ext cx="10045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ctr">
              <a:buFont typeface="+mj-lt"/>
              <a:buAutoNum type="arabicPeriod" startAt="2"/>
            </a:pPr>
            <a:r>
              <a:rPr lang="fr-FR" sz="2800" b="1" dirty="0">
                <a:solidFill>
                  <a:srgbClr val="A53010"/>
                </a:solidFill>
                <a:latin typeface="lato"/>
              </a:rPr>
              <a:t>l'importance de la technologie dans l'éducation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9288D4-8CFB-4E25-821B-E28316280DD4}"/>
              </a:ext>
            </a:extLst>
          </p:cNvPr>
          <p:cNvSpPr/>
          <p:nvPr/>
        </p:nvSpPr>
        <p:spPr>
          <a:xfrm>
            <a:off x="5895767" y="1918879"/>
            <a:ext cx="58942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fr-FR" sz="2400" b="1" dirty="0">
                <a:latin typeface="Century Gothic (Corps)"/>
              </a:rPr>
              <a:t>La technologie a rendu possible la communication en temps réel avec les écoles dans d'autres pays</a:t>
            </a:r>
          </a:p>
          <a:p>
            <a:pPr marL="342900" indent="-342900">
              <a:buFont typeface="+mj-lt"/>
              <a:buAutoNum type="arabicPeriod" startAt="3"/>
            </a:pPr>
            <a:endParaRPr lang="fr-FR" sz="2400" b="1" dirty="0">
              <a:latin typeface="Century Gothic (Corps)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fr-FR" sz="2400" b="1" dirty="0">
                <a:latin typeface="Century Gothic (Corps)"/>
              </a:rPr>
              <a:t>Une grande habileté dans le monde numérique est la capacité de travailler avec d'autres sur des projets d'éduquer les gens qui habitent loin</a:t>
            </a:r>
            <a:r>
              <a:rPr lang="fr-FR" sz="3200" b="1" dirty="0">
                <a:solidFill>
                  <a:srgbClr val="3B3B3B"/>
                </a:solidFill>
                <a:latin typeface="Century Gothic (Corps)"/>
              </a:rPr>
              <a:t>. </a:t>
            </a:r>
            <a:endParaRPr lang="en-US" sz="3200" b="1" dirty="0">
              <a:solidFill>
                <a:srgbClr val="3B3B3B"/>
              </a:solidFill>
              <a:latin typeface="Century Gothic (Corps)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359C405-A2AD-4086-874D-8B62D6C71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42" y="2159750"/>
            <a:ext cx="3865200" cy="343573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9A7B5C-7DD5-4950-BEDB-CF1A4880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036164" y="606764"/>
            <a:ext cx="329569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514350" indent="-514350" fontAlgn="ctr">
              <a:buFont typeface="+mj-lt"/>
              <a:buAutoNum type="arabicPeriod" startAt="2"/>
              <a:defRPr sz="2800" b="1">
                <a:solidFill>
                  <a:srgbClr val="A53010"/>
                </a:solidFill>
                <a:latin typeface="lato"/>
              </a:defRPr>
            </a:lvl1pPr>
          </a:lstStyle>
          <a:p>
            <a:pPr marL="0" indent="0">
              <a:buNone/>
            </a:pPr>
            <a:r>
              <a:rPr lang="fr-FR" dirty="0"/>
              <a:t>E-learning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631504" y="1674674"/>
            <a:ext cx="92528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l'apprentissage en ligne ,  l'e-formation ou l'e-learning, désignent l'ensemble des solutions et moyens permettant l'apprentissage par des moyens électroniques. La formation en ligne inclut de cette façon </a:t>
            </a:r>
            <a:r>
              <a:rPr lang="fr-FR" sz="2000" dirty="0">
                <a:solidFill>
                  <a:srgbClr val="C00000"/>
                </a:solidFill>
              </a:rPr>
              <a:t>des sites web éducatifs, la téléformation</a:t>
            </a:r>
            <a:r>
              <a:rPr lang="fr-FR" sz="2000" dirty="0"/>
              <a:t>, </a:t>
            </a:r>
            <a:r>
              <a:rPr lang="fr-FR" sz="2000" dirty="0">
                <a:solidFill>
                  <a:srgbClr val="C00000"/>
                </a:solidFill>
              </a:rPr>
              <a:t>l'enseignement télématique</a:t>
            </a:r>
            <a:r>
              <a:rPr lang="fr-FR" sz="2000" dirty="0"/>
              <a:t>, ou encore l'e-training, notamment. La formation en ligne est une des technologies de l'information et de la communication pour l'éducation (TICE), intégrée dans </a:t>
            </a:r>
            <a:r>
              <a:rPr lang="fr-FR" sz="2000" dirty="0">
                <a:solidFill>
                  <a:srgbClr val="C00000"/>
                </a:solidFill>
              </a:rPr>
              <a:t>la cyberculture.</a:t>
            </a:r>
          </a:p>
        </p:txBody>
      </p:sp>
      <p:sp>
        <p:nvSpPr>
          <p:cNvPr id="5" name="Éclair 4"/>
          <p:cNvSpPr/>
          <p:nvPr/>
        </p:nvSpPr>
        <p:spPr>
          <a:xfrm>
            <a:off x="994607" y="1628801"/>
            <a:ext cx="541481" cy="360040"/>
          </a:xfrm>
          <a:prstGeom prst="lightningBol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4533360"/>
            <a:ext cx="2160240" cy="13318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5" y="4370777"/>
            <a:ext cx="1746729" cy="16706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4496910"/>
            <a:ext cx="1907704" cy="136832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1A2749-3C9C-4E67-BF68-8DDD2A1B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4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E317277-4A9C-4890-B4EC-04266F748F58}"/>
              </a:ext>
            </a:extLst>
          </p:cNvPr>
          <p:cNvSpPr txBox="1"/>
          <p:nvPr/>
        </p:nvSpPr>
        <p:spPr>
          <a:xfrm>
            <a:off x="2161504" y="321972"/>
            <a:ext cx="7868991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00" b="1" dirty="0"/>
              <a:t>Merci</a:t>
            </a:r>
          </a:p>
          <a:p>
            <a:pPr algn="ctr"/>
            <a:r>
              <a:rPr lang="fr-FR" sz="3200" dirty="0"/>
              <a:t>Pour Votre Attention</a:t>
            </a:r>
          </a:p>
          <a:p>
            <a:pPr algn="ctr"/>
            <a:endParaRPr lang="fr-FR" sz="2800" dirty="0"/>
          </a:p>
          <a:p>
            <a:pPr algn="ctr"/>
            <a:endParaRPr lang="fr-FR" sz="2800" dirty="0"/>
          </a:p>
          <a:p>
            <a:pPr algn="ctr"/>
            <a:endParaRPr lang="fr-FR" sz="2800" dirty="0"/>
          </a:p>
          <a:p>
            <a:pPr algn="ctr"/>
            <a:r>
              <a:rPr lang="fr-FR" sz="9600" b="1" dirty="0"/>
              <a:t>Avez-vous </a:t>
            </a:r>
          </a:p>
          <a:p>
            <a:pPr algn="ctr"/>
            <a:r>
              <a:rPr lang="fr-FR" sz="4000" dirty="0"/>
              <a:t>Des Questions</a:t>
            </a:r>
          </a:p>
          <a:p>
            <a:pPr algn="ctr"/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63A15B-307F-41BD-9D98-48946566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33F33F-F2CF-4F23-ACBD-1B8E9B9B72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41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64EF2-465D-4899-B1AD-E85F1341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42" y="13381"/>
            <a:ext cx="10771546" cy="3940935"/>
          </a:xfrm>
        </p:spPr>
        <p:txBody>
          <a:bodyPr>
            <a:noAutofit/>
          </a:bodyPr>
          <a:lstStyle/>
          <a:p>
            <a:pPr algn="ctr"/>
            <a:r>
              <a:rPr lang="fr-FR" sz="2800" dirty="0"/>
              <a:t>Cette présentation est été réalisé dans le cadre du module de « science d’éducation »</a:t>
            </a:r>
            <a:br>
              <a:rPr lang="fr-FR" sz="2800" dirty="0"/>
            </a:br>
            <a:r>
              <a:rPr lang="fr-FR" sz="2800" dirty="0"/>
              <a:t>licence d’éducation en informatique –spécialité enseignement secondaire</a:t>
            </a:r>
            <a:br>
              <a:rPr lang="fr-FR" sz="2800" dirty="0"/>
            </a:br>
            <a:r>
              <a:rPr lang="fr-FR" sz="2800" dirty="0"/>
              <a:t>École supérieure d’éducation et de la formation Agadir</a:t>
            </a:r>
            <a:br>
              <a:rPr lang="fr-FR" sz="2800" dirty="0"/>
            </a:br>
            <a:r>
              <a:rPr lang="fr-FR" sz="2800" dirty="0"/>
              <a:t>prof: Abdelelah HAMID</a:t>
            </a:r>
            <a:br>
              <a:rPr lang="fr-FR" sz="2800" dirty="0"/>
            </a:br>
            <a:r>
              <a:rPr lang="fr-FR" sz="2800" dirty="0"/>
              <a:t>A.U. 2019/2020</a:t>
            </a:r>
            <a:br>
              <a:rPr lang="fr-FR" sz="2800" dirty="0"/>
            </a:br>
            <a:r>
              <a:rPr lang="fr-FR" sz="2800" dirty="0"/>
              <a:t>réalisé par :</a:t>
            </a:r>
            <a:endParaRPr lang="en-US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84F788-9CF2-460D-A2E4-05609E2B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19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7F8576-B48D-4970-ABD9-152DB818E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73" y="4508314"/>
            <a:ext cx="3132914" cy="234968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4AA6722-3FC2-4658-9C38-07079BC72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43" y="4509620"/>
            <a:ext cx="2289914" cy="234838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CD451A6-467A-456D-B21C-3AB186D03F32}"/>
              </a:ext>
            </a:extLst>
          </p:cNvPr>
          <p:cNvSpPr txBox="1"/>
          <p:nvPr/>
        </p:nvSpPr>
        <p:spPr>
          <a:xfrm>
            <a:off x="888642" y="4138982"/>
            <a:ext cx="1106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Younes Lagbouri					   Zakariya Taki		 					Ahmed Lameri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998623-C2D3-4FC9-B172-D11876B59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4" y="4508314"/>
            <a:ext cx="2289914" cy="23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24066" y="489057"/>
            <a:ext cx="214080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fontAlgn="ctr">
              <a:buFont typeface="+mj-lt"/>
              <a:buNone/>
              <a:defRPr sz="2800" b="1">
                <a:solidFill>
                  <a:srgbClr val="A53010"/>
                </a:solidFill>
                <a:latin typeface="lato"/>
              </a:defRPr>
            </a:lvl1pPr>
          </a:lstStyle>
          <a:p>
            <a:r>
              <a:rPr lang="fr-FR" sz="3200" dirty="0"/>
              <a:t>Sommaire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999783" y="1410355"/>
            <a:ext cx="994249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2400" b="1" dirty="0">
                <a:solidFill>
                  <a:srgbClr val="002060"/>
                </a:solidFill>
              </a:rPr>
              <a:t>Technologie de la communication et l’information pour</a:t>
            </a:r>
          </a:p>
          <a:p>
            <a:r>
              <a:rPr lang="fr-FR" sz="2400" b="1" dirty="0">
                <a:solidFill>
                  <a:srgbClr val="002060"/>
                </a:solidFill>
              </a:rPr>
              <a:t> l’enseignement.</a:t>
            </a:r>
          </a:p>
          <a:p>
            <a:pPr marL="457200" indent="-457200">
              <a:buAutoNum type="arabicPeriod"/>
            </a:pPr>
            <a:endParaRPr lang="fr-FR" sz="2400" b="1" dirty="0">
              <a:solidFill>
                <a:srgbClr val="002060"/>
              </a:solidFill>
            </a:endParaRPr>
          </a:p>
          <a:p>
            <a:r>
              <a:rPr lang="fr-FR" sz="2400" b="1" dirty="0">
                <a:solidFill>
                  <a:srgbClr val="002060"/>
                </a:solidFill>
              </a:rPr>
              <a:t>2. Histoire de la technologie éducatives.</a:t>
            </a:r>
          </a:p>
          <a:p>
            <a:endParaRPr lang="fr-FR" sz="2400" b="1" dirty="0">
              <a:solidFill>
                <a:srgbClr val="002060"/>
              </a:solidFill>
            </a:endParaRPr>
          </a:p>
          <a:p>
            <a:r>
              <a:rPr lang="fr-FR" sz="2400" b="1" dirty="0">
                <a:solidFill>
                  <a:srgbClr val="002060"/>
                </a:solidFill>
              </a:rPr>
              <a:t>3. Technologie éducatives dans 21 siècle.</a:t>
            </a:r>
          </a:p>
          <a:p>
            <a:endParaRPr lang="fr-FR" sz="2400" b="1" dirty="0">
              <a:solidFill>
                <a:srgbClr val="002060"/>
              </a:solidFill>
            </a:endParaRPr>
          </a:p>
          <a:p>
            <a:r>
              <a:rPr lang="fr-FR" sz="2400" b="1" dirty="0">
                <a:solidFill>
                  <a:srgbClr val="002060"/>
                </a:solidFill>
              </a:rPr>
              <a:t>4. Formation à distance.</a:t>
            </a:r>
          </a:p>
          <a:p>
            <a:endParaRPr lang="fr-FR" sz="2400" b="1" dirty="0">
              <a:solidFill>
                <a:srgbClr val="002060"/>
              </a:solidFill>
            </a:endParaRPr>
          </a:p>
          <a:p>
            <a:r>
              <a:rPr lang="fr-FR" sz="2400" b="1" dirty="0">
                <a:solidFill>
                  <a:srgbClr val="002060"/>
                </a:solidFill>
              </a:rPr>
              <a:t>5. Les avantages de la technologie dans </a:t>
            </a:r>
          </a:p>
          <a:p>
            <a:r>
              <a:rPr lang="fr-FR" sz="2400" b="1" dirty="0">
                <a:solidFill>
                  <a:srgbClr val="002060"/>
                </a:solidFill>
              </a:rPr>
              <a:t>l’éducation.</a:t>
            </a:r>
          </a:p>
          <a:p>
            <a:endParaRPr lang="fr-FR" sz="2400" b="1" dirty="0">
              <a:solidFill>
                <a:srgbClr val="002060"/>
              </a:solidFill>
            </a:endParaRPr>
          </a:p>
          <a:p>
            <a:r>
              <a:rPr lang="fr-FR" sz="2400" b="1" dirty="0">
                <a:solidFill>
                  <a:srgbClr val="002060"/>
                </a:solidFill>
              </a:rPr>
              <a:t>6. E-Learning</a:t>
            </a:r>
          </a:p>
          <a:p>
            <a:pPr marL="342900" indent="-342900">
              <a:buAutoNum type="arabicPeriod" startAt="3"/>
            </a:pPr>
            <a:endParaRPr lang="fr-FR" b="1" dirty="0">
              <a:solidFill>
                <a:srgbClr val="002060"/>
              </a:solidFill>
            </a:endParaRPr>
          </a:p>
          <a:p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906337" y="1073832"/>
            <a:ext cx="2376264" cy="0"/>
          </a:xfrm>
          <a:prstGeom prst="line">
            <a:avLst/>
          </a:prstGeom>
          <a:ln>
            <a:solidFill>
              <a:srgbClr val="A53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4229545-1EFF-44BA-8DD0-97D14013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228494" y="1785527"/>
            <a:ext cx="9723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technologies de l'information et de la communication pour l'enseignement (</a:t>
            </a:r>
            <a:r>
              <a:rPr lang="fr-FR" sz="2400" dirty="0">
                <a:solidFill>
                  <a:srgbClr val="C00000"/>
                </a:solidFill>
              </a:rPr>
              <a:t>TICE</a:t>
            </a:r>
            <a:r>
              <a:rPr lang="fr-FR" sz="2400" dirty="0"/>
              <a:t>) (TICE = TIC + Enseignement).</a:t>
            </a:r>
          </a:p>
          <a:p>
            <a:endParaRPr lang="fr-FR" sz="2400" dirty="0"/>
          </a:p>
          <a:p>
            <a:r>
              <a:rPr lang="fr-FR" sz="2400" dirty="0"/>
              <a:t>Les </a:t>
            </a:r>
            <a:r>
              <a:rPr lang="fr-FR" sz="2400" dirty="0">
                <a:solidFill>
                  <a:srgbClr val="C00000"/>
                </a:solidFill>
              </a:rPr>
              <a:t>TICE</a:t>
            </a:r>
            <a:r>
              <a:rPr lang="fr-FR" sz="2400" dirty="0"/>
              <a:t> regroupent un ensemble d’outils conçus et utilisés pour </a:t>
            </a:r>
            <a:r>
              <a:rPr lang="fr-FR" sz="2400" dirty="0">
                <a:solidFill>
                  <a:srgbClr val="C00000"/>
                </a:solidFill>
              </a:rPr>
              <a:t>produire, traiter, entreposer, échanger, classer, retrouver et lire </a:t>
            </a:r>
            <a:r>
              <a:rPr lang="fr-FR" sz="2400" dirty="0"/>
              <a:t>des documents numériques à des fins d'enseignement et d'apprentissage.</a:t>
            </a:r>
          </a:p>
          <a:p>
            <a:endParaRPr lang="fr-FR" sz="2400" dirty="0"/>
          </a:p>
          <a:p>
            <a:r>
              <a:rPr lang="fr-FR" sz="2400" dirty="0"/>
              <a:t>L'étude des méthodes d'enseignement intégrant les TICE est quant à elle l'objet de la techno pédagogie. 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1580422" y="1952326"/>
            <a:ext cx="432048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1580422" y="2960948"/>
            <a:ext cx="432048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1580422" y="4806471"/>
            <a:ext cx="432048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796446" y="636508"/>
            <a:ext cx="191036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fontAlgn="ctr">
              <a:buFont typeface="+mj-lt"/>
              <a:buNone/>
              <a:defRPr sz="2800" b="1">
                <a:solidFill>
                  <a:srgbClr val="A53010"/>
                </a:solidFill>
                <a:latin typeface="lato"/>
              </a:defRPr>
            </a:lvl1pPr>
          </a:lstStyle>
          <a:p>
            <a:r>
              <a:rPr lang="fr-FR" dirty="0"/>
              <a:t>Définition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2CBEF04-CBB3-4B90-85F3-23767D5E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060" y="461820"/>
            <a:ext cx="8541879" cy="5934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0D07-8021-411F-BB13-385D21BE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1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162632" y="556294"/>
            <a:ext cx="783969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fontAlgn="ctr">
              <a:buFont typeface="+mj-lt"/>
              <a:buNone/>
              <a:defRPr sz="2800" b="1">
                <a:solidFill>
                  <a:srgbClr val="A53010"/>
                </a:solidFill>
                <a:latin typeface="lato"/>
              </a:defRPr>
            </a:lvl1pPr>
          </a:lstStyle>
          <a:p>
            <a:r>
              <a:rPr lang="fr-FR" dirty="0"/>
              <a:t>       L’histoire des technologies éducatives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0" y="1391714"/>
            <a:ext cx="11143602" cy="526527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844682-F25A-4765-B7C8-4FB434F5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14" y="659315"/>
            <a:ext cx="2160240" cy="2376264"/>
          </a:xfrm>
          <a:prstGeom prst="rect">
            <a:avLst/>
          </a:prstGeom>
          <a:ln w="38100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68" y="682230"/>
            <a:ext cx="2556000" cy="2353349"/>
          </a:xfrm>
          <a:prstGeom prst="rect">
            <a:avLst/>
          </a:prstGeom>
          <a:ln w="38100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14" y="3625792"/>
            <a:ext cx="2799790" cy="3068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21" y="3932442"/>
            <a:ext cx="3962400" cy="2243328"/>
          </a:xfrm>
          <a:prstGeom prst="rect">
            <a:avLst/>
          </a:prstGeom>
          <a:ln w="38100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128955-0672-44D7-A4FD-CA94F838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3666930" y="981432"/>
            <a:ext cx="4680520" cy="38164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67" y="1616969"/>
            <a:ext cx="2865120" cy="124205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445836" y="3230732"/>
            <a:ext cx="3186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Préparer , enseigner </a:t>
            </a:r>
          </a:p>
          <a:p>
            <a:r>
              <a:rPr lang="fr-FR" sz="2400" b="1" dirty="0">
                <a:solidFill>
                  <a:srgbClr val="002060"/>
                </a:solidFill>
              </a:rPr>
              <a:t>Ajuster et évaluer</a:t>
            </a:r>
          </a:p>
        </p:txBody>
      </p:sp>
      <p:sp>
        <p:nvSpPr>
          <p:cNvPr id="5" name="Double flèche verticale 4"/>
          <p:cNvSpPr/>
          <p:nvPr/>
        </p:nvSpPr>
        <p:spPr>
          <a:xfrm>
            <a:off x="7632074" y="3891746"/>
            <a:ext cx="910620" cy="144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698981" y="5331907"/>
            <a:ext cx="3168352" cy="1397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528560" y="5830829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</a:rPr>
              <a:t>association</a:t>
            </a:r>
          </a:p>
        </p:txBody>
      </p:sp>
      <p:sp>
        <p:nvSpPr>
          <p:cNvPr id="8" name="Double flèche verticale 7"/>
          <p:cNvSpPr/>
          <p:nvPr/>
        </p:nvSpPr>
        <p:spPr>
          <a:xfrm>
            <a:off x="3431704" y="3902429"/>
            <a:ext cx="910620" cy="144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023867" y="5331906"/>
            <a:ext cx="3168352" cy="1397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294978" y="5864432"/>
            <a:ext cx="274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</a:rPr>
              <a:t>Équipe de travaille</a:t>
            </a:r>
          </a:p>
        </p:txBody>
      </p:sp>
      <p:sp>
        <p:nvSpPr>
          <p:cNvPr id="12" name="Double flèche horizontale 11"/>
          <p:cNvSpPr/>
          <p:nvPr/>
        </p:nvSpPr>
        <p:spPr>
          <a:xfrm>
            <a:off x="2783632" y="2097556"/>
            <a:ext cx="883298" cy="792088"/>
          </a:xfrm>
          <a:prstGeom prst="left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Double flèche horizontale 12"/>
          <p:cNvSpPr/>
          <p:nvPr/>
        </p:nvSpPr>
        <p:spPr>
          <a:xfrm>
            <a:off x="8317498" y="2097556"/>
            <a:ext cx="946855" cy="792088"/>
          </a:xfrm>
          <a:prstGeom prst="left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6" y="1638446"/>
            <a:ext cx="1699576" cy="20835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1" y="1261142"/>
            <a:ext cx="2392571" cy="2652302"/>
          </a:xfrm>
          <a:prstGeom prst="rect">
            <a:avLst/>
          </a:prstGeom>
        </p:spPr>
      </p:pic>
      <p:sp>
        <p:nvSpPr>
          <p:cNvPr id="17" name="Flèche courbée vers le haut 16"/>
          <p:cNvSpPr/>
          <p:nvPr/>
        </p:nvSpPr>
        <p:spPr>
          <a:xfrm>
            <a:off x="2660306" y="836712"/>
            <a:ext cx="896419" cy="801734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761392" y="332656"/>
            <a:ext cx="225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</a:rPr>
              <a:t>     critique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541F36B-4A64-41EE-8AD9-C7C00F74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2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960574" y="1511112"/>
            <a:ext cx="9295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Avec les ordinateurs et l'Internet, les étudiants d'aujourd'hui disposent d'une mine d'informations qui peuvent les aider </a:t>
            </a:r>
          </a:p>
          <a:p>
            <a:r>
              <a:rPr lang="fr-FR" sz="2400" dirty="0"/>
              <a:t>à développer leurs compétences en recherche et en communication tout en les préparant à une future carrière dans une main-d'œuvre de plus en plus dépendante de l'informatique. Technologie.</a:t>
            </a:r>
          </a:p>
        </p:txBody>
      </p:sp>
      <p:sp>
        <p:nvSpPr>
          <p:cNvPr id="3" name="Éclair 2"/>
          <p:cNvSpPr/>
          <p:nvPr/>
        </p:nvSpPr>
        <p:spPr>
          <a:xfrm>
            <a:off x="1062606" y="1511112"/>
            <a:ext cx="360040" cy="360040"/>
          </a:xfrm>
          <a:prstGeom prst="lightningBol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Éclair 3"/>
          <p:cNvSpPr/>
          <p:nvPr/>
        </p:nvSpPr>
        <p:spPr>
          <a:xfrm>
            <a:off x="1065875" y="3986920"/>
            <a:ext cx="360040" cy="360040"/>
          </a:xfrm>
          <a:prstGeom prst="lightningBol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960574" y="587317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0" fontAlgn="ctr">
              <a:buFont typeface="+mj-lt"/>
              <a:buNone/>
              <a:defRPr sz="2800" b="1">
                <a:solidFill>
                  <a:srgbClr val="A53010"/>
                </a:solidFill>
                <a:latin typeface="lato"/>
              </a:defRPr>
            </a:lvl1pPr>
          </a:lstStyle>
          <a:p>
            <a:r>
              <a:rPr lang="fr-FR" dirty="0"/>
              <a:t>La technologie éducative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46B27B-14AB-4E1C-A497-EBB0C7EA0B64}"/>
              </a:ext>
            </a:extLst>
          </p:cNvPr>
          <p:cNvSpPr/>
          <p:nvPr/>
        </p:nvSpPr>
        <p:spPr>
          <a:xfrm>
            <a:off x="1960574" y="3986920"/>
            <a:ext cx="88963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L'utilisation d'ordinateurs en classe donne aux enseignants l'occasion d'enseigner des compétences en matière de citoyenneté numérique qui démontrent des façons d'utiliser la technologie correctement et de façon responsable.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863D9D-CD90-4931-99D5-1F15E9AF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50547" y="626940"/>
            <a:ext cx="7061093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514350" indent="-514350" fontAlgn="ctr">
              <a:buFont typeface="+mj-lt"/>
              <a:buAutoNum type="arabicPeriod"/>
              <a:defRPr sz="2800" b="1">
                <a:solidFill>
                  <a:srgbClr val="A53010"/>
                </a:solidFill>
                <a:latin typeface="lato"/>
              </a:defRPr>
            </a:lvl1pPr>
          </a:lstStyle>
          <a:p>
            <a:pPr marL="0" indent="0">
              <a:buNone/>
            </a:pPr>
            <a:r>
              <a:rPr lang="fr-FR" dirty="0"/>
              <a:t>Technologie éducatives dans 21 siècle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" y="1326523"/>
            <a:ext cx="10291199" cy="52908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CBCE0B-E10F-4584-91DD-B8351DB1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F33F-F2CF-4F23-ACBD-1B8E9B9B72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311</TotalTime>
  <Words>602</Words>
  <Application>Microsoft Office PowerPoint</Application>
  <PresentationFormat>Grand écran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Century Gothic (Corps)</vt:lpstr>
      <vt:lpstr>lato</vt:lpstr>
      <vt:lpstr>Wingdings</vt:lpstr>
      <vt:lpstr>Wingdings 3</vt:lpstr>
      <vt:lpstr>Brin</vt:lpstr>
      <vt:lpstr>Technologie Éducative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  Les avantages et l'importance  de la technologie dans l'éducation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Cette présentation est été réalisé dans le cadre du module de « science d’éducation » licence d’éducation en informatique –spécialité enseignement secondaire École supérieure d’éducation et de la formation Agadir prof: Abdelelah HAMID A.U. 2019/2020 réalisé par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éducative</dc:title>
  <dc:creator>zaka taki</dc:creator>
  <cp:lastModifiedBy>zaka taki</cp:lastModifiedBy>
  <cp:revision>28</cp:revision>
  <dcterms:created xsi:type="dcterms:W3CDTF">2019-12-13T14:37:35Z</dcterms:created>
  <dcterms:modified xsi:type="dcterms:W3CDTF">2019-12-21T18:36:01Z</dcterms:modified>
</cp:coreProperties>
</file>