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6" r:id="rId3"/>
    <p:sldId id="258" r:id="rId4"/>
    <p:sldId id="260" r:id="rId5"/>
    <p:sldId id="261" r:id="rId6"/>
    <p:sldId id="262" r:id="rId7"/>
    <p:sldId id="263" r:id="rId8"/>
    <p:sldId id="265" r:id="rId9"/>
    <p:sldId id="267" r:id="rId10"/>
    <p:sldId id="266" r:id="rId11"/>
    <p:sldId id="268" r:id="rId12"/>
    <p:sldId id="269" r:id="rId13"/>
    <p:sldId id="270" r:id="rId14"/>
    <p:sldId id="271" r:id="rId15"/>
    <p:sldId id="272" r:id="rId16"/>
    <p:sldId id="273" r:id="rId17"/>
    <p:sldId id="283" r:id="rId18"/>
    <p:sldId id="274" r:id="rId19"/>
    <p:sldId id="275" r:id="rId20"/>
    <p:sldId id="276" r:id="rId21"/>
    <p:sldId id="277" r:id="rId22"/>
    <p:sldId id="278" r:id="rId23"/>
    <p:sldId id="279" r:id="rId24"/>
    <p:sldId id="280" r:id="rId25"/>
    <p:sldId id="282" r:id="rId26"/>
    <p:sldId id="281" r:id="rId27"/>
    <p:sldId id="284" r:id="rId28"/>
    <p:sldId id="285" r:id="rId29"/>
    <p:sldId id="286" r:id="rId30"/>
    <p:sldId id="264"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6C0"/>
    <a:srgbClr val="C957B3"/>
    <a:srgbClr val="6152BA"/>
    <a:srgbClr val="344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4660"/>
  </p:normalViewPr>
  <p:slideViewPr>
    <p:cSldViewPr>
      <p:cViewPr>
        <p:scale>
          <a:sx n="75" d="100"/>
          <a:sy n="75" d="100"/>
        </p:scale>
        <p:origin x="326"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52905-4BD1-4D82-B4AB-CDDC04B00DA3}"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72103-7F79-4464-B0DB-9EA0D87DC9AE}" type="slidenum">
              <a:rPr lang="en-US" smtClean="0"/>
              <a:t>‹#›</a:t>
            </a:fld>
            <a:endParaRPr lang="en-US"/>
          </a:p>
        </p:txBody>
      </p:sp>
    </p:spTree>
    <p:extLst>
      <p:ext uri="{BB962C8B-B14F-4D97-AF65-F5344CB8AC3E}">
        <p14:creationId xmlns:p14="http://schemas.microsoft.com/office/powerpoint/2010/main" val="157919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72103-7F79-4464-B0DB-9EA0D87DC9AE}" type="slidenum">
              <a:rPr lang="en-US" smtClean="0"/>
              <a:t>1</a:t>
            </a:fld>
            <a:endParaRPr lang="en-US" dirty="0"/>
          </a:p>
        </p:txBody>
      </p:sp>
    </p:spTree>
    <p:extLst>
      <p:ext uri="{BB962C8B-B14F-4D97-AF65-F5344CB8AC3E}">
        <p14:creationId xmlns:p14="http://schemas.microsoft.com/office/powerpoint/2010/main" val="153262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12</a:t>
            </a:fld>
            <a:endParaRPr lang="en-US"/>
          </a:p>
        </p:txBody>
      </p:sp>
    </p:spTree>
    <p:extLst>
      <p:ext uri="{BB962C8B-B14F-4D97-AF65-F5344CB8AC3E}">
        <p14:creationId xmlns:p14="http://schemas.microsoft.com/office/powerpoint/2010/main" val="112734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13</a:t>
            </a:fld>
            <a:endParaRPr lang="en-US"/>
          </a:p>
        </p:txBody>
      </p:sp>
    </p:spTree>
    <p:extLst>
      <p:ext uri="{BB962C8B-B14F-4D97-AF65-F5344CB8AC3E}">
        <p14:creationId xmlns:p14="http://schemas.microsoft.com/office/powerpoint/2010/main" val="241342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14</a:t>
            </a:fld>
            <a:endParaRPr lang="en-US"/>
          </a:p>
        </p:txBody>
      </p:sp>
    </p:spTree>
    <p:extLst>
      <p:ext uri="{BB962C8B-B14F-4D97-AF65-F5344CB8AC3E}">
        <p14:creationId xmlns:p14="http://schemas.microsoft.com/office/powerpoint/2010/main" val="3595375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15</a:t>
            </a:fld>
            <a:endParaRPr lang="en-US"/>
          </a:p>
        </p:txBody>
      </p:sp>
    </p:spTree>
    <p:extLst>
      <p:ext uri="{BB962C8B-B14F-4D97-AF65-F5344CB8AC3E}">
        <p14:creationId xmlns:p14="http://schemas.microsoft.com/office/powerpoint/2010/main" val="178877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16</a:t>
            </a:fld>
            <a:endParaRPr lang="en-US"/>
          </a:p>
        </p:txBody>
      </p:sp>
    </p:spTree>
    <p:extLst>
      <p:ext uri="{BB962C8B-B14F-4D97-AF65-F5344CB8AC3E}">
        <p14:creationId xmlns:p14="http://schemas.microsoft.com/office/powerpoint/2010/main" val="31786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17</a:t>
            </a:fld>
            <a:endParaRPr lang="en-US"/>
          </a:p>
        </p:txBody>
      </p:sp>
    </p:spTree>
    <p:extLst>
      <p:ext uri="{BB962C8B-B14F-4D97-AF65-F5344CB8AC3E}">
        <p14:creationId xmlns:p14="http://schemas.microsoft.com/office/powerpoint/2010/main" val="1657893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18</a:t>
            </a:fld>
            <a:endParaRPr lang="en-US"/>
          </a:p>
        </p:txBody>
      </p:sp>
    </p:spTree>
    <p:extLst>
      <p:ext uri="{BB962C8B-B14F-4D97-AF65-F5344CB8AC3E}">
        <p14:creationId xmlns:p14="http://schemas.microsoft.com/office/powerpoint/2010/main" val="245077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19</a:t>
            </a:fld>
            <a:endParaRPr lang="en-US"/>
          </a:p>
        </p:txBody>
      </p:sp>
    </p:spTree>
    <p:extLst>
      <p:ext uri="{BB962C8B-B14F-4D97-AF65-F5344CB8AC3E}">
        <p14:creationId xmlns:p14="http://schemas.microsoft.com/office/powerpoint/2010/main" val="343179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20</a:t>
            </a:fld>
            <a:endParaRPr lang="en-US"/>
          </a:p>
        </p:txBody>
      </p:sp>
    </p:spTree>
    <p:extLst>
      <p:ext uri="{BB962C8B-B14F-4D97-AF65-F5344CB8AC3E}">
        <p14:creationId xmlns:p14="http://schemas.microsoft.com/office/powerpoint/2010/main" val="3205983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21</a:t>
            </a:fld>
            <a:endParaRPr lang="en-US"/>
          </a:p>
        </p:txBody>
      </p:sp>
    </p:spTree>
    <p:extLst>
      <p:ext uri="{BB962C8B-B14F-4D97-AF65-F5344CB8AC3E}">
        <p14:creationId xmlns:p14="http://schemas.microsoft.com/office/powerpoint/2010/main" val="304874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72103-7F79-4464-B0DB-9EA0D87DC9AE}" type="slidenum">
              <a:rPr lang="en-US" smtClean="0"/>
              <a:t>3</a:t>
            </a:fld>
            <a:endParaRPr lang="en-US"/>
          </a:p>
        </p:txBody>
      </p:sp>
    </p:spTree>
    <p:extLst>
      <p:ext uri="{BB962C8B-B14F-4D97-AF65-F5344CB8AC3E}">
        <p14:creationId xmlns:p14="http://schemas.microsoft.com/office/powerpoint/2010/main" val="1446375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22</a:t>
            </a:fld>
            <a:endParaRPr lang="en-US"/>
          </a:p>
        </p:txBody>
      </p:sp>
    </p:spTree>
    <p:extLst>
      <p:ext uri="{BB962C8B-B14F-4D97-AF65-F5344CB8AC3E}">
        <p14:creationId xmlns:p14="http://schemas.microsoft.com/office/powerpoint/2010/main" val="113699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23</a:t>
            </a:fld>
            <a:endParaRPr lang="en-US"/>
          </a:p>
        </p:txBody>
      </p:sp>
    </p:spTree>
    <p:extLst>
      <p:ext uri="{BB962C8B-B14F-4D97-AF65-F5344CB8AC3E}">
        <p14:creationId xmlns:p14="http://schemas.microsoft.com/office/powerpoint/2010/main" val="2475107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24</a:t>
            </a:fld>
            <a:endParaRPr lang="en-US"/>
          </a:p>
        </p:txBody>
      </p:sp>
    </p:spTree>
    <p:extLst>
      <p:ext uri="{BB962C8B-B14F-4D97-AF65-F5344CB8AC3E}">
        <p14:creationId xmlns:p14="http://schemas.microsoft.com/office/powerpoint/2010/main" val="3784632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25</a:t>
            </a:fld>
            <a:endParaRPr lang="en-US"/>
          </a:p>
        </p:txBody>
      </p:sp>
    </p:spTree>
    <p:extLst>
      <p:ext uri="{BB962C8B-B14F-4D97-AF65-F5344CB8AC3E}">
        <p14:creationId xmlns:p14="http://schemas.microsoft.com/office/powerpoint/2010/main" val="3383510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26</a:t>
            </a:fld>
            <a:endParaRPr lang="en-US"/>
          </a:p>
        </p:txBody>
      </p:sp>
    </p:spTree>
    <p:extLst>
      <p:ext uri="{BB962C8B-B14F-4D97-AF65-F5344CB8AC3E}">
        <p14:creationId xmlns:p14="http://schemas.microsoft.com/office/powerpoint/2010/main" val="2242985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27</a:t>
            </a:fld>
            <a:endParaRPr lang="en-US"/>
          </a:p>
        </p:txBody>
      </p:sp>
    </p:spTree>
    <p:extLst>
      <p:ext uri="{BB962C8B-B14F-4D97-AF65-F5344CB8AC3E}">
        <p14:creationId xmlns:p14="http://schemas.microsoft.com/office/powerpoint/2010/main" val="3762944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28</a:t>
            </a:fld>
            <a:endParaRPr lang="en-US"/>
          </a:p>
        </p:txBody>
      </p:sp>
    </p:spTree>
    <p:extLst>
      <p:ext uri="{BB962C8B-B14F-4D97-AF65-F5344CB8AC3E}">
        <p14:creationId xmlns:p14="http://schemas.microsoft.com/office/powerpoint/2010/main" val="2913826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29</a:t>
            </a:fld>
            <a:endParaRPr lang="en-US"/>
          </a:p>
        </p:txBody>
      </p:sp>
    </p:spTree>
    <p:extLst>
      <p:ext uri="{BB962C8B-B14F-4D97-AF65-F5344CB8AC3E}">
        <p14:creationId xmlns:p14="http://schemas.microsoft.com/office/powerpoint/2010/main" val="699242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34</a:t>
            </a:fld>
            <a:endParaRPr lang="en-US"/>
          </a:p>
        </p:txBody>
      </p:sp>
    </p:spTree>
    <p:extLst>
      <p:ext uri="{BB962C8B-B14F-4D97-AF65-F5344CB8AC3E}">
        <p14:creationId xmlns:p14="http://schemas.microsoft.com/office/powerpoint/2010/main" val="1414161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35</a:t>
            </a:fld>
            <a:endParaRPr lang="en-US"/>
          </a:p>
        </p:txBody>
      </p:sp>
    </p:spTree>
    <p:extLst>
      <p:ext uri="{BB962C8B-B14F-4D97-AF65-F5344CB8AC3E}">
        <p14:creationId xmlns:p14="http://schemas.microsoft.com/office/powerpoint/2010/main" val="47250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5</a:t>
            </a:fld>
            <a:endParaRPr lang="en-US"/>
          </a:p>
        </p:txBody>
      </p:sp>
    </p:spTree>
    <p:extLst>
      <p:ext uri="{BB962C8B-B14F-4D97-AF65-F5344CB8AC3E}">
        <p14:creationId xmlns:p14="http://schemas.microsoft.com/office/powerpoint/2010/main" val="330900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6</a:t>
            </a:fld>
            <a:endParaRPr lang="en-US"/>
          </a:p>
        </p:txBody>
      </p:sp>
    </p:spTree>
    <p:extLst>
      <p:ext uri="{BB962C8B-B14F-4D97-AF65-F5344CB8AC3E}">
        <p14:creationId xmlns:p14="http://schemas.microsoft.com/office/powerpoint/2010/main" val="325028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7</a:t>
            </a:fld>
            <a:endParaRPr lang="en-US"/>
          </a:p>
        </p:txBody>
      </p:sp>
    </p:spTree>
    <p:extLst>
      <p:ext uri="{BB962C8B-B14F-4D97-AF65-F5344CB8AC3E}">
        <p14:creationId xmlns:p14="http://schemas.microsoft.com/office/powerpoint/2010/main" val="305140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8</a:t>
            </a:fld>
            <a:endParaRPr lang="en-US"/>
          </a:p>
        </p:txBody>
      </p:sp>
    </p:spTree>
    <p:extLst>
      <p:ext uri="{BB962C8B-B14F-4D97-AF65-F5344CB8AC3E}">
        <p14:creationId xmlns:p14="http://schemas.microsoft.com/office/powerpoint/2010/main" val="93602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9</a:t>
            </a:fld>
            <a:endParaRPr lang="en-US"/>
          </a:p>
        </p:txBody>
      </p:sp>
    </p:spTree>
    <p:extLst>
      <p:ext uri="{BB962C8B-B14F-4D97-AF65-F5344CB8AC3E}">
        <p14:creationId xmlns:p14="http://schemas.microsoft.com/office/powerpoint/2010/main" val="225137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10</a:t>
            </a:fld>
            <a:endParaRPr lang="en-US"/>
          </a:p>
        </p:txBody>
      </p:sp>
    </p:spTree>
    <p:extLst>
      <p:ext uri="{BB962C8B-B14F-4D97-AF65-F5344CB8AC3E}">
        <p14:creationId xmlns:p14="http://schemas.microsoft.com/office/powerpoint/2010/main" val="203493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MA" dirty="0"/>
          </a:p>
        </p:txBody>
      </p:sp>
      <p:sp>
        <p:nvSpPr>
          <p:cNvPr id="4" name="Slide Number Placeholder 3"/>
          <p:cNvSpPr>
            <a:spLocks noGrp="1"/>
          </p:cNvSpPr>
          <p:nvPr>
            <p:ph type="sldNum" sz="quarter" idx="5"/>
          </p:nvPr>
        </p:nvSpPr>
        <p:spPr/>
        <p:txBody>
          <a:bodyPr/>
          <a:lstStyle/>
          <a:p>
            <a:fld id="{9D772103-7F79-4464-B0DB-9EA0D87DC9AE}" type="slidenum">
              <a:rPr lang="en-US" smtClean="0"/>
              <a:t>11</a:t>
            </a:fld>
            <a:endParaRPr lang="en-US"/>
          </a:p>
        </p:txBody>
      </p:sp>
    </p:spTree>
    <p:extLst>
      <p:ext uri="{BB962C8B-B14F-4D97-AF65-F5344CB8AC3E}">
        <p14:creationId xmlns:p14="http://schemas.microsoft.com/office/powerpoint/2010/main" val="200827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3A0F-2B5D-41C6-B1E0-968E0E738DE1}"/>
              </a:ext>
            </a:extLst>
          </p:cNvPr>
          <p:cNvSpPr>
            <a:spLocks noGrp="1"/>
          </p:cNvSpPr>
          <p:nvPr>
            <p:ph type="title"/>
          </p:nvPr>
        </p:nvSpPr>
        <p:spPr/>
        <p:txBody>
          <a:bodyPr/>
          <a:lstStyle/>
          <a:p>
            <a:r>
              <a:rPr lang="fr-FR" dirty="0"/>
              <a:t> </a:t>
            </a:r>
            <a:endParaRPr lang="en-US" dirty="0"/>
          </a:p>
        </p:txBody>
      </p:sp>
      <p:sp>
        <p:nvSpPr>
          <p:cNvPr id="4" name="Rectangle 3">
            <a:extLst>
              <a:ext uri="{FF2B5EF4-FFF2-40B4-BE49-F238E27FC236}">
                <a16:creationId xmlns:a16="http://schemas.microsoft.com/office/drawing/2014/main" id="{B2269982-CDD8-4958-BCB2-A1A5E0D9D3C5}"/>
              </a:ext>
            </a:extLst>
          </p:cNvPr>
          <p:cNvSpPr/>
          <p:nvPr/>
        </p:nvSpPr>
        <p:spPr>
          <a:xfrm>
            <a:off x="-48377" y="-81360"/>
            <a:ext cx="9725777" cy="7162800"/>
          </a:xfrm>
          <a:prstGeom prst="rect">
            <a:avLst/>
          </a:prstGeom>
          <a:solidFill>
            <a:schemeClr val="tx2">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TextBox 19">
            <a:extLst>
              <a:ext uri="{FF2B5EF4-FFF2-40B4-BE49-F238E27FC236}">
                <a16:creationId xmlns:a16="http://schemas.microsoft.com/office/drawing/2014/main" id="{26B3A7CE-4F60-4370-B2A5-059C4983EA16}"/>
              </a:ext>
            </a:extLst>
          </p:cNvPr>
          <p:cNvSpPr txBox="1"/>
          <p:nvPr/>
        </p:nvSpPr>
        <p:spPr>
          <a:xfrm>
            <a:off x="431636" y="579080"/>
            <a:ext cx="8638679" cy="2123658"/>
          </a:xfrm>
          <a:prstGeom prst="rect">
            <a:avLst/>
          </a:prstGeom>
          <a:noFill/>
        </p:spPr>
        <p:txBody>
          <a:bodyPr wrap="square" rtlCol="0">
            <a:spAutoFit/>
          </a:bodyPr>
          <a:lstStyle/>
          <a:p>
            <a:pPr algn="r"/>
            <a:r>
              <a:rPr lang="ar-MA" sz="6600" dirty="0">
                <a:solidFill>
                  <a:schemeClr val="accent5">
                    <a:lumMod val="40000"/>
                    <a:lumOff val="60000"/>
                  </a:schemeClr>
                </a:solidFill>
                <a:latin typeface="Monotype Koufi" pitchFamily="2" charset="-78"/>
                <a:ea typeface="Monotype Koufi" pitchFamily="2" charset="-78"/>
                <a:cs typeface="Monotype Koufi" pitchFamily="2" charset="-78"/>
              </a:rPr>
              <a:t>تقنيات</a:t>
            </a:r>
            <a:r>
              <a:rPr lang="ar-MA" sz="6600" dirty="0">
                <a:solidFill>
                  <a:schemeClr val="accent5">
                    <a:lumMod val="75000"/>
                  </a:schemeClr>
                </a:solidFill>
                <a:latin typeface="Monotype Koufi" pitchFamily="2" charset="-78"/>
                <a:ea typeface="Monotype Koufi" pitchFamily="2" charset="-78"/>
                <a:cs typeface="Monotype Koufi" pitchFamily="2" charset="-78"/>
              </a:rPr>
              <a:t> الاتصال</a:t>
            </a:r>
            <a:endParaRPr lang="en-US" sz="6600" dirty="0">
              <a:solidFill>
                <a:schemeClr val="accent5">
                  <a:lumMod val="75000"/>
                </a:schemeClr>
              </a:solidFill>
              <a:latin typeface="Monotype Koufi" pitchFamily="2" charset="-78"/>
              <a:ea typeface="Monotype Koufi" pitchFamily="2" charset="-78"/>
              <a:cs typeface="Monotype Koufi" pitchFamily="2" charset="-78"/>
            </a:endParaRPr>
          </a:p>
          <a:p>
            <a:pPr algn="r"/>
            <a:r>
              <a:rPr lang="ar-MA" sz="6600" dirty="0">
                <a:solidFill>
                  <a:schemeClr val="accent5">
                    <a:lumMod val="75000"/>
                  </a:schemeClr>
                </a:solidFill>
                <a:latin typeface="Monotype Koufi" pitchFamily="2" charset="-78"/>
                <a:ea typeface="Monotype Koufi" pitchFamily="2" charset="-78"/>
                <a:cs typeface="Monotype Koufi" pitchFamily="2" charset="-78"/>
              </a:rPr>
              <a:t> </a:t>
            </a:r>
            <a:r>
              <a:rPr lang="ar-MA" sz="6600" dirty="0">
                <a:solidFill>
                  <a:schemeClr val="accent5">
                    <a:lumMod val="40000"/>
                    <a:lumOff val="60000"/>
                  </a:schemeClr>
                </a:solidFill>
                <a:latin typeface="Monotype Koufi" pitchFamily="2" charset="-78"/>
                <a:ea typeface="Monotype Koufi" pitchFamily="2" charset="-78"/>
                <a:cs typeface="Monotype Koufi" pitchFamily="2" charset="-78"/>
              </a:rPr>
              <a:t>و</a:t>
            </a:r>
            <a:r>
              <a:rPr lang="ar-MA" sz="6600" dirty="0">
                <a:solidFill>
                  <a:schemeClr val="accent5">
                    <a:lumMod val="75000"/>
                  </a:schemeClr>
                </a:solidFill>
                <a:latin typeface="Monotype Koufi" pitchFamily="2" charset="-78"/>
                <a:ea typeface="Monotype Koufi" pitchFamily="2" charset="-78"/>
                <a:cs typeface="Monotype Koufi" pitchFamily="2" charset="-78"/>
              </a:rPr>
              <a:t> التواصل</a:t>
            </a:r>
            <a:endParaRPr lang="en-US" sz="6600" dirty="0">
              <a:solidFill>
                <a:schemeClr val="accent5">
                  <a:lumMod val="75000"/>
                </a:schemeClr>
              </a:solidFill>
              <a:ea typeface="Monotype Koufi" pitchFamily="2" charset="-78"/>
              <a:cs typeface="Monotype Koufi" pitchFamily="2" charset="-78"/>
            </a:endParaRPr>
          </a:p>
        </p:txBody>
      </p:sp>
      <p:sp>
        <p:nvSpPr>
          <p:cNvPr id="22" name="Rectangle: Rounded Corners 21">
            <a:extLst>
              <a:ext uri="{FF2B5EF4-FFF2-40B4-BE49-F238E27FC236}">
                <a16:creationId xmlns:a16="http://schemas.microsoft.com/office/drawing/2014/main" id="{249D33D0-4595-4B7B-87F2-FEE38D4D8989}"/>
              </a:ext>
            </a:extLst>
          </p:cNvPr>
          <p:cNvSpPr/>
          <p:nvPr/>
        </p:nvSpPr>
        <p:spPr>
          <a:xfrm rot="2700000">
            <a:off x="3223573" y="2379295"/>
            <a:ext cx="465670" cy="103815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FB6F315C-5D90-41BD-88F0-FFAD5ACEEEE1}"/>
              </a:ext>
            </a:extLst>
          </p:cNvPr>
          <p:cNvSpPr/>
          <p:nvPr/>
        </p:nvSpPr>
        <p:spPr>
          <a:xfrm rot="2700000">
            <a:off x="2169463" y="3133257"/>
            <a:ext cx="539153" cy="50237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3815D87B-8EBF-4E72-817A-2924166206B1}"/>
              </a:ext>
            </a:extLst>
          </p:cNvPr>
          <p:cNvSpPr/>
          <p:nvPr/>
        </p:nvSpPr>
        <p:spPr>
          <a:xfrm rot="2700000">
            <a:off x="2081512" y="5954868"/>
            <a:ext cx="979442" cy="91263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3CF84425-F61B-4C84-8F8D-39523727D446}"/>
              </a:ext>
            </a:extLst>
          </p:cNvPr>
          <p:cNvSpPr/>
          <p:nvPr/>
        </p:nvSpPr>
        <p:spPr>
          <a:xfrm rot="2700000">
            <a:off x="1075937" y="4104543"/>
            <a:ext cx="1069867" cy="103815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7DA6575-AD5D-459D-9F61-D302A6E79D51}"/>
              </a:ext>
            </a:extLst>
          </p:cNvPr>
          <p:cNvGrpSpPr/>
          <p:nvPr/>
        </p:nvGrpSpPr>
        <p:grpSpPr>
          <a:xfrm>
            <a:off x="-1143000" y="1030318"/>
            <a:ext cx="6855237" cy="7038100"/>
            <a:chOff x="-907864" y="1886430"/>
            <a:chExt cx="6053400" cy="6214876"/>
          </a:xfrm>
          <a:blipFill dpi="0" rotWithShape="1">
            <a:blip r:embed="rId3">
              <a:extLst>
                <a:ext uri="{28A0092B-C50C-407E-A947-70E740481C1C}">
                  <a14:useLocalDpi xmlns:a14="http://schemas.microsoft.com/office/drawing/2010/main" val="0"/>
                </a:ext>
              </a:extLst>
            </a:blip>
            <a:srcRect/>
            <a:stretch>
              <a:fillRect/>
            </a:stretch>
          </a:blipFill>
        </p:grpSpPr>
        <p:sp>
          <p:nvSpPr>
            <p:cNvPr id="15" name="Rectangle: Rounded Corners 14">
              <a:extLst>
                <a:ext uri="{FF2B5EF4-FFF2-40B4-BE49-F238E27FC236}">
                  <a16:creationId xmlns:a16="http://schemas.microsoft.com/office/drawing/2014/main" id="{043A21E4-C530-472D-955D-AEA58282371C}"/>
                </a:ext>
              </a:extLst>
            </p:cNvPr>
            <p:cNvSpPr/>
            <p:nvPr/>
          </p:nvSpPr>
          <p:spPr>
            <a:xfrm rot="2700000">
              <a:off x="92272" y="5491349"/>
              <a:ext cx="2300777" cy="291913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948DB8D5-4A01-4666-B169-5308796B261A}"/>
                </a:ext>
              </a:extLst>
            </p:cNvPr>
            <p:cNvSpPr/>
            <p:nvPr/>
          </p:nvSpPr>
          <p:spPr>
            <a:xfrm rot="2700000">
              <a:off x="1712000" y="4629064"/>
              <a:ext cx="1619737" cy="11096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18" name="Rectangle: Rounded Corners 17">
              <a:extLst>
                <a:ext uri="{FF2B5EF4-FFF2-40B4-BE49-F238E27FC236}">
                  <a16:creationId xmlns:a16="http://schemas.microsoft.com/office/drawing/2014/main" id="{BF86E723-55D0-466F-A132-0A79273AFC44}"/>
                </a:ext>
              </a:extLst>
            </p:cNvPr>
            <p:cNvSpPr/>
            <p:nvPr/>
          </p:nvSpPr>
          <p:spPr>
            <a:xfrm rot="2700000">
              <a:off x="4209331" y="3440826"/>
              <a:ext cx="627150" cy="110669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6B5FF38-2ED6-4844-A46A-81E89DDB10E5}"/>
                </a:ext>
              </a:extLst>
            </p:cNvPr>
            <p:cNvSpPr/>
            <p:nvPr/>
          </p:nvSpPr>
          <p:spPr>
            <a:xfrm rot="2700000">
              <a:off x="3226932" y="5459909"/>
              <a:ext cx="1139678" cy="13073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F52F2AE0-2D85-48EC-8F59-6F2C924BEA27}"/>
                </a:ext>
              </a:extLst>
            </p:cNvPr>
            <p:cNvSpPr/>
            <p:nvPr/>
          </p:nvSpPr>
          <p:spPr>
            <a:xfrm rot="2700000">
              <a:off x="-237243" y="3817925"/>
              <a:ext cx="1619737" cy="17398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23" name="Rectangle: Rounded Corners 22">
              <a:extLst>
                <a:ext uri="{FF2B5EF4-FFF2-40B4-BE49-F238E27FC236}">
                  <a16:creationId xmlns:a16="http://schemas.microsoft.com/office/drawing/2014/main" id="{539667A7-9791-4930-9D94-2B3D645370AF}"/>
                </a:ext>
              </a:extLst>
            </p:cNvPr>
            <p:cNvSpPr/>
            <p:nvPr/>
          </p:nvSpPr>
          <p:spPr>
            <a:xfrm rot="2700000">
              <a:off x="854597" y="3189059"/>
              <a:ext cx="923179" cy="5902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24" name="Rectangle: Rounded Corners 23">
              <a:extLst>
                <a:ext uri="{FF2B5EF4-FFF2-40B4-BE49-F238E27FC236}">
                  <a16:creationId xmlns:a16="http://schemas.microsoft.com/office/drawing/2014/main" id="{E0744609-CB8C-4118-91B2-30D6A3CE470B}"/>
                </a:ext>
              </a:extLst>
            </p:cNvPr>
            <p:cNvSpPr/>
            <p:nvPr/>
          </p:nvSpPr>
          <p:spPr>
            <a:xfrm rot="2700000">
              <a:off x="2834409" y="3632470"/>
              <a:ext cx="927982" cy="85297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DE576B97-FFAD-401E-994E-D7589C94453F}"/>
                </a:ext>
              </a:extLst>
            </p:cNvPr>
            <p:cNvSpPr/>
            <p:nvPr/>
          </p:nvSpPr>
          <p:spPr>
            <a:xfrm rot="2700000">
              <a:off x="-1162896" y="2473091"/>
              <a:ext cx="1619737" cy="11096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27" name="Rectangle: Rounded Corners 26">
              <a:extLst>
                <a:ext uri="{FF2B5EF4-FFF2-40B4-BE49-F238E27FC236}">
                  <a16:creationId xmlns:a16="http://schemas.microsoft.com/office/drawing/2014/main" id="{648A8BE3-D66F-47A1-A38F-B1A65078F1DD}"/>
                </a:ext>
              </a:extLst>
            </p:cNvPr>
            <p:cNvSpPr/>
            <p:nvPr/>
          </p:nvSpPr>
          <p:spPr>
            <a:xfrm rot="2700000">
              <a:off x="4207941" y="6533241"/>
              <a:ext cx="1139678" cy="7355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89A170CB-DDB5-4840-B48F-10B98ADA2B7B}"/>
                </a:ext>
              </a:extLst>
            </p:cNvPr>
            <p:cNvSpPr/>
            <p:nvPr/>
          </p:nvSpPr>
          <p:spPr>
            <a:xfrm rot="2700000">
              <a:off x="1737707" y="2752560"/>
              <a:ext cx="620901" cy="63442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70A10DD9-5F84-4DA5-B59B-EAC713F4364E}"/>
                </a:ext>
              </a:extLst>
            </p:cNvPr>
            <p:cNvSpPr/>
            <p:nvPr/>
          </p:nvSpPr>
          <p:spPr>
            <a:xfrm rot="2700000">
              <a:off x="3421462" y="4645821"/>
              <a:ext cx="539153" cy="5023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99B24D9B-6E66-446F-95A2-AC1882A294C6}"/>
                </a:ext>
              </a:extLst>
            </p:cNvPr>
            <p:cNvSpPr/>
            <p:nvPr/>
          </p:nvSpPr>
          <p:spPr>
            <a:xfrm rot="2700000">
              <a:off x="4221610" y="5243504"/>
              <a:ext cx="923179" cy="5902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31" name="Rectangle: Rounded Corners 30">
              <a:extLst>
                <a:ext uri="{FF2B5EF4-FFF2-40B4-BE49-F238E27FC236}">
                  <a16:creationId xmlns:a16="http://schemas.microsoft.com/office/drawing/2014/main" id="{8DC82F95-F3EF-479E-92C1-161836F9CC1D}"/>
                </a:ext>
              </a:extLst>
            </p:cNvPr>
            <p:cNvSpPr/>
            <p:nvPr/>
          </p:nvSpPr>
          <p:spPr>
            <a:xfrm rot="2700000" flipH="1">
              <a:off x="4739584" y="4478306"/>
              <a:ext cx="313081" cy="36085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36" name="Rectangle: Rounded Corners 35">
              <a:extLst>
                <a:ext uri="{FF2B5EF4-FFF2-40B4-BE49-F238E27FC236}">
                  <a16:creationId xmlns:a16="http://schemas.microsoft.com/office/drawing/2014/main" id="{B31B1567-7029-4C39-8628-5FF2F7B58808}"/>
                </a:ext>
              </a:extLst>
            </p:cNvPr>
            <p:cNvSpPr/>
            <p:nvPr/>
          </p:nvSpPr>
          <p:spPr>
            <a:xfrm rot="2700000">
              <a:off x="842909" y="1879668"/>
              <a:ext cx="620901" cy="63442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Rounded Corners 27">
            <a:extLst>
              <a:ext uri="{FF2B5EF4-FFF2-40B4-BE49-F238E27FC236}">
                <a16:creationId xmlns:a16="http://schemas.microsoft.com/office/drawing/2014/main" id="{4A81FBE8-8D48-4FB8-A46A-C02F344A2ACF}"/>
              </a:ext>
            </a:extLst>
          </p:cNvPr>
          <p:cNvSpPr/>
          <p:nvPr/>
        </p:nvSpPr>
        <p:spPr>
          <a:xfrm rot="2700000">
            <a:off x="4508448" y="4483739"/>
            <a:ext cx="246746" cy="22991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1B250AC6-73AA-4B42-BC6A-EEE644D61BE3}"/>
              </a:ext>
            </a:extLst>
          </p:cNvPr>
          <p:cNvSpPr/>
          <p:nvPr/>
        </p:nvSpPr>
        <p:spPr>
          <a:xfrm rot="2700000">
            <a:off x="3133011" y="6501106"/>
            <a:ext cx="535188" cy="103815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5122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136129" y="-167816"/>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rtl="1"/>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 </a:t>
            </a: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التربوي</a:t>
            </a:r>
            <a:endParaRPr lang="en-US" sz="6600" dirty="0">
              <a:solidFill>
                <a:schemeClr val="accent5">
                  <a:lumMod val="20000"/>
                  <a:lumOff val="80000"/>
                </a:schemeClr>
              </a:solidFill>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507701" y="1447135"/>
            <a:ext cx="8229600" cy="4832092"/>
          </a:xfrm>
          <a:prstGeom prst="rect">
            <a:avLst/>
          </a:prstGeom>
          <a:noFill/>
        </p:spPr>
        <p:txBody>
          <a:bodyPr wrap="square" rtlCol="0">
            <a:spAutoFit/>
          </a:bodyPr>
          <a:lstStyle/>
          <a:p>
            <a:pPr algn="r" rtl="1"/>
            <a:endParaRPr lang="ar-MA" sz="2000" dirty="0">
              <a:solidFill>
                <a:schemeClr val="accent5">
                  <a:lumMod val="60000"/>
                  <a:lumOff val="40000"/>
                </a:schemeClr>
              </a:solidFill>
            </a:endParaRPr>
          </a:p>
          <a:p>
            <a:pPr algn="r" rtl="1"/>
            <a:r>
              <a:rPr lang="ar-MA" sz="2800" dirty="0">
                <a:solidFill>
                  <a:schemeClr val="accent5">
                    <a:lumMod val="60000"/>
                    <a:lumOff val="40000"/>
                  </a:schemeClr>
                </a:solidFill>
              </a:rPr>
              <a:t>3</a:t>
            </a:r>
            <a:r>
              <a:rPr lang="ar-SA" sz="3600" dirty="0">
                <a:solidFill>
                  <a:schemeClr val="accent5">
                    <a:lumMod val="60000"/>
                    <a:lumOff val="40000"/>
                  </a:schemeClr>
                </a:solidFill>
              </a:rPr>
              <a:t> التواصل الوجداني : </a:t>
            </a:r>
            <a:r>
              <a:rPr lang="ar-SA" sz="2800" dirty="0">
                <a:solidFill>
                  <a:schemeClr val="bg1"/>
                </a:solidFill>
              </a:rPr>
              <a:t>من وظائف التواصل التأثير على المتلقي و ذلك بهدف إحداث تغيير في سلوك الآخر و تعتبر المدرسة السلوكية من أهم التيارات السيكولوجية التي ركزت على الوظيفة التأثيرية لأن التواصل حسب المنظور السلوكي يرتكز على مفهومي المثير و </a:t>
            </a:r>
            <a:r>
              <a:rPr lang="ar-SA" sz="2800" dirty="0" err="1">
                <a:solidFill>
                  <a:schemeClr val="bg1"/>
                </a:solidFill>
              </a:rPr>
              <a:t>الإستجابة.و</a:t>
            </a:r>
            <a:r>
              <a:rPr lang="ar-SA" sz="2800" dirty="0">
                <a:solidFill>
                  <a:schemeClr val="bg1"/>
                </a:solidFill>
              </a:rPr>
              <a:t> من ثم فإن للسلوك اللفظي و غير اللفظي تأثيرات شعورية تكون لها انعكاسات إيجابية مثل التعاون كما يمكن له أن يترك تأثيرات سلبية مثل التعارض و الصراع إلا أن العمليات الإيجابية هي أقوى أثرا و أبقى من السلبية.</a:t>
            </a:r>
            <a:endParaRPr lang="en-US" sz="2800" dirty="0">
              <a:solidFill>
                <a:schemeClr val="bg1"/>
              </a:solidFill>
            </a:endParaRPr>
          </a:p>
          <a:p>
            <a:pPr algn="r" rtl="1"/>
            <a:r>
              <a:rPr lang="en-US" sz="2400" dirty="0">
                <a:solidFill>
                  <a:schemeClr val="bg1"/>
                </a:solidFill>
              </a:rPr>
              <a:t> </a:t>
            </a: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13487630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136129" y="-167816"/>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rtl="1"/>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 </a:t>
            </a: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التربوي</a:t>
            </a:r>
            <a:endParaRPr lang="en-US" sz="6600" dirty="0">
              <a:solidFill>
                <a:schemeClr val="accent5">
                  <a:lumMod val="20000"/>
                  <a:lumOff val="80000"/>
                </a:schemeClr>
              </a:solidFill>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507701" y="1447135"/>
            <a:ext cx="8229600" cy="4832092"/>
          </a:xfrm>
          <a:prstGeom prst="rect">
            <a:avLst/>
          </a:prstGeom>
          <a:noFill/>
        </p:spPr>
        <p:txBody>
          <a:bodyPr wrap="square" rtlCol="0">
            <a:spAutoFit/>
          </a:bodyPr>
          <a:lstStyle/>
          <a:p>
            <a:pPr algn="r" rtl="1"/>
            <a:endParaRPr lang="ar-MA" sz="2000" dirty="0">
              <a:solidFill>
                <a:schemeClr val="accent5">
                  <a:lumMod val="60000"/>
                  <a:lumOff val="40000"/>
                </a:schemeClr>
              </a:solidFill>
            </a:endParaRPr>
          </a:p>
          <a:p>
            <a:pPr algn="r" rtl="1"/>
            <a:r>
              <a:rPr lang="ar-MA" sz="2800" dirty="0">
                <a:solidFill>
                  <a:schemeClr val="accent5">
                    <a:lumMod val="60000"/>
                    <a:lumOff val="40000"/>
                  </a:schemeClr>
                </a:solidFill>
              </a:rPr>
              <a:t>3</a:t>
            </a:r>
            <a:r>
              <a:rPr lang="ar-SA" sz="3600" dirty="0">
                <a:solidFill>
                  <a:schemeClr val="accent5">
                    <a:lumMod val="60000"/>
                    <a:lumOff val="40000"/>
                  </a:schemeClr>
                </a:solidFill>
              </a:rPr>
              <a:t> التواصل الوجداني : </a:t>
            </a:r>
            <a:r>
              <a:rPr lang="ar-SA" sz="2800" dirty="0">
                <a:solidFill>
                  <a:schemeClr val="bg1"/>
                </a:solidFill>
              </a:rPr>
              <a:t>من وظائف التواصل التأثير على المتلقي و ذلك بهدف إحداث تغيير في سلوك الآخر و تعتبر المدرسة السلوكية من أهم التيارات السيكولوجية التي ركزت على الوظيفة التأثيرية لأن التواصل حسب المنظور السلوكي يرتكز على مفهومي المثير و </a:t>
            </a:r>
            <a:r>
              <a:rPr lang="ar-SA" sz="2800" dirty="0" err="1">
                <a:solidFill>
                  <a:schemeClr val="bg1"/>
                </a:solidFill>
              </a:rPr>
              <a:t>الإستجابة.و</a:t>
            </a:r>
            <a:r>
              <a:rPr lang="ar-SA" sz="2800" dirty="0">
                <a:solidFill>
                  <a:schemeClr val="bg1"/>
                </a:solidFill>
              </a:rPr>
              <a:t> من ثم فإن للسلوك اللفظي و غير اللفظي تأثيرات شعورية تكون لها انعكاسات إيجابية مثل التعاون كما يمكن له أن يترك تأثيرات سلبية مثل التعارض و الصراع إلا أن العمليات الإيجابية هي أقوى أثرا و أبقى من السلبية.</a:t>
            </a:r>
            <a:endParaRPr lang="en-US" sz="2800" dirty="0">
              <a:solidFill>
                <a:schemeClr val="bg1"/>
              </a:solidFill>
            </a:endParaRPr>
          </a:p>
          <a:p>
            <a:pPr algn="r" rtl="1"/>
            <a:r>
              <a:rPr lang="en-US" sz="2400" dirty="0">
                <a:solidFill>
                  <a:schemeClr val="bg1"/>
                </a:solidFill>
              </a:rPr>
              <a:t> </a:t>
            </a: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204438358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0" y="-1"/>
            <a:ext cx="9284132"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684957" y="224005"/>
            <a:ext cx="7448746" cy="1015663"/>
          </a:xfrm>
          <a:prstGeom prst="rect">
            <a:avLst/>
          </a:prstGeom>
          <a:noFill/>
        </p:spPr>
        <p:txBody>
          <a:bodyPr wrap="square" rtlCol="0">
            <a:spAutoFit/>
          </a:bodyPr>
          <a:lstStyle/>
          <a:p>
            <a:pPr lvl="0"/>
            <a:r>
              <a:rPr lang="ar-SA" sz="6000" b="1" dirty="0">
                <a:solidFill>
                  <a:schemeClr val="accent5">
                    <a:lumMod val="20000"/>
                    <a:lumOff val="80000"/>
                  </a:schemeClr>
                </a:solidFill>
                <a:latin typeface="Monotype Koufi" pitchFamily="2" charset="-78"/>
                <a:ea typeface="Monotype Koufi" pitchFamily="2" charset="-78"/>
                <a:cs typeface="Monotype Koufi" pitchFamily="2" charset="-78"/>
              </a:rPr>
              <a:t>نماذج من نظريات </a:t>
            </a:r>
            <a:r>
              <a:rPr lang="ar-SA" sz="6000" b="1" dirty="0">
                <a:solidFill>
                  <a:schemeClr val="accent5">
                    <a:lumMod val="40000"/>
                    <a:lumOff val="6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40000"/>
                  <a:lumOff val="6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507701" y="1997838"/>
            <a:ext cx="8229600" cy="2862322"/>
          </a:xfrm>
          <a:prstGeom prst="rect">
            <a:avLst/>
          </a:prstGeom>
          <a:noFill/>
        </p:spPr>
        <p:txBody>
          <a:bodyPr wrap="square" rtlCol="0">
            <a:spAutoFit/>
          </a:bodyPr>
          <a:lstStyle/>
          <a:p>
            <a:pPr algn="r"/>
            <a:r>
              <a:rPr lang="ar-SA" sz="3600" b="1" dirty="0">
                <a:solidFill>
                  <a:schemeClr val="bg1"/>
                </a:solidFill>
                <a:latin typeface="Myriad Arabic" panose="01010101010101010101" pitchFamily="50" charset="-78"/>
                <a:cs typeface="Myriad Arabic" panose="01010101010101010101" pitchFamily="50" charset="-78"/>
              </a:rPr>
              <a:t>شهدت نظريات التواصل تطورا هاما منذ عشرينيات القرن الماضي، وتعمقت أشكال البحث والتحليل في هذا الإطار. ولأن المجال لا يسمح بالإحاطة بكل هذه النظريات بتفصيلاتها فإننا سوف نقتصر في هذا العمل على نموذجين فقط هي: نموذج هارولد </a:t>
            </a:r>
            <a:r>
              <a:rPr lang="ar-SA" sz="3600" b="1" dirty="0" err="1">
                <a:solidFill>
                  <a:schemeClr val="bg1"/>
                </a:solidFill>
                <a:latin typeface="Myriad Arabic" panose="01010101010101010101" pitchFamily="50" charset="-78"/>
                <a:cs typeface="Myriad Arabic" panose="01010101010101010101" pitchFamily="50" charset="-78"/>
              </a:rPr>
              <a:t>لاسفيل</a:t>
            </a:r>
            <a:r>
              <a:rPr lang="ar-SA" sz="3600" b="1" dirty="0">
                <a:solidFill>
                  <a:schemeClr val="bg1"/>
                </a:solidFill>
                <a:latin typeface="Myriad Arabic" panose="01010101010101010101" pitchFamily="50" charset="-78"/>
                <a:cs typeface="Myriad Arabic" panose="01010101010101010101" pitchFamily="50" charset="-78"/>
              </a:rPr>
              <a:t> ونموذج رومان </a:t>
            </a:r>
            <a:r>
              <a:rPr lang="ar-SA" sz="3600" b="1" dirty="0" err="1">
                <a:solidFill>
                  <a:schemeClr val="bg1"/>
                </a:solidFill>
                <a:latin typeface="Myriad Arabic" panose="01010101010101010101" pitchFamily="50" charset="-78"/>
                <a:cs typeface="Myriad Arabic" panose="01010101010101010101" pitchFamily="50" charset="-78"/>
              </a:rPr>
              <a:t>جاكبسون</a:t>
            </a:r>
            <a:r>
              <a:rPr lang="ar-SA" sz="3600" b="1" dirty="0">
                <a:solidFill>
                  <a:schemeClr val="bg1"/>
                </a:solidFill>
                <a:latin typeface="Myriad Arabic" panose="01010101010101010101" pitchFamily="50" charset="-78"/>
                <a:cs typeface="Myriad Arabic" panose="01010101010101010101" pitchFamily="50" charset="-78"/>
              </a:rPr>
              <a:t> </a:t>
            </a:r>
            <a:endParaRPr lang="en-US" sz="3600"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347535155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0" y="931"/>
            <a:ext cx="9171091"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695254" y="63261"/>
            <a:ext cx="7448746" cy="1015663"/>
          </a:xfrm>
          <a:prstGeom prst="rect">
            <a:avLst/>
          </a:prstGeom>
          <a:noFill/>
        </p:spPr>
        <p:txBody>
          <a:bodyPr wrap="square" rtlCol="0">
            <a:spAutoFit/>
          </a:bodyPr>
          <a:lstStyle/>
          <a:p>
            <a:pPr lvl="0" algn="r"/>
            <a:r>
              <a:rPr lang="ar-SA" sz="6000" b="1" dirty="0">
                <a:solidFill>
                  <a:schemeClr val="bg1"/>
                </a:solidFill>
                <a:latin typeface="Myriad Arabic" panose="01010101010101010101" pitchFamily="50" charset="-78"/>
                <a:cs typeface="Myriad Arabic" panose="01010101010101010101" pitchFamily="50" charset="-78"/>
              </a:rPr>
              <a:t>أ‌.    نموذج </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هارولد لاس</a:t>
            </a:r>
            <a:r>
              <a:rPr lang="ar-MA" sz="4400" b="1" dirty="0">
                <a:solidFill>
                  <a:schemeClr val="accent5">
                    <a:lumMod val="40000"/>
                    <a:lumOff val="60000"/>
                  </a:schemeClr>
                </a:solidFill>
                <a:latin typeface="Monotype Koufi" pitchFamily="2" charset="-78"/>
                <a:ea typeface="Monotype Koufi" pitchFamily="2" charset="-78"/>
                <a:cs typeface="Monotype Koufi" pitchFamily="2" charset="-78"/>
              </a:rPr>
              <a:t>و</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يل</a:t>
            </a:r>
            <a:endParaRPr lang="en-US" sz="6000" dirty="0">
              <a:solidFill>
                <a:schemeClr val="accent5">
                  <a:lumMod val="40000"/>
                  <a:lumOff val="6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3200399" y="1447135"/>
            <a:ext cx="5536901" cy="5016758"/>
          </a:xfrm>
          <a:prstGeom prst="rect">
            <a:avLst/>
          </a:prstGeom>
          <a:noFill/>
        </p:spPr>
        <p:txBody>
          <a:bodyPr wrap="square" rtlCol="0">
            <a:spAutoFit/>
          </a:bodyPr>
          <a:lstStyle/>
          <a:p>
            <a:pPr algn="r"/>
            <a:r>
              <a:rPr lang="ar-SA" sz="3200" b="1" dirty="0">
                <a:solidFill>
                  <a:schemeClr val="bg1"/>
                </a:solidFill>
                <a:latin typeface="Myriad Arabic" panose="01010101010101010101" pitchFamily="50" charset="-78"/>
                <a:cs typeface="Myriad Arabic" panose="01010101010101010101" pitchFamily="50" charset="-78"/>
              </a:rPr>
              <a:t>يرى أنه لتبليغ الرسالة بشكل جيد، "يمكن اعتماد طرح الأسئلة التالية: من يقول ماذا؟ بأية قناة؟ لمن؟ بأية آثار؟ وتسمح هذه الأسئلة، حسب هارولد بالعثور على خطوات سيرورة التواصل وتحليله؛ بحيث أن (من يقول ماذا؟) تثير المرسل ومحتوى الرسالة؛ و(بأية قناة؟) تقترح قياس أهمية وجدوى الوسائط المستعملة في التواصل بينما (لمن؟) تجعلنا بإزاء المتلقي في حين أن (بأية آثار؟) تسمح بالتساؤل حول أبعاد التواصل والأهداف المتعب</a:t>
            </a:r>
            <a:r>
              <a:rPr lang="ar-MA" sz="3200" b="1" dirty="0">
                <a:solidFill>
                  <a:schemeClr val="bg1"/>
                </a:solidFill>
                <a:latin typeface="Myriad Arabic" panose="01010101010101010101" pitchFamily="50" charset="-78"/>
                <a:cs typeface="Myriad Arabic" panose="01010101010101010101" pitchFamily="50" charset="-78"/>
              </a:rPr>
              <a:t>ة"</a:t>
            </a:r>
            <a:r>
              <a:rPr lang="en-US" sz="3200" b="1" dirty="0">
                <a:solidFill>
                  <a:schemeClr val="bg1"/>
                </a:solidFill>
                <a:latin typeface="Myriad Arabic" panose="01010101010101010101" pitchFamily="50" charset="-78"/>
                <a:cs typeface="Myriad Arabic" panose="01010101010101010101" pitchFamily="50" charset="-78"/>
              </a:rPr>
              <a:t>  </a:t>
            </a:r>
            <a:endParaRPr lang="en-US" sz="3200" dirty="0">
              <a:solidFill>
                <a:schemeClr val="bg1"/>
              </a:solidFill>
              <a:latin typeface="Myriad Arabic" panose="01010101010101010101" pitchFamily="50" charset="-78"/>
              <a:cs typeface="Myriad Arabic" panose="01010101010101010101" pitchFamily="50" charset="-78"/>
            </a:endParaRPr>
          </a:p>
        </p:txBody>
      </p:sp>
      <p:sp>
        <p:nvSpPr>
          <p:cNvPr id="11" name="Rectangle: Rounded Corners 10">
            <a:extLst>
              <a:ext uri="{FF2B5EF4-FFF2-40B4-BE49-F238E27FC236}">
                <a16:creationId xmlns:a16="http://schemas.microsoft.com/office/drawing/2014/main" id="{CD6CD421-09CE-481A-9D56-6E7BB1394686}"/>
              </a:ext>
            </a:extLst>
          </p:cNvPr>
          <p:cNvSpPr/>
          <p:nvPr/>
        </p:nvSpPr>
        <p:spPr>
          <a:xfrm rot="2700000">
            <a:off x="-153437" y="2540477"/>
            <a:ext cx="740194" cy="61725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20C46C5B-DD09-44E1-90F8-87416B4EE851}"/>
              </a:ext>
            </a:extLst>
          </p:cNvPr>
          <p:cNvSpPr/>
          <p:nvPr/>
        </p:nvSpPr>
        <p:spPr>
          <a:xfrm rot="2700000">
            <a:off x="2775783" y="1890400"/>
            <a:ext cx="316171" cy="3215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3F1B28D-EE73-41DC-B8D8-E986EB0C9CF6}"/>
              </a:ext>
            </a:extLst>
          </p:cNvPr>
          <p:cNvSpPr/>
          <p:nvPr/>
        </p:nvSpPr>
        <p:spPr>
          <a:xfrm rot="2700000">
            <a:off x="412698" y="1321300"/>
            <a:ext cx="187173" cy="22217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126A879-9F3E-4C3E-BF70-DA57EFE0E97B}"/>
              </a:ext>
            </a:extLst>
          </p:cNvPr>
          <p:cNvSpPr/>
          <p:nvPr/>
        </p:nvSpPr>
        <p:spPr>
          <a:xfrm rot="2700000">
            <a:off x="857565" y="4843474"/>
            <a:ext cx="412418" cy="40385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3A5144B2-7D5A-4281-B2BD-A0C5C334579D}"/>
              </a:ext>
            </a:extLst>
          </p:cNvPr>
          <p:cNvGrpSpPr/>
          <p:nvPr/>
        </p:nvGrpSpPr>
        <p:grpSpPr>
          <a:xfrm>
            <a:off x="198986" y="1078923"/>
            <a:ext cx="2836596" cy="3845069"/>
            <a:chOff x="198986" y="938995"/>
            <a:chExt cx="2611140" cy="3857713"/>
          </a:xfrm>
          <a:blipFill dpi="0" rotWithShape="1">
            <a:blip r:embed="rId3">
              <a:extLst>
                <a:ext uri="{28A0092B-C50C-407E-A947-70E740481C1C}">
                  <a14:useLocalDpi xmlns:a14="http://schemas.microsoft.com/office/drawing/2010/main" val="0"/>
                </a:ext>
              </a:extLst>
            </a:blip>
            <a:srcRect/>
            <a:stretch>
              <a:fillRect/>
            </a:stretch>
          </a:blipFill>
        </p:grpSpPr>
        <p:grpSp>
          <p:nvGrpSpPr>
            <p:cNvPr id="5" name="Group 4">
              <a:extLst>
                <a:ext uri="{FF2B5EF4-FFF2-40B4-BE49-F238E27FC236}">
                  <a16:creationId xmlns:a16="http://schemas.microsoft.com/office/drawing/2014/main" id="{255E5BAE-1209-4D62-87E8-215B7980AD1E}"/>
                </a:ext>
              </a:extLst>
            </p:cNvPr>
            <p:cNvGrpSpPr/>
            <p:nvPr/>
          </p:nvGrpSpPr>
          <p:grpSpPr>
            <a:xfrm>
              <a:off x="198986" y="938995"/>
              <a:ext cx="2611140" cy="3857713"/>
              <a:chOff x="166211" y="985975"/>
              <a:chExt cx="2611140" cy="3857713"/>
            </a:xfrm>
            <a:grpFill/>
          </p:grpSpPr>
          <p:sp>
            <p:nvSpPr>
              <p:cNvPr id="8" name="Rectangle: Rounded Corners 7">
                <a:extLst>
                  <a:ext uri="{FF2B5EF4-FFF2-40B4-BE49-F238E27FC236}">
                    <a16:creationId xmlns:a16="http://schemas.microsoft.com/office/drawing/2014/main" id="{81F02238-30F5-4A6B-BF39-FE635C280722}"/>
                  </a:ext>
                </a:extLst>
              </p:cNvPr>
              <p:cNvSpPr/>
              <p:nvPr/>
            </p:nvSpPr>
            <p:spPr>
              <a:xfrm rot="2700000">
                <a:off x="384012" y="1450449"/>
                <a:ext cx="2198755" cy="174871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9353934-7B24-4355-8CC0-7A12704F0A7E}"/>
                  </a:ext>
                </a:extLst>
              </p:cNvPr>
              <p:cNvSpPr/>
              <p:nvPr/>
            </p:nvSpPr>
            <p:spPr>
              <a:xfrm rot="2700000">
                <a:off x="138059" y="3197656"/>
                <a:ext cx="1167466" cy="111116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C80C280D-2E39-4D9B-926B-FC11DE1C10F9}"/>
                  </a:ext>
                </a:extLst>
              </p:cNvPr>
              <p:cNvSpPr/>
              <p:nvPr/>
            </p:nvSpPr>
            <p:spPr>
              <a:xfrm rot="2700000">
                <a:off x="1392916" y="4034249"/>
                <a:ext cx="1110554" cy="50832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E332D44-0133-4791-8A0C-1C36B99B6E3A}"/>
                  </a:ext>
                </a:extLst>
              </p:cNvPr>
              <p:cNvSpPr/>
              <p:nvPr/>
            </p:nvSpPr>
            <p:spPr>
              <a:xfrm rot="2700000">
                <a:off x="2098625" y="1047442"/>
                <a:ext cx="740194" cy="61725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Rounded Corners 17">
              <a:extLst>
                <a:ext uri="{FF2B5EF4-FFF2-40B4-BE49-F238E27FC236}">
                  <a16:creationId xmlns:a16="http://schemas.microsoft.com/office/drawing/2014/main" id="{F3B12988-8171-4BF4-8217-1A8E8EB8EDAD}"/>
                </a:ext>
              </a:extLst>
            </p:cNvPr>
            <p:cNvSpPr/>
            <p:nvPr/>
          </p:nvSpPr>
          <p:spPr>
            <a:xfrm rot="2700000">
              <a:off x="1996628" y="3262986"/>
              <a:ext cx="761354" cy="7504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861706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pic>
        <p:nvPicPr>
          <p:cNvPr id="22" name="Content Placeholder 21">
            <a:extLst>
              <a:ext uri="{FF2B5EF4-FFF2-40B4-BE49-F238E27FC236}">
                <a16:creationId xmlns:a16="http://schemas.microsoft.com/office/drawing/2014/main" id="{62632758-D860-4DF3-A42C-A65609D5F0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4250" y="3205956"/>
            <a:ext cx="2095500" cy="1314450"/>
          </a:xfrm>
        </p:spPr>
      </p:pic>
      <p:sp>
        <p:nvSpPr>
          <p:cNvPr id="4" name="Rectangle 3">
            <a:extLst>
              <a:ext uri="{FF2B5EF4-FFF2-40B4-BE49-F238E27FC236}">
                <a16:creationId xmlns:a16="http://schemas.microsoft.com/office/drawing/2014/main" id="{78A698F1-C81B-4E35-A0F1-6353C0F5D249}"/>
              </a:ext>
            </a:extLst>
          </p:cNvPr>
          <p:cNvSpPr/>
          <p:nvPr/>
        </p:nvSpPr>
        <p:spPr>
          <a:xfrm>
            <a:off x="1" y="-1"/>
            <a:ext cx="9144000"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745481" y="1326"/>
            <a:ext cx="7363467" cy="1015663"/>
          </a:xfrm>
          <a:prstGeom prst="rect">
            <a:avLst/>
          </a:prstGeom>
          <a:noFill/>
        </p:spPr>
        <p:txBody>
          <a:bodyPr wrap="square" rtlCol="0">
            <a:spAutoFit/>
          </a:bodyPr>
          <a:lstStyle/>
          <a:p>
            <a:pPr lvl="0" algn="r"/>
            <a:r>
              <a:rPr lang="ar-SA" sz="6000" b="1" dirty="0">
                <a:solidFill>
                  <a:schemeClr val="bg1"/>
                </a:solidFill>
                <a:latin typeface="Myriad Arabic" panose="01010101010101010101" pitchFamily="50" charset="-78"/>
                <a:cs typeface="Myriad Arabic" panose="01010101010101010101" pitchFamily="50" charset="-78"/>
              </a:rPr>
              <a:t>أ‌.</a:t>
            </a:r>
            <a:r>
              <a:rPr lang="ar-MA" sz="6000" b="1" dirty="0">
                <a:solidFill>
                  <a:schemeClr val="bg1"/>
                </a:solidFill>
                <a:latin typeface="Myriad Arabic" panose="01010101010101010101" pitchFamily="50" charset="-78"/>
                <a:cs typeface="Myriad Arabic" panose="01010101010101010101" pitchFamily="50" charset="-78"/>
              </a:rPr>
              <a:t> </a:t>
            </a:r>
            <a:r>
              <a:rPr lang="ar-SA" sz="6000" b="1" dirty="0">
                <a:solidFill>
                  <a:schemeClr val="bg1"/>
                </a:solidFill>
                <a:latin typeface="Myriad Arabic" panose="01010101010101010101" pitchFamily="50" charset="-78"/>
                <a:cs typeface="Myriad Arabic" panose="01010101010101010101" pitchFamily="50" charset="-78"/>
              </a:rPr>
              <a:t>نموذج </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رومان جاك</a:t>
            </a:r>
            <a:r>
              <a:rPr lang="ar-MA" sz="4400" b="1" dirty="0">
                <a:solidFill>
                  <a:schemeClr val="accent5">
                    <a:lumMod val="40000"/>
                    <a:lumOff val="60000"/>
                  </a:schemeClr>
                </a:solidFill>
                <a:latin typeface="Monotype Koufi" pitchFamily="2" charset="-78"/>
                <a:ea typeface="Monotype Koufi" pitchFamily="2" charset="-78"/>
                <a:cs typeface="Monotype Koufi" pitchFamily="2" charset="-78"/>
              </a:rPr>
              <a:t>و</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بسون</a:t>
            </a:r>
            <a:endParaRPr lang="en-US" sz="6000" dirty="0">
              <a:solidFill>
                <a:schemeClr val="accent5">
                  <a:lumMod val="40000"/>
                  <a:lumOff val="60000"/>
                </a:schemeClr>
              </a:solidFill>
              <a:ea typeface="Monotype Koufi" pitchFamily="2" charset="-78"/>
              <a:cs typeface="Monotype Koufi" pitchFamily="2" charset="-78"/>
            </a:endParaRPr>
          </a:p>
        </p:txBody>
      </p:sp>
      <p:grpSp>
        <p:nvGrpSpPr>
          <p:cNvPr id="17" name="Group 16">
            <a:extLst>
              <a:ext uri="{FF2B5EF4-FFF2-40B4-BE49-F238E27FC236}">
                <a16:creationId xmlns:a16="http://schemas.microsoft.com/office/drawing/2014/main" id="{2FED72B7-9F09-4A48-AB45-8C1828E53AF5}"/>
              </a:ext>
            </a:extLst>
          </p:cNvPr>
          <p:cNvGrpSpPr/>
          <p:nvPr/>
        </p:nvGrpSpPr>
        <p:grpSpPr>
          <a:xfrm>
            <a:off x="49834" y="-68980"/>
            <a:ext cx="2815156" cy="3338359"/>
            <a:chOff x="-377786" y="-838667"/>
            <a:chExt cx="3176185" cy="4186983"/>
          </a:xfrm>
          <a:blipFill dpi="0" rotWithShape="1">
            <a:blip r:embed="rId4">
              <a:extLst>
                <a:ext uri="{28A0092B-C50C-407E-A947-70E740481C1C}">
                  <a14:useLocalDpi xmlns:a14="http://schemas.microsoft.com/office/drawing/2010/main" val="0"/>
                </a:ext>
              </a:extLst>
            </a:blip>
            <a:srcRect/>
            <a:stretch>
              <a:fillRect/>
            </a:stretch>
          </a:blipFill>
        </p:grpSpPr>
        <p:sp>
          <p:nvSpPr>
            <p:cNvPr id="11" name="Rectangle: Rounded Corners 10">
              <a:extLst>
                <a:ext uri="{FF2B5EF4-FFF2-40B4-BE49-F238E27FC236}">
                  <a16:creationId xmlns:a16="http://schemas.microsoft.com/office/drawing/2014/main" id="{CD6CD421-09CE-481A-9D56-6E7BB1394686}"/>
                </a:ext>
              </a:extLst>
            </p:cNvPr>
            <p:cNvSpPr/>
            <p:nvPr/>
          </p:nvSpPr>
          <p:spPr>
            <a:xfrm rot="2700000">
              <a:off x="-29987" y="-900400"/>
              <a:ext cx="608832" cy="13044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55E5BAE-1209-4D62-87E8-215B7980AD1E}"/>
                </a:ext>
              </a:extLst>
            </p:cNvPr>
            <p:cNvGrpSpPr/>
            <p:nvPr/>
          </p:nvGrpSpPr>
          <p:grpSpPr>
            <a:xfrm>
              <a:off x="240911" y="-838667"/>
              <a:ext cx="2557488" cy="4186983"/>
              <a:chOff x="-312647" y="-623418"/>
              <a:chExt cx="3051969" cy="5090377"/>
            </a:xfrm>
            <a:grpFill/>
          </p:grpSpPr>
          <p:sp>
            <p:nvSpPr>
              <p:cNvPr id="8" name="Rectangle: Rounded Corners 7">
                <a:extLst>
                  <a:ext uri="{FF2B5EF4-FFF2-40B4-BE49-F238E27FC236}">
                    <a16:creationId xmlns:a16="http://schemas.microsoft.com/office/drawing/2014/main" id="{81F02238-30F5-4A6B-BF39-FE635C280722}"/>
                  </a:ext>
                </a:extLst>
              </p:cNvPr>
              <p:cNvSpPr/>
              <p:nvPr/>
            </p:nvSpPr>
            <p:spPr>
              <a:xfrm rot="2700000">
                <a:off x="-899248" y="1078628"/>
                <a:ext cx="3004151" cy="1830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9353934-7B24-4355-8CC0-7A12704F0A7E}"/>
                  </a:ext>
                </a:extLst>
              </p:cNvPr>
              <p:cNvSpPr/>
              <p:nvPr/>
            </p:nvSpPr>
            <p:spPr>
              <a:xfrm rot="2700000">
                <a:off x="-463816" y="3027523"/>
                <a:ext cx="827340" cy="4660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C80C280D-2E39-4D9B-926B-FC11DE1C10F9}"/>
                  </a:ext>
                </a:extLst>
              </p:cNvPr>
              <p:cNvSpPr/>
              <p:nvPr/>
            </p:nvSpPr>
            <p:spPr>
              <a:xfrm rot="2700000">
                <a:off x="1508451" y="2844696"/>
                <a:ext cx="1312450" cy="11492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E332D44-0133-4791-8A0C-1C36B99B6E3A}"/>
                  </a:ext>
                </a:extLst>
              </p:cNvPr>
              <p:cNvSpPr/>
              <p:nvPr/>
            </p:nvSpPr>
            <p:spPr>
              <a:xfrm rot="2700000">
                <a:off x="126628" y="3788232"/>
                <a:ext cx="740194" cy="61725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B8CF5392-DC87-44DD-BF58-4157EE26E441}"/>
                  </a:ext>
                </a:extLst>
              </p:cNvPr>
              <p:cNvSpPr/>
              <p:nvPr/>
            </p:nvSpPr>
            <p:spPr>
              <a:xfrm rot="2700000">
                <a:off x="1231162" y="936332"/>
                <a:ext cx="1284551" cy="7196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FD8E51C4-BB71-494E-93EB-02A1623B9003}"/>
                  </a:ext>
                </a:extLst>
              </p:cNvPr>
              <p:cNvSpPr/>
              <p:nvPr/>
            </p:nvSpPr>
            <p:spPr>
              <a:xfrm rot="2700000">
                <a:off x="468778" y="-525594"/>
                <a:ext cx="1402152" cy="12065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767B3500-C418-46E0-8347-2C6409C91755}"/>
                  </a:ext>
                </a:extLst>
              </p:cNvPr>
              <p:cNvSpPr/>
              <p:nvPr/>
            </p:nvSpPr>
            <p:spPr>
              <a:xfrm rot="2700000">
                <a:off x="1863523" y="91610"/>
                <a:ext cx="741468" cy="7125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 name="Rectangle: Rounded Corners 12">
            <a:extLst>
              <a:ext uri="{FF2B5EF4-FFF2-40B4-BE49-F238E27FC236}">
                <a16:creationId xmlns:a16="http://schemas.microsoft.com/office/drawing/2014/main" id="{7B4301DB-EF92-46A7-872F-26FAD881035B}"/>
              </a:ext>
            </a:extLst>
          </p:cNvPr>
          <p:cNvSpPr/>
          <p:nvPr/>
        </p:nvSpPr>
        <p:spPr>
          <a:xfrm rot="2700000">
            <a:off x="-144411" y="1816010"/>
            <a:ext cx="579950" cy="70758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37043284-B823-47EA-8AE9-44B48BB185E9}"/>
              </a:ext>
            </a:extLst>
          </p:cNvPr>
          <p:cNvSpPr/>
          <p:nvPr/>
        </p:nvSpPr>
        <p:spPr>
          <a:xfrm rot="2700000">
            <a:off x="2036819" y="-395174"/>
            <a:ext cx="608832" cy="51725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61D4307-D0A9-4624-91F7-D793D867ECD3}"/>
              </a:ext>
            </a:extLst>
          </p:cNvPr>
          <p:cNvSpPr/>
          <p:nvPr/>
        </p:nvSpPr>
        <p:spPr>
          <a:xfrm rot="2700000">
            <a:off x="2893679" y="1713047"/>
            <a:ext cx="276157" cy="27396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063B53D2-2633-4C51-896F-072C8ACA9315}"/>
              </a:ext>
            </a:extLst>
          </p:cNvPr>
          <p:cNvGrpSpPr/>
          <p:nvPr/>
        </p:nvGrpSpPr>
        <p:grpSpPr>
          <a:xfrm>
            <a:off x="2138962" y="2105201"/>
            <a:ext cx="7342145" cy="3982416"/>
            <a:chOff x="4093888" y="1089101"/>
            <a:chExt cx="4895792" cy="2655502"/>
          </a:xfrm>
        </p:grpSpPr>
        <p:sp>
          <p:nvSpPr>
            <p:cNvPr id="26" name="Rectangle: Rounded Corners 25">
              <a:extLst>
                <a:ext uri="{FF2B5EF4-FFF2-40B4-BE49-F238E27FC236}">
                  <a16:creationId xmlns:a16="http://schemas.microsoft.com/office/drawing/2014/main" id="{2D15B540-AD93-4301-B027-5FDF7C8E6FB4}"/>
                </a:ext>
              </a:extLst>
            </p:cNvPr>
            <p:cNvSpPr/>
            <p:nvPr/>
          </p:nvSpPr>
          <p:spPr>
            <a:xfrm rot="5400000">
              <a:off x="6115802" y="589604"/>
              <a:ext cx="384447" cy="140422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sp>
          <p:nvSpPr>
            <p:cNvPr id="27" name="Rectangle: Rounded Corners 26">
              <a:extLst>
                <a:ext uri="{FF2B5EF4-FFF2-40B4-BE49-F238E27FC236}">
                  <a16:creationId xmlns:a16="http://schemas.microsoft.com/office/drawing/2014/main" id="{3B1663BB-5165-47A6-A542-2EA335352969}"/>
                </a:ext>
              </a:extLst>
            </p:cNvPr>
            <p:cNvSpPr/>
            <p:nvPr/>
          </p:nvSpPr>
          <p:spPr>
            <a:xfrm rot="5400000">
              <a:off x="6120409" y="1531298"/>
              <a:ext cx="382839" cy="107241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sp>
          <p:nvSpPr>
            <p:cNvPr id="28" name="Rectangle: Rounded Corners 27">
              <a:extLst>
                <a:ext uri="{FF2B5EF4-FFF2-40B4-BE49-F238E27FC236}">
                  <a16:creationId xmlns:a16="http://schemas.microsoft.com/office/drawing/2014/main" id="{84C32EF1-CCC0-4A2E-8768-018A731B3ECD}"/>
                </a:ext>
              </a:extLst>
            </p:cNvPr>
            <p:cNvSpPr/>
            <p:nvPr/>
          </p:nvSpPr>
          <p:spPr>
            <a:xfrm rot="5400000">
              <a:off x="6125643" y="2141723"/>
              <a:ext cx="384447" cy="134749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sp>
          <p:nvSpPr>
            <p:cNvPr id="29" name="Rectangle: Rounded Corners 28">
              <a:extLst>
                <a:ext uri="{FF2B5EF4-FFF2-40B4-BE49-F238E27FC236}">
                  <a16:creationId xmlns:a16="http://schemas.microsoft.com/office/drawing/2014/main" id="{6CAC7775-5034-455B-9E3A-AFDB412C0344}"/>
                </a:ext>
              </a:extLst>
            </p:cNvPr>
            <p:cNvSpPr/>
            <p:nvPr/>
          </p:nvSpPr>
          <p:spPr>
            <a:xfrm rot="5400000">
              <a:off x="6125644" y="2796575"/>
              <a:ext cx="384447" cy="151160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sp>
          <p:nvSpPr>
            <p:cNvPr id="30" name="Rectangle: Rounded Corners 29">
              <a:extLst>
                <a:ext uri="{FF2B5EF4-FFF2-40B4-BE49-F238E27FC236}">
                  <a16:creationId xmlns:a16="http://schemas.microsoft.com/office/drawing/2014/main" id="{A28F5AA8-AED9-4BF9-BD46-7438AA36DE0A}"/>
                </a:ext>
              </a:extLst>
            </p:cNvPr>
            <p:cNvSpPr/>
            <p:nvPr/>
          </p:nvSpPr>
          <p:spPr>
            <a:xfrm rot="5400000">
              <a:off x="4458410" y="1530493"/>
              <a:ext cx="384447" cy="107241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sp>
          <p:nvSpPr>
            <p:cNvPr id="31" name="Rectangle: Rounded Corners 30">
              <a:extLst>
                <a:ext uri="{FF2B5EF4-FFF2-40B4-BE49-F238E27FC236}">
                  <a16:creationId xmlns:a16="http://schemas.microsoft.com/office/drawing/2014/main" id="{F9B3B52B-CDF0-4DBD-8276-2360AB7C7D9D}"/>
                </a:ext>
              </a:extLst>
            </p:cNvPr>
            <p:cNvSpPr/>
            <p:nvPr/>
          </p:nvSpPr>
          <p:spPr>
            <a:xfrm rot="5400000">
              <a:off x="7802012" y="1530492"/>
              <a:ext cx="384447" cy="107241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lumMod val="20000"/>
                    <a:lumOff val="80000"/>
                  </a:schemeClr>
                </a:solidFill>
              </a:endParaRPr>
            </a:p>
          </p:txBody>
        </p:sp>
        <p:cxnSp>
          <p:nvCxnSpPr>
            <p:cNvPr id="33" name="Straight Arrow Connector 32">
              <a:extLst>
                <a:ext uri="{FF2B5EF4-FFF2-40B4-BE49-F238E27FC236}">
                  <a16:creationId xmlns:a16="http://schemas.microsoft.com/office/drawing/2014/main" id="{8F76B7F6-89D6-41AD-84D8-265B30A7BDB3}"/>
                </a:ext>
              </a:extLst>
            </p:cNvPr>
            <p:cNvCxnSpPr>
              <a:cxnSpLocks/>
              <a:endCxn id="27" idx="1"/>
            </p:cNvCxnSpPr>
            <p:nvPr/>
          </p:nvCxnSpPr>
          <p:spPr>
            <a:xfrm flipH="1">
              <a:off x="6311828" y="1469034"/>
              <a:ext cx="2" cy="40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682BCA-F078-48D8-9616-726DC07B80F8}"/>
                </a:ext>
              </a:extLst>
            </p:cNvPr>
            <p:cNvCxnSpPr/>
            <p:nvPr/>
          </p:nvCxnSpPr>
          <p:spPr>
            <a:xfrm>
              <a:off x="6309402" y="2258923"/>
              <a:ext cx="0" cy="35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20716C-C420-47AB-9FC4-FE2F4A4CFD24}"/>
                </a:ext>
              </a:extLst>
            </p:cNvPr>
            <p:cNvCxnSpPr>
              <a:cxnSpLocks/>
              <a:stCxn id="28" idx="3"/>
              <a:endCxn id="29" idx="1"/>
            </p:cNvCxnSpPr>
            <p:nvPr/>
          </p:nvCxnSpPr>
          <p:spPr>
            <a:xfrm>
              <a:off x="6317867" y="3007694"/>
              <a:ext cx="0" cy="35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C15A6A-7624-4B58-959F-348C03FA5876}"/>
                </a:ext>
              </a:extLst>
            </p:cNvPr>
            <p:cNvCxnSpPr>
              <a:cxnSpLocks/>
              <a:stCxn id="31" idx="2"/>
              <a:endCxn id="27" idx="0"/>
            </p:cNvCxnSpPr>
            <p:nvPr/>
          </p:nvCxnSpPr>
          <p:spPr>
            <a:xfrm flipH="1">
              <a:off x="6848036" y="2066700"/>
              <a:ext cx="609992" cy="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9B68B1-C608-4AE7-B4C7-3264F5A96FBB}"/>
                </a:ext>
              </a:extLst>
            </p:cNvPr>
            <p:cNvCxnSpPr>
              <a:cxnSpLocks/>
              <a:stCxn id="27" idx="2"/>
              <a:endCxn id="30" idx="0"/>
            </p:cNvCxnSpPr>
            <p:nvPr/>
          </p:nvCxnSpPr>
          <p:spPr>
            <a:xfrm flipH="1" flipV="1">
              <a:off x="5186841" y="2066701"/>
              <a:ext cx="588780" cy="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D3ED27B-393B-4AE6-A473-230F56C3F2D7}"/>
                </a:ext>
              </a:extLst>
            </p:cNvPr>
            <p:cNvSpPr txBox="1"/>
            <p:nvPr/>
          </p:nvSpPr>
          <p:spPr>
            <a:xfrm>
              <a:off x="5864447" y="1089101"/>
              <a:ext cx="1752600" cy="389932"/>
            </a:xfrm>
            <a:prstGeom prst="rect">
              <a:avLst/>
            </a:prstGeom>
            <a:noFill/>
          </p:spPr>
          <p:txBody>
            <a:bodyPr wrap="square" rtlCol="0">
              <a:spAutoFit/>
            </a:bodyPr>
            <a:lstStyle/>
            <a:p>
              <a:r>
                <a:rPr lang="ar-MA" sz="3200" dirty="0">
                  <a:solidFill>
                    <a:schemeClr val="tx2">
                      <a:lumMod val="50000"/>
                    </a:schemeClr>
                  </a:solidFill>
                  <a:latin typeface="Monotype Koufi" pitchFamily="2" charset="-78"/>
                  <a:ea typeface="Monotype Koufi" pitchFamily="2" charset="-78"/>
                  <a:cs typeface="Monotype Koufi" pitchFamily="2" charset="-78"/>
                </a:rPr>
                <a:t>السياق</a:t>
              </a:r>
              <a:endParaRPr lang="ar-MA" sz="2400" dirty="0">
                <a:solidFill>
                  <a:schemeClr val="tx2">
                    <a:lumMod val="50000"/>
                  </a:schemeClr>
                </a:solidFill>
                <a:latin typeface="Monotype Koufi" pitchFamily="2" charset="-78"/>
                <a:ea typeface="Monotype Koufi" pitchFamily="2" charset="-78"/>
                <a:cs typeface="Monotype Koufi" pitchFamily="2" charset="-78"/>
              </a:endParaRPr>
            </a:p>
          </p:txBody>
        </p:sp>
        <p:sp>
          <p:nvSpPr>
            <p:cNvPr id="48" name="TextBox 47">
              <a:extLst>
                <a:ext uri="{FF2B5EF4-FFF2-40B4-BE49-F238E27FC236}">
                  <a16:creationId xmlns:a16="http://schemas.microsoft.com/office/drawing/2014/main" id="{DB91F2CB-4FC7-427A-85B8-EE1868229198}"/>
                </a:ext>
              </a:extLst>
            </p:cNvPr>
            <p:cNvSpPr txBox="1"/>
            <p:nvPr/>
          </p:nvSpPr>
          <p:spPr>
            <a:xfrm>
              <a:off x="5907700" y="1904818"/>
              <a:ext cx="1404227" cy="348887"/>
            </a:xfrm>
            <a:prstGeom prst="rect">
              <a:avLst/>
            </a:prstGeom>
            <a:noFill/>
          </p:spPr>
          <p:txBody>
            <a:bodyPr wrap="square" rtlCol="0">
              <a:spAutoFit/>
            </a:bodyPr>
            <a:lstStyle/>
            <a:p>
              <a:r>
                <a:rPr lang="ar-MA" sz="2800" dirty="0">
                  <a:solidFill>
                    <a:schemeClr val="tx2">
                      <a:lumMod val="50000"/>
                    </a:schemeClr>
                  </a:solidFill>
                  <a:latin typeface="Monotype Koufi" pitchFamily="2" charset="-78"/>
                  <a:ea typeface="Monotype Koufi" pitchFamily="2" charset="-78"/>
                  <a:cs typeface="Monotype Koufi" pitchFamily="2" charset="-78"/>
                </a:rPr>
                <a:t>الرسالة</a:t>
              </a:r>
            </a:p>
          </p:txBody>
        </p:sp>
        <p:sp>
          <p:nvSpPr>
            <p:cNvPr id="50" name="TextBox 49">
              <a:extLst>
                <a:ext uri="{FF2B5EF4-FFF2-40B4-BE49-F238E27FC236}">
                  <a16:creationId xmlns:a16="http://schemas.microsoft.com/office/drawing/2014/main" id="{9B42B2C1-75D0-4B53-813C-D92BB49AC643}"/>
                </a:ext>
              </a:extLst>
            </p:cNvPr>
            <p:cNvSpPr txBox="1"/>
            <p:nvPr/>
          </p:nvSpPr>
          <p:spPr>
            <a:xfrm>
              <a:off x="4093888" y="1884478"/>
              <a:ext cx="1404227" cy="348887"/>
            </a:xfrm>
            <a:prstGeom prst="rect">
              <a:avLst/>
            </a:prstGeom>
            <a:noFill/>
          </p:spPr>
          <p:txBody>
            <a:bodyPr wrap="square" rtlCol="0">
              <a:spAutoFit/>
            </a:bodyPr>
            <a:lstStyle/>
            <a:p>
              <a:r>
                <a:rPr lang="ar-MA" sz="2800" dirty="0">
                  <a:solidFill>
                    <a:schemeClr val="tx2">
                      <a:lumMod val="50000"/>
                    </a:schemeClr>
                  </a:solidFill>
                  <a:latin typeface="Monotype Koufi" pitchFamily="2" charset="-78"/>
                  <a:ea typeface="Monotype Koufi" pitchFamily="2" charset="-78"/>
                  <a:cs typeface="Monotype Koufi" pitchFamily="2" charset="-78"/>
                </a:rPr>
                <a:t>المستقبل</a:t>
              </a:r>
            </a:p>
          </p:txBody>
        </p:sp>
        <p:sp>
          <p:nvSpPr>
            <p:cNvPr id="51" name="TextBox 50">
              <a:extLst>
                <a:ext uri="{FF2B5EF4-FFF2-40B4-BE49-F238E27FC236}">
                  <a16:creationId xmlns:a16="http://schemas.microsoft.com/office/drawing/2014/main" id="{4C07EBAE-5F57-42C4-8553-686CF67B09FA}"/>
                </a:ext>
              </a:extLst>
            </p:cNvPr>
            <p:cNvSpPr txBox="1"/>
            <p:nvPr/>
          </p:nvSpPr>
          <p:spPr>
            <a:xfrm>
              <a:off x="7585453" y="1880803"/>
              <a:ext cx="1404227" cy="348887"/>
            </a:xfrm>
            <a:prstGeom prst="rect">
              <a:avLst/>
            </a:prstGeom>
            <a:noFill/>
          </p:spPr>
          <p:txBody>
            <a:bodyPr wrap="square" rtlCol="0">
              <a:spAutoFit/>
            </a:bodyPr>
            <a:lstStyle/>
            <a:p>
              <a:r>
                <a:rPr lang="ar-MA" sz="2800" dirty="0">
                  <a:solidFill>
                    <a:schemeClr val="tx2">
                      <a:lumMod val="50000"/>
                    </a:schemeClr>
                  </a:solidFill>
                  <a:latin typeface="Monotype Koufi" pitchFamily="2" charset="-78"/>
                  <a:ea typeface="Monotype Koufi" pitchFamily="2" charset="-78"/>
                  <a:cs typeface="Monotype Koufi" pitchFamily="2" charset="-78"/>
                </a:rPr>
                <a:t>المرسل</a:t>
              </a:r>
            </a:p>
          </p:txBody>
        </p:sp>
        <p:sp>
          <p:nvSpPr>
            <p:cNvPr id="52" name="TextBox 51">
              <a:extLst>
                <a:ext uri="{FF2B5EF4-FFF2-40B4-BE49-F238E27FC236}">
                  <a16:creationId xmlns:a16="http://schemas.microsoft.com/office/drawing/2014/main" id="{E6B610E3-19AB-4974-8DF7-BD8AD1F76C0D}"/>
                </a:ext>
              </a:extLst>
            </p:cNvPr>
            <p:cNvSpPr txBox="1"/>
            <p:nvPr/>
          </p:nvSpPr>
          <p:spPr>
            <a:xfrm>
              <a:off x="5619750" y="2628860"/>
              <a:ext cx="2037813" cy="348887"/>
            </a:xfrm>
            <a:prstGeom prst="rect">
              <a:avLst/>
            </a:prstGeom>
            <a:noFill/>
          </p:spPr>
          <p:txBody>
            <a:bodyPr wrap="square" rtlCol="0">
              <a:spAutoFit/>
            </a:bodyPr>
            <a:lstStyle/>
            <a:p>
              <a:r>
                <a:rPr lang="ar-MA" sz="2800" dirty="0">
                  <a:solidFill>
                    <a:schemeClr val="tx2">
                      <a:lumMod val="50000"/>
                    </a:schemeClr>
                  </a:solidFill>
                  <a:latin typeface="Monotype Koufi" pitchFamily="2" charset="-78"/>
                  <a:ea typeface="Monotype Koufi" pitchFamily="2" charset="-78"/>
                  <a:cs typeface="Monotype Koufi" pitchFamily="2" charset="-78"/>
                </a:rPr>
                <a:t>قنات التواصل</a:t>
              </a:r>
            </a:p>
          </p:txBody>
        </p:sp>
        <p:sp>
          <p:nvSpPr>
            <p:cNvPr id="62" name="TextBox 61">
              <a:extLst>
                <a:ext uri="{FF2B5EF4-FFF2-40B4-BE49-F238E27FC236}">
                  <a16:creationId xmlns:a16="http://schemas.microsoft.com/office/drawing/2014/main" id="{36580BB9-826E-4B49-BD20-7B54AEA3AABD}"/>
                </a:ext>
              </a:extLst>
            </p:cNvPr>
            <p:cNvSpPr txBox="1"/>
            <p:nvPr/>
          </p:nvSpPr>
          <p:spPr>
            <a:xfrm>
              <a:off x="5542643" y="3371771"/>
              <a:ext cx="2095500" cy="348887"/>
            </a:xfrm>
            <a:prstGeom prst="rect">
              <a:avLst/>
            </a:prstGeom>
            <a:noFill/>
          </p:spPr>
          <p:txBody>
            <a:bodyPr wrap="square" rtlCol="0">
              <a:spAutoFit/>
            </a:bodyPr>
            <a:lstStyle/>
            <a:p>
              <a:r>
                <a:rPr lang="ar-MA" sz="2800" dirty="0">
                  <a:solidFill>
                    <a:schemeClr val="tx2">
                      <a:lumMod val="50000"/>
                    </a:schemeClr>
                  </a:solidFill>
                  <a:latin typeface="Monotype Koufi" pitchFamily="2" charset="-78"/>
                  <a:ea typeface="Monotype Koufi" pitchFamily="2" charset="-78"/>
                  <a:cs typeface="Monotype Koufi" pitchFamily="2" charset="-78"/>
                </a:rPr>
                <a:t>شيفرة التواصل</a:t>
              </a:r>
            </a:p>
          </p:txBody>
        </p:sp>
      </p:grpSp>
    </p:spTree>
    <p:extLst>
      <p:ext uri="{BB962C8B-B14F-4D97-AF65-F5344CB8AC3E}">
        <p14:creationId xmlns:p14="http://schemas.microsoft.com/office/powerpoint/2010/main" val="154623939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1" y="-37555"/>
            <a:ext cx="9144000" cy="68955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430877" y="-37555"/>
            <a:ext cx="7448746" cy="1015663"/>
          </a:xfrm>
          <a:prstGeom prst="rect">
            <a:avLst/>
          </a:prstGeom>
          <a:noFill/>
        </p:spPr>
        <p:txBody>
          <a:bodyPr wrap="square" rtlCol="0">
            <a:spAutoFit/>
          </a:bodyPr>
          <a:lstStyle/>
          <a:p>
            <a:pPr lvl="0" algn="r"/>
            <a:r>
              <a:rPr lang="ar-SA" sz="6000" b="1" dirty="0">
                <a:solidFill>
                  <a:schemeClr val="bg1"/>
                </a:solidFill>
                <a:latin typeface="Myriad Arabic" panose="01010101010101010101" pitchFamily="50" charset="-78"/>
                <a:cs typeface="Myriad Arabic" panose="01010101010101010101" pitchFamily="50" charset="-78"/>
              </a:rPr>
              <a:t>أ‌. نموذج </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رومان جاك</a:t>
            </a:r>
            <a:r>
              <a:rPr lang="ar-MA" sz="4400" b="1" dirty="0">
                <a:solidFill>
                  <a:schemeClr val="accent5">
                    <a:lumMod val="40000"/>
                    <a:lumOff val="60000"/>
                  </a:schemeClr>
                </a:solidFill>
                <a:latin typeface="Monotype Koufi" pitchFamily="2" charset="-78"/>
                <a:ea typeface="Monotype Koufi" pitchFamily="2" charset="-78"/>
                <a:cs typeface="Monotype Koufi" pitchFamily="2" charset="-78"/>
              </a:rPr>
              <a:t>و</a:t>
            </a:r>
            <a:r>
              <a:rPr lang="ar-SA" sz="4400" b="1" dirty="0">
                <a:solidFill>
                  <a:schemeClr val="accent5">
                    <a:lumMod val="40000"/>
                    <a:lumOff val="60000"/>
                  </a:schemeClr>
                </a:solidFill>
                <a:latin typeface="Monotype Koufi" pitchFamily="2" charset="-78"/>
                <a:ea typeface="Monotype Koufi" pitchFamily="2" charset="-78"/>
                <a:cs typeface="Monotype Koufi" pitchFamily="2" charset="-78"/>
              </a:rPr>
              <a:t>بسون</a:t>
            </a:r>
            <a:endParaRPr lang="en-US" sz="6000" dirty="0">
              <a:solidFill>
                <a:schemeClr val="accent5">
                  <a:lumMod val="40000"/>
                  <a:lumOff val="6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3151428" y="779047"/>
            <a:ext cx="5733627" cy="2677656"/>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يستند التواصل إلى ستة عناصر أساسية، وهي: المرسل، والمرسل إليه، والرسالة، والقناة، والمرجع، واللغة. وللتوضيح أكثر، نقول: يرسل المرسل رسالة إلى المرسل إليه، حيث تتضمن هذه الرسالة موضوعا أو مرجعا معينا، وتكتب هذه الرسالة بلغة يفهمها كل من المرسل والمتلقي. ولكل رسالة قناة حافظة، كالظرف بالنسبة</a:t>
            </a:r>
            <a:endParaRPr lang="en-US" sz="2800" dirty="0">
              <a:solidFill>
                <a:schemeClr val="bg1"/>
              </a:solidFill>
              <a:latin typeface="Myriad Arabic" panose="01010101010101010101" pitchFamily="50" charset="-78"/>
              <a:cs typeface="Myriad Arabic" panose="01010101010101010101" pitchFamily="50" charset="-78"/>
            </a:endParaRPr>
          </a:p>
        </p:txBody>
      </p:sp>
      <p:grpSp>
        <p:nvGrpSpPr>
          <p:cNvPr id="17" name="Group 16">
            <a:extLst>
              <a:ext uri="{FF2B5EF4-FFF2-40B4-BE49-F238E27FC236}">
                <a16:creationId xmlns:a16="http://schemas.microsoft.com/office/drawing/2014/main" id="{2FED72B7-9F09-4A48-AB45-8C1828E53AF5}"/>
              </a:ext>
            </a:extLst>
          </p:cNvPr>
          <p:cNvGrpSpPr/>
          <p:nvPr/>
        </p:nvGrpSpPr>
        <p:grpSpPr>
          <a:xfrm>
            <a:off x="49834" y="-68980"/>
            <a:ext cx="2815156" cy="3338359"/>
            <a:chOff x="-377786" y="-838667"/>
            <a:chExt cx="3176185" cy="4186983"/>
          </a:xfrm>
          <a:blipFill dpi="0" rotWithShape="1">
            <a:blip r:embed="rId3">
              <a:extLst>
                <a:ext uri="{28A0092B-C50C-407E-A947-70E740481C1C}">
                  <a14:useLocalDpi xmlns:a14="http://schemas.microsoft.com/office/drawing/2010/main" val="0"/>
                </a:ext>
              </a:extLst>
            </a:blip>
            <a:srcRect/>
            <a:stretch>
              <a:fillRect/>
            </a:stretch>
          </a:blipFill>
        </p:grpSpPr>
        <p:sp>
          <p:nvSpPr>
            <p:cNvPr id="11" name="Rectangle: Rounded Corners 10">
              <a:extLst>
                <a:ext uri="{FF2B5EF4-FFF2-40B4-BE49-F238E27FC236}">
                  <a16:creationId xmlns:a16="http://schemas.microsoft.com/office/drawing/2014/main" id="{CD6CD421-09CE-481A-9D56-6E7BB1394686}"/>
                </a:ext>
              </a:extLst>
            </p:cNvPr>
            <p:cNvSpPr/>
            <p:nvPr/>
          </p:nvSpPr>
          <p:spPr>
            <a:xfrm rot="2700000">
              <a:off x="-29987" y="-900400"/>
              <a:ext cx="608832" cy="13044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55E5BAE-1209-4D62-87E8-215B7980AD1E}"/>
                </a:ext>
              </a:extLst>
            </p:cNvPr>
            <p:cNvGrpSpPr/>
            <p:nvPr/>
          </p:nvGrpSpPr>
          <p:grpSpPr>
            <a:xfrm>
              <a:off x="240911" y="-838667"/>
              <a:ext cx="2557488" cy="4186983"/>
              <a:chOff x="-312647" y="-623418"/>
              <a:chExt cx="3051969" cy="5090377"/>
            </a:xfrm>
            <a:grpFill/>
          </p:grpSpPr>
          <p:sp>
            <p:nvSpPr>
              <p:cNvPr id="8" name="Rectangle: Rounded Corners 7">
                <a:extLst>
                  <a:ext uri="{FF2B5EF4-FFF2-40B4-BE49-F238E27FC236}">
                    <a16:creationId xmlns:a16="http://schemas.microsoft.com/office/drawing/2014/main" id="{81F02238-30F5-4A6B-BF39-FE635C280722}"/>
                  </a:ext>
                </a:extLst>
              </p:cNvPr>
              <p:cNvSpPr/>
              <p:nvPr/>
            </p:nvSpPr>
            <p:spPr>
              <a:xfrm rot="2700000">
                <a:off x="-899248" y="1078628"/>
                <a:ext cx="3004151" cy="1830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9353934-7B24-4355-8CC0-7A12704F0A7E}"/>
                  </a:ext>
                </a:extLst>
              </p:cNvPr>
              <p:cNvSpPr/>
              <p:nvPr/>
            </p:nvSpPr>
            <p:spPr>
              <a:xfrm rot="2700000">
                <a:off x="-463816" y="3027523"/>
                <a:ext cx="827340" cy="4660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C80C280D-2E39-4D9B-926B-FC11DE1C10F9}"/>
                  </a:ext>
                </a:extLst>
              </p:cNvPr>
              <p:cNvSpPr/>
              <p:nvPr/>
            </p:nvSpPr>
            <p:spPr>
              <a:xfrm rot="2700000">
                <a:off x="1508451" y="2844696"/>
                <a:ext cx="1312450" cy="11492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E332D44-0133-4791-8A0C-1C36B99B6E3A}"/>
                  </a:ext>
                </a:extLst>
              </p:cNvPr>
              <p:cNvSpPr/>
              <p:nvPr/>
            </p:nvSpPr>
            <p:spPr>
              <a:xfrm rot="2700000">
                <a:off x="126628" y="3788232"/>
                <a:ext cx="740194" cy="61725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B8CF5392-DC87-44DD-BF58-4157EE26E441}"/>
                  </a:ext>
                </a:extLst>
              </p:cNvPr>
              <p:cNvSpPr/>
              <p:nvPr/>
            </p:nvSpPr>
            <p:spPr>
              <a:xfrm rot="2700000">
                <a:off x="1231162" y="936332"/>
                <a:ext cx="1284551" cy="7196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FD8E51C4-BB71-494E-93EB-02A1623B9003}"/>
                  </a:ext>
                </a:extLst>
              </p:cNvPr>
              <p:cNvSpPr/>
              <p:nvPr/>
            </p:nvSpPr>
            <p:spPr>
              <a:xfrm rot="2700000">
                <a:off x="468778" y="-525594"/>
                <a:ext cx="1402152" cy="12065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767B3500-C418-46E0-8347-2C6409C91755}"/>
                  </a:ext>
                </a:extLst>
              </p:cNvPr>
              <p:cNvSpPr/>
              <p:nvPr/>
            </p:nvSpPr>
            <p:spPr>
              <a:xfrm rot="2700000">
                <a:off x="1863523" y="91610"/>
                <a:ext cx="741468" cy="7125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 name="Rectangle: Rounded Corners 12">
            <a:extLst>
              <a:ext uri="{FF2B5EF4-FFF2-40B4-BE49-F238E27FC236}">
                <a16:creationId xmlns:a16="http://schemas.microsoft.com/office/drawing/2014/main" id="{7B4301DB-EF92-46A7-872F-26FAD881035B}"/>
              </a:ext>
            </a:extLst>
          </p:cNvPr>
          <p:cNvSpPr/>
          <p:nvPr/>
        </p:nvSpPr>
        <p:spPr>
          <a:xfrm rot="2700000">
            <a:off x="-144411" y="1816010"/>
            <a:ext cx="579950" cy="70758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6C0AAF0-4EC9-48C1-98EE-92490127A82E}"/>
              </a:ext>
            </a:extLst>
          </p:cNvPr>
          <p:cNvSpPr txBox="1"/>
          <p:nvPr/>
        </p:nvSpPr>
        <p:spPr>
          <a:xfrm>
            <a:off x="127496" y="3314676"/>
            <a:ext cx="8834862" cy="3539430"/>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للرسالة الورقية، والأسلاك الموصلة بالنسبة للهاتف والكهرباء، والأنابيب بالنسبة للماء، واللغة بالنسبة لمعاني النص الإبداعي… ويعني هذا أن اللغة ذات بعد لساني وظيفي، وأن لها ستة عناصر، وست وظائف: المرسل ووظيفته انفعالية، والمرسل إليه ووظيفته تأثيرية، والرسالة ووظيفتها جمالية، والمرجع ووظيفته مرجعية، والقناة ووظيفتها </a:t>
            </a:r>
            <a:r>
              <a:rPr lang="ar-SA" sz="2800" b="1" dirty="0" err="1">
                <a:solidFill>
                  <a:schemeClr val="bg1"/>
                </a:solidFill>
                <a:latin typeface="Myriad Arabic" panose="01010101010101010101" pitchFamily="50" charset="-78"/>
                <a:cs typeface="Myriad Arabic" panose="01010101010101010101" pitchFamily="50" charset="-78"/>
              </a:rPr>
              <a:t>حفاظية</a:t>
            </a:r>
            <a:r>
              <a:rPr lang="ar-SA" sz="2800" b="1" dirty="0">
                <a:solidFill>
                  <a:schemeClr val="bg1"/>
                </a:solidFill>
                <a:latin typeface="Myriad Arabic" panose="01010101010101010101" pitchFamily="50" charset="-78"/>
                <a:cs typeface="Myriad Arabic" panose="01010101010101010101" pitchFamily="50" charset="-78"/>
              </a:rPr>
              <a:t>، واللغة ووظيفتها وصفية وتفسيرية. ومن ثم، فإن الذي وضع هذا النموذج اللساني الوظيفي التواصلي هو الباحث الروسي ذي الجنسية الأمريكية رومان </a:t>
            </a:r>
            <a:r>
              <a:rPr lang="ar-SA" sz="2800" b="1" dirty="0" err="1">
                <a:solidFill>
                  <a:schemeClr val="bg1"/>
                </a:solidFill>
                <a:latin typeface="Myriad Arabic" panose="01010101010101010101" pitchFamily="50" charset="-78"/>
                <a:cs typeface="Myriad Arabic" panose="01010101010101010101" pitchFamily="50" charset="-78"/>
              </a:rPr>
              <a:t>جاكبسون</a:t>
            </a:r>
            <a:r>
              <a:rPr lang="ar-SA" sz="2800" b="1" dirty="0">
                <a:solidFill>
                  <a:schemeClr val="bg1"/>
                </a:solidFill>
                <a:latin typeface="Myriad Arabic" panose="01010101010101010101" pitchFamily="50" charset="-78"/>
                <a:cs typeface="Myriad Arabic" panose="01010101010101010101" pitchFamily="50" charset="-78"/>
              </a:rPr>
              <a:t> ، وقد أثبته في كتابه:” اللسانيات والشعرية” سنة 1963م ، حيث انطلق من مسلمة جوهرية ، وهي أن التواصل هو الوظيفة الأساسية للغة،</a:t>
            </a:r>
            <a:endParaRPr lang="ar-MA" sz="2800" dirty="0"/>
          </a:p>
        </p:txBody>
      </p:sp>
      <p:sp>
        <p:nvSpPr>
          <p:cNvPr id="16" name="Rectangle: Rounded Corners 15">
            <a:extLst>
              <a:ext uri="{FF2B5EF4-FFF2-40B4-BE49-F238E27FC236}">
                <a16:creationId xmlns:a16="http://schemas.microsoft.com/office/drawing/2014/main" id="{37043284-B823-47EA-8AE9-44B48BB185E9}"/>
              </a:ext>
            </a:extLst>
          </p:cNvPr>
          <p:cNvSpPr/>
          <p:nvPr/>
        </p:nvSpPr>
        <p:spPr>
          <a:xfrm rot="2700000">
            <a:off x="2036819" y="-395174"/>
            <a:ext cx="608832" cy="51725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61D4307-D0A9-4624-91F7-D793D867ECD3}"/>
              </a:ext>
            </a:extLst>
          </p:cNvPr>
          <p:cNvSpPr/>
          <p:nvPr/>
        </p:nvSpPr>
        <p:spPr>
          <a:xfrm rot="2700000">
            <a:off x="2893679" y="1713047"/>
            <a:ext cx="276157" cy="27396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519418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4495800" y="868363"/>
            <a:ext cx="37928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030ECD57-8D77-4713-AE76-2A3E2649F6D5}"/>
              </a:ext>
            </a:extLst>
          </p:cNvPr>
          <p:cNvSpPr txBox="1"/>
          <p:nvPr/>
        </p:nvSpPr>
        <p:spPr>
          <a:xfrm>
            <a:off x="4946716" y="2151230"/>
            <a:ext cx="3660728" cy="707886"/>
          </a:xfrm>
          <a:prstGeom prst="rect">
            <a:avLst/>
          </a:prstGeom>
          <a:noFill/>
        </p:spPr>
        <p:txBody>
          <a:bodyPr wrap="square" rtlCol="0">
            <a:spAutoFit/>
          </a:bodyPr>
          <a:lstStyle/>
          <a:p>
            <a:pPr algn="r"/>
            <a:r>
              <a:rPr lang="ar-MA" sz="4000" b="1" dirty="0">
                <a:solidFill>
                  <a:schemeClr val="bg1"/>
                </a:solidFill>
                <a:latin typeface="Myriad Arabic" panose="01010101010101010101" pitchFamily="50" charset="-78"/>
                <a:cs typeface="Myriad Arabic" panose="01010101010101010101" pitchFamily="50" charset="-78"/>
              </a:rPr>
              <a:t>+</a:t>
            </a:r>
            <a:r>
              <a:rPr lang="ar-SA" sz="4000" b="1" dirty="0">
                <a:solidFill>
                  <a:schemeClr val="bg1"/>
                </a:solidFill>
                <a:latin typeface="Myriad Arabic" panose="01010101010101010101" pitchFamily="50" charset="-78"/>
                <a:cs typeface="Myriad Arabic" panose="01010101010101010101" pitchFamily="50" charset="-78"/>
              </a:rPr>
              <a:t>تقنيات التواصل</a:t>
            </a:r>
            <a:r>
              <a:rPr lang="ar-MA" sz="4000" b="1" dirty="0">
                <a:solidFill>
                  <a:schemeClr val="bg1"/>
                </a:solidFill>
                <a:latin typeface="Myriad Arabic" panose="01010101010101010101" pitchFamily="50" charset="-78"/>
                <a:cs typeface="Myriad Arabic" panose="01010101010101010101" pitchFamily="50" charset="-78"/>
              </a:rPr>
              <a:t> ا</a:t>
            </a:r>
            <a:r>
              <a:rPr lang="ar-SA" sz="4000" b="1" dirty="0">
                <a:solidFill>
                  <a:schemeClr val="bg1"/>
                </a:solidFill>
                <a:latin typeface="Myriad Arabic" panose="01010101010101010101" pitchFamily="50" charset="-78"/>
                <a:cs typeface="Myriad Arabic" panose="01010101010101010101" pitchFamily="50" charset="-78"/>
              </a:rPr>
              <a:t>لفظي</a:t>
            </a:r>
            <a:endParaRPr lang="en-US" sz="4000" b="1" dirty="0">
              <a:solidFill>
                <a:schemeClr val="bg1"/>
              </a:solidFill>
              <a:latin typeface="Myriad Arabic" panose="01010101010101010101" pitchFamily="50" charset="-78"/>
              <a:cs typeface="Myriad Arabic" panose="01010101010101010101" pitchFamily="50" charset="-78"/>
            </a:endParaRPr>
          </a:p>
        </p:txBody>
      </p:sp>
      <p:sp>
        <p:nvSpPr>
          <p:cNvPr id="29" name="TextBox 28">
            <a:extLst>
              <a:ext uri="{FF2B5EF4-FFF2-40B4-BE49-F238E27FC236}">
                <a16:creationId xmlns:a16="http://schemas.microsoft.com/office/drawing/2014/main" id="{DF98A6B5-233F-45DF-8CB1-CE7DDFCEB2F5}"/>
              </a:ext>
            </a:extLst>
          </p:cNvPr>
          <p:cNvSpPr txBox="1"/>
          <p:nvPr/>
        </p:nvSpPr>
        <p:spPr>
          <a:xfrm>
            <a:off x="685800" y="2188834"/>
            <a:ext cx="5655053" cy="2739211"/>
          </a:xfrm>
          <a:prstGeom prst="rect">
            <a:avLst/>
          </a:prstGeom>
          <a:noFill/>
        </p:spPr>
        <p:txBody>
          <a:bodyPr wrap="square" rtlCol="0">
            <a:spAutoFit/>
          </a:bodyPr>
          <a:lstStyle/>
          <a:p>
            <a:pPr algn="r"/>
            <a:r>
              <a:rPr lang="ar-MA" sz="4000" dirty="0">
                <a:solidFill>
                  <a:schemeClr val="bg1"/>
                </a:solidFill>
                <a:latin typeface="Myriad Arabic" panose="01010101010101010101" pitchFamily="50" charset="-78"/>
                <a:cs typeface="Myriad Arabic" panose="01010101010101010101" pitchFamily="50" charset="-78"/>
              </a:rPr>
              <a:t>             :</a:t>
            </a:r>
            <a:endParaRPr lang="ar-MA" sz="4400" dirty="0">
              <a:solidFill>
                <a:schemeClr val="bg1"/>
              </a:solidFill>
              <a:latin typeface="Myriad Arabic" panose="01010101010101010101" pitchFamily="50" charset="-78"/>
              <a:cs typeface="Myriad Arabic" panose="01010101010101010101" pitchFamily="50" charset="-78"/>
            </a:endParaRPr>
          </a:p>
          <a:p>
            <a:pPr algn="r"/>
            <a:r>
              <a:rPr lang="ar-MA" sz="4400" dirty="0">
                <a:solidFill>
                  <a:schemeClr val="bg1"/>
                </a:solidFill>
                <a:latin typeface="Myriad Arabic" panose="01010101010101010101" pitchFamily="50" charset="-78"/>
                <a:cs typeface="Myriad Arabic" panose="01010101010101010101" pitchFamily="50" charset="-78"/>
              </a:rPr>
              <a:t>- لا </a:t>
            </a:r>
            <a:r>
              <a:rPr lang="ar-SA" sz="4400" dirty="0">
                <a:solidFill>
                  <a:schemeClr val="bg1"/>
                </a:solidFill>
                <a:latin typeface="Myriad Arabic" panose="01010101010101010101" pitchFamily="50" charset="-78"/>
                <a:cs typeface="Myriad Arabic" panose="01010101010101010101" pitchFamily="50" charset="-78"/>
              </a:rPr>
              <a:t>يقولون ما يعنون او ما يريدون قوله </a:t>
            </a:r>
            <a:endParaRPr lang="en-US" sz="4400" dirty="0">
              <a:solidFill>
                <a:schemeClr val="bg1"/>
              </a:solidFill>
              <a:latin typeface="Myriad Arabic" panose="01010101010101010101" pitchFamily="50" charset="-78"/>
              <a:cs typeface="Myriad Arabic" panose="01010101010101010101" pitchFamily="50" charset="-78"/>
            </a:endParaRPr>
          </a:p>
          <a:p>
            <a:pPr algn="r"/>
            <a:r>
              <a:rPr lang="ar-MA" sz="4400" dirty="0">
                <a:solidFill>
                  <a:schemeClr val="bg1"/>
                </a:solidFill>
                <a:latin typeface="Myriad Arabic" panose="01010101010101010101" pitchFamily="50" charset="-78"/>
                <a:cs typeface="Myriad Arabic" panose="01010101010101010101" pitchFamily="50" charset="-78"/>
              </a:rPr>
              <a:t> - </a:t>
            </a:r>
            <a:r>
              <a:rPr lang="ar-SA" sz="4400" dirty="0">
                <a:solidFill>
                  <a:schemeClr val="bg1"/>
                </a:solidFill>
                <a:latin typeface="Myriad Arabic" panose="01010101010101010101" pitchFamily="50" charset="-78"/>
                <a:cs typeface="Myriad Arabic" panose="01010101010101010101" pitchFamily="50" charset="-78"/>
              </a:rPr>
              <a:t>لا يستمعون جيدا </a:t>
            </a:r>
            <a:endParaRPr lang="en-US" sz="4400" b="1"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19202927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4495800" y="868363"/>
            <a:ext cx="37928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B3752D18-6E3F-4BE0-9B60-20612390E095}"/>
              </a:ext>
            </a:extLst>
          </p:cNvPr>
          <p:cNvSpPr/>
          <p:nvPr/>
        </p:nvSpPr>
        <p:spPr>
          <a:xfrm rot="2700000">
            <a:off x="1143278" y="2162936"/>
            <a:ext cx="801644" cy="69436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75638483-F578-4AA3-B301-C54C2A2B9E63}"/>
              </a:ext>
            </a:extLst>
          </p:cNvPr>
          <p:cNvSpPr/>
          <p:nvPr/>
        </p:nvSpPr>
        <p:spPr>
          <a:xfrm rot="2700000">
            <a:off x="7471333" y="1866198"/>
            <a:ext cx="801644" cy="120697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3FE2D85-D908-4B81-8E9B-E99E031CACAB}"/>
              </a:ext>
            </a:extLst>
          </p:cNvPr>
          <p:cNvSpPr/>
          <p:nvPr/>
        </p:nvSpPr>
        <p:spPr>
          <a:xfrm rot="2700000">
            <a:off x="5450374" y="5896601"/>
            <a:ext cx="1597237" cy="120697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2B294019-998D-4146-925A-074E5BBBB524}"/>
              </a:ext>
            </a:extLst>
          </p:cNvPr>
          <p:cNvSpPr/>
          <p:nvPr/>
        </p:nvSpPr>
        <p:spPr>
          <a:xfrm rot="2700000">
            <a:off x="1218125" y="5040740"/>
            <a:ext cx="436825" cy="40309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1E8E378A-3D18-4DDF-9AD8-CE46E727C11E}"/>
              </a:ext>
            </a:extLst>
          </p:cNvPr>
          <p:cNvSpPr/>
          <p:nvPr/>
        </p:nvSpPr>
        <p:spPr>
          <a:xfrm rot="2700000">
            <a:off x="7658125" y="3639312"/>
            <a:ext cx="436825" cy="40309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0692EF05-6FCB-4ACF-AC03-64A70454EA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420" y="1615711"/>
            <a:ext cx="6287951" cy="4916035"/>
          </a:xfrm>
        </p:spPr>
      </p:pic>
    </p:spTree>
    <p:extLst>
      <p:ext uri="{BB962C8B-B14F-4D97-AF65-F5344CB8AC3E}">
        <p14:creationId xmlns:p14="http://schemas.microsoft.com/office/powerpoint/2010/main" val="66806499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4495800" y="868363"/>
            <a:ext cx="37928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77912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اللغة</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413434" y="1716536"/>
            <a:ext cx="7298080" cy="954107"/>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استعمال ضمير المتكلم "أنا" "نحن" أو ضمير المخاطب "انت" "انتم</a:t>
            </a:r>
            <a:r>
              <a:rPr lang="ar-MA" sz="2800" b="1" dirty="0">
                <a:solidFill>
                  <a:schemeClr val="bg1"/>
                </a:solidFill>
                <a:latin typeface="Myriad Arabic" panose="01010101010101010101" pitchFamily="50" charset="-78"/>
                <a:cs typeface="Myriad Arabic" panose="01010101010101010101" pitchFamily="50" charset="-78"/>
              </a:rPr>
              <a:t>":</a:t>
            </a:r>
          </a:p>
          <a:p>
            <a:pPr algn="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bg1"/>
                </a:solidFill>
                <a:latin typeface="Myriad Arabic" panose="01010101010101010101" pitchFamily="50" charset="-78"/>
                <a:cs typeface="Myriad Arabic" panose="01010101010101010101" pitchFamily="50" charset="-78"/>
              </a:rPr>
              <a:t>تفادي </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المبني للمجهول</a:t>
            </a:r>
            <a:endParaRPr lang="ar-MA" sz="2800" b="1" dirty="0">
              <a:solidFill>
                <a:schemeClr val="accent2">
                  <a:lumMod val="40000"/>
                  <a:lumOff val="60000"/>
                </a:schemeClr>
              </a:solidFill>
              <a:latin typeface="Myriad Arabic" panose="01010101010101010101" pitchFamily="50" charset="-78"/>
              <a:cs typeface="Myriad Arabic" panose="01010101010101010101" pitchFamily="50" charset="-78"/>
            </a:endParaRPr>
          </a:p>
        </p:txBody>
      </p:sp>
      <p:sp>
        <p:nvSpPr>
          <p:cNvPr id="13" name="TextBox 12">
            <a:extLst>
              <a:ext uri="{FF2B5EF4-FFF2-40B4-BE49-F238E27FC236}">
                <a16:creationId xmlns:a16="http://schemas.microsoft.com/office/drawing/2014/main" id="{6D82873A-7745-4603-8AB5-2F488D278312}"/>
              </a:ext>
            </a:extLst>
          </p:cNvPr>
          <p:cNvSpPr txBox="1"/>
          <p:nvPr/>
        </p:nvSpPr>
        <p:spPr>
          <a:xfrm>
            <a:off x="1461340" y="2910382"/>
            <a:ext cx="7298080" cy="1384995"/>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استبدال "لكن" ب "و</a:t>
            </a:r>
            <a:endParaRPr lang="en-US" sz="2800" b="1" dirty="0">
              <a:solidFill>
                <a:schemeClr val="bg1"/>
              </a:solidFill>
              <a:latin typeface="Myriad Arabic" panose="01010101010101010101" pitchFamily="50" charset="-78"/>
              <a:cs typeface="Myriad Arabic" panose="01010101010101010101" pitchFamily="50" charset="-78"/>
            </a:endParaRPr>
          </a:p>
          <a:p>
            <a:pPr algn="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bg1"/>
                </a:solidFill>
                <a:latin typeface="Myriad Arabic" panose="01010101010101010101" pitchFamily="50" charset="-78"/>
                <a:cs typeface="Myriad Arabic" panose="01010101010101010101" pitchFamily="50" charset="-78"/>
              </a:rPr>
              <a:t>انا متفق </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لاكن</a:t>
            </a:r>
            <a:r>
              <a:rPr lang="ar-MA" sz="2800" b="1" dirty="0">
                <a:solidFill>
                  <a:schemeClr val="bg1"/>
                </a:solidFill>
                <a:latin typeface="Myriad Arabic" panose="01010101010101010101" pitchFamily="50" charset="-78"/>
                <a:cs typeface="Myriad Arabic" panose="01010101010101010101" pitchFamily="50" charset="-78"/>
              </a:rPr>
              <a:t>  ...."</a:t>
            </a:r>
            <a:endParaRPr lang="en-US" sz="2800" b="1" dirty="0">
              <a:solidFill>
                <a:schemeClr val="bg1"/>
              </a:solidFill>
              <a:latin typeface="Myriad Arabic" panose="01010101010101010101" pitchFamily="50" charset="-78"/>
              <a:cs typeface="Myriad Arabic" panose="01010101010101010101" pitchFamily="50" charset="-78"/>
            </a:endParaRPr>
          </a:p>
          <a:p>
            <a:pPr algn="r"/>
            <a:r>
              <a:rPr lang="en-GB" sz="2800" b="1" dirty="0">
                <a:solidFill>
                  <a:schemeClr val="bg1"/>
                </a:solidFill>
                <a:latin typeface="Myriad Arabic" panose="01010101010101010101" pitchFamily="50" charset="-78"/>
                <a:cs typeface="Myriad Arabic" panose="01010101010101010101" pitchFamily="50" charset="-78"/>
              </a:rPr>
              <a:t>  </a:t>
            </a:r>
            <a:r>
              <a:rPr lang="ar-MA" sz="2800" b="1" dirty="0">
                <a:solidFill>
                  <a:schemeClr val="bg1"/>
                </a:solidFill>
                <a:latin typeface="Myriad Arabic" panose="01010101010101010101" pitchFamily="50" charset="-78"/>
                <a:cs typeface="Myriad Arabic" panose="01010101010101010101" pitchFamily="50" charset="-78"/>
              </a:rPr>
              <a:t> ...." </a:t>
            </a:r>
            <a:r>
              <a:rPr lang="en-GB" sz="2800" b="1" dirty="0">
                <a:solidFill>
                  <a:schemeClr val="bg1"/>
                </a:solidFill>
                <a:latin typeface="Myriad Arabic" panose="01010101010101010101" pitchFamily="50" charset="-78"/>
                <a:cs typeface="Myriad Arabic" panose="01010101010101010101" pitchFamily="50" charset="-78"/>
              </a:rPr>
              <a:t> </a:t>
            </a: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bg1"/>
                </a:solidFill>
                <a:latin typeface="Myriad Arabic" panose="01010101010101010101" pitchFamily="50" charset="-78"/>
                <a:cs typeface="Myriad Arabic" panose="01010101010101010101" pitchFamily="50" charset="-78"/>
              </a:rPr>
              <a:t>انا متفق </a:t>
            </a:r>
            <a:r>
              <a:rPr lang="ar-SA" sz="2800" b="1" dirty="0">
                <a:solidFill>
                  <a:schemeClr val="accent3">
                    <a:lumMod val="60000"/>
                    <a:lumOff val="40000"/>
                  </a:schemeClr>
                </a:solidFill>
                <a:latin typeface="Myriad Arabic" panose="01010101010101010101" pitchFamily="50" charset="-78"/>
                <a:cs typeface="Myriad Arabic" panose="01010101010101010101" pitchFamily="50" charset="-78"/>
              </a:rPr>
              <a:t>و</a:t>
            </a:r>
            <a:endParaRPr lang="en-US" sz="2800" b="1" dirty="0">
              <a:solidFill>
                <a:schemeClr val="accent3">
                  <a:lumMod val="60000"/>
                  <a:lumOff val="40000"/>
                </a:schemeClr>
              </a:solidFill>
              <a:latin typeface="Myriad Arabic" panose="01010101010101010101" pitchFamily="50" charset="-78"/>
              <a:cs typeface="Myriad Arabic" panose="01010101010101010101" pitchFamily="50" charset="-78"/>
            </a:endParaRPr>
          </a:p>
        </p:txBody>
      </p:sp>
      <p:sp>
        <p:nvSpPr>
          <p:cNvPr id="14" name="TextBox 13">
            <a:extLst>
              <a:ext uri="{FF2B5EF4-FFF2-40B4-BE49-F238E27FC236}">
                <a16:creationId xmlns:a16="http://schemas.microsoft.com/office/drawing/2014/main" id="{611FBA03-3414-4D50-AE81-7DC45699C287}"/>
              </a:ext>
            </a:extLst>
          </p:cNvPr>
          <p:cNvSpPr txBox="1"/>
          <p:nvPr/>
        </p:nvSpPr>
        <p:spPr>
          <a:xfrm>
            <a:off x="1613740" y="4453304"/>
            <a:ext cx="7298080" cy="2246769"/>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استعمل سلوكيات تبين ان المتكلم منخرط في الفعل</a:t>
            </a:r>
            <a:endParaRPr lang="ar-MA" sz="2800" b="1" dirty="0">
              <a:solidFill>
                <a:schemeClr val="bg1"/>
              </a:solidFill>
              <a:latin typeface="Myriad Arabic" panose="01010101010101010101" pitchFamily="50" charset="-78"/>
              <a:cs typeface="Myriad Arabic" panose="01010101010101010101" pitchFamily="50" charset="-78"/>
            </a:endParaRPr>
          </a:p>
          <a:p>
            <a:pPr algn="r"/>
            <a:r>
              <a:rPr lang="ar-SA" sz="2800" b="1" dirty="0">
                <a:solidFill>
                  <a:schemeClr val="bg1"/>
                </a:solidFill>
                <a:latin typeface="Myriad Arabic" panose="01010101010101010101" pitchFamily="50" charset="-78"/>
                <a:cs typeface="Myriad Arabic" panose="01010101010101010101" pitchFamily="50" charset="-78"/>
              </a:rPr>
              <a:t> </a:t>
            </a: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أضن انني استطيع ان أكتب</a:t>
            </a:r>
            <a:r>
              <a:rPr lang="ar-MA" sz="2800" b="1" dirty="0">
                <a:solidFill>
                  <a:schemeClr val="bg1"/>
                </a:solidFill>
                <a:latin typeface="Myriad Arabic" panose="01010101010101010101" pitchFamily="50" charset="-78"/>
                <a:cs typeface="Myriad Arabic" panose="01010101010101010101" pitchFamily="50" charset="-78"/>
              </a:rPr>
              <a:t>"</a:t>
            </a:r>
          </a:p>
          <a:p>
            <a:pPr algn="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accent3">
                    <a:lumMod val="60000"/>
                    <a:lumOff val="40000"/>
                  </a:schemeClr>
                </a:solidFill>
                <a:latin typeface="Myriad Arabic" panose="01010101010101010101" pitchFamily="50" charset="-78"/>
                <a:cs typeface="Myriad Arabic" panose="01010101010101010101" pitchFamily="50" charset="-78"/>
              </a:rPr>
              <a:t>سأكتب</a:t>
            </a:r>
            <a:r>
              <a:rPr lang="ar-MA" sz="2800" b="1" dirty="0">
                <a:solidFill>
                  <a:schemeClr val="bg1"/>
                </a:solidFill>
                <a:latin typeface="Myriad Arabic" panose="01010101010101010101" pitchFamily="50" charset="-78"/>
                <a:cs typeface="Myriad Arabic" panose="01010101010101010101" pitchFamily="50" charset="-78"/>
              </a:rPr>
              <a:t>"</a:t>
            </a:r>
          </a:p>
          <a:p>
            <a:pPr algn="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bg1"/>
                </a:solidFill>
                <a:latin typeface="Myriad Arabic" panose="01010101010101010101" pitchFamily="50" charset="-78"/>
                <a:cs typeface="Myriad Arabic" panose="01010101010101010101" pitchFamily="50" charset="-78"/>
              </a:rPr>
              <a:t> </a:t>
            </a:r>
            <a:r>
              <a:rPr lang="ar-MA" sz="2800" b="1" dirty="0">
                <a:solidFill>
                  <a:schemeClr val="bg1"/>
                </a:solidFill>
                <a:latin typeface="Myriad Arabic" panose="01010101010101010101" pitchFamily="50" charset="-78"/>
                <a:cs typeface="Myriad Arabic" panose="01010101010101010101" pitchFamily="50" charset="-78"/>
              </a:rPr>
              <a:t>"</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سأحاول ان اساعدك</a:t>
            </a:r>
            <a:r>
              <a:rPr lang="ar-MA" sz="2800" b="1" dirty="0">
                <a:solidFill>
                  <a:schemeClr val="bg1"/>
                </a:solidFill>
                <a:latin typeface="Myriad Arabic" panose="01010101010101010101" pitchFamily="50" charset="-78"/>
                <a:cs typeface="Myriad Arabic" panose="01010101010101010101" pitchFamily="50" charset="-78"/>
              </a:rPr>
              <a:t>"</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 </a:t>
            </a:r>
            <a:r>
              <a:rPr lang="ar-MA" sz="2800" b="1" dirty="0">
                <a:solidFill>
                  <a:schemeClr val="accent2">
                    <a:lumMod val="40000"/>
                    <a:lumOff val="60000"/>
                  </a:schemeClr>
                </a:solidFill>
                <a:latin typeface="Myriad Arabic" panose="01010101010101010101" pitchFamily="50" charset="-78"/>
                <a:cs typeface="Myriad Arabic" panose="01010101010101010101" pitchFamily="50" charset="-78"/>
              </a:rPr>
              <a:t> </a:t>
            </a:r>
          </a:p>
          <a:p>
            <a:pPr algn="r"/>
            <a:r>
              <a:rPr lang="ar-MA" sz="2800" b="1"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SA" sz="2800" b="1" dirty="0">
                <a:solidFill>
                  <a:schemeClr val="accent3">
                    <a:lumMod val="60000"/>
                    <a:lumOff val="40000"/>
                  </a:schemeClr>
                </a:solidFill>
                <a:latin typeface="Myriad Arabic" panose="01010101010101010101" pitchFamily="50" charset="-78"/>
                <a:cs typeface="Myriad Arabic" panose="01010101010101010101" pitchFamily="50" charset="-78"/>
              </a:rPr>
              <a:t>سأساعدك</a:t>
            </a:r>
            <a:r>
              <a:rPr lang="ar-MA" sz="2800" b="1" dirty="0">
                <a:solidFill>
                  <a:schemeClr val="bg1"/>
                </a:solidFill>
                <a:latin typeface="Myriad Arabic" panose="01010101010101010101" pitchFamily="50" charset="-78"/>
                <a:cs typeface="Myriad Arabic" panose="01010101010101010101" pitchFamily="50" charset="-78"/>
              </a:rPr>
              <a:t>"</a:t>
            </a:r>
            <a:endParaRPr lang="en-US" sz="2800" b="1"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2652670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4495800" y="868363"/>
            <a:ext cx="37928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77912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اللغة</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5943600" y="1716536"/>
            <a:ext cx="2767914" cy="1815882"/>
          </a:xfrm>
          <a:prstGeom prst="rect">
            <a:avLst/>
          </a:prstGeom>
          <a:noFill/>
        </p:spPr>
        <p:txBody>
          <a:bodyPr wrap="square" rtlCol="0">
            <a:spAutoFit/>
          </a:bodyPr>
          <a:lstStyle/>
          <a:p>
            <a:pPr algn="r"/>
            <a:r>
              <a:rPr lang="ar-SA" sz="2800" b="1" dirty="0">
                <a:solidFill>
                  <a:schemeClr val="bg1"/>
                </a:solidFill>
                <a:latin typeface="Myriad Arabic" panose="01010101010101010101" pitchFamily="50" charset="-78"/>
                <a:cs typeface="Myriad Arabic" panose="01010101010101010101" pitchFamily="50" charset="-78"/>
              </a:rPr>
              <a:t>تفادي الاحكام المسبقة</a:t>
            </a:r>
            <a:r>
              <a:rPr lang="ar-MA" sz="2800" b="1" dirty="0">
                <a:solidFill>
                  <a:schemeClr val="bg1"/>
                </a:solidFill>
                <a:latin typeface="Myriad Arabic" panose="01010101010101010101" pitchFamily="50" charset="-78"/>
                <a:cs typeface="Myriad Arabic" panose="01010101010101010101" pitchFamily="50" charset="-78"/>
              </a:rPr>
              <a:t>:</a:t>
            </a:r>
          </a:p>
          <a:p>
            <a:pPr algn="r"/>
            <a:r>
              <a:rPr lang="ar-SA" sz="2800" b="1" dirty="0">
                <a:solidFill>
                  <a:schemeClr val="bg1"/>
                </a:solidFill>
                <a:latin typeface="Myriad Arabic" panose="01010101010101010101" pitchFamily="50" charset="-78"/>
                <a:cs typeface="Myriad Arabic" panose="01010101010101010101" pitchFamily="50" charset="-78"/>
              </a:rPr>
              <a:t> </a:t>
            </a: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accent2">
                    <a:lumMod val="40000"/>
                    <a:lumOff val="60000"/>
                  </a:schemeClr>
                </a:solidFill>
                <a:latin typeface="Myriad Arabic" panose="01010101010101010101" pitchFamily="50" charset="-78"/>
                <a:cs typeface="Myriad Arabic" panose="01010101010101010101" pitchFamily="50" charset="-78"/>
              </a:rPr>
              <a:t>اظن انك فهمت</a:t>
            </a:r>
            <a:r>
              <a:rPr lang="ar-MA" sz="2800" b="1" dirty="0">
                <a:solidFill>
                  <a:schemeClr val="bg1"/>
                </a:solidFill>
                <a:latin typeface="Myriad Arabic" panose="01010101010101010101" pitchFamily="50" charset="-78"/>
                <a:cs typeface="Myriad Arabic" panose="01010101010101010101" pitchFamily="50" charset="-78"/>
              </a:rPr>
              <a:t>"</a:t>
            </a:r>
          </a:p>
          <a:p>
            <a:pPr algn="r"/>
            <a:r>
              <a:rPr lang="ar-M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bg1"/>
                </a:solidFill>
                <a:latin typeface="Myriad Arabic" panose="01010101010101010101" pitchFamily="50" charset="-78"/>
                <a:cs typeface="Myriad Arabic" panose="01010101010101010101" pitchFamily="50" charset="-78"/>
              </a:rPr>
              <a:t> </a:t>
            </a:r>
            <a:r>
              <a:rPr lang="ar-SA" sz="2800" b="1" dirty="0">
                <a:solidFill>
                  <a:schemeClr val="accent3">
                    <a:lumMod val="60000"/>
                    <a:lumOff val="40000"/>
                  </a:schemeClr>
                </a:solidFill>
                <a:latin typeface="Myriad Arabic" panose="01010101010101010101" pitchFamily="50" charset="-78"/>
                <a:cs typeface="Myriad Arabic" panose="01010101010101010101" pitchFamily="50" charset="-78"/>
              </a:rPr>
              <a:t>هل فهمت</a:t>
            </a:r>
            <a:r>
              <a:rPr lang="ar-MA" sz="2800" b="1" dirty="0">
                <a:solidFill>
                  <a:schemeClr val="bg1"/>
                </a:solidFill>
                <a:latin typeface="Myriad Arabic" panose="01010101010101010101" pitchFamily="50" charset="-78"/>
                <a:cs typeface="Myriad Arabic" panose="01010101010101010101" pitchFamily="50" charset="-78"/>
              </a:rPr>
              <a:t>"</a:t>
            </a:r>
            <a:r>
              <a:rPr lang="ar-SA" sz="2800" b="1" dirty="0">
                <a:solidFill>
                  <a:schemeClr val="bg1"/>
                </a:solidFill>
                <a:latin typeface="Myriad Arabic" panose="01010101010101010101" pitchFamily="50" charset="-78"/>
                <a:cs typeface="Myriad Arabic" panose="01010101010101010101" pitchFamily="50" charset="-78"/>
              </a:rPr>
              <a:t> </a:t>
            </a:r>
            <a:endParaRPr lang="ar-MA" sz="2800" b="1" dirty="0">
              <a:solidFill>
                <a:schemeClr val="bg1"/>
              </a:solidFill>
              <a:latin typeface="Myriad Arabic" panose="01010101010101010101" pitchFamily="50" charset="-78"/>
              <a:cs typeface="Myriad Arabic" panose="01010101010101010101" pitchFamily="50" charset="-78"/>
            </a:endParaRPr>
          </a:p>
          <a:p>
            <a:pPr algn="r"/>
            <a:endParaRPr lang="ar-MA" sz="2800" b="1" dirty="0">
              <a:solidFill>
                <a:schemeClr val="accent2">
                  <a:lumMod val="40000"/>
                  <a:lumOff val="60000"/>
                </a:schemeClr>
              </a:solidFill>
              <a:latin typeface="Myriad Arabic" panose="01010101010101010101" pitchFamily="50" charset="-78"/>
              <a:cs typeface="Myriad Arabic" panose="01010101010101010101" pitchFamily="50" charset="-78"/>
            </a:endParaRPr>
          </a:p>
        </p:txBody>
      </p:sp>
      <p:sp>
        <p:nvSpPr>
          <p:cNvPr id="14" name="TextBox 13">
            <a:extLst>
              <a:ext uri="{FF2B5EF4-FFF2-40B4-BE49-F238E27FC236}">
                <a16:creationId xmlns:a16="http://schemas.microsoft.com/office/drawing/2014/main" id="{611FBA03-3414-4D50-AE81-7DC45699C287}"/>
              </a:ext>
            </a:extLst>
          </p:cNvPr>
          <p:cNvSpPr txBox="1"/>
          <p:nvPr/>
        </p:nvSpPr>
        <p:spPr>
          <a:xfrm>
            <a:off x="4953000" y="3609579"/>
            <a:ext cx="3958820" cy="2246769"/>
          </a:xfrm>
          <a:prstGeom prst="rect">
            <a:avLst/>
          </a:prstGeom>
          <a:noFill/>
        </p:spPr>
        <p:txBody>
          <a:bodyPr wrap="square" rtlCol="0">
            <a:spAutoFit/>
          </a:bodyPr>
          <a:lstStyle/>
          <a:p>
            <a:pPr algn="r"/>
            <a:r>
              <a:rPr lang="ar-SA" sz="2800" dirty="0">
                <a:solidFill>
                  <a:schemeClr val="bg1"/>
                </a:solidFill>
                <a:latin typeface="Myriad Arabic" panose="01010101010101010101" pitchFamily="50" charset="-78"/>
                <a:cs typeface="Myriad Arabic" panose="01010101010101010101" pitchFamily="50" charset="-78"/>
              </a:rPr>
              <a:t>التكلم بإيجابية و تفادي النفي المزدوج</a:t>
            </a:r>
            <a:r>
              <a:rPr lang="ar-MA" sz="2800" dirty="0">
                <a:solidFill>
                  <a:schemeClr val="bg1"/>
                </a:solidFill>
                <a:latin typeface="Myriad Arabic" panose="01010101010101010101" pitchFamily="50" charset="-78"/>
                <a:cs typeface="Myriad Arabic" panose="01010101010101010101" pitchFamily="50" charset="-78"/>
              </a:rPr>
              <a:t> :</a:t>
            </a:r>
          </a:p>
          <a:p>
            <a:pPr algn="r"/>
            <a:r>
              <a:rPr lang="ar-MA" sz="2800" dirty="0">
                <a:solidFill>
                  <a:schemeClr val="bg1"/>
                </a:solidFill>
                <a:latin typeface="Myriad Arabic" panose="01010101010101010101" pitchFamily="50" charset="-78"/>
                <a:cs typeface="Myriad Arabic" panose="01010101010101010101" pitchFamily="50" charset="-78"/>
              </a:rPr>
              <a:t>"</a:t>
            </a:r>
            <a:r>
              <a:rPr lang="ar-MA" sz="2800" dirty="0">
                <a:solidFill>
                  <a:schemeClr val="accent2">
                    <a:lumMod val="40000"/>
                    <a:lumOff val="60000"/>
                  </a:schemeClr>
                </a:solidFill>
                <a:latin typeface="Myriad Arabic" panose="01010101010101010101" pitchFamily="50" charset="-78"/>
                <a:cs typeface="Myriad Arabic" panose="01010101010101010101" pitchFamily="50" charset="-78"/>
              </a:rPr>
              <a:t>لا</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 استطيع ان</a:t>
            </a:r>
            <a:r>
              <a:rPr lang="ar-MA" sz="2800" dirty="0">
                <a:solidFill>
                  <a:schemeClr val="accent2">
                    <a:lumMod val="40000"/>
                    <a:lumOff val="60000"/>
                  </a:schemeClr>
                </a:solidFill>
                <a:latin typeface="Myriad Arabic" panose="01010101010101010101" pitchFamily="50" charset="-78"/>
                <a:cs typeface="Myriad Arabic" panose="01010101010101010101" pitchFamily="50" charset="-78"/>
              </a:rPr>
              <a:t> لا</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 أساعدك</a:t>
            </a:r>
            <a:r>
              <a:rPr lang="ar-MA"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3">
                    <a:lumMod val="60000"/>
                    <a:lumOff val="40000"/>
                  </a:schemeClr>
                </a:solidFill>
                <a:latin typeface="Myriad Arabic" panose="01010101010101010101" pitchFamily="50" charset="-78"/>
                <a:cs typeface="Myriad Arabic" panose="01010101010101010101" pitchFamily="50" charset="-78"/>
              </a:rPr>
              <a:t>استطيع ان اساعدك</a:t>
            </a:r>
            <a:r>
              <a:rPr lang="ar-MA"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ليس سيئا</a:t>
            </a:r>
            <a:r>
              <a:rPr lang="ar-MA"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3">
                    <a:lumMod val="60000"/>
                    <a:lumOff val="40000"/>
                  </a:schemeClr>
                </a:solidFill>
                <a:latin typeface="Myriad Arabic" panose="01010101010101010101" pitchFamily="50" charset="-78"/>
                <a:cs typeface="Myriad Arabic" panose="01010101010101010101" pitchFamily="50" charset="-78"/>
              </a:rPr>
              <a:t>حسن</a:t>
            </a:r>
            <a:r>
              <a:rPr lang="ar-MA"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p:txBody>
      </p:sp>
      <p:sp>
        <p:nvSpPr>
          <p:cNvPr id="3" name="TextBox 2">
            <a:extLst>
              <a:ext uri="{FF2B5EF4-FFF2-40B4-BE49-F238E27FC236}">
                <a16:creationId xmlns:a16="http://schemas.microsoft.com/office/drawing/2014/main" id="{EAE04A77-AA50-47BC-8EF6-604677752D42}"/>
              </a:ext>
            </a:extLst>
          </p:cNvPr>
          <p:cNvSpPr txBox="1"/>
          <p:nvPr/>
        </p:nvSpPr>
        <p:spPr>
          <a:xfrm>
            <a:off x="1160120" y="1716536"/>
            <a:ext cx="3792880" cy="1938992"/>
          </a:xfrm>
          <a:prstGeom prst="rect">
            <a:avLst/>
          </a:prstGeom>
          <a:noFill/>
        </p:spPr>
        <p:txBody>
          <a:bodyPr wrap="square" rtlCol="0">
            <a:spAutoFit/>
          </a:bodyPr>
          <a:lstStyle/>
          <a:p>
            <a:pPr algn="r"/>
            <a:r>
              <a:rPr lang="ar-MA" sz="2400" b="1" dirty="0">
                <a:solidFill>
                  <a:schemeClr val="bg1"/>
                </a:solidFill>
                <a:latin typeface="Myriad Arabic" panose="01010101010101010101" pitchFamily="50" charset="-78"/>
                <a:cs typeface="Myriad Arabic" panose="01010101010101010101" pitchFamily="50" charset="-78"/>
              </a:rPr>
              <a:t>"</a:t>
            </a:r>
            <a:r>
              <a:rPr lang="ar-SA" sz="2400" b="1" dirty="0">
                <a:solidFill>
                  <a:schemeClr val="accent2">
                    <a:lumMod val="40000"/>
                    <a:lumOff val="60000"/>
                  </a:schemeClr>
                </a:solidFill>
                <a:latin typeface="Myriad Arabic" panose="01010101010101010101" pitchFamily="50" charset="-78"/>
                <a:cs typeface="Myriad Arabic" panose="01010101010101010101" pitchFamily="50" charset="-78"/>
              </a:rPr>
              <a:t>كما تعلم</a:t>
            </a:r>
            <a:r>
              <a:rPr lang="ar-MA" sz="2400" b="1" dirty="0">
                <a:solidFill>
                  <a:schemeClr val="bg1"/>
                </a:solidFill>
                <a:latin typeface="Myriad Arabic" panose="01010101010101010101" pitchFamily="50" charset="-78"/>
                <a:cs typeface="Myriad Arabic" panose="01010101010101010101" pitchFamily="50" charset="-78"/>
              </a:rPr>
              <a:t>"</a:t>
            </a:r>
          </a:p>
          <a:p>
            <a:pPr algn="r"/>
            <a:r>
              <a:rPr lang="ar-SA" sz="2400" b="1" dirty="0">
                <a:solidFill>
                  <a:schemeClr val="bg1"/>
                </a:solidFill>
                <a:latin typeface="Myriad Arabic" panose="01010101010101010101" pitchFamily="50" charset="-78"/>
                <a:cs typeface="Myriad Arabic" panose="01010101010101010101" pitchFamily="50" charset="-78"/>
              </a:rPr>
              <a:t> </a:t>
            </a:r>
            <a:r>
              <a:rPr lang="ar-MA" sz="2400" b="1" dirty="0">
                <a:solidFill>
                  <a:schemeClr val="bg1"/>
                </a:solidFill>
                <a:latin typeface="Myriad Arabic" panose="01010101010101010101" pitchFamily="50" charset="-78"/>
                <a:cs typeface="Myriad Arabic" panose="01010101010101010101" pitchFamily="50" charset="-78"/>
              </a:rPr>
              <a:t>"</a:t>
            </a:r>
            <a:r>
              <a:rPr lang="ar-SA" sz="2400" b="1" dirty="0">
                <a:solidFill>
                  <a:schemeClr val="accent3">
                    <a:lumMod val="60000"/>
                    <a:lumOff val="40000"/>
                  </a:schemeClr>
                </a:solidFill>
                <a:latin typeface="Myriad Arabic" panose="01010101010101010101" pitchFamily="50" charset="-78"/>
                <a:cs typeface="Myriad Arabic" panose="01010101010101010101" pitchFamily="50" charset="-78"/>
              </a:rPr>
              <a:t>هل تعلم</a:t>
            </a:r>
            <a:r>
              <a:rPr lang="ar-MA" sz="2400" b="1" dirty="0">
                <a:solidFill>
                  <a:schemeClr val="bg1"/>
                </a:solidFill>
                <a:latin typeface="Myriad Arabic" panose="01010101010101010101" pitchFamily="50" charset="-78"/>
                <a:cs typeface="Myriad Arabic" panose="01010101010101010101" pitchFamily="50" charset="-78"/>
              </a:rPr>
              <a:t>"</a:t>
            </a:r>
          </a:p>
          <a:p>
            <a:pPr algn="r"/>
            <a:r>
              <a:rPr lang="ar-SA" sz="2400" b="1" dirty="0">
                <a:solidFill>
                  <a:schemeClr val="bg1"/>
                </a:solidFill>
                <a:latin typeface="Myriad Arabic" panose="01010101010101010101" pitchFamily="50" charset="-78"/>
                <a:cs typeface="Myriad Arabic" panose="01010101010101010101" pitchFamily="50" charset="-78"/>
              </a:rPr>
              <a:t> </a:t>
            </a:r>
            <a:r>
              <a:rPr lang="ar-MA" sz="2400" b="1" dirty="0">
                <a:solidFill>
                  <a:schemeClr val="bg1"/>
                </a:solidFill>
                <a:latin typeface="Myriad Arabic" panose="01010101010101010101" pitchFamily="50" charset="-78"/>
                <a:cs typeface="Myriad Arabic" panose="01010101010101010101" pitchFamily="50" charset="-78"/>
              </a:rPr>
              <a:t>"</a:t>
            </a:r>
            <a:r>
              <a:rPr lang="ar-SA" sz="2400" b="1" dirty="0">
                <a:solidFill>
                  <a:schemeClr val="accent2">
                    <a:lumMod val="40000"/>
                    <a:lumOff val="60000"/>
                  </a:schemeClr>
                </a:solidFill>
                <a:latin typeface="Myriad Arabic" panose="01010101010101010101" pitchFamily="50" charset="-78"/>
                <a:cs typeface="Myriad Arabic" panose="01010101010101010101" pitchFamily="50" charset="-78"/>
              </a:rPr>
              <a:t>لا داعي للتوضيح</a:t>
            </a:r>
            <a:r>
              <a:rPr lang="ar-MA" sz="2400" b="1" dirty="0">
                <a:solidFill>
                  <a:schemeClr val="bg1"/>
                </a:solidFill>
                <a:latin typeface="Myriad Arabic" panose="01010101010101010101" pitchFamily="50" charset="-78"/>
                <a:cs typeface="Myriad Arabic" panose="01010101010101010101" pitchFamily="50" charset="-78"/>
              </a:rPr>
              <a:t>"</a:t>
            </a:r>
          </a:p>
          <a:p>
            <a:pPr algn="r"/>
            <a:r>
              <a:rPr lang="ar-SA" sz="2400" b="1" dirty="0">
                <a:solidFill>
                  <a:schemeClr val="bg1"/>
                </a:solidFill>
                <a:latin typeface="Myriad Arabic" panose="01010101010101010101" pitchFamily="50" charset="-78"/>
                <a:cs typeface="Myriad Arabic" panose="01010101010101010101" pitchFamily="50" charset="-78"/>
              </a:rPr>
              <a:t> </a:t>
            </a:r>
            <a:r>
              <a:rPr lang="ar-SA" sz="2400" b="1" dirty="0">
                <a:solidFill>
                  <a:schemeClr val="accent3">
                    <a:lumMod val="60000"/>
                    <a:lumOff val="40000"/>
                  </a:schemeClr>
                </a:solidFill>
                <a:latin typeface="Myriad Arabic" panose="01010101010101010101" pitchFamily="50" charset="-78"/>
                <a:cs typeface="Myriad Arabic" panose="01010101010101010101" pitchFamily="50" charset="-78"/>
              </a:rPr>
              <a:t>إما ان اوضح الامر او اسكت</a:t>
            </a:r>
            <a:endParaRPr lang="ar-MA" sz="2400" b="1" dirty="0">
              <a:solidFill>
                <a:schemeClr val="accent3">
                  <a:lumMod val="60000"/>
                  <a:lumOff val="40000"/>
                </a:schemeClr>
              </a:solidFill>
              <a:latin typeface="Myriad Arabic" panose="01010101010101010101" pitchFamily="50" charset="-78"/>
              <a:cs typeface="Myriad Arabic" panose="01010101010101010101" pitchFamily="50" charset="-78"/>
            </a:endParaRPr>
          </a:p>
          <a:p>
            <a:endParaRPr lang="ar-MA" sz="2400" dirty="0"/>
          </a:p>
        </p:txBody>
      </p:sp>
      <p:sp>
        <p:nvSpPr>
          <p:cNvPr id="15" name="TextBox 14">
            <a:extLst>
              <a:ext uri="{FF2B5EF4-FFF2-40B4-BE49-F238E27FC236}">
                <a16:creationId xmlns:a16="http://schemas.microsoft.com/office/drawing/2014/main" id="{4105F6AF-829D-44AE-8FCD-AF85726D6C99}"/>
              </a:ext>
            </a:extLst>
          </p:cNvPr>
          <p:cNvSpPr txBox="1"/>
          <p:nvPr/>
        </p:nvSpPr>
        <p:spPr>
          <a:xfrm>
            <a:off x="498880" y="3532418"/>
            <a:ext cx="3958820" cy="1815882"/>
          </a:xfrm>
          <a:prstGeom prst="rect">
            <a:avLst/>
          </a:prstGeom>
          <a:noFill/>
        </p:spPr>
        <p:txBody>
          <a:bodyPr wrap="square" rtlCol="0">
            <a:spAutoFit/>
          </a:bodyPr>
          <a:lstStyle/>
          <a:p>
            <a:pPr algn="r"/>
            <a:r>
              <a:rPr lang="ar-SA" sz="2800" dirty="0">
                <a:solidFill>
                  <a:schemeClr val="bg1"/>
                </a:solidFill>
                <a:latin typeface="Myriad Arabic" panose="01010101010101010101" pitchFamily="50" charset="-78"/>
                <a:cs typeface="Myriad Arabic" panose="01010101010101010101" pitchFamily="50" charset="-78"/>
              </a:rPr>
              <a:t>عدم التكلم بصفة مطلقة</a:t>
            </a: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bg1"/>
                </a:solidFill>
                <a:latin typeface="Myriad Arabic" panose="01010101010101010101" pitchFamily="50" charset="-78"/>
                <a:cs typeface="Myriad Arabic" panose="01010101010101010101" pitchFamily="50" charset="-78"/>
              </a:rPr>
              <a:t> </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عادة نقول</a:t>
            </a:r>
            <a:r>
              <a:rPr lang="ar-MA"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كالمعتاد</a:t>
            </a: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bg1"/>
                </a:solidFill>
                <a:latin typeface="Myriad Arabic" panose="01010101010101010101" pitchFamily="50" charset="-78"/>
                <a:cs typeface="Myriad Arabic" panose="01010101010101010101" pitchFamily="50" charset="-78"/>
              </a:rPr>
              <a:t> </a:t>
            </a:r>
            <a:endParaRPr lang="en-US" sz="2800" dirty="0">
              <a:solidFill>
                <a:schemeClr val="bg1"/>
              </a:solidFill>
              <a:latin typeface="Myriad Arabic" panose="01010101010101010101" pitchFamily="50"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a:t>
            </a:r>
            <a:r>
              <a:rPr lang="ar-SA" sz="2800" dirty="0">
                <a:solidFill>
                  <a:schemeClr val="accent2">
                    <a:lumMod val="40000"/>
                    <a:lumOff val="60000"/>
                  </a:schemeClr>
                </a:solidFill>
                <a:latin typeface="Myriad Arabic" panose="01010101010101010101" pitchFamily="50" charset="-78"/>
                <a:cs typeface="Myriad Arabic" panose="01010101010101010101" pitchFamily="50" charset="-78"/>
              </a:rPr>
              <a:t>في الحقيقة</a:t>
            </a:r>
            <a:r>
              <a:rPr lang="ar-MA" sz="2800" dirty="0">
                <a:solidFill>
                  <a:schemeClr val="bg1"/>
                </a:solidFill>
                <a:latin typeface="Myriad Arabic" panose="01010101010101010101" pitchFamily="50" charset="-78"/>
                <a:cs typeface="Myriad Arabic" panose="01010101010101010101" pitchFamily="50" charset="-78"/>
              </a:rPr>
              <a:t>"</a:t>
            </a:r>
            <a:endParaRPr lang="en-US" sz="4000"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21334803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9358B-B14F-4CAD-80FB-FA8733A1E760}"/>
              </a:ext>
            </a:extLst>
          </p:cNvPr>
          <p:cNvSpPr/>
          <p:nvPr/>
        </p:nvSpPr>
        <p:spPr>
          <a:xfrm>
            <a:off x="0" y="-54742"/>
            <a:ext cx="9144000" cy="75223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extBox 6">
            <a:extLst>
              <a:ext uri="{FF2B5EF4-FFF2-40B4-BE49-F238E27FC236}">
                <a16:creationId xmlns:a16="http://schemas.microsoft.com/office/drawing/2014/main" id="{8FE3A996-A7AC-4188-9AD4-851B1755EF95}"/>
              </a:ext>
            </a:extLst>
          </p:cNvPr>
          <p:cNvSpPr txBox="1"/>
          <p:nvPr/>
        </p:nvSpPr>
        <p:spPr>
          <a:xfrm>
            <a:off x="3928076" y="1215868"/>
            <a:ext cx="4587278"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-تعريف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الاتصال</a:t>
            </a:r>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و ادواته</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8" name="TextBox 7">
            <a:extLst>
              <a:ext uri="{FF2B5EF4-FFF2-40B4-BE49-F238E27FC236}">
                <a16:creationId xmlns:a16="http://schemas.microsoft.com/office/drawing/2014/main" id="{100BBB03-A4C9-4C11-9210-AE8F64E89942}"/>
              </a:ext>
            </a:extLst>
          </p:cNvPr>
          <p:cNvSpPr txBox="1"/>
          <p:nvPr/>
        </p:nvSpPr>
        <p:spPr>
          <a:xfrm>
            <a:off x="372936" y="1836337"/>
            <a:ext cx="8142419"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-تعريف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9" name="TextBox 8">
            <a:extLst>
              <a:ext uri="{FF2B5EF4-FFF2-40B4-BE49-F238E27FC236}">
                <a16:creationId xmlns:a16="http://schemas.microsoft.com/office/drawing/2014/main" id="{B5090D6A-F0B7-4C6C-96DB-37744086EDCB}"/>
              </a:ext>
            </a:extLst>
          </p:cNvPr>
          <p:cNvSpPr txBox="1"/>
          <p:nvPr/>
        </p:nvSpPr>
        <p:spPr>
          <a:xfrm>
            <a:off x="3281927" y="2364446"/>
            <a:ext cx="5245967"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-وضائف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0" name="TextBox 9">
            <a:extLst>
              <a:ext uri="{FF2B5EF4-FFF2-40B4-BE49-F238E27FC236}">
                <a16:creationId xmlns:a16="http://schemas.microsoft.com/office/drawing/2014/main" id="{2FAF2411-EF55-4A2E-A102-B73AE08DB1B1}"/>
              </a:ext>
            </a:extLst>
          </p:cNvPr>
          <p:cNvSpPr txBox="1"/>
          <p:nvPr/>
        </p:nvSpPr>
        <p:spPr>
          <a:xfrm>
            <a:off x="3286750" y="2824145"/>
            <a:ext cx="5245967"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التربوي</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1" name="TextBox 10">
            <a:extLst>
              <a:ext uri="{FF2B5EF4-FFF2-40B4-BE49-F238E27FC236}">
                <a16:creationId xmlns:a16="http://schemas.microsoft.com/office/drawing/2014/main" id="{70400400-B31F-4C18-B508-77D76DDC68AC}"/>
              </a:ext>
            </a:extLst>
          </p:cNvPr>
          <p:cNvSpPr txBox="1"/>
          <p:nvPr/>
        </p:nvSpPr>
        <p:spPr>
          <a:xfrm>
            <a:off x="3286750" y="3352254"/>
            <a:ext cx="5245967"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-نماذج من نظريات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2" name="TextBox 11">
            <a:extLst>
              <a:ext uri="{FF2B5EF4-FFF2-40B4-BE49-F238E27FC236}">
                <a16:creationId xmlns:a16="http://schemas.microsoft.com/office/drawing/2014/main" id="{CC26D211-5FE8-4334-B055-3C9A363C3359}"/>
              </a:ext>
            </a:extLst>
          </p:cNvPr>
          <p:cNvSpPr txBox="1"/>
          <p:nvPr/>
        </p:nvSpPr>
        <p:spPr>
          <a:xfrm>
            <a:off x="3269388" y="3892113"/>
            <a:ext cx="5245967"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-تقنيات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3" name="TextBox 12">
            <a:extLst>
              <a:ext uri="{FF2B5EF4-FFF2-40B4-BE49-F238E27FC236}">
                <a16:creationId xmlns:a16="http://schemas.microsoft.com/office/drawing/2014/main" id="{C461EF82-6CC7-461C-BF71-1534667F31A0}"/>
              </a:ext>
            </a:extLst>
          </p:cNvPr>
          <p:cNvSpPr txBox="1"/>
          <p:nvPr/>
        </p:nvSpPr>
        <p:spPr>
          <a:xfrm>
            <a:off x="2393001" y="4401916"/>
            <a:ext cx="4974530"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الفظي</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4" name="TextBox 13">
            <a:extLst>
              <a:ext uri="{FF2B5EF4-FFF2-40B4-BE49-F238E27FC236}">
                <a16:creationId xmlns:a16="http://schemas.microsoft.com/office/drawing/2014/main" id="{EA5EAB94-B16E-477F-B455-D4CFCD24D3F8}"/>
              </a:ext>
            </a:extLst>
          </p:cNvPr>
          <p:cNvSpPr txBox="1"/>
          <p:nvPr/>
        </p:nvSpPr>
        <p:spPr>
          <a:xfrm>
            <a:off x="4026884" y="4971970"/>
            <a:ext cx="3340648"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غير الفظي</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5" name="TextBox 14">
            <a:extLst>
              <a:ext uri="{FF2B5EF4-FFF2-40B4-BE49-F238E27FC236}">
                <a16:creationId xmlns:a16="http://schemas.microsoft.com/office/drawing/2014/main" id="{17600E86-3883-42EF-9943-24793CFA745C}"/>
              </a:ext>
            </a:extLst>
          </p:cNvPr>
          <p:cNvSpPr txBox="1"/>
          <p:nvPr/>
        </p:nvSpPr>
        <p:spPr>
          <a:xfrm>
            <a:off x="0" y="1780137"/>
            <a:ext cx="2570312"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-تقنيات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التنشيط</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6" name="TextBox 15">
            <a:extLst>
              <a:ext uri="{FF2B5EF4-FFF2-40B4-BE49-F238E27FC236}">
                <a16:creationId xmlns:a16="http://schemas.microsoft.com/office/drawing/2014/main" id="{2F49CF2D-F7D7-488B-9A83-5C38756D96E4}"/>
              </a:ext>
            </a:extLst>
          </p:cNvPr>
          <p:cNvSpPr txBox="1"/>
          <p:nvPr/>
        </p:nvSpPr>
        <p:spPr>
          <a:xfrm>
            <a:off x="0" y="2303245"/>
            <a:ext cx="2557772"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-دور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التنشيط</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7" name="TextBox 16">
            <a:extLst>
              <a:ext uri="{FF2B5EF4-FFF2-40B4-BE49-F238E27FC236}">
                <a16:creationId xmlns:a16="http://schemas.microsoft.com/office/drawing/2014/main" id="{4F445461-1114-4A55-8497-24F99E80111C}"/>
              </a:ext>
            </a:extLst>
          </p:cNvPr>
          <p:cNvSpPr txBox="1"/>
          <p:nvPr/>
        </p:nvSpPr>
        <p:spPr>
          <a:xfrm>
            <a:off x="373234" y="-12053"/>
            <a:ext cx="8159483" cy="1107996"/>
          </a:xfrm>
          <a:prstGeom prst="rect">
            <a:avLst/>
          </a:prstGeom>
          <a:noFill/>
        </p:spPr>
        <p:txBody>
          <a:bodyPr wrap="square" rtlCol="0">
            <a:spAutoFit/>
          </a:bodyPr>
          <a:lstStyle/>
          <a:p>
            <a:pPr algn="r"/>
            <a:r>
              <a:rPr lang="ar-MA" sz="6600" dirty="0">
                <a:solidFill>
                  <a:schemeClr val="accent5">
                    <a:lumMod val="40000"/>
                    <a:lumOff val="60000"/>
                  </a:schemeClr>
                </a:solidFill>
                <a:latin typeface="Monotype Koufi" pitchFamily="2" charset="-78"/>
                <a:ea typeface="Monotype Koufi" pitchFamily="2" charset="-78"/>
                <a:cs typeface="Monotype Koufi" pitchFamily="2" charset="-78"/>
              </a:rPr>
              <a:t>تقنيات</a:t>
            </a:r>
            <a:r>
              <a:rPr lang="ar-MA" sz="6600" dirty="0">
                <a:solidFill>
                  <a:schemeClr val="accent5">
                    <a:lumMod val="75000"/>
                  </a:schemeClr>
                </a:solidFill>
                <a:latin typeface="Monotype Koufi" pitchFamily="2" charset="-78"/>
                <a:ea typeface="Monotype Koufi" pitchFamily="2" charset="-78"/>
                <a:cs typeface="Monotype Koufi" pitchFamily="2" charset="-78"/>
              </a:rPr>
              <a:t> الاتصال </a:t>
            </a:r>
            <a:r>
              <a:rPr lang="ar-MA" sz="6600" dirty="0">
                <a:solidFill>
                  <a:schemeClr val="accent5">
                    <a:lumMod val="40000"/>
                    <a:lumOff val="60000"/>
                  </a:schemeClr>
                </a:solidFill>
                <a:latin typeface="Monotype Koufi" pitchFamily="2" charset="-78"/>
                <a:ea typeface="Monotype Koufi" pitchFamily="2" charset="-78"/>
                <a:cs typeface="Monotype Koufi" pitchFamily="2" charset="-78"/>
              </a:rPr>
              <a:t>و</a:t>
            </a:r>
            <a:r>
              <a:rPr lang="ar-MA" sz="6600" dirty="0">
                <a:solidFill>
                  <a:schemeClr val="accent5">
                    <a:lumMod val="75000"/>
                  </a:schemeClr>
                </a:solidFill>
                <a:latin typeface="Monotype Koufi" pitchFamily="2" charset="-78"/>
                <a:ea typeface="Monotype Koufi" pitchFamily="2" charset="-78"/>
                <a:cs typeface="Monotype Koufi" pitchFamily="2" charset="-78"/>
              </a:rPr>
              <a:t> التواصل</a:t>
            </a:r>
            <a:endParaRPr lang="en-US" sz="6600" dirty="0">
              <a:solidFill>
                <a:schemeClr val="accent5">
                  <a:lumMod val="75000"/>
                </a:schemeClr>
              </a:solidFill>
              <a:ea typeface="Monotype Koufi" pitchFamily="2" charset="-78"/>
              <a:cs typeface="Monotype Koufi" pitchFamily="2" charset="-78"/>
            </a:endParaRPr>
          </a:p>
        </p:txBody>
      </p:sp>
      <p:sp>
        <p:nvSpPr>
          <p:cNvPr id="23" name="TextBox 22">
            <a:extLst>
              <a:ext uri="{FF2B5EF4-FFF2-40B4-BE49-F238E27FC236}">
                <a16:creationId xmlns:a16="http://schemas.microsoft.com/office/drawing/2014/main" id="{EFD67A57-275F-49B7-AFD4-0DBA717D2D63}"/>
              </a:ext>
            </a:extLst>
          </p:cNvPr>
          <p:cNvSpPr txBox="1"/>
          <p:nvPr/>
        </p:nvSpPr>
        <p:spPr>
          <a:xfrm>
            <a:off x="0" y="1215868"/>
            <a:ext cx="2587674"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-تعريف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التنشيط</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
        <p:nvSpPr>
          <p:cNvPr id="18" name="TextBox 17">
            <a:extLst>
              <a:ext uri="{FF2B5EF4-FFF2-40B4-BE49-F238E27FC236}">
                <a16:creationId xmlns:a16="http://schemas.microsoft.com/office/drawing/2014/main" id="{2C23159D-9474-4CAC-BB48-E6672B307A89}"/>
              </a:ext>
            </a:extLst>
          </p:cNvPr>
          <p:cNvSpPr txBox="1"/>
          <p:nvPr/>
        </p:nvSpPr>
        <p:spPr>
          <a:xfrm>
            <a:off x="4953001" y="5634486"/>
            <a:ext cx="3562354" cy="707886"/>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-المشاكل في </a:t>
            </a:r>
            <a:r>
              <a:rPr lang="ar-MA"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rPr>
              <a:t>التواصل</a:t>
            </a:r>
            <a:endParaRPr lang="en-US" sz="4000" dirty="0">
              <a:solidFill>
                <a:schemeClr val="accent5">
                  <a:lumMod val="60000"/>
                  <a:lumOff val="40000"/>
                </a:schemeClr>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spTree>
    <p:extLst>
      <p:ext uri="{BB962C8B-B14F-4D97-AF65-F5344CB8AC3E}">
        <p14:creationId xmlns:p14="http://schemas.microsoft.com/office/powerpoint/2010/main" val="3206453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0"/>
                                        </p:tgtEl>
                                      </p:cBhvr>
                                    </p:animEffect>
                                    <p:animScale>
                                      <p:cBhvr>
                                        <p:cTn id="13" dur="250" autoRev="1" fill="hold"/>
                                        <p:tgtEl>
                                          <p:spTgt spid="10"/>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4"/>
                                        </p:tgtEl>
                                      </p:cBhvr>
                                    </p:animEffect>
                                    <p:animScale>
                                      <p:cBhvr>
                                        <p:cTn id="28" dur="250" autoRev="1" fill="hold"/>
                                        <p:tgtEl>
                                          <p:spTgt spid="14"/>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5"/>
                                        </p:tgtEl>
                                      </p:cBhvr>
                                    </p:animEffect>
                                    <p:animScale>
                                      <p:cBhvr>
                                        <p:cTn id="31" dur="250" autoRev="1" fill="hold"/>
                                        <p:tgtEl>
                                          <p:spTgt spid="15"/>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6"/>
                                        </p:tgtEl>
                                      </p:cBhvr>
                                    </p:animEffect>
                                    <p:animScale>
                                      <p:cBhvr>
                                        <p:cTn id="34" dur="250" autoRev="1" fill="hold"/>
                                        <p:tgtEl>
                                          <p:spTgt spid="16"/>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3"/>
                                        </p:tgtEl>
                                      </p:cBhvr>
                                    </p:animEffect>
                                    <p:animScale>
                                      <p:cBhvr>
                                        <p:cTn id="37" dur="250" autoRev="1" fill="hold"/>
                                        <p:tgtEl>
                                          <p:spTgt spid="23"/>
                                        </p:tgtEl>
                                      </p:cBhvr>
                                      <p:by x="105000" y="105000"/>
                                    </p:animScale>
                                  </p:childTnLst>
                                </p:cTn>
                              </p:par>
                              <p:par>
                                <p:cTn id="38" presetID="26" presetClass="emph" presetSubtype="0" fill="hold" grpId="0" nodeType="withEffect">
                                  <p:stCondLst>
                                    <p:cond delay="0"/>
                                  </p:stCondLst>
                                  <p:childTnLst>
                                    <p:animEffect transition="out" filter="fade">
                                      <p:cBhvr>
                                        <p:cTn id="39" dur="500" tmFilter="0, 0; .2, .5; .8, .5; 1, 0"/>
                                        <p:tgtEl>
                                          <p:spTgt spid="18"/>
                                        </p:tgtEl>
                                      </p:cBhvr>
                                    </p:animEffect>
                                    <p:animScale>
                                      <p:cBhvr>
                                        <p:cTn id="40"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23"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4495800" y="868363"/>
            <a:ext cx="37928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77912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الصوت</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986803" y="1535258"/>
            <a:ext cx="7932394" cy="523220"/>
          </a:xfrm>
          <a:prstGeom prst="rect">
            <a:avLst/>
          </a:prstGeom>
          <a:noFill/>
        </p:spPr>
        <p:txBody>
          <a:bodyPr wrap="square" rtlCol="0">
            <a:spAutoFit/>
          </a:bodyPr>
          <a:lstStyle/>
          <a:p>
            <a:pPr algn="r"/>
            <a:r>
              <a:rPr lang="ar-SA" sz="2800" dirty="0">
                <a:solidFill>
                  <a:schemeClr val="bg1"/>
                </a:solidFill>
                <a:latin typeface="Myriad Arabic" panose="01010101010101010101" pitchFamily="50" charset="-78"/>
                <a:cs typeface="Myriad Arabic" panose="01010101010101010101" pitchFamily="50" charset="-78"/>
              </a:rPr>
              <a:t>تختلف رنة الصوت من شخص إلى آخر و مع دالك يجب مراعات ما يلي في الصوت </a:t>
            </a:r>
            <a:r>
              <a:rPr lang="ar-MA" sz="2800" dirty="0">
                <a:solidFill>
                  <a:schemeClr val="bg1"/>
                </a:solidFill>
                <a:latin typeface="Myriad Arabic" panose="01010101010101010101" pitchFamily="50" charset="-78"/>
                <a:cs typeface="Myriad Arabic" panose="01010101010101010101" pitchFamily="50" charset="-78"/>
              </a:rPr>
              <a:t>:</a:t>
            </a:r>
            <a:endParaRPr lang="ar-MA" sz="4000" b="1" dirty="0">
              <a:solidFill>
                <a:schemeClr val="bg1"/>
              </a:solidFill>
              <a:latin typeface="Myriad Arabic" panose="01010101010101010101" pitchFamily="50" charset="-78"/>
              <a:cs typeface="Myriad Arabic" panose="01010101010101010101" pitchFamily="50" charset="-78"/>
            </a:endParaRPr>
          </a:p>
        </p:txBody>
      </p:sp>
      <p:sp>
        <p:nvSpPr>
          <p:cNvPr id="14" name="TextBox 13">
            <a:extLst>
              <a:ext uri="{FF2B5EF4-FFF2-40B4-BE49-F238E27FC236}">
                <a16:creationId xmlns:a16="http://schemas.microsoft.com/office/drawing/2014/main" id="{611FBA03-3414-4D50-AE81-7DC45699C287}"/>
              </a:ext>
            </a:extLst>
          </p:cNvPr>
          <p:cNvSpPr txBox="1"/>
          <p:nvPr/>
        </p:nvSpPr>
        <p:spPr>
          <a:xfrm>
            <a:off x="457200" y="2058478"/>
            <a:ext cx="8454620" cy="4770537"/>
          </a:xfrm>
          <a:prstGeom prst="rect">
            <a:avLst/>
          </a:prstGeom>
          <a:noFill/>
        </p:spPr>
        <p:txBody>
          <a:bodyPr wrap="square" rtlCol="0">
            <a:spAutoFit/>
          </a:bodyPr>
          <a:lstStyle/>
          <a:p>
            <a:pPr algn="r"/>
            <a:r>
              <a:rPr lang="ar-SA" sz="32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الشد</a:t>
            </a:r>
            <a:r>
              <a:rPr lang="ar-MA" sz="32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ة:</a:t>
            </a:r>
            <a:endParaRPr lang="ar-MA" sz="44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a:p>
            <a:pPr algn="r"/>
            <a:r>
              <a:rPr lang="ar-SA" sz="2800" dirty="0">
                <a:solidFill>
                  <a:schemeClr val="accent3">
                    <a:lumMod val="60000"/>
                    <a:lumOff val="40000"/>
                  </a:schemeClr>
                </a:solidFill>
                <a:latin typeface="Myriad Arabic" panose="01010101010101010101" pitchFamily="50" charset="-78"/>
                <a:ea typeface="Monotype Koufi" pitchFamily="2" charset="-78"/>
                <a:cs typeface="Myriad Arabic" panose="01010101010101010101" pitchFamily="50" charset="-78"/>
              </a:rPr>
              <a:t>اختيار تتناسب مع الفضاء، عدد و موقع الحضور</a:t>
            </a:r>
            <a:endParaRPr lang="ar-MA" sz="2800" dirty="0">
              <a:solidFill>
                <a:schemeClr val="accent3">
                  <a:lumMod val="60000"/>
                  <a:lumOff val="40000"/>
                </a:schemeClr>
              </a:solidFill>
              <a:latin typeface="Myriad Arabic" panose="01010101010101010101" pitchFamily="50" charset="-78"/>
              <a:ea typeface="Monotype Koufi" pitchFamily="2" charset="-78"/>
              <a:cs typeface="Myriad Arabic" panose="01010101010101010101" pitchFamily="50" charset="-78"/>
            </a:endParaRPr>
          </a:p>
          <a:p>
            <a:pPr algn="r"/>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 النبرة:</a:t>
            </a:r>
            <a:endParaRPr lang="ar-M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a:p>
            <a:pPr algn="r"/>
            <a:r>
              <a:rPr lang="ar-SA" sz="2800" dirty="0">
                <a:solidFill>
                  <a:schemeClr val="bg1"/>
                </a:solidFill>
                <a:latin typeface="Myriad Arabic" panose="01010101010101010101" pitchFamily="50" charset="-78"/>
                <a:ea typeface="Monotype Koufi" pitchFamily="2" charset="-78"/>
                <a:cs typeface="Myriad Arabic" panose="01010101010101010101" pitchFamily="50" charset="-78"/>
              </a:rPr>
              <a:t> </a:t>
            </a:r>
            <a:r>
              <a:rPr lang="ar-SA" sz="2800" dirty="0">
                <a:solidFill>
                  <a:schemeClr val="accent3">
                    <a:lumMod val="60000"/>
                    <a:lumOff val="40000"/>
                  </a:schemeClr>
                </a:solidFill>
                <a:latin typeface="Myriad Arabic" panose="01010101010101010101" pitchFamily="50" charset="-78"/>
                <a:ea typeface="Monotype Koufi" pitchFamily="2" charset="-78"/>
                <a:cs typeface="Myriad Arabic" panose="01010101010101010101" pitchFamily="50" charset="-78"/>
              </a:rPr>
              <a:t>يمكن تنوع النبرة من شد انتباه المستمع</a:t>
            </a:r>
            <a:endParaRPr lang="ar-MA" sz="2800" dirty="0">
              <a:solidFill>
                <a:schemeClr val="accent3">
                  <a:lumMod val="60000"/>
                  <a:lumOff val="40000"/>
                </a:schemeClr>
              </a:solidFill>
              <a:latin typeface="Myriad Arabic" panose="01010101010101010101" pitchFamily="50" charset="-78"/>
              <a:ea typeface="Monotype Koufi" pitchFamily="2" charset="-78"/>
              <a:cs typeface="Myriad Arabic" panose="01010101010101010101" pitchFamily="50" charset="-78"/>
            </a:endParaRPr>
          </a:p>
          <a:p>
            <a:pPr algn="r"/>
            <a:r>
              <a:rPr lang="ar-SA" sz="2800" dirty="0">
                <a:solidFill>
                  <a:schemeClr val="bg1"/>
                </a:solidFill>
                <a:latin typeface="Myriad Arabic" panose="01010101010101010101" pitchFamily="50" charset="-78"/>
                <a:ea typeface="Monotype Koufi" pitchFamily="2" charset="-78"/>
                <a:cs typeface="Myriad Arabic" panose="01010101010101010101" pitchFamily="50" charset="-78"/>
              </a:rPr>
              <a:t> </a:t>
            </a:r>
            <a:r>
              <a:rPr lang="ar-SA" sz="32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الوتيرة:</a:t>
            </a:r>
            <a:endParaRPr lang="ar-MA" sz="32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a:p>
            <a:pPr algn="r"/>
            <a:r>
              <a:rPr lang="ar-MA" sz="2800" dirty="0">
                <a:solidFill>
                  <a:schemeClr val="bg1"/>
                </a:solidFill>
                <a:latin typeface="Myriad Arabic" panose="01010101010101010101" pitchFamily="50" charset="-78"/>
                <a:ea typeface="Monotype Koufi" pitchFamily="2" charset="-78"/>
                <a:cs typeface="Myriad Arabic" panose="01010101010101010101" pitchFamily="50" charset="-78"/>
              </a:rPr>
              <a:t>		   سريعة : </a:t>
            </a:r>
            <a:r>
              <a:rPr lang="ar-S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rPr>
              <a:t>تزيد</a:t>
            </a:r>
            <a:r>
              <a:rPr lang="ar-M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rPr>
              <a:t> </a:t>
            </a:r>
            <a:r>
              <a:rPr lang="ar-S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rPr>
              <a:t>من الخوف و تشد انفاس الحضور.</a:t>
            </a:r>
            <a:endParaRPr lang="ar-M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endParaRPr>
          </a:p>
          <a:p>
            <a:pPr algn="r"/>
            <a:r>
              <a:rPr lang="ar-MA" sz="2800" dirty="0">
                <a:solidFill>
                  <a:schemeClr val="bg1"/>
                </a:solidFill>
                <a:latin typeface="Myriad Arabic" panose="01010101010101010101" pitchFamily="50" charset="-78"/>
                <a:ea typeface="Monotype Koufi" pitchFamily="2" charset="-78"/>
                <a:cs typeface="Myriad Arabic" panose="01010101010101010101" pitchFamily="50" charset="-78"/>
              </a:rPr>
              <a:t>   </a:t>
            </a:r>
            <a:r>
              <a:rPr lang="ar-SA" sz="2800" dirty="0">
                <a:solidFill>
                  <a:schemeClr val="bg1"/>
                </a:solidFill>
                <a:latin typeface="Myriad Arabic" panose="01010101010101010101" pitchFamily="50" charset="-78"/>
                <a:ea typeface="Monotype Koufi" pitchFamily="2" charset="-78"/>
                <a:cs typeface="Myriad Arabic" panose="01010101010101010101" pitchFamily="50" charset="-78"/>
              </a:rPr>
              <a:t>بطيئة : </a:t>
            </a:r>
            <a:r>
              <a:rPr lang="ar-S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rPr>
              <a:t>تخلق الرتابة والملل</a:t>
            </a:r>
            <a:endParaRPr lang="ar-MA" sz="2800" dirty="0">
              <a:solidFill>
                <a:schemeClr val="accent2">
                  <a:lumMod val="60000"/>
                  <a:lumOff val="40000"/>
                </a:schemeClr>
              </a:solidFill>
              <a:latin typeface="Myriad Arabic" panose="01010101010101010101" pitchFamily="50" charset="-78"/>
              <a:ea typeface="Monotype Koufi" pitchFamily="2" charset="-78"/>
              <a:cs typeface="Myriad Arabic" panose="01010101010101010101" pitchFamily="50" charset="-78"/>
            </a:endParaRPr>
          </a:p>
          <a:p>
            <a:pPr algn="r"/>
            <a:r>
              <a:rPr lang="ar-MA" sz="2800" dirty="0">
                <a:solidFill>
                  <a:schemeClr val="bg1"/>
                </a:solidFill>
                <a:latin typeface="Myriad Arabic" panose="01010101010101010101" pitchFamily="50" charset="-78"/>
                <a:cs typeface="Myriad Arabic" panose="01010101010101010101" pitchFamily="50" charset="-78"/>
              </a:rPr>
              <a:t>   </a:t>
            </a:r>
            <a:r>
              <a:rPr lang="ar-SA" sz="2800" dirty="0">
                <a:solidFill>
                  <a:schemeClr val="bg1"/>
                </a:solidFill>
                <a:latin typeface="Myriad Arabic" panose="01010101010101010101" pitchFamily="50" charset="-78"/>
                <a:cs typeface="Myriad Arabic" panose="01010101010101010101" pitchFamily="50" charset="-78"/>
              </a:rPr>
              <a:t>متقطعة : </a:t>
            </a:r>
            <a:r>
              <a:rPr lang="ar-SA" sz="3200" dirty="0">
                <a:solidFill>
                  <a:schemeClr val="accent3">
                    <a:lumMod val="60000"/>
                    <a:lumOff val="40000"/>
                  </a:schemeClr>
                </a:solidFill>
                <a:latin typeface="Myriad Arabic" panose="01010101010101010101" pitchFamily="50" charset="-78"/>
                <a:cs typeface="Myriad Arabic" panose="01010101010101010101" pitchFamily="50" charset="-78"/>
              </a:rPr>
              <a:t>باستعمال وقفات لا تتعدى 5توان</a:t>
            </a:r>
            <a:r>
              <a:rPr lang="ar-MA" sz="32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SA" sz="3200" dirty="0">
                <a:solidFill>
                  <a:schemeClr val="accent3">
                    <a:lumMod val="60000"/>
                    <a:lumOff val="40000"/>
                  </a:schemeClr>
                </a:solidFill>
                <a:latin typeface="Myriad Arabic" panose="01010101010101010101" pitchFamily="50" charset="-78"/>
                <a:cs typeface="Myriad Arabic" panose="01010101010101010101" pitchFamily="50" charset="-78"/>
              </a:rPr>
              <a:t>تمكن من استرجاع النفس الاستراحة ملاح</a:t>
            </a:r>
            <a:r>
              <a:rPr lang="ar-MA" sz="3200" dirty="0">
                <a:solidFill>
                  <a:schemeClr val="accent3">
                    <a:lumMod val="60000"/>
                    <a:lumOff val="40000"/>
                  </a:schemeClr>
                </a:solidFill>
                <a:latin typeface="Myriad Arabic" panose="01010101010101010101" pitchFamily="50" charset="-78"/>
                <a:cs typeface="Myriad Arabic" panose="01010101010101010101" pitchFamily="50" charset="-78"/>
              </a:rPr>
              <a:t>ظ</a:t>
            </a:r>
            <a:r>
              <a:rPr lang="ar-SA" sz="3200" dirty="0">
                <a:solidFill>
                  <a:schemeClr val="accent3">
                    <a:lumMod val="60000"/>
                    <a:lumOff val="40000"/>
                  </a:schemeClr>
                </a:solidFill>
                <a:latin typeface="Myriad Arabic" panose="01010101010101010101" pitchFamily="50" charset="-78"/>
                <a:cs typeface="Myriad Arabic" panose="01010101010101010101" pitchFamily="50" charset="-78"/>
              </a:rPr>
              <a:t>ة رد فعل الجمهور تمكن الجمهور من التنفس</a:t>
            </a:r>
            <a:endParaRPr lang="en-US" sz="3200" dirty="0">
              <a:solidFill>
                <a:schemeClr val="accent3">
                  <a:lumMod val="60000"/>
                  <a:lumOff val="40000"/>
                </a:schemeClr>
              </a:solidFill>
              <a:latin typeface="Myriad Arabic" panose="01010101010101010101" pitchFamily="50" charset="-78"/>
              <a:cs typeface="Myriad Arabic" panose="01010101010101010101" pitchFamily="50" charset="-78"/>
            </a:endParaRPr>
          </a:p>
          <a:p>
            <a:pPr algn="r"/>
            <a:endParaRPr lang="en-US" sz="2800" dirty="0">
              <a:solidFill>
                <a:schemeClr val="bg1"/>
              </a:solidFill>
              <a:latin typeface="Myriad Arabic" panose="01010101010101010101" pitchFamily="50" charset="-78"/>
              <a:ea typeface="Monotype Koufi" pitchFamily="2" charset="-78"/>
              <a:cs typeface="Myriad Arabic" panose="01010101010101010101" pitchFamily="50" charset="-78"/>
            </a:endParaRPr>
          </a:p>
        </p:txBody>
      </p:sp>
    </p:spTree>
    <p:extLst>
      <p:ext uri="{BB962C8B-B14F-4D97-AF65-F5344CB8AC3E}">
        <p14:creationId xmlns:p14="http://schemas.microsoft.com/office/powerpoint/2010/main" val="24196346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2667000" y="868363"/>
            <a:ext cx="56216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الغير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8476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وضعية الجسم</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20309" y="1619619"/>
            <a:ext cx="8766797" cy="4955203"/>
          </a:xfrm>
          <a:prstGeom prst="rect">
            <a:avLst/>
          </a:prstGeom>
          <a:noFill/>
        </p:spPr>
        <p:txBody>
          <a:bodyPr wrap="square" rtlCol="0">
            <a:spAutoFit/>
          </a:bodyPr>
          <a:lstStyle/>
          <a:p>
            <a:pPr algn="r"/>
            <a:r>
              <a:rPr lang="ar-SA" sz="3200" dirty="0">
                <a:solidFill>
                  <a:schemeClr val="bg1"/>
                </a:solidFill>
                <a:latin typeface="Myriad Arabic" panose="01010101010101010101" pitchFamily="50" charset="-78"/>
                <a:cs typeface="Myriad Arabic" panose="01010101010101010101" pitchFamily="50" charset="-78"/>
              </a:rPr>
              <a:t>هناك أربع وضعيات جسدية مختلفة للمرسل والتي تترك وقعا على المتلقي.</a:t>
            </a:r>
            <a:endParaRPr lang="ar-MA" sz="3200" dirty="0">
              <a:solidFill>
                <a:schemeClr val="bg1"/>
              </a:solidFill>
              <a:latin typeface="Myriad Arabic" panose="01010101010101010101" pitchFamily="50" charset="-78"/>
              <a:cs typeface="Myriad Arabic" panose="01010101010101010101" pitchFamily="50" charset="-78"/>
            </a:endParaRPr>
          </a:p>
          <a:p>
            <a:pPr algn="r"/>
            <a:endParaRPr lang="ar-MA" sz="3200" dirty="0">
              <a:solidFill>
                <a:schemeClr val="accent2">
                  <a:lumMod val="40000"/>
                  <a:lumOff val="60000"/>
                </a:schemeClr>
              </a:solidFill>
              <a:latin typeface="Myriad Arabic" panose="01010101010101010101" pitchFamily="50" charset="-78"/>
              <a:cs typeface="Myriad Arabic" panose="01010101010101010101" pitchFamily="50" charset="-78"/>
            </a:endParaRPr>
          </a:p>
          <a:p>
            <a:pPr lvl="1" algn="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الاستقامة </a:t>
            </a:r>
            <a:r>
              <a:rPr lang="ar-SA" sz="3600" dirty="0">
                <a:solidFill>
                  <a:schemeClr val="accent2">
                    <a:lumMod val="40000"/>
                    <a:lumOff val="60000"/>
                  </a:schemeClr>
                </a:solidFill>
                <a:latin typeface="Myriad Arabic" panose="01010101010101010101" pitchFamily="50" charset="-78"/>
                <a:cs typeface="Myriad Arabic" panose="01010101010101010101" pitchFamily="50" charset="-78"/>
              </a:rPr>
              <a:t>: وضعية سلطوية وسيادية</a:t>
            </a:r>
            <a:r>
              <a:rPr lang="ar-MA" sz="3600" dirty="0">
                <a:solidFill>
                  <a:schemeClr val="accent2">
                    <a:lumMod val="40000"/>
                    <a:lumOff val="60000"/>
                  </a:schemeClr>
                </a:solidFill>
                <a:latin typeface="Myriad Arabic" panose="01010101010101010101" pitchFamily="50" charset="-78"/>
                <a:cs typeface="Myriad Arabic" panose="01010101010101010101" pitchFamily="50" charset="-78"/>
              </a:rPr>
              <a:t>.</a:t>
            </a:r>
          </a:p>
          <a:p>
            <a:pPr lvl="1" algn="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تشنج والانحناء</a:t>
            </a:r>
            <a:r>
              <a:rPr lang="ar-SA" sz="3600" dirty="0">
                <a:solidFill>
                  <a:schemeClr val="accent2">
                    <a:lumMod val="40000"/>
                    <a:lumOff val="60000"/>
                  </a:schemeClr>
                </a:solidFill>
                <a:latin typeface="Myriad Arabic" panose="01010101010101010101" pitchFamily="50" charset="-78"/>
                <a:cs typeface="Myriad Arabic" panose="01010101010101010101" pitchFamily="50" charset="-78"/>
              </a:rPr>
              <a:t>: وضعية</a:t>
            </a:r>
            <a:r>
              <a:rPr lang="ar-MA" sz="3600" dirty="0">
                <a:solidFill>
                  <a:schemeClr val="accent2">
                    <a:lumMod val="40000"/>
                    <a:lumOff val="60000"/>
                  </a:schemeClr>
                </a:solidFill>
                <a:latin typeface="Myriad Arabic" panose="01010101010101010101" pitchFamily="50" charset="-78"/>
                <a:cs typeface="Myriad Arabic" panose="01010101010101010101" pitchFamily="50" charset="-78"/>
              </a:rPr>
              <a:t> </a:t>
            </a:r>
            <a:r>
              <a:rPr lang="ar-SA" sz="3600" dirty="0">
                <a:solidFill>
                  <a:schemeClr val="accent2">
                    <a:lumMod val="40000"/>
                    <a:lumOff val="60000"/>
                  </a:schemeClr>
                </a:solidFill>
                <a:latin typeface="Myriad Arabic" panose="01010101010101010101" pitchFamily="50" charset="-78"/>
                <a:cs typeface="Myriad Arabic" panose="01010101010101010101" pitchFamily="50" charset="-78"/>
              </a:rPr>
              <a:t>خضوع.</a:t>
            </a:r>
            <a:endParaRPr lang="ar-MA" sz="3600" dirty="0">
              <a:solidFill>
                <a:schemeClr val="accent2">
                  <a:lumMod val="40000"/>
                  <a:lumOff val="60000"/>
                </a:schemeClr>
              </a:solidFill>
              <a:latin typeface="Myriad Arabic" panose="01010101010101010101" pitchFamily="50" charset="-78"/>
              <a:cs typeface="Myriad Arabic" panose="01010101010101010101" pitchFamily="50" charset="-78"/>
            </a:endParaRPr>
          </a:p>
          <a:p>
            <a:pPr lvl="1" algn="r"/>
            <a:r>
              <a:rPr lang="ar-SA" sz="3600" dirty="0">
                <a:solidFill>
                  <a:schemeClr val="accent2">
                    <a:lumMod val="40000"/>
                    <a:lumOff val="60000"/>
                  </a:schemeClr>
                </a:solidFill>
                <a:latin typeface="Myriad Arabic" panose="01010101010101010101" pitchFamily="50" charset="-78"/>
                <a:cs typeface="Myriad Arabic" panose="01010101010101010101" pitchFamily="50" charset="-78"/>
              </a:rPr>
              <a:t> </a:t>
            </a:r>
            <a:r>
              <a:rPr lang="ar-MA" sz="3600" dirty="0">
                <a:solidFill>
                  <a:schemeClr val="accent2">
                    <a:lumMod val="40000"/>
                    <a:lumOff val="60000"/>
                  </a:schemeClr>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نحو الأمام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 وضعية تقاسم وارتياح،</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تفتح نحو الآخر.</a:t>
            </a:r>
            <a:endParaRPr lang="ar-MA" sz="3600" dirty="0">
              <a:solidFill>
                <a:schemeClr val="accent3">
                  <a:lumMod val="60000"/>
                  <a:lumOff val="40000"/>
                </a:schemeClr>
              </a:solidFill>
              <a:latin typeface="Myriad Arabic" panose="01010101010101010101" pitchFamily="50" charset="-78"/>
              <a:cs typeface="Myriad Arabic" panose="01010101010101010101" pitchFamily="50" charset="-78"/>
            </a:endParaRPr>
          </a:p>
          <a:p>
            <a:pPr lvl="1" algn="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نحو الخلف </a:t>
            </a:r>
            <a:r>
              <a:rPr lang="ar-SA" sz="3600" dirty="0">
                <a:solidFill>
                  <a:schemeClr val="accent2">
                    <a:lumMod val="40000"/>
                    <a:lumOff val="60000"/>
                  </a:schemeClr>
                </a:solidFill>
                <a:latin typeface="Myriad Arabic" panose="01010101010101010101" pitchFamily="50" charset="-78"/>
                <a:cs typeface="Myriad Arabic" panose="01010101010101010101" pitchFamily="50" charset="-78"/>
              </a:rPr>
              <a:t>: وضعية هروب وخوف</a:t>
            </a:r>
            <a:endParaRPr lang="ar-MA" sz="3600" dirty="0">
              <a:solidFill>
                <a:schemeClr val="accent2">
                  <a:lumMod val="40000"/>
                  <a:lumOff val="60000"/>
                </a:schemeClr>
              </a:solidFill>
              <a:latin typeface="Myriad Arabic" panose="01010101010101010101" pitchFamily="50" charset="-78"/>
              <a:cs typeface="Myriad Arabic" panose="01010101010101010101" pitchFamily="50" charset="-78"/>
            </a:endParaRPr>
          </a:p>
          <a:p>
            <a:pPr lvl="1" algn="r"/>
            <a:r>
              <a:rPr lang="ar-SA" sz="3600" dirty="0">
                <a:solidFill>
                  <a:schemeClr val="bg1"/>
                </a:solidFill>
                <a:latin typeface="Myriad Arabic" panose="01010101010101010101" pitchFamily="50" charset="-78"/>
                <a:cs typeface="Myriad Arabic" panose="01010101010101010101" pitchFamily="50" charset="-78"/>
              </a:rPr>
              <a:t>  يجب أن تكون وضعية الجسم :   </a:t>
            </a:r>
            <a:endParaRPr lang="ar-MA" sz="3600" dirty="0">
              <a:solidFill>
                <a:schemeClr val="bg1"/>
              </a:solidFill>
              <a:latin typeface="Myriad Arabic" panose="01010101010101010101" pitchFamily="50" charset="-78"/>
              <a:cs typeface="Myriad Arabic" panose="01010101010101010101" pitchFamily="50" charset="-78"/>
            </a:endParaRPr>
          </a:p>
          <a:p>
            <a:pPr lvl="2" algn="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 عند الوقوف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 منتصبة وغير متصنعة ونحو</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الأمام.  </a:t>
            </a:r>
            <a:endParaRPr lang="ar-MA" sz="3600" dirty="0">
              <a:solidFill>
                <a:schemeClr val="accent3">
                  <a:lumMod val="60000"/>
                  <a:lumOff val="40000"/>
                </a:schemeClr>
              </a:solidFill>
              <a:latin typeface="Myriad Arabic" panose="01010101010101010101" pitchFamily="50" charset="-78"/>
              <a:cs typeface="Myriad Arabic" panose="01010101010101010101" pitchFamily="50" charset="-78"/>
            </a:endParaRPr>
          </a:p>
          <a:p>
            <a:pPr lvl="1" algn="r"/>
            <a:r>
              <a:rPr lang="ar-SA" sz="3600" dirty="0">
                <a:solidFill>
                  <a:schemeClr val="bg1"/>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 - عند الجلوس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 معتدلة ومتزنة.</a:t>
            </a:r>
          </a:p>
        </p:txBody>
      </p:sp>
    </p:spTree>
    <p:extLst>
      <p:ext uri="{BB962C8B-B14F-4D97-AF65-F5344CB8AC3E}">
        <p14:creationId xmlns:p14="http://schemas.microsoft.com/office/powerpoint/2010/main" val="308098402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2667000" y="868363"/>
            <a:ext cx="56216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الغير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8476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الحركة</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57379" y="1529788"/>
            <a:ext cx="8766797" cy="5078313"/>
          </a:xfrm>
          <a:prstGeom prst="rect">
            <a:avLst/>
          </a:prstGeom>
          <a:noFill/>
        </p:spPr>
        <p:txBody>
          <a:bodyPr wrap="square" rtlCol="0">
            <a:spAutoFit/>
          </a:bodyPr>
          <a:lstStyle/>
          <a:p>
            <a:pPr algn="r"/>
            <a:r>
              <a:rPr lang="ar-SA" sz="3600" dirty="0">
                <a:solidFill>
                  <a:schemeClr val="bg1"/>
                </a:solidFill>
                <a:latin typeface="Myriad Arabic" panose="01010101010101010101" pitchFamily="50" charset="-78"/>
                <a:cs typeface="Myriad Arabic" panose="01010101010101010101" pitchFamily="50" charset="-78"/>
              </a:rPr>
              <a:t>غالبا ما تعكس الحركة الحالة النفسية </a:t>
            </a:r>
            <a:r>
              <a:rPr lang="ar-SA" sz="3600" dirty="0" err="1">
                <a:solidFill>
                  <a:schemeClr val="bg1"/>
                </a:solidFill>
                <a:latin typeface="Myriad Arabic" panose="01010101010101010101" pitchFamily="50" charset="-78"/>
                <a:cs typeface="Myriad Arabic" panose="01010101010101010101" pitchFamily="50" charset="-78"/>
              </a:rPr>
              <a:t>للمرسل.لذلك</a:t>
            </a:r>
            <a:r>
              <a:rPr lang="ar-SA" sz="3600" dirty="0">
                <a:solidFill>
                  <a:schemeClr val="bg1"/>
                </a:solidFill>
                <a:latin typeface="Myriad Arabic" panose="01010101010101010101" pitchFamily="50" charset="-78"/>
                <a:cs typeface="Myriad Arabic" panose="01010101010101010101" pitchFamily="50" charset="-78"/>
              </a:rPr>
              <a:t> فالحركة يجب أن تدل على الارتياح والرغبة في التواصل</a:t>
            </a:r>
            <a:r>
              <a:rPr lang="ar-MA" sz="3600" dirty="0">
                <a:solidFill>
                  <a:schemeClr val="bg1"/>
                </a:solidFill>
                <a:latin typeface="Myriad Arabic" panose="01010101010101010101" pitchFamily="50" charset="-78"/>
                <a:cs typeface="Myriad Arabic" panose="01010101010101010101" pitchFamily="50" charset="-78"/>
              </a:rPr>
              <a:t> :</a:t>
            </a:r>
          </a:p>
          <a:p>
            <a:pPr algn="r"/>
            <a:r>
              <a:rPr lang="ar-SA" sz="3600" dirty="0">
                <a:solidFill>
                  <a:schemeClr val="bg1"/>
                </a:solidFill>
                <a:latin typeface="Myriad Arabic" panose="01010101010101010101" pitchFamily="50" charset="-78"/>
                <a:cs typeface="Myriad Arabic" panose="01010101010101010101" pitchFamily="50" charset="-78"/>
              </a:rPr>
              <a:t>الحركات المشوشة : </a:t>
            </a:r>
            <a:r>
              <a:rPr lang="ar-SA" sz="3600" dirty="0">
                <a:solidFill>
                  <a:schemeClr val="accent2">
                    <a:lumMod val="60000"/>
                    <a:lumOff val="40000"/>
                  </a:schemeClr>
                </a:solidFill>
                <a:latin typeface="Myriad Arabic" panose="01010101010101010101" pitchFamily="50" charset="-78"/>
                <a:cs typeface="Myriad Arabic" panose="01010101010101010101" pitchFamily="50" charset="-78"/>
              </a:rPr>
              <a:t>حركات لا علاقة لها بمضمون </a:t>
            </a:r>
            <a:r>
              <a:rPr lang="ar-SA" sz="3600" dirty="0" err="1">
                <a:solidFill>
                  <a:schemeClr val="accent2">
                    <a:lumMod val="60000"/>
                    <a:lumOff val="40000"/>
                  </a:schemeClr>
                </a:solidFill>
                <a:latin typeface="Myriad Arabic" panose="01010101010101010101" pitchFamily="50" charset="-78"/>
                <a:cs typeface="Myriad Arabic" panose="01010101010101010101" pitchFamily="50" charset="-78"/>
              </a:rPr>
              <a:t>الرسالة،تعكس</a:t>
            </a:r>
            <a:r>
              <a:rPr lang="ar-SA" sz="3600" dirty="0">
                <a:solidFill>
                  <a:schemeClr val="accent2">
                    <a:lumMod val="60000"/>
                    <a:lumOff val="40000"/>
                  </a:schemeClr>
                </a:solidFill>
                <a:latin typeface="Myriad Arabic" panose="01010101010101010101" pitchFamily="50" charset="-78"/>
                <a:cs typeface="Myriad Arabic" panose="01010101010101010101" pitchFamily="50" charset="-78"/>
              </a:rPr>
              <a:t> الانفعال وعدم التركيز.</a:t>
            </a:r>
            <a:endParaRPr lang="ar-MA"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SA" sz="3600" dirty="0">
                <a:solidFill>
                  <a:schemeClr val="bg1"/>
                </a:solidFill>
                <a:latin typeface="Myriad Arabic" panose="01010101010101010101" pitchFamily="50" charset="-78"/>
                <a:cs typeface="Myriad Arabic" panose="01010101010101010101" pitchFamily="50" charset="-78"/>
              </a:rPr>
              <a:t> الحركات المغلقة : </a:t>
            </a:r>
            <a:r>
              <a:rPr lang="ar-SA" sz="3600" dirty="0">
                <a:solidFill>
                  <a:schemeClr val="accent2">
                    <a:lumMod val="60000"/>
                    <a:lumOff val="40000"/>
                  </a:schemeClr>
                </a:solidFill>
                <a:latin typeface="Myriad Arabic" panose="01010101010101010101" pitchFamily="50" charset="-78"/>
                <a:cs typeface="Myriad Arabic" panose="01010101010101010101" pitchFamily="50" charset="-78"/>
              </a:rPr>
              <a:t>حركات موجهة نحو المرسل </a:t>
            </a:r>
            <a:r>
              <a:rPr lang="ar-SA" sz="3600" dirty="0" err="1">
                <a:solidFill>
                  <a:schemeClr val="accent2">
                    <a:lumMod val="60000"/>
                    <a:lumOff val="40000"/>
                  </a:schemeClr>
                </a:solidFill>
                <a:latin typeface="Myriad Arabic" panose="01010101010101010101" pitchFamily="50" charset="-78"/>
                <a:cs typeface="Myriad Arabic" panose="01010101010101010101" pitchFamily="50" charset="-78"/>
              </a:rPr>
              <a:t>نفسه،و</a:t>
            </a:r>
            <a:r>
              <a:rPr lang="ar-SA" sz="3600" dirty="0">
                <a:solidFill>
                  <a:schemeClr val="accent2">
                    <a:lumMod val="60000"/>
                    <a:lumOff val="40000"/>
                  </a:schemeClr>
                </a:solidFill>
                <a:latin typeface="Myriad Arabic" panose="01010101010101010101" pitchFamily="50" charset="-78"/>
                <a:cs typeface="Myriad Arabic" panose="01010101010101010101" pitchFamily="50" charset="-78"/>
              </a:rPr>
              <a:t> تعكس عدم ثقته بنفسه حيث يستعملها لطمأنته.</a:t>
            </a:r>
            <a:endParaRPr lang="ar-MA"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SA" sz="3600" dirty="0">
                <a:solidFill>
                  <a:schemeClr val="bg1"/>
                </a:solidFill>
                <a:latin typeface="Myriad Arabic" panose="01010101010101010101" pitchFamily="50" charset="-78"/>
                <a:cs typeface="Myriad Arabic" panose="01010101010101010101" pitchFamily="50" charset="-78"/>
              </a:rPr>
              <a:t>الحركات المفتوحة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 حركات تساير الرسالة وهي موجهة نحو الحضور تدل على التقاسم والانخراط. </a:t>
            </a:r>
            <a:endParaRPr lang="ar-MA" sz="3600" dirty="0">
              <a:solidFill>
                <a:schemeClr val="accent3">
                  <a:lumMod val="60000"/>
                  <a:lumOff val="40000"/>
                </a:schemeClr>
              </a:solidFill>
              <a:latin typeface="Myriad Arabic" panose="01010101010101010101" pitchFamily="50" charset="-78"/>
              <a:cs typeface="Myriad Arabic" panose="01010101010101010101" pitchFamily="50" charset="-78"/>
            </a:endParaRPr>
          </a:p>
          <a:p>
            <a:pPr algn="r"/>
            <a:r>
              <a:rPr lang="ar-SA" sz="3600" dirty="0">
                <a:solidFill>
                  <a:schemeClr val="bg1"/>
                </a:solidFill>
                <a:latin typeface="Myriad Arabic" panose="01010101010101010101" pitchFamily="50" charset="-78"/>
                <a:cs typeface="Myriad Arabic" panose="01010101010101010101" pitchFamily="50" charset="-78"/>
              </a:rPr>
              <a:t>الحركات الدائرية : </a:t>
            </a:r>
            <a:r>
              <a:rPr lang="ar-SA" sz="3600" dirty="0">
                <a:solidFill>
                  <a:schemeClr val="accent3">
                    <a:lumMod val="60000"/>
                    <a:lumOff val="40000"/>
                  </a:schemeClr>
                </a:solidFill>
                <a:latin typeface="Myriad Arabic" panose="01010101010101010101" pitchFamily="50" charset="-78"/>
                <a:cs typeface="Myriad Arabic" panose="01010101010101010101" pitchFamily="50" charset="-78"/>
              </a:rPr>
              <a:t>تدل على الاهتمام والمرونة.</a:t>
            </a:r>
            <a:endParaRPr lang="ar-SA" sz="4000" dirty="0">
              <a:solidFill>
                <a:schemeClr val="accent3">
                  <a:lumMod val="60000"/>
                  <a:lumOff val="40000"/>
                </a:schemeClr>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40782051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2667000" y="868363"/>
            <a:ext cx="56216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الغير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8476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الحركة</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 y="1529788"/>
            <a:ext cx="8924176" cy="5078313"/>
          </a:xfrm>
          <a:prstGeom prst="rect">
            <a:avLst/>
          </a:prstGeom>
          <a:noFill/>
        </p:spPr>
        <p:txBody>
          <a:bodyPr wrap="square" rtlCol="0">
            <a:spAutoFit/>
          </a:bodyPr>
          <a:lstStyle/>
          <a:p>
            <a:pPr algn="r"/>
            <a:r>
              <a:rPr lang="ar-SA" sz="3600" dirty="0">
                <a:solidFill>
                  <a:schemeClr val="bg1"/>
                </a:solidFill>
                <a:latin typeface="Myriad Arabic" panose="01010101010101010101" pitchFamily="50" charset="-78"/>
                <a:cs typeface="Myriad Arabic" panose="01010101010101010101" pitchFamily="50" charset="-78"/>
              </a:rPr>
              <a:t>غالبا ما تعكس الحركة الحالة النفسية </a:t>
            </a:r>
            <a:r>
              <a:rPr lang="ar-SA" sz="3600" dirty="0" err="1">
                <a:solidFill>
                  <a:schemeClr val="bg1"/>
                </a:solidFill>
                <a:latin typeface="Myriad Arabic" panose="01010101010101010101" pitchFamily="50" charset="-78"/>
                <a:cs typeface="Myriad Arabic" panose="01010101010101010101" pitchFamily="50" charset="-78"/>
              </a:rPr>
              <a:t>للمرسل.لذلك</a:t>
            </a:r>
            <a:r>
              <a:rPr lang="ar-SA" sz="3600" dirty="0">
                <a:solidFill>
                  <a:schemeClr val="bg1"/>
                </a:solidFill>
                <a:latin typeface="Myriad Arabic" panose="01010101010101010101" pitchFamily="50" charset="-78"/>
                <a:cs typeface="Myriad Arabic" panose="01010101010101010101" pitchFamily="50" charset="-78"/>
              </a:rPr>
              <a:t> فالحركة يجب أن تدل على الارتياح والرغبة في التواصل</a:t>
            </a:r>
            <a:r>
              <a:rPr lang="ar-MA" sz="3600" dirty="0">
                <a:solidFill>
                  <a:schemeClr val="bg1"/>
                </a:solidFill>
                <a:latin typeface="Myriad Arabic" panose="01010101010101010101" pitchFamily="50" charset="-78"/>
                <a:cs typeface="Myriad Arabic" panose="01010101010101010101" pitchFamily="50" charset="-78"/>
              </a:rPr>
              <a:t> :</a:t>
            </a:r>
          </a:p>
          <a:p>
            <a:pPr algn="r"/>
            <a:r>
              <a:rPr lang="ar-MA" sz="3600" dirty="0">
                <a:solidFill>
                  <a:schemeClr val="bg1"/>
                </a:solidFill>
                <a:latin typeface="Myriad Arabic" panose="01010101010101010101" pitchFamily="50" charset="-78"/>
                <a:cs typeface="Myriad Arabic" panose="01010101010101010101" pitchFamily="50" charset="-78"/>
              </a:rPr>
              <a:t> الحركات الجافة والمتقطعة :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تدل على الصرامة والحزم والثقة في النفس.</a:t>
            </a:r>
          </a:p>
          <a:p>
            <a:pPr algn="r"/>
            <a:r>
              <a:rPr lang="ar-MA" sz="3600" dirty="0">
                <a:solidFill>
                  <a:schemeClr val="bg1"/>
                </a:solidFill>
                <a:latin typeface="Myriad Arabic" panose="01010101010101010101" pitchFamily="50" charset="-78"/>
                <a:cs typeface="Myriad Arabic" panose="01010101010101010101" pitchFamily="50" charset="-78"/>
              </a:rPr>
              <a:t>الحركات العالية </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a:t>
            </a:r>
            <a:r>
              <a:rPr lang="ar-MA" sz="3600" dirty="0">
                <a:solidFill>
                  <a:schemeClr val="bg1"/>
                </a:solidFill>
                <a:latin typeface="Myriad Arabic" panose="01010101010101010101" pitchFamily="50" charset="-78"/>
                <a:cs typeface="Myriad Arabic" panose="01010101010101010101" pitchFamily="50" charset="-78"/>
              </a:rPr>
              <a:t>فوق مستوى المرفق</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 : تدل على الارتياح والثقة. </a:t>
            </a:r>
          </a:p>
          <a:p>
            <a:pPr algn="r"/>
            <a:r>
              <a:rPr lang="ar-MA" sz="3600" dirty="0">
                <a:solidFill>
                  <a:schemeClr val="bg1"/>
                </a:solidFill>
                <a:latin typeface="Myriad Arabic" panose="01010101010101010101" pitchFamily="50" charset="-78"/>
                <a:cs typeface="Myriad Arabic" panose="01010101010101010101" pitchFamily="50" charset="-78"/>
              </a:rPr>
              <a:t>الحركات المنخفضة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a:t>
            </a:r>
            <a:r>
              <a:rPr lang="ar-MA" sz="3600" dirty="0">
                <a:solidFill>
                  <a:schemeClr val="bg1"/>
                </a:solidFill>
                <a:latin typeface="Myriad Arabic" panose="01010101010101010101" pitchFamily="50" charset="-78"/>
                <a:cs typeface="Myriad Arabic" panose="01010101010101010101" pitchFamily="50" charset="-78"/>
              </a:rPr>
              <a:t>تحت مستوى المرفق</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 : تدل على عدم الارتياح وعدم الثقة بالنفس.</a:t>
            </a:r>
          </a:p>
          <a:p>
            <a:pPr algn="r"/>
            <a:endParaRPr lang="ar-MA"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 لا يجب</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 التحفظ </a:t>
            </a:r>
            <a:r>
              <a:rPr lang="ar-MA" sz="3600" dirty="0">
                <a:solidFill>
                  <a:schemeClr val="bg1"/>
                </a:solidFill>
                <a:latin typeface="Myriad Arabic" panose="01010101010101010101" pitchFamily="50" charset="-78"/>
                <a:cs typeface="Myriad Arabic" panose="01010101010101010101" pitchFamily="50" charset="-78"/>
              </a:rPr>
              <a:t>في استعمال الحركة.</a:t>
            </a:r>
          </a:p>
          <a:p>
            <a:pPr algn="r"/>
            <a:r>
              <a:rPr lang="ar-MA" sz="3600" dirty="0">
                <a:solidFill>
                  <a:schemeClr val="bg1"/>
                </a:solidFill>
                <a:latin typeface="Myriad Arabic" panose="01010101010101010101" pitchFamily="50" charset="-78"/>
                <a:cs typeface="Myriad Arabic" panose="01010101010101010101" pitchFamily="50" charset="-78"/>
              </a:rPr>
              <a:t>- لا يجب</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 المبالغة </a:t>
            </a:r>
            <a:r>
              <a:rPr lang="ar-MA" sz="3600" dirty="0">
                <a:solidFill>
                  <a:schemeClr val="bg1"/>
                </a:solidFill>
                <a:latin typeface="Myriad Arabic" panose="01010101010101010101" pitchFamily="50" charset="-78"/>
                <a:cs typeface="Myriad Arabic" panose="01010101010101010101" pitchFamily="50" charset="-78"/>
              </a:rPr>
              <a:t>في استعمالها.</a:t>
            </a:r>
          </a:p>
        </p:txBody>
      </p:sp>
    </p:spTree>
    <p:extLst>
      <p:ext uri="{BB962C8B-B14F-4D97-AF65-F5344CB8AC3E}">
        <p14:creationId xmlns:p14="http://schemas.microsoft.com/office/powerpoint/2010/main" val="143349883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2613446" y="884484"/>
            <a:ext cx="56216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الغير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8476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النظرة و</a:t>
            </a:r>
            <a:r>
              <a:rPr lang="ar-MA" sz="4800" dirty="0">
                <a:solidFill>
                  <a:schemeClr val="accent5">
                    <a:lumMod val="40000"/>
                    <a:lumOff val="60000"/>
                  </a:schemeClr>
                </a:solidFill>
                <a:latin typeface="Myriad Arabic" panose="01010101010101010101" pitchFamily="50" charset="-78"/>
                <a:cs typeface="Myriad Arabic" panose="01010101010101010101" pitchFamily="50" charset="-78"/>
              </a:rPr>
              <a:t> </a:t>
            </a: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الوجه</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57379" y="1529788"/>
            <a:ext cx="8766797" cy="4585871"/>
          </a:xfrm>
          <a:prstGeom prst="rect">
            <a:avLst/>
          </a:prstGeom>
          <a:noFill/>
        </p:spPr>
        <p:txBody>
          <a:bodyPr wrap="square" rtlCol="0">
            <a:spAutoFit/>
          </a:bodyPr>
          <a:lstStyle/>
          <a:p>
            <a:pPr algn="r"/>
            <a:r>
              <a:rPr lang="ar-MA" sz="4000" b="1" dirty="0">
                <a:solidFill>
                  <a:schemeClr val="accent5">
                    <a:lumMod val="60000"/>
                    <a:lumOff val="40000"/>
                  </a:schemeClr>
                </a:solidFill>
                <a:latin typeface="Myriad Arabic" panose="01010101010101010101" pitchFamily="50" charset="-78"/>
                <a:cs typeface="Myriad Arabic" panose="01010101010101010101" pitchFamily="50" charset="-78"/>
              </a:rPr>
              <a:t>تعبير الوجه :</a:t>
            </a:r>
            <a:endParaRPr lang="fr-FR" sz="4000" b="1"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يترك تعبير الوجه تأثيرا إيجابيا أو سلبيا على المتلقي:  </a:t>
            </a:r>
            <a:endParaRPr lang="fr-FR" sz="3600" dirty="0">
              <a:solidFill>
                <a:schemeClr val="bg1"/>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الوجه </a:t>
            </a:r>
            <a:r>
              <a:rPr lang="ar-MA" sz="3600" dirty="0" err="1">
                <a:solidFill>
                  <a:schemeClr val="bg1"/>
                </a:solidFill>
                <a:latin typeface="Myriad Arabic" panose="01010101010101010101" pitchFamily="50" charset="-78"/>
                <a:cs typeface="Myriad Arabic" panose="01010101010101010101" pitchFamily="50" charset="-78"/>
              </a:rPr>
              <a:t>المتحرك،المسترخي</a:t>
            </a:r>
            <a:r>
              <a:rPr lang="ar-MA" sz="3600" dirty="0">
                <a:solidFill>
                  <a:schemeClr val="bg1"/>
                </a:solidFill>
                <a:latin typeface="Myriad Arabic" panose="01010101010101010101" pitchFamily="50" charset="-78"/>
                <a:cs typeface="Myriad Arabic" panose="01010101010101010101" pitchFamily="50" charset="-78"/>
              </a:rPr>
              <a:t>: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يريح المتلقي ويشعره بالاطمئنان.   </a:t>
            </a:r>
            <a:endParaRPr lang="fr-FR"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الوجه المتشنج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 يبعث على القلق و النفور.</a:t>
            </a:r>
            <a:endParaRPr lang="en-US"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 وتبقى الابتسامة هي ملح الكلام.  </a:t>
            </a:r>
            <a:endParaRPr lang="fr-FR" sz="3600" dirty="0">
              <a:solidFill>
                <a:schemeClr val="bg1"/>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الابتسامة : </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علامة على الانفتاح وحسن الالتفات.  </a:t>
            </a:r>
            <a:endParaRPr lang="fr-FR" sz="3600" dirty="0">
              <a:solidFill>
                <a:schemeClr val="accent3">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استخدام المرح </a:t>
            </a:r>
            <a:r>
              <a:rPr lang="ar-MA" sz="3600" dirty="0">
                <a:solidFill>
                  <a:schemeClr val="accent3">
                    <a:lumMod val="60000"/>
                    <a:lumOff val="40000"/>
                  </a:schemeClr>
                </a:solidFill>
                <a:latin typeface="Myriad Arabic" panose="01010101010101010101" pitchFamily="50" charset="-78"/>
                <a:cs typeface="Myriad Arabic" panose="01010101010101010101" pitchFamily="50" charset="-78"/>
              </a:rPr>
              <a:t>: يجعل الحضور يجمع بين الاستفادة والمتعة.</a:t>
            </a:r>
            <a:endParaRPr lang="fr-FR" sz="3600" dirty="0">
              <a:solidFill>
                <a:schemeClr val="accent3">
                  <a:lumMod val="60000"/>
                  <a:lumOff val="40000"/>
                </a:schemeClr>
              </a:solidFill>
              <a:latin typeface="Myriad Arabic" panose="01010101010101010101" pitchFamily="50" charset="-78"/>
              <a:cs typeface="Myriad Arabic" panose="01010101010101010101" pitchFamily="50" charset="-78"/>
            </a:endParaRPr>
          </a:p>
          <a:p>
            <a:pPr algn="r"/>
            <a:endParaRPr lang="ar-MA" sz="3600" dirty="0">
              <a:solidFill>
                <a:schemeClr val="accent2">
                  <a:lumMod val="60000"/>
                  <a:lumOff val="40000"/>
                </a:schemeClr>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302588569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6" name="TextBox 5">
            <a:extLst>
              <a:ext uri="{FF2B5EF4-FFF2-40B4-BE49-F238E27FC236}">
                <a16:creationId xmlns:a16="http://schemas.microsoft.com/office/drawing/2014/main" id="{946548A8-F925-40F6-AC3B-E0A480D37887}"/>
              </a:ext>
            </a:extLst>
          </p:cNvPr>
          <p:cNvSpPr txBox="1"/>
          <p:nvPr/>
        </p:nvSpPr>
        <p:spPr>
          <a:xfrm>
            <a:off x="1544100" y="-14575"/>
            <a:ext cx="7448746" cy="1015663"/>
          </a:xfrm>
          <a:prstGeom prst="rect">
            <a:avLst/>
          </a:prstGeom>
          <a:noFill/>
        </p:spPr>
        <p:txBody>
          <a:bodyPr wrap="square" rtlCol="0">
            <a:spAutoFit/>
          </a:bodyPr>
          <a:lstStyle/>
          <a:p>
            <a:pPr lvl="0" algn="r"/>
            <a:r>
              <a:rPr lang="ar-MA" sz="6000" b="1" dirty="0">
                <a:solidFill>
                  <a:schemeClr val="accent5">
                    <a:lumMod val="20000"/>
                    <a:lumOff val="80000"/>
                  </a:schemeClr>
                </a:solidFill>
                <a:latin typeface="Monotype Koufi" pitchFamily="2" charset="-78"/>
                <a:ea typeface="Monotype Koufi" pitchFamily="2" charset="-78"/>
                <a:cs typeface="Monotype Koufi" pitchFamily="2" charset="-78"/>
              </a:rPr>
              <a:t>تقنيات </a:t>
            </a:r>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0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2613446" y="884484"/>
            <a:ext cx="5621680" cy="769441"/>
          </a:xfrm>
          <a:prstGeom prst="rect">
            <a:avLst/>
          </a:prstGeom>
          <a:noFill/>
        </p:spPr>
        <p:txBody>
          <a:bodyPr wrap="square" rtlCol="0">
            <a:spAutoFit/>
          </a:bodyPr>
          <a:lstStyle/>
          <a:p>
            <a:pPr algn="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تقنيات التواصل</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 الغير ا</a:t>
            </a:r>
            <a:r>
              <a:rPr lang="ar-SA" sz="4400" dirty="0">
                <a:solidFill>
                  <a:schemeClr val="accent5">
                    <a:lumMod val="20000"/>
                    <a:lumOff val="80000"/>
                  </a:schemeClr>
                </a:solidFill>
                <a:latin typeface="Myriad Arabic" panose="01010101010101010101" pitchFamily="50" charset="-78"/>
                <a:cs typeface="Myriad Arabic" panose="01010101010101010101" pitchFamily="50" charset="-78"/>
              </a:rPr>
              <a:t>لفظي</a:t>
            </a:r>
            <a:r>
              <a:rPr lang="ar-MA" sz="4400" dirty="0">
                <a:solidFill>
                  <a:schemeClr val="accent5">
                    <a:lumMod val="20000"/>
                    <a:lumOff val="80000"/>
                  </a:schemeClr>
                </a:solidFill>
                <a:latin typeface="Myriad Arabic" panose="01010101010101010101" pitchFamily="50" charset="-78"/>
                <a:cs typeface="Myriad Arabic" panose="01010101010101010101" pitchFamily="50" charset="-78"/>
              </a:rPr>
              <a:t>:</a:t>
            </a:r>
            <a:endParaRPr lang="en-US" sz="4400" dirty="0">
              <a:solidFill>
                <a:schemeClr val="accent5">
                  <a:lumMod val="20000"/>
                  <a:lumOff val="80000"/>
                </a:schemeClr>
              </a:solidFill>
              <a:latin typeface="Myriad Arabic" panose="01010101010101010101" pitchFamily="50" charset="-78"/>
              <a:cs typeface="Myriad Arabic" panose="01010101010101010101" pitchFamily="50" charset="-78"/>
            </a:endParaRPr>
          </a:p>
        </p:txBody>
      </p:sp>
      <p:cxnSp>
        <p:nvCxnSpPr>
          <p:cNvPr id="8" name="Connector: Elbow 7">
            <a:extLst>
              <a:ext uri="{FF2B5EF4-FFF2-40B4-BE49-F238E27FC236}">
                <a16:creationId xmlns:a16="http://schemas.microsoft.com/office/drawing/2014/main" id="{F3A0E40C-DFD8-41BA-AA8C-9531B08FCADF}"/>
              </a:ext>
            </a:extLst>
          </p:cNvPr>
          <p:cNvCxnSpPr>
            <a:cxnSpLocks/>
          </p:cNvCxnSpPr>
          <p:nvPr/>
        </p:nvCxnSpPr>
        <p:spPr>
          <a:xfrm rot="5400000">
            <a:off x="8277506" y="670290"/>
            <a:ext cx="609600" cy="609600"/>
          </a:xfrm>
          <a:prstGeom prst="bentConnector3">
            <a:avLst>
              <a:gd name="adj1" fmla="val 99485"/>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7630B9-D73A-4578-8F7D-2A93B5F3BD08}"/>
              </a:ext>
            </a:extLst>
          </p:cNvPr>
          <p:cNvSpPr txBox="1"/>
          <p:nvPr/>
        </p:nvSpPr>
        <p:spPr>
          <a:xfrm>
            <a:off x="-84760" y="876951"/>
            <a:ext cx="3792880" cy="830997"/>
          </a:xfrm>
          <a:prstGeom prst="rect">
            <a:avLst/>
          </a:prstGeom>
          <a:noFill/>
        </p:spPr>
        <p:txBody>
          <a:bodyPr wrap="square" rtlCol="0">
            <a:spAutoFit/>
          </a:bodyPr>
          <a:lstStyle/>
          <a:p>
            <a:pPr algn="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النظرة و</a:t>
            </a:r>
            <a:r>
              <a:rPr lang="ar-MA" sz="4800" dirty="0">
                <a:solidFill>
                  <a:schemeClr val="accent5">
                    <a:lumMod val="40000"/>
                    <a:lumOff val="60000"/>
                  </a:schemeClr>
                </a:solidFill>
                <a:latin typeface="Myriad Arabic" panose="01010101010101010101" pitchFamily="50" charset="-78"/>
                <a:cs typeface="Myriad Arabic" panose="01010101010101010101" pitchFamily="50" charset="-78"/>
              </a:rPr>
              <a:t> </a:t>
            </a:r>
            <a:r>
              <a:rPr lang="ar-SA" sz="4800" dirty="0">
                <a:solidFill>
                  <a:schemeClr val="accent5">
                    <a:lumMod val="40000"/>
                    <a:lumOff val="60000"/>
                  </a:schemeClr>
                </a:solidFill>
                <a:latin typeface="Myriad Arabic" panose="01010101010101010101" pitchFamily="50" charset="-78"/>
                <a:cs typeface="Myriad Arabic" panose="01010101010101010101" pitchFamily="50" charset="-78"/>
              </a:rPr>
              <a:t>الوجه</a:t>
            </a:r>
            <a:endParaRPr lang="en-US" dirty="0">
              <a:solidFill>
                <a:schemeClr val="accent5">
                  <a:lumMod val="40000"/>
                  <a:lumOff val="60000"/>
                </a:schemeClr>
              </a:solidFill>
              <a:latin typeface="Myriad Arabic" panose="01010101010101010101" pitchFamily="50" charset="-78"/>
              <a:cs typeface="Myriad Arabic" panose="01010101010101010101" pitchFamily="50" charset="-78"/>
            </a:endParaRPr>
          </a:p>
        </p:txBody>
      </p:sp>
      <p:sp>
        <p:nvSpPr>
          <p:cNvPr id="9" name="TextBox 8">
            <a:extLst>
              <a:ext uri="{FF2B5EF4-FFF2-40B4-BE49-F238E27FC236}">
                <a16:creationId xmlns:a16="http://schemas.microsoft.com/office/drawing/2014/main" id="{1F7AED12-8E55-4FBF-9721-6335DF88691A}"/>
              </a:ext>
            </a:extLst>
          </p:cNvPr>
          <p:cNvSpPr txBox="1"/>
          <p:nvPr/>
        </p:nvSpPr>
        <p:spPr>
          <a:xfrm>
            <a:off x="152400" y="1529788"/>
            <a:ext cx="8766797" cy="5139869"/>
          </a:xfrm>
          <a:prstGeom prst="rect">
            <a:avLst/>
          </a:prstGeom>
          <a:noFill/>
        </p:spPr>
        <p:txBody>
          <a:bodyPr wrap="square" rtlCol="0">
            <a:spAutoFit/>
          </a:bodyPr>
          <a:lstStyle/>
          <a:p>
            <a:pPr algn="r"/>
            <a:r>
              <a:rPr lang="ar-MA" sz="4000" b="1" dirty="0">
                <a:solidFill>
                  <a:schemeClr val="accent5">
                    <a:lumMod val="60000"/>
                    <a:lumOff val="40000"/>
                  </a:schemeClr>
                </a:solidFill>
                <a:latin typeface="Myriad Arabic" panose="01010101010101010101" pitchFamily="50" charset="-78"/>
                <a:cs typeface="Myriad Arabic" panose="01010101010101010101" pitchFamily="50" charset="-78"/>
              </a:rPr>
              <a:t>النظرة :</a:t>
            </a:r>
            <a:endParaRPr lang="fr-FR" sz="4000" b="1"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يتم التواصل بالعين بصدق وثبات </a:t>
            </a:r>
            <a:r>
              <a:rPr lang="ar-MA" sz="3600" dirty="0" err="1">
                <a:solidFill>
                  <a:schemeClr val="bg1"/>
                </a:solidFill>
                <a:latin typeface="Myriad Arabic" panose="01010101010101010101" pitchFamily="50" charset="-78"/>
                <a:cs typeface="Myriad Arabic" panose="01010101010101010101" pitchFamily="50" charset="-78"/>
              </a:rPr>
              <a:t>للمتلقي.ويحتل</a:t>
            </a:r>
            <a:r>
              <a:rPr lang="ar-MA" sz="3600" dirty="0">
                <a:solidFill>
                  <a:schemeClr val="bg1"/>
                </a:solidFill>
                <a:latin typeface="Myriad Arabic" panose="01010101010101010101" pitchFamily="50" charset="-78"/>
                <a:cs typeface="Myriad Arabic" panose="01010101010101010101" pitchFamily="50" charset="-78"/>
              </a:rPr>
              <a:t> النظر % 50  من مهارات التواصل وتتراوح النظرة بين 4 أو 5 ثوان للفرد </a:t>
            </a:r>
            <a:r>
              <a:rPr lang="ar-MA" sz="3600" dirty="0" err="1">
                <a:solidFill>
                  <a:schemeClr val="bg1"/>
                </a:solidFill>
                <a:latin typeface="Myriad Arabic" panose="01010101010101010101" pitchFamily="50" charset="-78"/>
                <a:cs typeface="Myriad Arabic" panose="01010101010101010101" pitchFamily="50" charset="-78"/>
              </a:rPr>
              <a:t>الواحد،ومن</a:t>
            </a:r>
            <a:r>
              <a:rPr lang="ar-MA" sz="3600" dirty="0">
                <a:solidFill>
                  <a:schemeClr val="bg1"/>
                </a:solidFill>
                <a:latin typeface="Myriad Arabic" panose="01010101010101010101" pitchFamily="50" charset="-78"/>
                <a:cs typeface="Myriad Arabic" panose="01010101010101010101" pitchFamily="50" charset="-78"/>
              </a:rPr>
              <a:t> بين 5 إلى 15 ثانية للمجموعة. تمكن النظرة من شد انتباه المتلقي وملاحظة رد فعله. يجب تجنب:</a:t>
            </a:r>
            <a:endParaRPr lang="en-US" sz="3600" dirty="0">
              <a:solidFill>
                <a:schemeClr val="bg1"/>
              </a:solidFill>
              <a:latin typeface="Myriad Arabic" panose="01010101010101010101" pitchFamily="50" charset="-78"/>
              <a:cs typeface="Myriad Arabic" panose="01010101010101010101" pitchFamily="50" charset="-78"/>
            </a:endParaRPr>
          </a:p>
          <a:p>
            <a:pPr algn="r"/>
            <a:r>
              <a:rPr lang="en-US" sz="3600" dirty="0">
                <a:solidFill>
                  <a:schemeClr val="accent3">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عملية المسح بالنظرة. </a:t>
            </a:r>
            <a:endParaRPr lang="en-US"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الومضة البطيئة.</a:t>
            </a:r>
            <a:endParaRPr lang="en-US"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en-US" sz="3600" dirty="0">
                <a:solidFill>
                  <a:schemeClr val="accent2">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accent2">
                    <a:lumMod val="60000"/>
                    <a:lumOff val="40000"/>
                  </a:schemeClr>
                </a:solidFill>
                <a:latin typeface="Myriad Arabic" panose="01010101010101010101" pitchFamily="50" charset="-78"/>
                <a:cs typeface="Myriad Arabic" panose="01010101010101010101" pitchFamily="50" charset="-78"/>
              </a:rPr>
              <a:t>سهو العين.</a:t>
            </a:r>
            <a:endParaRPr lang="en-US" sz="3600" dirty="0">
              <a:solidFill>
                <a:schemeClr val="accent2">
                  <a:lumMod val="60000"/>
                  <a:lumOff val="40000"/>
                </a:schemeClr>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فذلك يبعث الملل والانزعاج لدى المتلقي.</a:t>
            </a:r>
            <a:r>
              <a:rPr lang="en-US" sz="3600" dirty="0">
                <a:solidFill>
                  <a:schemeClr val="accent3">
                    <a:lumMod val="60000"/>
                    <a:lumOff val="40000"/>
                  </a:schemeClr>
                </a:solidFill>
                <a:latin typeface="Myriad Arabic" panose="01010101010101010101" pitchFamily="50" charset="-78"/>
                <a:cs typeface="Myriad Arabic" panose="01010101010101010101" pitchFamily="50" charset="-78"/>
              </a:rPr>
              <a:t>            </a:t>
            </a:r>
            <a:endParaRPr lang="ar-MA" sz="3600" dirty="0">
              <a:solidFill>
                <a:schemeClr val="accent3">
                  <a:lumMod val="60000"/>
                  <a:lumOff val="40000"/>
                </a:schemeClr>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69512109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TextBox 8">
            <a:extLst>
              <a:ext uri="{FF2B5EF4-FFF2-40B4-BE49-F238E27FC236}">
                <a16:creationId xmlns:a16="http://schemas.microsoft.com/office/drawing/2014/main" id="{1F7AED12-8E55-4FBF-9721-6335DF88691A}"/>
              </a:ext>
            </a:extLst>
          </p:cNvPr>
          <p:cNvSpPr txBox="1"/>
          <p:nvPr/>
        </p:nvSpPr>
        <p:spPr>
          <a:xfrm>
            <a:off x="152400" y="1529788"/>
            <a:ext cx="8766797" cy="4401205"/>
          </a:xfrm>
          <a:prstGeom prst="rect">
            <a:avLst/>
          </a:prstGeom>
          <a:noFill/>
        </p:spPr>
        <p:txBody>
          <a:bodyPr wrap="square" rtlCol="0">
            <a:spAutoFit/>
          </a:bodyPr>
          <a:lstStyle/>
          <a:p>
            <a:pPr algn="r"/>
            <a:r>
              <a:rPr lang="ar-MA" sz="4000" dirty="0">
                <a:solidFill>
                  <a:schemeClr val="bg1"/>
                </a:solidFill>
                <a:latin typeface="Myriad Arabic" panose="01010101010101010101" pitchFamily="50" charset="-78"/>
                <a:cs typeface="Myriad Arabic" panose="01010101010101010101" pitchFamily="50" charset="-78"/>
              </a:rPr>
              <a:t>بعد مرورنا داخل المنظومة التعليمية، نصطدم دائماً بإشكالية عدم التواصل الناتجة عن المنظومة التقليدية السلطوية، وهذا ما يؤثر في مردودية الأداء التربوي، ويكون بمثابة الجدار المانع لنجاح مخططات وبرامج التنمية، والتواصل التعليمي يرتكز في بنيته على ثلاث ركائز أساسية "المدرس، والمتعلم، والمنهج التعليمي"، فالمدرس والمتعلم يلعبان دائماً دور المرسل والمرسل إليه، أما المنهج فهو المضمون أو الرسالة.</a:t>
            </a:r>
          </a:p>
        </p:txBody>
      </p:sp>
      <p:sp>
        <p:nvSpPr>
          <p:cNvPr id="6" name="TextBox 5">
            <a:extLst>
              <a:ext uri="{FF2B5EF4-FFF2-40B4-BE49-F238E27FC236}">
                <a16:creationId xmlns:a16="http://schemas.microsoft.com/office/drawing/2014/main" id="{946548A8-F925-40F6-AC3B-E0A480D37887}"/>
              </a:ext>
            </a:extLst>
          </p:cNvPr>
          <p:cNvSpPr txBox="1"/>
          <p:nvPr/>
        </p:nvSpPr>
        <p:spPr>
          <a:xfrm>
            <a:off x="609600" y="234643"/>
            <a:ext cx="8383246" cy="769441"/>
          </a:xfrm>
          <a:prstGeom prst="rect">
            <a:avLst/>
          </a:prstGeom>
          <a:noFill/>
        </p:spPr>
        <p:txBody>
          <a:bodyPr wrap="square" rtlCol="0">
            <a:spAutoFit/>
          </a:bodyPr>
          <a:lstStyle/>
          <a:p>
            <a:pPr lvl="0" algn="r"/>
            <a:r>
              <a:rPr lang="ar-MA" sz="44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r>
              <a:rPr lang="ar-MA" sz="4400" b="1" dirty="0">
                <a:solidFill>
                  <a:schemeClr val="accent5">
                    <a:lumMod val="20000"/>
                    <a:lumOff val="80000"/>
                  </a:schemeClr>
                </a:solidFill>
                <a:latin typeface="Monotype Koufi" pitchFamily="2" charset="-78"/>
                <a:ea typeface="Monotype Koufi" pitchFamily="2" charset="-78"/>
                <a:cs typeface="Monotype Koufi" pitchFamily="2" charset="-78"/>
              </a:rPr>
              <a:t> في المنظومة التعليمية</a:t>
            </a:r>
            <a:endParaRPr lang="en-US" sz="4400" dirty="0">
              <a:solidFill>
                <a:schemeClr val="accent5">
                  <a:lumMod val="60000"/>
                  <a:lumOff val="40000"/>
                </a:schemeClr>
              </a:solidFill>
              <a:ea typeface="Monotype Koufi" pitchFamily="2" charset="-78"/>
              <a:cs typeface="Monotype Koufi" pitchFamily="2" charset="-78"/>
            </a:endParaRPr>
          </a:p>
        </p:txBody>
      </p:sp>
    </p:spTree>
    <p:extLst>
      <p:ext uri="{BB962C8B-B14F-4D97-AF65-F5344CB8AC3E}">
        <p14:creationId xmlns:p14="http://schemas.microsoft.com/office/powerpoint/2010/main" val="9440333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TextBox 8">
            <a:extLst>
              <a:ext uri="{FF2B5EF4-FFF2-40B4-BE49-F238E27FC236}">
                <a16:creationId xmlns:a16="http://schemas.microsoft.com/office/drawing/2014/main" id="{1F7AED12-8E55-4FBF-9721-6335DF88691A}"/>
              </a:ext>
            </a:extLst>
          </p:cNvPr>
          <p:cNvSpPr txBox="1"/>
          <p:nvPr/>
        </p:nvSpPr>
        <p:spPr>
          <a:xfrm>
            <a:off x="152400" y="1529788"/>
            <a:ext cx="8766797" cy="3785652"/>
          </a:xfrm>
          <a:prstGeom prst="rect">
            <a:avLst/>
          </a:prstGeom>
          <a:noFill/>
        </p:spPr>
        <p:txBody>
          <a:bodyPr wrap="square" rtlCol="0">
            <a:spAutoFit/>
          </a:bodyPr>
          <a:lstStyle/>
          <a:p>
            <a:pPr algn="r"/>
            <a:r>
              <a:rPr lang="ar-MA" sz="4000" dirty="0">
                <a:solidFill>
                  <a:schemeClr val="bg1"/>
                </a:solidFill>
                <a:latin typeface="Myriad Arabic" panose="01010101010101010101" pitchFamily="50" charset="-78"/>
                <a:cs typeface="Myriad Arabic" panose="01010101010101010101" pitchFamily="50" charset="-78"/>
              </a:rPr>
              <a:t>هي خلل في قدرة الطفل على استقبال وارسال وتحليل وفهم المفاهيم اللفظية (</a:t>
            </a:r>
            <a:r>
              <a:rPr lang="ar-MA" sz="4000" dirty="0" err="1">
                <a:solidFill>
                  <a:schemeClr val="bg1"/>
                </a:solidFill>
                <a:latin typeface="Myriad Arabic" panose="01010101010101010101" pitchFamily="50" charset="-78"/>
                <a:cs typeface="Myriad Arabic" panose="01010101010101010101" pitchFamily="50" charset="-78"/>
              </a:rPr>
              <a:t>المنطوقه</a:t>
            </a:r>
            <a:r>
              <a:rPr lang="ar-MA" sz="4000" dirty="0">
                <a:solidFill>
                  <a:schemeClr val="bg1"/>
                </a:solidFill>
                <a:latin typeface="Myriad Arabic" panose="01010101010101010101" pitchFamily="50" charset="-78"/>
                <a:cs typeface="Myriad Arabic" panose="01010101010101010101" pitchFamily="50" charset="-78"/>
              </a:rPr>
              <a:t>) وغير </a:t>
            </a:r>
            <a:r>
              <a:rPr lang="ar-MA" sz="4000" dirty="0" err="1">
                <a:solidFill>
                  <a:schemeClr val="bg1"/>
                </a:solidFill>
                <a:latin typeface="Myriad Arabic" panose="01010101010101010101" pitchFamily="50" charset="-78"/>
                <a:cs typeface="Myriad Arabic" panose="01010101010101010101" pitchFamily="50" charset="-78"/>
              </a:rPr>
              <a:t>اللفظيه</a:t>
            </a:r>
            <a:r>
              <a:rPr lang="ar-MA" sz="4000" dirty="0">
                <a:solidFill>
                  <a:schemeClr val="bg1"/>
                </a:solidFill>
                <a:latin typeface="Myriad Arabic" panose="01010101010101010101" pitchFamily="50" charset="-78"/>
                <a:cs typeface="Myriad Arabic" panose="01010101010101010101" pitchFamily="50" charset="-78"/>
              </a:rPr>
              <a:t> (مثل الإشارة </a:t>
            </a:r>
            <a:r>
              <a:rPr lang="ar-MA" sz="4000" dirty="0" err="1">
                <a:solidFill>
                  <a:schemeClr val="bg1"/>
                </a:solidFill>
                <a:latin typeface="Myriad Arabic" panose="01010101010101010101" pitchFamily="50" charset="-78"/>
                <a:cs typeface="Myriad Arabic" panose="01010101010101010101" pitchFamily="50" charset="-78"/>
              </a:rPr>
              <a:t>والإيمائات</a:t>
            </a:r>
            <a:r>
              <a:rPr lang="ar-MA" sz="4000" dirty="0">
                <a:solidFill>
                  <a:schemeClr val="bg1"/>
                </a:solidFill>
                <a:latin typeface="Myriad Arabic" panose="01010101010101010101" pitchFamily="50" charset="-78"/>
                <a:cs typeface="Myriad Arabic" panose="01010101010101010101" pitchFamily="50" charset="-78"/>
              </a:rPr>
              <a:t>) ، مشاكل التواصل لها مستويات </a:t>
            </a:r>
            <a:r>
              <a:rPr lang="ar-MA" sz="4000" dirty="0" err="1">
                <a:solidFill>
                  <a:schemeClr val="bg1"/>
                </a:solidFill>
                <a:latin typeface="Myriad Arabic" panose="01010101010101010101" pitchFamily="50" charset="-78"/>
                <a:cs typeface="Myriad Arabic" panose="01010101010101010101" pitchFamily="50" charset="-78"/>
              </a:rPr>
              <a:t>مختلفه</a:t>
            </a:r>
            <a:r>
              <a:rPr lang="ar-MA" sz="4000" dirty="0">
                <a:solidFill>
                  <a:schemeClr val="bg1"/>
                </a:solidFill>
                <a:latin typeface="Myriad Arabic" panose="01010101010101010101" pitchFamily="50" charset="-78"/>
                <a:cs typeface="Myriad Arabic" panose="01010101010101010101" pitchFamily="50" charset="-78"/>
              </a:rPr>
              <a:t> ، بعضها قد تكون تطوّرية نمائية منذ الولادة ، وأخرى مكتسبة قد تكون مشكله أساسية للطفل، أو قد تكون ثانوية </a:t>
            </a:r>
            <a:r>
              <a:rPr lang="ar-MA" sz="4000" dirty="0" err="1">
                <a:solidFill>
                  <a:schemeClr val="bg1"/>
                </a:solidFill>
                <a:latin typeface="Myriad Arabic" panose="01010101010101010101" pitchFamily="50" charset="-78"/>
                <a:cs typeface="Myriad Arabic" panose="01010101010101010101" pitchFamily="50" charset="-78"/>
              </a:rPr>
              <a:t>مرتبطه</a:t>
            </a:r>
            <a:r>
              <a:rPr lang="ar-MA" sz="4000" dirty="0">
                <a:solidFill>
                  <a:schemeClr val="bg1"/>
                </a:solidFill>
                <a:latin typeface="Myriad Arabic" panose="01010101010101010101" pitchFamily="50" charset="-78"/>
                <a:cs typeface="Myriad Arabic" panose="01010101010101010101" pitchFamily="50" charset="-78"/>
              </a:rPr>
              <a:t> بحالة أساسيه مثل ( التوحد و المتلازمات )</a:t>
            </a:r>
          </a:p>
        </p:txBody>
      </p:sp>
      <p:sp>
        <p:nvSpPr>
          <p:cNvPr id="6" name="TextBox 5">
            <a:extLst>
              <a:ext uri="{FF2B5EF4-FFF2-40B4-BE49-F238E27FC236}">
                <a16:creationId xmlns:a16="http://schemas.microsoft.com/office/drawing/2014/main" id="{946548A8-F925-40F6-AC3B-E0A480D37887}"/>
              </a:ext>
            </a:extLst>
          </p:cNvPr>
          <p:cNvSpPr txBox="1"/>
          <p:nvPr/>
        </p:nvSpPr>
        <p:spPr>
          <a:xfrm>
            <a:off x="609600" y="234643"/>
            <a:ext cx="8383246" cy="769441"/>
          </a:xfrm>
          <a:prstGeom prst="rect">
            <a:avLst/>
          </a:prstGeom>
          <a:noFill/>
        </p:spPr>
        <p:txBody>
          <a:bodyPr wrap="square" rtlCol="0">
            <a:spAutoFit/>
          </a:bodyPr>
          <a:lstStyle/>
          <a:p>
            <a:pPr lvl="0" algn="r"/>
            <a:r>
              <a:rPr lang="ar-MA" sz="4400" b="1" dirty="0">
                <a:solidFill>
                  <a:schemeClr val="accent5">
                    <a:lumMod val="20000"/>
                    <a:lumOff val="80000"/>
                  </a:schemeClr>
                </a:solidFill>
                <a:latin typeface="Monotype Koufi" pitchFamily="2" charset="-78"/>
                <a:ea typeface="Monotype Koufi" pitchFamily="2" charset="-78"/>
                <a:cs typeface="Monotype Koufi" pitchFamily="2" charset="-78"/>
              </a:rPr>
              <a:t>مشاكل</a:t>
            </a:r>
            <a:r>
              <a:rPr lang="ar-MA" sz="4400" b="1" dirty="0">
                <a:solidFill>
                  <a:schemeClr val="accent5">
                    <a:lumMod val="60000"/>
                    <a:lumOff val="40000"/>
                  </a:schemeClr>
                </a:solidFill>
                <a:latin typeface="Monotype Koufi" pitchFamily="2" charset="-78"/>
                <a:ea typeface="Monotype Koufi" pitchFamily="2" charset="-78"/>
                <a:cs typeface="Monotype Koufi" pitchFamily="2" charset="-78"/>
              </a:rPr>
              <a:t> التواصل </a:t>
            </a:r>
            <a:r>
              <a:rPr lang="ar-MA" sz="4400" b="1" dirty="0">
                <a:solidFill>
                  <a:schemeClr val="accent5">
                    <a:lumMod val="20000"/>
                    <a:lumOff val="80000"/>
                  </a:schemeClr>
                </a:solidFill>
                <a:latin typeface="Monotype Koufi" pitchFamily="2" charset="-78"/>
                <a:ea typeface="Monotype Koufi" pitchFamily="2" charset="-78"/>
                <a:cs typeface="Monotype Koufi" pitchFamily="2" charset="-78"/>
              </a:rPr>
              <a:t>عند الطفل</a:t>
            </a:r>
            <a:endParaRPr lang="en-US" sz="4400" dirty="0">
              <a:solidFill>
                <a:schemeClr val="accent5">
                  <a:lumMod val="20000"/>
                  <a:lumOff val="80000"/>
                </a:schemeClr>
              </a:solidFill>
              <a:ea typeface="Monotype Koufi" pitchFamily="2" charset="-78"/>
              <a:cs typeface="Monotype Koufi" pitchFamily="2" charset="-78"/>
            </a:endParaRPr>
          </a:p>
        </p:txBody>
      </p:sp>
    </p:spTree>
    <p:extLst>
      <p:ext uri="{BB962C8B-B14F-4D97-AF65-F5344CB8AC3E}">
        <p14:creationId xmlns:p14="http://schemas.microsoft.com/office/powerpoint/2010/main" val="213432843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TextBox 8">
            <a:extLst>
              <a:ext uri="{FF2B5EF4-FFF2-40B4-BE49-F238E27FC236}">
                <a16:creationId xmlns:a16="http://schemas.microsoft.com/office/drawing/2014/main" id="{1F7AED12-8E55-4FBF-9721-6335DF88691A}"/>
              </a:ext>
            </a:extLst>
          </p:cNvPr>
          <p:cNvSpPr txBox="1"/>
          <p:nvPr/>
        </p:nvSpPr>
        <p:spPr>
          <a:xfrm>
            <a:off x="152400" y="1529788"/>
            <a:ext cx="8766797" cy="4401205"/>
          </a:xfrm>
          <a:prstGeom prst="rect">
            <a:avLst/>
          </a:prstGeom>
          <a:noFill/>
        </p:spPr>
        <p:txBody>
          <a:bodyPr wrap="square" rtlCol="0">
            <a:spAutoFit/>
          </a:bodyPr>
          <a:lstStyle/>
          <a:p>
            <a:pPr algn="r" rtl="1" fontAlgn="base"/>
            <a:r>
              <a:rPr lang="ar-SA" sz="2800" b="1" dirty="0">
                <a:solidFill>
                  <a:schemeClr val="accent5">
                    <a:lumMod val="60000"/>
                    <a:lumOff val="40000"/>
                  </a:schemeClr>
                </a:solidFill>
                <a:effectLst>
                  <a:outerShdw blurRad="38100" dist="19050" dir="2700000" algn="tl">
                    <a:schemeClr val="dk1">
                      <a:alpha val="40000"/>
                    </a:schemeClr>
                  </a:outerShdw>
                </a:effectLst>
                <a:latin typeface="Myriad Arabic" panose="01010101010101010101" pitchFamily="50" charset="-78"/>
                <a:cs typeface="Myriad Arabic" panose="01010101010101010101" pitchFamily="50" charset="-78"/>
              </a:rPr>
              <a:t>مشاكل النطق</a:t>
            </a:r>
            <a:endParaRPr lang="en-US" sz="2800"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rtl="1" fontAlgn="base"/>
            <a:r>
              <a:rPr lang="ar-SA" sz="2800" dirty="0">
                <a:solidFill>
                  <a:schemeClr val="bg1"/>
                </a:solidFill>
                <a:latin typeface="Myriad Arabic" panose="01010101010101010101" pitchFamily="50" charset="-78"/>
                <a:cs typeface="Myriad Arabic" panose="01010101010101010101" pitchFamily="50" charset="-78"/>
              </a:rPr>
              <a:t>في اخراج الأصوات، واضطرابات </a:t>
            </a:r>
            <a:r>
              <a:rPr lang="ar-SA" sz="2800" dirty="0" err="1">
                <a:solidFill>
                  <a:schemeClr val="bg1"/>
                </a:solidFill>
                <a:latin typeface="Myriad Arabic" panose="01010101010101010101" pitchFamily="50" charset="-78"/>
                <a:cs typeface="Myriad Arabic" panose="01010101010101010101" pitchFamily="50" charset="-78"/>
              </a:rPr>
              <a:t>الطلاقه</a:t>
            </a:r>
            <a:r>
              <a:rPr lang="ar-SA" sz="2800" dirty="0">
                <a:solidFill>
                  <a:schemeClr val="bg1"/>
                </a:solidFill>
                <a:latin typeface="Myriad Arabic" panose="01010101010101010101" pitchFamily="50" charset="-78"/>
                <a:cs typeface="Myriad Arabic" panose="01010101010101010101" pitchFamily="50" charset="-78"/>
              </a:rPr>
              <a:t>، و مشاكل الصوت</a:t>
            </a:r>
          </a:p>
          <a:p>
            <a:pPr algn="r" rtl="1" fontAlgn="base"/>
            <a:r>
              <a:rPr lang="ar-SA" sz="2800" b="1" dirty="0">
                <a:solidFill>
                  <a:schemeClr val="accent5">
                    <a:lumMod val="60000"/>
                    <a:lumOff val="40000"/>
                  </a:schemeClr>
                </a:solidFill>
                <a:effectLst>
                  <a:outerShdw blurRad="38100" dist="19050" dir="2700000" algn="tl">
                    <a:schemeClr val="dk1">
                      <a:alpha val="40000"/>
                    </a:schemeClr>
                  </a:outerShdw>
                </a:effectLst>
                <a:latin typeface="Myriad Arabic" panose="01010101010101010101" pitchFamily="50" charset="-78"/>
                <a:cs typeface="Myriad Arabic" panose="01010101010101010101" pitchFamily="50" charset="-78"/>
              </a:rPr>
              <a:t>مشاكل اللغة</a:t>
            </a:r>
            <a:endParaRPr lang="en-US" sz="2800"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rtl="1" fontAlgn="base"/>
            <a:r>
              <a:rPr lang="ar-SA" sz="2800" dirty="0">
                <a:solidFill>
                  <a:schemeClr val="bg1"/>
                </a:solidFill>
                <a:latin typeface="Myriad Arabic" panose="01010101010101010101" pitchFamily="50" charset="-78"/>
                <a:cs typeface="Myriad Arabic" panose="01010101010101010101" pitchFamily="50" charset="-78"/>
              </a:rPr>
              <a:t>في التكوين الصوتي للكلمات، فهم معاني الكلمات، توظيف </a:t>
            </a:r>
            <a:r>
              <a:rPr lang="ar-SA" sz="2800" dirty="0" err="1">
                <a:solidFill>
                  <a:schemeClr val="bg1"/>
                </a:solidFill>
                <a:latin typeface="Myriad Arabic" panose="01010101010101010101" pitchFamily="50" charset="-78"/>
                <a:cs typeface="Myriad Arabic" panose="01010101010101010101" pitchFamily="50" charset="-78"/>
              </a:rPr>
              <a:t>اللغ</a:t>
            </a:r>
            <a:r>
              <a:rPr lang="ar-MA" sz="2800" dirty="0">
                <a:solidFill>
                  <a:schemeClr val="bg1"/>
                </a:solidFill>
                <a:latin typeface="Myriad Arabic" panose="01010101010101010101" pitchFamily="50" charset="-78"/>
                <a:cs typeface="Myriad Arabic" panose="01010101010101010101" pitchFamily="50" charset="-78"/>
              </a:rPr>
              <a:t>ة</a:t>
            </a:r>
            <a:r>
              <a:rPr lang="ar-SA" sz="2800" dirty="0">
                <a:solidFill>
                  <a:schemeClr val="bg1"/>
                </a:solidFill>
                <a:latin typeface="Myriad Arabic" panose="01010101010101010101" pitchFamily="50" charset="-78"/>
                <a:cs typeface="Myriad Arabic" panose="01010101010101010101" pitchFamily="50" charset="-78"/>
              </a:rPr>
              <a:t> واستخدامها في مكانها الصحيح، مشاكل في استخدام الضمائر النحوي</a:t>
            </a:r>
            <a:r>
              <a:rPr lang="ar-MA" sz="2800" dirty="0">
                <a:solidFill>
                  <a:schemeClr val="bg1"/>
                </a:solidFill>
                <a:latin typeface="Myriad Arabic" panose="01010101010101010101" pitchFamily="50" charset="-78"/>
                <a:cs typeface="Myriad Arabic" panose="01010101010101010101" pitchFamily="50" charset="-78"/>
              </a:rPr>
              <a:t>ة</a:t>
            </a:r>
            <a:r>
              <a:rPr lang="ar-SA" sz="2800" dirty="0">
                <a:solidFill>
                  <a:schemeClr val="bg1"/>
                </a:solidFill>
                <a:latin typeface="Myriad Arabic" panose="01010101010101010101" pitchFamily="50" charset="-78"/>
                <a:cs typeface="Myriad Arabic" panose="01010101010101010101" pitchFamily="50" charset="-78"/>
              </a:rPr>
              <a:t>، تكوين وترتيب الجملة لغويا</a:t>
            </a:r>
            <a:endParaRPr lang="en-US" sz="2800" dirty="0">
              <a:solidFill>
                <a:schemeClr val="bg1"/>
              </a:solidFill>
              <a:latin typeface="Myriad Arabic" panose="01010101010101010101" pitchFamily="50" charset="-78"/>
              <a:cs typeface="Myriad Arabic" panose="01010101010101010101" pitchFamily="50" charset="-78"/>
            </a:endParaRPr>
          </a:p>
          <a:p>
            <a:pPr algn="r" rtl="1" fontAlgn="base"/>
            <a:r>
              <a:rPr lang="ar-SA" sz="2800" b="1" dirty="0">
                <a:solidFill>
                  <a:schemeClr val="accent5">
                    <a:lumMod val="60000"/>
                    <a:lumOff val="40000"/>
                  </a:schemeClr>
                </a:solidFill>
                <a:effectLst>
                  <a:outerShdw blurRad="38100" dist="19050" dir="2700000" algn="tl">
                    <a:schemeClr val="dk1">
                      <a:alpha val="40000"/>
                    </a:schemeClr>
                  </a:outerShdw>
                </a:effectLst>
                <a:latin typeface="Myriad Arabic" panose="01010101010101010101" pitchFamily="50" charset="-78"/>
                <a:cs typeface="Myriad Arabic" panose="01010101010101010101" pitchFamily="50" charset="-78"/>
              </a:rPr>
              <a:t>مشاكل السمع</a:t>
            </a:r>
            <a:endParaRPr lang="en-US" sz="2800"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rtl="1" fontAlgn="base"/>
            <a:r>
              <a:rPr lang="ar-SA" sz="2800" dirty="0">
                <a:solidFill>
                  <a:schemeClr val="bg1"/>
                </a:solidFill>
                <a:latin typeface="Myriad Arabic" panose="01010101010101010101" pitchFamily="50" charset="-78"/>
                <a:cs typeface="Myriad Arabic" panose="01010101010101010101" pitchFamily="50" charset="-78"/>
              </a:rPr>
              <a:t>ضعف السمع الشديد و الصمم</a:t>
            </a:r>
            <a:r>
              <a:rPr lang="fr-FR"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a:p>
            <a:pPr algn="r" rtl="1" fontAlgn="base"/>
            <a:r>
              <a:rPr lang="ar-SA" sz="2800" b="1" dirty="0">
                <a:solidFill>
                  <a:schemeClr val="accent3">
                    <a:lumMod val="60000"/>
                    <a:lumOff val="40000"/>
                  </a:schemeClr>
                </a:solidFill>
                <a:effectLst>
                  <a:outerShdw blurRad="38100" dist="19050" dir="2700000" algn="tl">
                    <a:schemeClr val="dk1">
                      <a:alpha val="40000"/>
                    </a:schemeClr>
                  </a:outerShdw>
                </a:effectLst>
                <a:latin typeface="Myriad Arabic" panose="01010101010101010101" pitchFamily="50" charset="-78"/>
                <a:cs typeface="Myriad Arabic" panose="01010101010101010101" pitchFamily="50" charset="-78"/>
              </a:rPr>
              <a:t>وسائل التواصل البديل</a:t>
            </a:r>
            <a:r>
              <a:rPr lang="ar-MA" sz="2800" b="1" dirty="0">
                <a:solidFill>
                  <a:schemeClr val="accent3">
                    <a:lumMod val="60000"/>
                    <a:lumOff val="40000"/>
                  </a:schemeClr>
                </a:solidFill>
                <a:effectLst>
                  <a:outerShdw blurRad="38100" dist="19050" dir="2700000" algn="tl">
                    <a:schemeClr val="dk1">
                      <a:alpha val="40000"/>
                    </a:schemeClr>
                  </a:outerShdw>
                </a:effectLst>
                <a:latin typeface="Myriad Arabic" panose="01010101010101010101" pitchFamily="50" charset="-78"/>
                <a:cs typeface="Myriad Arabic" panose="01010101010101010101" pitchFamily="50" charset="-78"/>
              </a:rPr>
              <a:t>ة</a:t>
            </a:r>
            <a:endParaRPr lang="en-US" sz="2800" dirty="0">
              <a:solidFill>
                <a:schemeClr val="accent3">
                  <a:lumMod val="60000"/>
                  <a:lumOff val="40000"/>
                </a:schemeClr>
              </a:solidFill>
              <a:latin typeface="Myriad Arabic" panose="01010101010101010101" pitchFamily="50" charset="-78"/>
              <a:cs typeface="Myriad Arabic" panose="01010101010101010101" pitchFamily="50" charset="-78"/>
            </a:endParaRPr>
          </a:p>
          <a:p>
            <a:pPr algn="r" rtl="1" fontAlgn="base"/>
            <a:r>
              <a:rPr lang="ar-SA" sz="2800" dirty="0">
                <a:solidFill>
                  <a:schemeClr val="bg1"/>
                </a:solidFill>
                <a:latin typeface="Myriad Arabic" panose="01010101010101010101" pitchFamily="50" charset="-78"/>
                <a:cs typeface="Myriad Arabic" panose="01010101010101010101" pitchFamily="50" charset="-78"/>
              </a:rPr>
              <a:t>وهي وسائل تستخدم مع بعض حالات الأطفال لتحفيز مهارة التواصل لديه وهي </a:t>
            </a:r>
            <a:r>
              <a:rPr lang="ar-SA" sz="2800" dirty="0" err="1">
                <a:solidFill>
                  <a:schemeClr val="bg1"/>
                </a:solidFill>
                <a:latin typeface="Myriad Arabic" panose="01010101010101010101" pitchFamily="50" charset="-78"/>
                <a:cs typeface="Myriad Arabic" panose="01010101010101010101" pitchFamily="50" charset="-78"/>
              </a:rPr>
              <a:t>لاتعمل</a:t>
            </a:r>
            <a:r>
              <a:rPr lang="ar-SA" sz="2800" dirty="0">
                <a:solidFill>
                  <a:schemeClr val="bg1"/>
                </a:solidFill>
                <a:latin typeface="Myriad Arabic" panose="01010101010101010101" pitchFamily="50" charset="-78"/>
                <a:cs typeface="Myriad Arabic" panose="01010101010101010101" pitchFamily="50" charset="-78"/>
              </a:rPr>
              <a:t> على تثبيط استخدامه للكلام بل للتحفيز اذا كان الطفل يمتلك قابليه للكلام</a:t>
            </a:r>
            <a:r>
              <a:rPr lang="fr-FR" sz="2800" dirty="0">
                <a:solidFill>
                  <a:schemeClr val="bg1"/>
                </a:solidFill>
                <a:latin typeface="Myriad Arabic" panose="01010101010101010101" pitchFamily="50" charset="-78"/>
                <a:cs typeface="Myriad Arabic" panose="01010101010101010101" pitchFamily="50" charset="-78"/>
              </a:rPr>
              <a:t>.</a:t>
            </a:r>
            <a:endParaRPr lang="en-US" sz="28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609600" y="234643"/>
            <a:ext cx="8383246" cy="769441"/>
          </a:xfrm>
          <a:prstGeom prst="rect">
            <a:avLst/>
          </a:prstGeom>
          <a:noFill/>
        </p:spPr>
        <p:txBody>
          <a:bodyPr wrap="square" rtlCol="0">
            <a:spAutoFit/>
          </a:bodyPr>
          <a:lstStyle/>
          <a:p>
            <a:pPr lvl="0" algn="r"/>
            <a:r>
              <a:rPr lang="ar-MA" sz="4400" b="1" dirty="0">
                <a:solidFill>
                  <a:schemeClr val="accent5">
                    <a:lumMod val="20000"/>
                    <a:lumOff val="80000"/>
                  </a:schemeClr>
                </a:solidFill>
                <a:latin typeface="Monotype Koufi" pitchFamily="2" charset="-78"/>
                <a:ea typeface="Monotype Koufi" pitchFamily="2" charset="-78"/>
                <a:cs typeface="Monotype Koufi" pitchFamily="2" charset="-78"/>
              </a:rPr>
              <a:t>أنوع مشاكل </a:t>
            </a:r>
            <a:r>
              <a:rPr lang="ar-MA" sz="44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4400" dirty="0">
              <a:solidFill>
                <a:schemeClr val="accent5">
                  <a:lumMod val="60000"/>
                  <a:lumOff val="40000"/>
                </a:schemeClr>
              </a:solidFill>
              <a:ea typeface="Monotype Koufi" pitchFamily="2" charset="-78"/>
              <a:cs typeface="Monotype Koufi" pitchFamily="2" charset="-78"/>
            </a:endParaRPr>
          </a:p>
        </p:txBody>
      </p:sp>
    </p:spTree>
    <p:extLst>
      <p:ext uri="{BB962C8B-B14F-4D97-AF65-F5344CB8AC3E}">
        <p14:creationId xmlns:p14="http://schemas.microsoft.com/office/powerpoint/2010/main" val="99888387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167B2850-E33A-4C4A-A42B-DF9E5A86E16D}"/>
              </a:ext>
            </a:extLst>
          </p:cNvPr>
          <p:cNvSpPr txBox="1"/>
          <p:nvPr/>
        </p:nvSpPr>
        <p:spPr>
          <a:xfrm>
            <a:off x="228600" y="762000"/>
            <a:ext cx="8686800" cy="6555641"/>
          </a:xfrm>
          <a:prstGeom prst="rect">
            <a:avLst/>
          </a:prstGeom>
          <a:noFill/>
        </p:spPr>
        <p:txBody>
          <a:bodyPr wrap="square" rtlCol="0">
            <a:spAutoFit/>
          </a:bodyPr>
          <a:lstStyle/>
          <a:p>
            <a:pPr algn="r" rtl="1"/>
            <a:r>
              <a:rPr lang="ar-SA" sz="3000" dirty="0">
                <a:solidFill>
                  <a:schemeClr val="bg1"/>
                </a:solidFill>
                <a:latin typeface="Myriad Arabic" panose="01010101010101010101" pitchFamily="50" charset="-78"/>
                <a:cs typeface="Myriad Arabic" panose="01010101010101010101" pitchFamily="50" charset="-78"/>
              </a:rPr>
              <a:t>تختلف أسباب عدم القدرة على التواصل مع الاخرين حسب الأشخاص، منها التربية </a:t>
            </a:r>
            <a:r>
              <a:rPr lang="ar-SA" sz="3000" dirty="0" err="1">
                <a:solidFill>
                  <a:schemeClr val="bg1"/>
                </a:solidFill>
                <a:latin typeface="Myriad Arabic" panose="01010101010101010101" pitchFamily="50" charset="-78"/>
                <a:cs typeface="Myriad Arabic" panose="01010101010101010101" pitchFamily="50" charset="-78"/>
              </a:rPr>
              <a:t>والتنشأة</a:t>
            </a:r>
            <a:r>
              <a:rPr lang="ar-SA" sz="3000" dirty="0">
                <a:solidFill>
                  <a:schemeClr val="bg1"/>
                </a:solidFill>
                <a:latin typeface="Myriad Arabic" panose="01010101010101010101" pitchFamily="50" charset="-78"/>
                <a:cs typeface="Myriad Arabic" panose="01010101010101010101" pitchFamily="50" charset="-78"/>
              </a:rPr>
              <a:t> الخاطئة منذ الطفولة، حيث يقاطعه الوالدان بعنفٍ ولا يسمحان له بإدلاء رأيه. الخلافات والمشاكل العائلية بين الأم والأب، أي داخل الأسرة نفسها. الشعور بالحرمان. الشعور بالنقص أمام الآخرين، من خلال استمرار المقارنة بين نفسه وبين الآخرين، وبالتالي التزام الصمت والشعور بالخيبة. القلق من ردود الأفعال بعد التعبير عن الرأي أمام الآخرين. التأنيب من أحد الوالدين أو كليهما عند تعبير الشخص عن رأيه. العصبية والتوتر والشعور بالضيق. عدم امتلاك الثقافة أو الشخصية اللازمة أو الكلمات لبدء حديثٍ جاد وممتع وذي فائدة. الرغبة في لفت انتباه العائلة والناس عموماً وعدم الحصول عليها، وبالتالي الانزواء والانكماش على الذات. الإصابة بأحد الأمراض التي تؤثر على التواصل، كأمراض الّنطق والسمع، والتأتأة، او عدم إخراج بعض الحروف بطريقة صحيحة</a:t>
            </a:r>
            <a:r>
              <a:rPr lang="fr-FR" sz="3000" dirty="0">
                <a:solidFill>
                  <a:schemeClr val="bg1"/>
                </a:solidFill>
                <a:latin typeface="Myriad Arabic" panose="01010101010101010101" pitchFamily="50" charset="-78"/>
                <a:cs typeface="Myriad Arabic" panose="01010101010101010101" pitchFamily="50" charset="-78"/>
              </a:rPr>
              <a:t>.</a:t>
            </a:r>
            <a:endParaRPr lang="en-US" sz="3000" dirty="0">
              <a:solidFill>
                <a:schemeClr val="bg1"/>
              </a:solidFill>
              <a:latin typeface="Myriad Arabic" panose="01010101010101010101" pitchFamily="50" charset="-78"/>
              <a:cs typeface="Myriad Arabic" panose="01010101010101010101" pitchFamily="50" charset="-78"/>
            </a:endParaRPr>
          </a:p>
          <a:p>
            <a:pPr algn="r"/>
            <a:r>
              <a:rPr lang="ar-SA" sz="3000" dirty="0">
                <a:solidFill>
                  <a:schemeClr val="bg1"/>
                </a:solidFill>
                <a:latin typeface="Myriad Arabic" panose="01010101010101010101" pitchFamily="50" charset="-78"/>
                <a:cs typeface="Myriad Arabic" panose="01010101010101010101" pitchFamily="50" charset="-78"/>
              </a:rPr>
              <a:t>قلة الأنشطة الاجتماعيّة في المؤسسة مما يؤدي إلى تباعد العلاقات الاجتماعيّة بين الأفراد والعاملين في المؤسسة، وينتج عن هذا عدم وجود تواصل فعّال وفهم مشترك</a:t>
            </a:r>
            <a:br>
              <a:rPr lang="fr-FR" sz="3000" dirty="0">
                <a:solidFill>
                  <a:schemeClr val="bg1"/>
                </a:solidFill>
                <a:latin typeface="Myriad Arabic" panose="01010101010101010101" pitchFamily="50" charset="-78"/>
                <a:cs typeface="Myriad Arabic" panose="01010101010101010101" pitchFamily="50" charset="-78"/>
              </a:rPr>
            </a:br>
            <a:r>
              <a:rPr lang="ar-MA" sz="3000" dirty="0" err="1">
                <a:solidFill>
                  <a:schemeClr val="bg1"/>
                </a:solidFill>
                <a:latin typeface="Myriad Arabic" panose="01010101010101010101" pitchFamily="50" charset="-78"/>
                <a:cs typeface="Myriad Arabic" panose="01010101010101010101" pitchFamily="50" charset="-78"/>
              </a:rPr>
              <a:t>رئ</a:t>
            </a:r>
            <a:endParaRPr lang="ar-MA" sz="3000" dirty="0">
              <a:solidFill>
                <a:schemeClr val="bg1"/>
              </a:solidFill>
              <a:latin typeface="Myriad Arabic" panose="01010101010101010101" pitchFamily="50" charset="-78"/>
              <a:cs typeface="Myriad Arabic" panose="01010101010101010101" pitchFamily="50" charset="-78"/>
            </a:endParaRPr>
          </a:p>
        </p:txBody>
      </p:sp>
      <p:sp>
        <p:nvSpPr>
          <p:cNvPr id="5" name="TextBox 4">
            <a:extLst>
              <a:ext uri="{FF2B5EF4-FFF2-40B4-BE49-F238E27FC236}">
                <a16:creationId xmlns:a16="http://schemas.microsoft.com/office/drawing/2014/main" id="{DAEA3375-E4F7-476E-AC04-5ECFB9035EDD}"/>
              </a:ext>
            </a:extLst>
          </p:cNvPr>
          <p:cNvSpPr txBox="1"/>
          <p:nvPr/>
        </p:nvSpPr>
        <p:spPr>
          <a:xfrm>
            <a:off x="1752600" y="172720"/>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أسباب عدم القدرة على </a:t>
            </a:r>
            <a:r>
              <a:rPr lang="ar-SA" sz="3600" b="1" dirty="0">
                <a:solidFill>
                  <a:schemeClr val="accent5">
                    <a:lumMod val="60000"/>
                    <a:lumOff val="40000"/>
                  </a:schemeClr>
                </a:solidFill>
                <a:latin typeface="Monotype Koufi" pitchFamily="2" charset="-78"/>
                <a:ea typeface="Monotype Koufi" pitchFamily="2" charset="-78"/>
                <a:cs typeface="Monotype Koufi" pitchFamily="2" charset="-78"/>
              </a:rPr>
              <a:t>التواصل</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مع الآخرين</a:t>
            </a:r>
            <a:r>
              <a:rPr lang="ar-SA" sz="3600"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spTree>
    <p:extLst>
      <p:ext uri="{BB962C8B-B14F-4D97-AF65-F5344CB8AC3E}">
        <p14:creationId xmlns:p14="http://schemas.microsoft.com/office/powerpoint/2010/main" val="40699685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6E5268-154D-449D-9F9F-4281D64111DB}"/>
              </a:ext>
            </a:extLst>
          </p:cNvPr>
          <p:cNvSpPr/>
          <p:nvPr/>
        </p:nvSpPr>
        <p:spPr>
          <a:xfrm>
            <a:off x="-76200" y="-76200"/>
            <a:ext cx="9296400" cy="7467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84E95CE4-7E6A-448C-A116-6A1EF11EF68B}"/>
              </a:ext>
            </a:extLst>
          </p:cNvPr>
          <p:cNvSpPr txBox="1"/>
          <p:nvPr/>
        </p:nvSpPr>
        <p:spPr>
          <a:xfrm>
            <a:off x="373234" y="-12053"/>
            <a:ext cx="8159483" cy="1107996"/>
          </a:xfrm>
          <a:prstGeom prst="rect">
            <a:avLst/>
          </a:prstGeom>
          <a:noFill/>
        </p:spPr>
        <p:txBody>
          <a:bodyPr wrap="square" rtlCol="0">
            <a:spAutoFit/>
          </a:bodyPr>
          <a:lstStyle/>
          <a:p>
            <a:pPr algn="r"/>
            <a:r>
              <a:rPr lang="ar-MA" sz="6600" dirty="0">
                <a:solidFill>
                  <a:schemeClr val="accent5">
                    <a:lumMod val="40000"/>
                    <a:lumOff val="60000"/>
                  </a:schemeClr>
                </a:solidFill>
                <a:latin typeface="Monotype Koufi" pitchFamily="2" charset="-78"/>
                <a:ea typeface="Monotype Koufi" pitchFamily="2" charset="-78"/>
                <a:cs typeface="Monotype Koufi" pitchFamily="2" charset="-78"/>
              </a:rPr>
              <a:t>تعريف </a:t>
            </a:r>
            <a:r>
              <a:rPr lang="ar-MA" sz="6600" dirty="0">
                <a:solidFill>
                  <a:schemeClr val="accent5">
                    <a:lumMod val="60000"/>
                    <a:lumOff val="40000"/>
                  </a:schemeClr>
                </a:solidFill>
                <a:latin typeface="Monotype Koufi" pitchFamily="2" charset="-78"/>
                <a:ea typeface="Monotype Koufi" pitchFamily="2" charset="-78"/>
                <a:cs typeface="Monotype Koufi" pitchFamily="2" charset="-78"/>
              </a:rPr>
              <a:t>الاتصال</a:t>
            </a:r>
            <a:endParaRPr lang="en-US" sz="66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26C891AC-0111-440B-92AA-961B3BCEB478}"/>
              </a:ext>
            </a:extLst>
          </p:cNvPr>
          <p:cNvSpPr txBox="1"/>
          <p:nvPr/>
        </p:nvSpPr>
        <p:spPr>
          <a:xfrm>
            <a:off x="609600" y="1447800"/>
            <a:ext cx="7923117" cy="5016758"/>
          </a:xfrm>
          <a:prstGeom prst="rect">
            <a:avLst/>
          </a:prstGeom>
          <a:noFill/>
        </p:spPr>
        <p:txBody>
          <a:bodyPr wrap="square" rtlCol="0">
            <a:spAutoFit/>
          </a:bodyPr>
          <a:lstStyle/>
          <a:p>
            <a:pPr algn="r" rtl="1"/>
            <a:r>
              <a:rPr lang="a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يُعتبر</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الاتصال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الوسائل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التي</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يستخدمها</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الناس</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لتبادل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ونقل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المعلومات</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والأفكار</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ما</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بينهم</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خلال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الكتابة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الكلام</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أي</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طريقة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أخرى</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وأي</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اتصال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يكون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فيه</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طرفان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طرف</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مُرسل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الذي</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يقوم</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يرسل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الرسالة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المعلومة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وطرف</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مستقبل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وهو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يستقبل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المعلومة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الفكرة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ويمكن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تعريف</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الاتصال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على</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أنّه</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انتقال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وتبادل</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المعلومات</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والعواطف</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والاتجاهات</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فرد</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لآخر</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أو</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من</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مجموعة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لمجموعة</a:t>
            </a:r>
            <a:r>
              <a:rPr lang="fr-MA"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 </a:t>
            </a:r>
            <a:r>
              <a:rPr lang="fr-MA" sz="4000" dirty="0" err="1">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rPr>
              <a:t>أخرى</a:t>
            </a:r>
            <a:endParaRPr lang="en-US" sz="4000" dirty="0">
              <a:solidFill>
                <a:schemeClr val="bg1"/>
              </a:solidFill>
              <a:latin typeface="Myriad Arabic" panose="01010101010101010101" pitchFamily="50" charset="-78"/>
              <a:ea typeface="Microsoft Sans Serif" panose="020B0604020202020204" pitchFamily="34" charset="0"/>
              <a:cs typeface="Myriad Arabic" panose="01010101010101010101" pitchFamily="50" charset="-78"/>
            </a:endParaRPr>
          </a:p>
        </p:txBody>
      </p:sp>
      <p:grpSp>
        <p:nvGrpSpPr>
          <p:cNvPr id="6" name="Group 5">
            <a:extLst>
              <a:ext uri="{FF2B5EF4-FFF2-40B4-BE49-F238E27FC236}">
                <a16:creationId xmlns:a16="http://schemas.microsoft.com/office/drawing/2014/main" id="{E1C6B51C-C5F0-4E97-98C2-3AB39EB5D613}"/>
              </a:ext>
            </a:extLst>
          </p:cNvPr>
          <p:cNvGrpSpPr/>
          <p:nvPr/>
        </p:nvGrpSpPr>
        <p:grpSpPr>
          <a:xfrm>
            <a:off x="9177779" y="271733"/>
            <a:ext cx="3959034" cy="6314533"/>
            <a:chOff x="4937512" y="289095"/>
            <a:chExt cx="3959034" cy="6314533"/>
          </a:xfrm>
          <a:solidFill>
            <a:schemeClr val="accent1">
              <a:lumMod val="50000"/>
            </a:schemeClr>
          </a:solidFill>
        </p:grpSpPr>
        <p:sp>
          <p:nvSpPr>
            <p:cNvPr id="8" name="Rectangle: Rounded Corners 7">
              <a:extLst>
                <a:ext uri="{FF2B5EF4-FFF2-40B4-BE49-F238E27FC236}">
                  <a16:creationId xmlns:a16="http://schemas.microsoft.com/office/drawing/2014/main" id="{8FCEA5D3-9085-4944-9E9F-C8320A62CD6A}"/>
                </a:ext>
              </a:extLst>
            </p:cNvPr>
            <p:cNvSpPr/>
            <p:nvPr/>
          </p:nvSpPr>
          <p:spPr>
            <a:xfrm>
              <a:off x="4937512" y="289095"/>
              <a:ext cx="3959034" cy="631453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a:extLst>
                <a:ext uri="{FF2B5EF4-FFF2-40B4-BE49-F238E27FC236}">
                  <a16:creationId xmlns:a16="http://schemas.microsoft.com/office/drawing/2014/main" id="{91E18B79-D0B3-4A5B-A878-91DB0A584119}"/>
                </a:ext>
              </a:extLst>
            </p:cNvPr>
            <p:cNvSpPr txBox="1"/>
            <p:nvPr/>
          </p:nvSpPr>
          <p:spPr>
            <a:xfrm>
              <a:off x="4981673" y="548375"/>
              <a:ext cx="3810000" cy="738664"/>
            </a:xfrm>
            <a:prstGeom prst="rect">
              <a:avLst/>
            </a:prstGeom>
            <a:grpFill/>
          </p:spPr>
          <p:txBody>
            <a:bodyPr wrap="square" rtlCol="0">
              <a:spAutoFit/>
            </a:bodyPr>
            <a:lstStyle/>
            <a:p>
              <a:pPr algn="r"/>
              <a:r>
                <a:rPr lang="fr-MA" sz="2400" dirty="0" err="1">
                  <a:solidFill>
                    <a:schemeClr val="bg1"/>
                  </a:solidFill>
                  <a:ea typeface="Monotype Koufi" pitchFamily="2" charset="-78"/>
                  <a:cs typeface="Monotype Koufi" pitchFamily="2" charset="-78"/>
                </a:rPr>
                <a:t>وسائل</a:t>
              </a:r>
              <a:r>
                <a:rPr lang="fr-MA" sz="2400" dirty="0">
                  <a:solidFill>
                    <a:schemeClr val="bg1"/>
                  </a:solidFill>
                  <a:ea typeface="Monotype Koufi" pitchFamily="2" charset="-78"/>
                  <a:cs typeface="Monotype Koufi" pitchFamily="2" charset="-78"/>
                </a:rPr>
                <a:t> </a:t>
              </a:r>
              <a:r>
                <a:rPr lang="fr-MA" sz="2400" dirty="0" err="1">
                  <a:solidFill>
                    <a:schemeClr val="bg1"/>
                  </a:solidFill>
                  <a:ea typeface="Monotype Koufi" pitchFamily="2" charset="-78"/>
                  <a:cs typeface="Monotype Koufi" pitchFamily="2" charset="-78"/>
                </a:rPr>
                <a:t>الاتصال</a:t>
              </a:r>
              <a:r>
                <a:rPr lang="fr-MA" sz="2400" dirty="0">
                  <a:solidFill>
                    <a:schemeClr val="bg1"/>
                  </a:solidFill>
                  <a:ea typeface="Monotype Koufi" pitchFamily="2" charset="-78"/>
                  <a:cs typeface="Monotype Koufi" pitchFamily="2" charset="-78"/>
                </a:rPr>
                <a:t> </a:t>
              </a:r>
              <a:r>
                <a:rPr lang="fr-MA" sz="2400" dirty="0" err="1">
                  <a:solidFill>
                    <a:schemeClr val="bg1"/>
                  </a:solidFill>
                  <a:ea typeface="Monotype Koufi" pitchFamily="2" charset="-78"/>
                  <a:cs typeface="Monotype Koufi" pitchFamily="2" charset="-78"/>
                </a:rPr>
                <a:t>السمعيّة</a:t>
              </a:r>
              <a:r>
                <a:rPr lang="fr-MA" sz="2400" dirty="0">
                  <a:solidFill>
                    <a:schemeClr val="bg1"/>
                  </a:solidFill>
                  <a:ea typeface="Monotype Koufi" pitchFamily="2" charset="-78"/>
                  <a:cs typeface="Monotype Koufi" pitchFamily="2" charset="-78"/>
                </a:rPr>
                <a:t> </a:t>
              </a:r>
              <a:r>
                <a:rPr lang="fr-MA" sz="2400" dirty="0" err="1">
                  <a:solidFill>
                    <a:schemeClr val="bg1"/>
                  </a:solidFill>
                  <a:ea typeface="Monotype Koufi" pitchFamily="2" charset="-78"/>
                  <a:cs typeface="Monotype Koufi" pitchFamily="2" charset="-78"/>
                </a:rPr>
                <a:t>البصريّة</a:t>
              </a:r>
              <a:endParaRPr lang="en-US" sz="2400" dirty="0">
                <a:solidFill>
                  <a:schemeClr val="bg1"/>
                </a:solidFill>
                <a:ea typeface="Monotype Koufi" pitchFamily="2" charset="-78"/>
                <a:cs typeface="Monotype Koufi" pitchFamily="2" charset="-78"/>
              </a:endParaRPr>
            </a:p>
            <a:p>
              <a:pPr algn="r"/>
              <a:endParaRPr lang="ar-MA" dirty="0"/>
            </a:p>
          </p:txBody>
        </p:sp>
        <p:sp>
          <p:nvSpPr>
            <p:cNvPr id="10" name="TextBox 9">
              <a:extLst>
                <a:ext uri="{FF2B5EF4-FFF2-40B4-BE49-F238E27FC236}">
                  <a16:creationId xmlns:a16="http://schemas.microsoft.com/office/drawing/2014/main" id="{D936FCFC-A413-44D4-A2EF-2E0879A25CB0}"/>
                </a:ext>
              </a:extLst>
            </p:cNvPr>
            <p:cNvSpPr txBox="1"/>
            <p:nvPr/>
          </p:nvSpPr>
          <p:spPr>
            <a:xfrm>
              <a:off x="5562600" y="1311104"/>
              <a:ext cx="3048000" cy="4401205"/>
            </a:xfrm>
            <a:prstGeom prst="rect">
              <a:avLst/>
            </a:prstGeom>
            <a:grpFill/>
          </p:spPr>
          <p:txBody>
            <a:bodyPr wrap="square" rtlCol="0">
              <a:spAutoFit/>
            </a:bodyPr>
            <a:lstStyle/>
            <a:p>
              <a:pPr algn="r" rtl="1"/>
              <a:r>
                <a:rPr lang="fr-MA" sz="2800" dirty="0" err="1">
                  <a:solidFill>
                    <a:schemeClr val="bg1"/>
                  </a:solidFill>
                  <a:latin typeface="Myriad Arabic" panose="01010101010101010101" pitchFamily="50" charset="-78"/>
                  <a:cs typeface="Myriad Arabic" panose="01010101010101010101" pitchFamily="50" charset="-78"/>
                </a:rPr>
                <a:t>الأقمار</a:t>
              </a:r>
              <a:r>
                <a:rPr lang="fr-MA" sz="2800" dirty="0">
                  <a:solidFill>
                    <a:schemeClr val="bg1"/>
                  </a:solidFill>
                  <a:latin typeface="Myriad Arabic" panose="01010101010101010101" pitchFamily="50" charset="-78"/>
                  <a:cs typeface="Myriad Arabic" panose="01010101010101010101" pitchFamily="50" charset="-78"/>
                </a:rPr>
                <a:t> </a:t>
              </a:r>
              <a:r>
                <a:rPr lang="fr-MA" sz="2800" dirty="0" err="1">
                  <a:solidFill>
                    <a:schemeClr val="bg1"/>
                  </a:solidFill>
                  <a:latin typeface="Myriad Arabic" panose="01010101010101010101" pitchFamily="50" charset="-78"/>
                  <a:cs typeface="Myriad Arabic" panose="01010101010101010101" pitchFamily="50" charset="-78"/>
                </a:rPr>
                <a:t>الصناعيّة</a:t>
              </a:r>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ar-MA" sz="2800" dirty="0">
                <a:solidFill>
                  <a:schemeClr val="bg1"/>
                </a:solidFill>
                <a:latin typeface="Myriad Arabic" panose="01010101010101010101" pitchFamily="50" charset="-78"/>
                <a:cs typeface="Myriad Arabic" panose="01010101010101010101" pitchFamily="50" charset="-78"/>
              </a:endParaRPr>
            </a:p>
            <a:p>
              <a:pPr algn="r" rtl="1"/>
              <a:r>
                <a:rPr lang="fr-MA" sz="2800" dirty="0" err="1">
                  <a:solidFill>
                    <a:schemeClr val="bg1"/>
                  </a:solidFill>
                  <a:latin typeface="Myriad Arabic" panose="01010101010101010101" pitchFamily="50" charset="-78"/>
                  <a:cs typeface="Myriad Arabic" panose="01010101010101010101" pitchFamily="50" charset="-78"/>
                </a:rPr>
                <a:t>الكمبيوتر</a:t>
              </a:r>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en-US" sz="2800" dirty="0">
                <a:solidFill>
                  <a:schemeClr val="bg1"/>
                </a:solidFill>
                <a:latin typeface="Myriad Arabic" panose="01010101010101010101" pitchFamily="50" charset="-78"/>
                <a:cs typeface="Myriad Arabic" panose="01010101010101010101" pitchFamily="50" charset="-78"/>
              </a:endParaRPr>
            </a:p>
            <a:p>
              <a:pPr algn="r" rtl="1"/>
              <a:r>
                <a:rPr lang="fr-MA" sz="2800" dirty="0" err="1">
                  <a:solidFill>
                    <a:schemeClr val="bg1"/>
                  </a:solidFill>
                  <a:latin typeface="Myriad Arabic" panose="01010101010101010101" pitchFamily="50" charset="-78"/>
                  <a:cs typeface="Myriad Arabic" panose="01010101010101010101" pitchFamily="50" charset="-78"/>
                </a:rPr>
                <a:t>الهاتف</a:t>
              </a:r>
              <a:r>
                <a:rPr lang="fr-MA" sz="2800" dirty="0">
                  <a:solidFill>
                    <a:schemeClr val="bg1"/>
                  </a:solidFill>
                  <a:latin typeface="Myriad Arabic" panose="01010101010101010101" pitchFamily="50" charset="-78"/>
                  <a:cs typeface="Myriad Arabic" panose="01010101010101010101" pitchFamily="50" charset="-78"/>
                </a:rPr>
                <a:t> </a:t>
              </a:r>
              <a:r>
                <a:rPr lang="fr-MA" sz="2800" dirty="0" err="1">
                  <a:solidFill>
                    <a:schemeClr val="bg1"/>
                  </a:solidFill>
                  <a:latin typeface="Myriad Arabic" panose="01010101010101010101" pitchFamily="50" charset="-78"/>
                  <a:cs typeface="Myriad Arabic" panose="01010101010101010101" pitchFamily="50" charset="-78"/>
                </a:rPr>
                <a:t>النقال</a:t>
              </a:r>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ar-MA" sz="2800" dirty="0">
                <a:solidFill>
                  <a:schemeClr val="bg1"/>
                </a:solidFill>
                <a:latin typeface="Myriad Arabic" panose="01010101010101010101" pitchFamily="50" charset="-78"/>
                <a:cs typeface="Myriad Arabic" panose="01010101010101010101" pitchFamily="50" charset="-78"/>
              </a:endParaRPr>
            </a:p>
            <a:p>
              <a:pPr algn="r" rtl="1"/>
              <a:endParaRPr lang="en-US" sz="2800" dirty="0">
                <a:solidFill>
                  <a:schemeClr val="bg1"/>
                </a:solidFill>
                <a:latin typeface="Myriad Arabic" panose="01010101010101010101" pitchFamily="50" charset="-78"/>
                <a:cs typeface="Myriad Arabic" panose="01010101010101010101" pitchFamily="50" charset="-78"/>
              </a:endParaRPr>
            </a:p>
            <a:p>
              <a:pPr algn="r"/>
              <a:r>
                <a:rPr lang="fr-MA" sz="2800" dirty="0" err="1">
                  <a:solidFill>
                    <a:schemeClr val="bg1"/>
                  </a:solidFill>
                  <a:latin typeface="Myriad Arabic" panose="01010101010101010101" pitchFamily="50" charset="-78"/>
                  <a:cs typeface="Myriad Arabic" panose="01010101010101010101" pitchFamily="50" charset="-78"/>
                </a:rPr>
                <a:t>الإنترنت</a:t>
              </a:r>
              <a:endParaRPr lang="ar-MA" sz="2800" dirty="0">
                <a:solidFill>
                  <a:schemeClr val="bg1"/>
                </a:solidFill>
                <a:latin typeface="Myriad Arabic" panose="01010101010101010101" pitchFamily="50" charset="-78"/>
                <a:cs typeface="Myriad Arabic" panose="01010101010101010101" pitchFamily="50" charset="-78"/>
              </a:endParaRPr>
            </a:p>
          </p:txBody>
        </p:sp>
      </p:grpSp>
      <p:grpSp>
        <p:nvGrpSpPr>
          <p:cNvPr id="11" name="Group 10">
            <a:extLst>
              <a:ext uri="{FF2B5EF4-FFF2-40B4-BE49-F238E27FC236}">
                <a16:creationId xmlns:a16="http://schemas.microsoft.com/office/drawing/2014/main" id="{EF5529EF-97BE-4ADD-BA9B-7131AECEFCB3}"/>
              </a:ext>
            </a:extLst>
          </p:cNvPr>
          <p:cNvGrpSpPr/>
          <p:nvPr/>
        </p:nvGrpSpPr>
        <p:grpSpPr>
          <a:xfrm>
            <a:off x="-4876800" y="259101"/>
            <a:ext cx="4789276" cy="6314533"/>
            <a:chOff x="-4884513" y="172269"/>
            <a:chExt cx="4789276" cy="6314533"/>
          </a:xfrm>
          <a:solidFill>
            <a:schemeClr val="accent1">
              <a:lumMod val="50000"/>
            </a:schemeClr>
          </a:solidFill>
        </p:grpSpPr>
        <p:grpSp>
          <p:nvGrpSpPr>
            <p:cNvPr id="12" name="Group 11">
              <a:extLst>
                <a:ext uri="{FF2B5EF4-FFF2-40B4-BE49-F238E27FC236}">
                  <a16:creationId xmlns:a16="http://schemas.microsoft.com/office/drawing/2014/main" id="{85698553-E67D-483D-949C-92BAECBBE08E}"/>
                </a:ext>
              </a:extLst>
            </p:cNvPr>
            <p:cNvGrpSpPr/>
            <p:nvPr/>
          </p:nvGrpSpPr>
          <p:grpSpPr>
            <a:xfrm>
              <a:off x="-4690255" y="172269"/>
              <a:ext cx="4595018" cy="6314533"/>
              <a:chOff x="103190" y="353953"/>
              <a:chExt cx="4595018" cy="6314533"/>
            </a:xfrm>
            <a:grpFill/>
          </p:grpSpPr>
          <p:sp>
            <p:nvSpPr>
              <p:cNvPr id="14" name="Rectangle: Rounded Corners 13">
                <a:extLst>
                  <a:ext uri="{FF2B5EF4-FFF2-40B4-BE49-F238E27FC236}">
                    <a16:creationId xmlns:a16="http://schemas.microsoft.com/office/drawing/2014/main" id="{2767323D-4FEF-4CB9-B7FB-06B4EEEFF16A}"/>
                  </a:ext>
                </a:extLst>
              </p:cNvPr>
              <p:cNvSpPr/>
              <p:nvPr/>
            </p:nvSpPr>
            <p:spPr>
              <a:xfrm>
                <a:off x="739174" y="353953"/>
                <a:ext cx="3959034" cy="631453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FD2B9079-CB6A-4FE1-8353-528AB2D1130D}"/>
                  </a:ext>
                </a:extLst>
              </p:cNvPr>
              <p:cNvSpPr txBox="1"/>
              <p:nvPr/>
            </p:nvSpPr>
            <p:spPr>
              <a:xfrm>
                <a:off x="103190" y="626289"/>
                <a:ext cx="3810000" cy="461665"/>
              </a:xfrm>
              <a:prstGeom prst="rect">
                <a:avLst/>
              </a:prstGeom>
              <a:grpFill/>
            </p:spPr>
            <p:txBody>
              <a:bodyPr wrap="square" rtlCol="0">
                <a:spAutoFit/>
              </a:bodyPr>
              <a:lstStyle/>
              <a:p>
                <a:pPr algn="r"/>
                <a:r>
                  <a:rPr lang="fr-MA" sz="2400" dirty="0" err="1">
                    <a:solidFill>
                      <a:schemeClr val="bg1"/>
                    </a:solidFill>
                    <a:ea typeface="Monotype Koufi" pitchFamily="2" charset="-78"/>
                    <a:cs typeface="Monotype Koufi" pitchFamily="2" charset="-78"/>
                  </a:rPr>
                  <a:t>الوسائل</a:t>
                </a:r>
                <a:r>
                  <a:rPr lang="fr-MA" sz="2400" dirty="0">
                    <a:solidFill>
                      <a:schemeClr val="bg1"/>
                    </a:solidFill>
                    <a:ea typeface="Monotype Koufi" pitchFamily="2" charset="-78"/>
                    <a:cs typeface="Monotype Koufi" pitchFamily="2" charset="-78"/>
                  </a:rPr>
                  <a:t> </a:t>
                </a:r>
                <a:r>
                  <a:rPr lang="fr-MA" sz="2400" dirty="0" err="1">
                    <a:solidFill>
                      <a:schemeClr val="bg1"/>
                    </a:solidFill>
                    <a:ea typeface="Monotype Koufi" pitchFamily="2" charset="-78"/>
                    <a:cs typeface="Monotype Koufi" pitchFamily="2" charset="-78"/>
                  </a:rPr>
                  <a:t>اللفظيّة</a:t>
                </a:r>
                <a:r>
                  <a:rPr lang="fr-MA" sz="2400" dirty="0">
                    <a:solidFill>
                      <a:schemeClr val="bg1"/>
                    </a:solidFill>
                    <a:ea typeface="Monotype Koufi" pitchFamily="2" charset="-78"/>
                    <a:cs typeface="Monotype Koufi" pitchFamily="2" charset="-78"/>
                  </a:rPr>
                  <a:t> </a:t>
                </a:r>
                <a:r>
                  <a:rPr lang="fr-MA" sz="2400" dirty="0" err="1">
                    <a:solidFill>
                      <a:schemeClr val="bg1"/>
                    </a:solidFill>
                    <a:ea typeface="Monotype Koufi" pitchFamily="2" charset="-78"/>
                    <a:cs typeface="Monotype Koufi" pitchFamily="2" charset="-78"/>
                  </a:rPr>
                  <a:t>المكتوبة</a:t>
                </a:r>
                <a:r>
                  <a:rPr lang="fr-MA" sz="2400" dirty="0">
                    <a:solidFill>
                      <a:schemeClr val="bg1"/>
                    </a:solidFill>
                    <a:ea typeface="Monotype Koufi" pitchFamily="2" charset="-78"/>
                    <a:cs typeface="Monotype Koufi" pitchFamily="2" charset="-78"/>
                  </a:rPr>
                  <a:t> </a:t>
                </a:r>
                <a:endParaRPr lang="ar-MA" sz="2400" dirty="0">
                  <a:solidFill>
                    <a:schemeClr val="bg1"/>
                  </a:solidFill>
                  <a:latin typeface="Monotype Koufi" pitchFamily="2" charset="-78"/>
                  <a:ea typeface="Monotype Koufi" pitchFamily="2" charset="-78"/>
                  <a:cs typeface="Monotype Koufi" pitchFamily="2" charset="-78"/>
                </a:endParaRPr>
              </a:p>
            </p:txBody>
          </p:sp>
        </p:grpSp>
        <p:sp>
          <p:nvSpPr>
            <p:cNvPr id="13" name="Rectangle 12">
              <a:extLst>
                <a:ext uri="{FF2B5EF4-FFF2-40B4-BE49-F238E27FC236}">
                  <a16:creationId xmlns:a16="http://schemas.microsoft.com/office/drawing/2014/main" id="{49710AA1-753E-44D8-835C-BB8E62524606}"/>
                </a:ext>
              </a:extLst>
            </p:cNvPr>
            <p:cNvSpPr/>
            <p:nvPr/>
          </p:nvSpPr>
          <p:spPr>
            <a:xfrm>
              <a:off x="-4884513" y="1740969"/>
              <a:ext cx="4572000" cy="3137397"/>
            </a:xfrm>
            <a:prstGeom prst="rect">
              <a:avLst/>
            </a:prstGeom>
            <a:grpFill/>
          </p:spPr>
          <p:txBody>
            <a:bodyPr>
              <a:spAutoFit/>
            </a:bodyPr>
            <a:lstStyle/>
            <a:p>
              <a:pPr algn="r" rtl="1">
                <a:lnSpc>
                  <a:spcPct val="107000"/>
                </a:lnSpc>
                <a:spcAft>
                  <a:spcPts val="800"/>
                </a:spcAft>
              </a:pPr>
              <a:r>
                <a:rPr lang="fr-MA" sz="3200" dirty="0" err="1">
                  <a:solidFill>
                    <a:schemeClr val="bg1"/>
                  </a:solidFill>
                  <a:latin typeface="Myriad Arabic" panose="01010101010101010101" pitchFamily="50" charset="-78"/>
                  <a:ea typeface="Times New Roman" panose="02020603050405020304" pitchFamily="18" charset="0"/>
                  <a:cs typeface="Myriad Arabic" panose="01010101010101010101" pitchFamily="50" charset="-78"/>
                </a:rPr>
                <a:t>الصحف</a:t>
              </a:r>
              <a:endParaRPr lang="ar-MA"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endParaRPr>
            </a:p>
            <a:p>
              <a:pPr algn="r" rtl="1">
                <a:lnSpc>
                  <a:spcPct val="107000"/>
                </a:lnSpc>
                <a:spcAft>
                  <a:spcPts val="800"/>
                </a:spcAft>
              </a:pPr>
              <a:endParaRPr lang="en-US"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endParaRPr>
            </a:p>
            <a:p>
              <a:pPr algn="r" rtl="1">
                <a:lnSpc>
                  <a:spcPct val="107000"/>
                </a:lnSpc>
                <a:spcAft>
                  <a:spcPts val="800"/>
                </a:spcAft>
              </a:pPr>
              <a:r>
                <a:rPr lang="fr-MA" sz="3200" dirty="0" err="1">
                  <a:solidFill>
                    <a:schemeClr val="bg1"/>
                  </a:solidFill>
                  <a:latin typeface="Myriad Arabic" panose="01010101010101010101" pitchFamily="50" charset="-78"/>
                  <a:ea typeface="Times New Roman" panose="02020603050405020304" pitchFamily="18" charset="0"/>
                  <a:cs typeface="Myriad Arabic" panose="01010101010101010101" pitchFamily="50" charset="-78"/>
                </a:rPr>
                <a:t>الكتب</a:t>
              </a:r>
              <a:endParaRPr lang="ar-MA"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endParaRPr>
            </a:p>
            <a:p>
              <a:pPr algn="r" rtl="1">
                <a:lnSpc>
                  <a:spcPct val="107000"/>
                </a:lnSpc>
                <a:spcAft>
                  <a:spcPts val="800"/>
                </a:spcAft>
              </a:pPr>
              <a:endParaRPr lang="en-US"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endParaRPr>
            </a:p>
            <a:p>
              <a:pPr algn="r" rtl="1">
                <a:lnSpc>
                  <a:spcPct val="107000"/>
                </a:lnSpc>
                <a:spcAft>
                  <a:spcPts val="800"/>
                </a:spcAft>
              </a:pPr>
              <a:r>
                <a:rPr lang="fr-MA"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rPr>
                <a:t> </a:t>
              </a:r>
              <a:r>
                <a:rPr lang="fr-MA" sz="3200" dirty="0" err="1">
                  <a:solidFill>
                    <a:schemeClr val="bg1"/>
                  </a:solidFill>
                  <a:latin typeface="Myriad Arabic" panose="01010101010101010101" pitchFamily="50" charset="-78"/>
                  <a:ea typeface="Times New Roman" panose="02020603050405020304" pitchFamily="18" charset="0"/>
                  <a:cs typeface="Myriad Arabic" panose="01010101010101010101" pitchFamily="50" charset="-78"/>
                </a:rPr>
                <a:t>الملصقات</a:t>
              </a:r>
              <a:endParaRPr lang="en-US" sz="3200" dirty="0">
                <a:solidFill>
                  <a:schemeClr val="bg1"/>
                </a:solidFill>
                <a:latin typeface="Myriad Arabic" panose="01010101010101010101" pitchFamily="50" charset="-78"/>
                <a:ea typeface="Times New Roman" panose="02020603050405020304" pitchFamily="18" charset="0"/>
                <a:cs typeface="Myriad Arabic" panose="01010101010101010101" pitchFamily="50" charset="-78"/>
              </a:endParaRPr>
            </a:p>
          </p:txBody>
        </p:sp>
      </p:grpSp>
    </p:spTree>
    <p:extLst>
      <p:ext uri="{BB962C8B-B14F-4D97-AF65-F5344CB8AC3E}">
        <p14:creationId xmlns:p14="http://schemas.microsoft.com/office/powerpoint/2010/main" val="1755556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0 L -0.45347 0 " pathEditMode="relative" rAng="0" ptsTypes="AA">
                                      <p:cBhvr>
                                        <p:cTn id="6" dur="2000" fill="hold"/>
                                        <p:tgtEl>
                                          <p:spTgt spid="6"/>
                                        </p:tgtEl>
                                        <p:attrNameLst>
                                          <p:attrName>ppt_x</p:attrName>
                                          <p:attrName>ppt_y</p:attrName>
                                        </p:attrNameLst>
                                      </p:cBhvr>
                                      <p:rCtr x="-22674"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1.85185E-6 L 0.46579 0.00046 " pathEditMode="relative" rAng="0" ptsTypes="AA">
                                      <p:cBhvr>
                                        <p:cTn id="10" dur="2000" fill="hold"/>
                                        <p:tgtEl>
                                          <p:spTgt spid="11"/>
                                        </p:tgtEl>
                                        <p:attrNameLst>
                                          <p:attrName>ppt_x</p:attrName>
                                          <p:attrName>ppt_y</p:attrName>
                                        </p:attrNameLst>
                                      </p:cBhvr>
                                      <p:rCtr x="2329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BE154-73BC-450A-ADC0-B4A7A3990502}"/>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50DF0199-0B39-4094-AF7C-E8933A48318E}"/>
              </a:ext>
            </a:extLst>
          </p:cNvPr>
          <p:cNvSpPr txBox="1"/>
          <p:nvPr/>
        </p:nvSpPr>
        <p:spPr>
          <a:xfrm>
            <a:off x="1066800" y="1313184"/>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تعريف</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sp>
        <p:nvSpPr>
          <p:cNvPr id="4" name="TextBox 3">
            <a:extLst>
              <a:ext uri="{FF2B5EF4-FFF2-40B4-BE49-F238E27FC236}">
                <a16:creationId xmlns:a16="http://schemas.microsoft.com/office/drawing/2014/main" id="{C8E29A27-106F-4205-8342-58AF700A9D3E}"/>
              </a:ext>
            </a:extLst>
          </p:cNvPr>
          <p:cNvSpPr txBox="1"/>
          <p:nvPr/>
        </p:nvSpPr>
        <p:spPr>
          <a:xfrm>
            <a:off x="228600" y="2056484"/>
            <a:ext cx="8686800" cy="2862322"/>
          </a:xfrm>
          <a:prstGeom prst="rect">
            <a:avLst/>
          </a:prstGeom>
          <a:noFill/>
        </p:spPr>
        <p:txBody>
          <a:bodyPr wrap="square" rtlCol="0">
            <a:spAutoFit/>
          </a:bodyPr>
          <a:lstStyle/>
          <a:p>
            <a:pPr algn="r" rtl="1"/>
            <a:r>
              <a:rPr lang="ar-SA" sz="3600" dirty="0">
                <a:solidFill>
                  <a:schemeClr val="bg1"/>
                </a:solidFill>
                <a:latin typeface="Myriad Arabic" panose="01010101010101010101" pitchFamily="50" charset="-78"/>
                <a:cs typeface="Myriad Arabic" panose="01010101010101010101" pitchFamily="50" charset="-78"/>
              </a:rPr>
              <a:t>التنشيط التربوي بهذا المعنى هو بمثابة مجموعة من العمليات التي يتوخى منها تحريك و إشراك جماعة الفصل الدراسي بقصد تحقيق أهداف تربوية معرفية – وجدانية- و سلوكية. و يتكون التنشيط التربوي من أربع مكونات أساسية و هي:</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المنشط و موضوع التنشيط- وسائل و تقنيات التنشيط التربوي</a:t>
            </a:r>
            <a:endParaRPr lang="ar-MA" sz="3600" dirty="0">
              <a:solidFill>
                <a:schemeClr val="bg1"/>
              </a:solidFill>
              <a:latin typeface="Myriad Arabic" panose="01010101010101010101" pitchFamily="50" charset="-78"/>
              <a:cs typeface="Myriad Arabic" panose="01010101010101010101" pitchFamily="50" charset="-78"/>
            </a:endParaRPr>
          </a:p>
        </p:txBody>
      </p:sp>
      <p:sp>
        <p:nvSpPr>
          <p:cNvPr id="5" name="TextBox 4">
            <a:extLst>
              <a:ext uri="{FF2B5EF4-FFF2-40B4-BE49-F238E27FC236}">
                <a16:creationId xmlns:a16="http://schemas.microsoft.com/office/drawing/2014/main" id="{17C93464-5D58-494F-B2FB-10D1C79E6BCD}"/>
              </a:ext>
            </a:extLst>
          </p:cNvPr>
          <p:cNvSpPr txBox="1"/>
          <p:nvPr/>
        </p:nvSpPr>
        <p:spPr>
          <a:xfrm>
            <a:off x="1645920" y="297521"/>
            <a:ext cx="7162800" cy="1015663"/>
          </a:xfrm>
          <a:prstGeom prst="rect">
            <a:avLst/>
          </a:prstGeom>
          <a:noFill/>
        </p:spPr>
        <p:txBody>
          <a:bodyPr wrap="square" rtlCol="0">
            <a:spAutoFit/>
          </a:bodyPr>
          <a:lstStyle/>
          <a:p>
            <a:pPr algn="r" rtl="1"/>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التنشيط</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cxnSp>
        <p:nvCxnSpPr>
          <p:cNvPr id="6" name="Connector: Elbow 5">
            <a:extLst>
              <a:ext uri="{FF2B5EF4-FFF2-40B4-BE49-F238E27FC236}">
                <a16:creationId xmlns:a16="http://schemas.microsoft.com/office/drawing/2014/main" id="{1696D6F0-5981-4F97-9CB8-936DE0A28416}"/>
              </a:ext>
            </a:extLst>
          </p:cNvPr>
          <p:cNvCxnSpPr>
            <a:cxnSpLocks/>
          </p:cNvCxnSpPr>
          <p:nvPr/>
        </p:nvCxnSpPr>
        <p:spPr>
          <a:xfrm rot="5400000">
            <a:off x="8073532" y="1056328"/>
            <a:ext cx="784574" cy="472439"/>
          </a:xfrm>
          <a:prstGeom prst="bentConnector3">
            <a:avLst>
              <a:gd name="adj1" fmla="val 99209"/>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083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BE154-73BC-450A-ADC0-B4A7A3990502}"/>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50DF0199-0B39-4094-AF7C-E8933A48318E}"/>
              </a:ext>
            </a:extLst>
          </p:cNvPr>
          <p:cNvSpPr txBox="1"/>
          <p:nvPr/>
        </p:nvSpPr>
        <p:spPr>
          <a:xfrm>
            <a:off x="1066800" y="1313184"/>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تعريف</a:t>
            </a:r>
            <a:endParaRPr lang="en-US"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p:txBody>
      </p:sp>
      <p:sp>
        <p:nvSpPr>
          <p:cNvPr id="4" name="TextBox 3">
            <a:extLst>
              <a:ext uri="{FF2B5EF4-FFF2-40B4-BE49-F238E27FC236}">
                <a16:creationId xmlns:a16="http://schemas.microsoft.com/office/drawing/2014/main" id="{C8E29A27-106F-4205-8342-58AF700A9D3E}"/>
              </a:ext>
            </a:extLst>
          </p:cNvPr>
          <p:cNvSpPr txBox="1"/>
          <p:nvPr/>
        </p:nvSpPr>
        <p:spPr>
          <a:xfrm>
            <a:off x="228600" y="2056484"/>
            <a:ext cx="8686800" cy="2862322"/>
          </a:xfrm>
          <a:prstGeom prst="rect">
            <a:avLst/>
          </a:prstGeom>
          <a:noFill/>
        </p:spPr>
        <p:txBody>
          <a:bodyPr wrap="square" rtlCol="0">
            <a:spAutoFit/>
          </a:bodyPr>
          <a:lstStyle/>
          <a:p>
            <a:pPr algn="r" rtl="1"/>
            <a:r>
              <a:rPr lang="ar-SA" sz="3600" dirty="0">
                <a:solidFill>
                  <a:schemeClr val="bg1"/>
                </a:solidFill>
                <a:latin typeface="Myriad Arabic" panose="01010101010101010101" pitchFamily="50" charset="-78"/>
                <a:cs typeface="Myriad Arabic" panose="01010101010101010101" pitchFamily="50" charset="-78"/>
              </a:rPr>
              <a:t>التنشيط التربوي بهذا المعنى هو بمثابة مجموعة من العمليات التي يتوخى منها تحريك و إشراك جماعة الفصل الدراسي بقصد تحقيق أهداف تربوية معرفية – وجدانية- و سلوكية. و يتكون التنشيط التربوي من أربع مكونات أساسية و هي:</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المنشط و موضوع التنشيط- وسائل و تقنيات التنشيط التربوي</a:t>
            </a:r>
            <a:endParaRPr lang="ar-MA" sz="3600" dirty="0">
              <a:solidFill>
                <a:schemeClr val="bg1"/>
              </a:solidFill>
              <a:latin typeface="Myriad Arabic" panose="01010101010101010101" pitchFamily="50" charset="-78"/>
              <a:cs typeface="Myriad Arabic" panose="01010101010101010101" pitchFamily="50" charset="-78"/>
            </a:endParaRPr>
          </a:p>
        </p:txBody>
      </p:sp>
      <p:sp>
        <p:nvSpPr>
          <p:cNvPr id="5" name="TextBox 4">
            <a:extLst>
              <a:ext uri="{FF2B5EF4-FFF2-40B4-BE49-F238E27FC236}">
                <a16:creationId xmlns:a16="http://schemas.microsoft.com/office/drawing/2014/main" id="{17C93464-5D58-494F-B2FB-10D1C79E6BCD}"/>
              </a:ext>
            </a:extLst>
          </p:cNvPr>
          <p:cNvSpPr txBox="1"/>
          <p:nvPr/>
        </p:nvSpPr>
        <p:spPr>
          <a:xfrm>
            <a:off x="1645920" y="297521"/>
            <a:ext cx="7162800" cy="1015663"/>
          </a:xfrm>
          <a:prstGeom prst="rect">
            <a:avLst/>
          </a:prstGeom>
          <a:noFill/>
        </p:spPr>
        <p:txBody>
          <a:bodyPr wrap="square" rtlCol="0">
            <a:spAutoFit/>
          </a:bodyPr>
          <a:lstStyle/>
          <a:p>
            <a:pPr algn="r" rtl="1"/>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التنشيط</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cxnSp>
        <p:nvCxnSpPr>
          <p:cNvPr id="6" name="Connector: Elbow 5">
            <a:extLst>
              <a:ext uri="{FF2B5EF4-FFF2-40B4-BE49-F238E27FC236}">
                <a16:creationId xmlns:a16="http://schemas.microsoft.com/office/drawing/2014/main" id="{1696D6F0-5981-4F97-9CB8-936DE0A28416}"/>
              </a:ext>
            </a:extLst>
          </p:cNvPr>
          <p:cNvCxnSpPr>
            <a:cxnSpLocks/>
          </p:cNvCxnSpPr>
          <p:nvPr/>
        </p:nvCxnSpPr>
        <p:spPr>
          <a:xfrm rot="5400000">
            <a:off x="8073532" y="1056328"/>
            <a:ext cx="784574" cy="472439"/>
          </a:xfrm>
          <a:prstGeom prst="bentConnector3">
            <a:avLst>
              <a:gd name="adj1" fmla="val 99209"/>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365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BE154-73BC-450A-ADC0-B4A7A3990502}"/>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50DF0199-0B39-4094-AF7C-E8933A48318E}"/>
              </a:ext>
            </a:extLst>
          </p:cNvPr>
          <p:cNvSpPr txBox="1"/>
          <p:nvPr/>
        </p:nvSpPr>
        <p:spPr>
          <a:xfrm>
            <a:off x="1066800" y="1313184"/>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تقنيات </a:t>
            </a:r>
            <a:r>
              <a:rPr lang="ar-SA" sz="3600" b="1" dirty="0">
                <a:solidFill>
                  <a:schemeClr val="accent5">
                    <a:lumMod val="60000"/>
                    <a:lumOff val="40000"/>
                  </a:schemeClr>
                </a:solidFill>
                <a:latin typeface="Myriad Arabic" panose="01010101010101010101" pitchFamily="50" charset="-78"/>
                <a:ea typeface="Monotype Koufi" pitchFamily="2" charset="-78"/>
                <a:cs typeface="Myriad Arabic" panose="01010101010101010101" pitchFamily="50" charset="-78"/>
              </a:rPr>
              <a:t>التنشيط</a:t>
            </a:r>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 التربوي</a:t>
            </a:r>
            <a:endParaRPr lang="en-US" sz="3600"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p:txBody>
      </p:sp>
      <p:sp>
        <p:nvSpPr>
          <p:cNvPr id="4" name="TextBox 3">
            <a:extLst>
              <a:ext uri="{FF2B5EF4-FFF2-40B4-BE49-F238E27FC236}">
                <a16:creationId xmlns:a16="http://schemas.microsoft.com/office/drawing/2014/main" id="{C8E29A27-106F-4205-8342-58AF700A9D3E}"/>
              </a:ext>
            </a:extLst>
          </p:cNvPr>
          <p:cNvSpPr txBox="1"/>
          <p:nvPr/>
        </p:nvSpPr>
        <p:spPr>
          <a:xfrm>
            <a:off x="228600" y="1805428"/>
            <a:ext cx="8686800" cy="5078313"/>
          </a:xfrm>
          <a:prstGeom prst="rect">
            <a:avLst/>
          </a:prstGeom>
          <a:noFill/>
        </p:spPr>
        <p:txBody>
          <a:bodyPr wrap="square" rtlCol="0">
            <a:spAutoFit/>
          </a:bodyPr>
          <a:lstStyle/>
          <a:p>
            <a:pPr algn="r" rtl="1"/>
            <a:r>
              <a:rPr lang="ar-SA" sz="3600" b="1" dirty="0">
                <a:solidFill>
                  <a:schemeClr val="accent6">
                    <a:lumMod val="60000"/>
                    <a:lumOff val="40000"/>
                  </a:schemeClr>
                </a:solidFill>
                <a:latin typeface="Myriad Arabic" panose="01010101010101010101" pitchFamily="50" charset="-78"/>
                <a:cs typeface="Myriad Arabic" panose="01010101010101010101" pitchFamily="50" charset="-78"/>
              </a:rPr>
              <a:t>المناقشة على مراحل </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هي تقنية تتيح الإطاحة بجوانب موضوع معين عبر مراحل . وانتاج مجموعة من المساهمات</a:t>
            </a:r>
            <a:r>
              <a:rPr lang="ar-MA" sz="3600" dirty="0">
                <a:solidFill>
                  <a:schemeClr val="bg1"/>
                </a:solidFill>
                <a:latin typeface="Myriad Arabic" panose="01010101010101010101" pitchFamily="50" charset="-78"/>
                <a:cs typeface="Myriad Arabic" panose="01010101010101010101" pitchFamily="50" charset="-78"/>
              </a:rPr>
              <a:t>.</a:t>
            </a:r>
          </a:p>
          <a:p>
            <a:pPr algn="r" rtl="1"/>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التجميع </a:t>
            </a:r>
            <a:r>
              <a:rPr lang="ar-MA" sz="3600" dirty="0">
                <a:solidFill>
                  <a:schemeClr val="bg1"/>
                </a:solidFill>
                <a:latin typeface="Myriad Arabic" panose="01010101010101010101" pitchFamily="50" charset="-78"/>
                <a:cs typeface="Myriad Arabic" panose="01010101010101010101" pitchFamily="50" charset="-78"/>
              </a:rPr>
              <a:t>: تقسيم طلبة الفصل الى مجموعات صغيرة تضم ثلاثة متعلمين او أربعة</a:t>
            </a:r>
          </a:p>
          <a:p>
            <a:pPr algn="r" rtl="1"/>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فيليبس </a:t>
            </a:r>
            <a:r>
              <a:rPr lang="ar-MA" sz="3600" dirty="0">
                <a:solidFill>
                  <a:schemeClr val="bg1"/>
                </a:solidFill>
                <a:latin typeface="Myriad Arabic" panose="01010101010101010101" pitchFamily="50" charset="-78"/>
                <a:cs typeface="Myriad Arabic" panose="01010101010101010101" pitchFamily="50" charset="-78"/>
              </a:rPr>
              <a:t>:</a:t>
            </a:r>
            <a:r>
              <a:rPr lang="ar-MA" sz="3600" b="1" dirty="0">
                <a:solidFill>
                  <a:schemeClr val="accent5">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توزيع جماعات القسم الى مجموعات تضم 6 أعضاء . يتداولون في موضوع لمدة 6 دقائق . بمعدل دقيقة لكل عضو .</a:t>
            </a:r>
          </a:p>
          <a:p>
            <a:pPr algn="r" rtl="1"/>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المحادثة </a:t>
            </a:r>
            <a:r>
              <a:rPr lang="ar-MA" sz="3600" dirty="0">
                <a:solidFill>
                  <a:schemeClr val="bg1"/>
                </a:solidFill>
                <a:latin typeface="Myriad Arabic" panose="01010101010101010101" pitchFamily="50" charset="-78"/>
                <a:cs typeface="Myriad Arabic" panose="01010101010101010101" pitchFamily="50" charset="-78"/>
              </a:rPr>
              <a:t>: يختار كل تلميذ احد الرقمين 1 او 2 ليسمي به داخل مجموعة ثنائية كل حامل رقم 1 يسال زميله رقم 2 مدة دقيقة ثم يتم تبادل الأدوار</a:t>
            </a:r>
          </a:p>
        </p:txBody>
      </p:sp>
      <p:sp>
        <p:nvSpPr>
          <p:cNvPr id="5" name="TextBox 4">
            <a:extLst>
              <a:ext uri="{FF2B5EF4-FFF2-40B4-BE49-F238E27FC236}">
                <a16:creationId xmlns:a16="http://schemas.microsoft.com/office/drawing/2014/main" id="{17C93464-5D58-494F-B2FB-10D1C79E6BCD}"/>
              </a:ext>
            </a:extLst>
          </p:cNvPr>
          <p:cNvSpPr txBox="1"/>
          <p:nvPr/>
        </p:nvSpPr>
        <p:spPr>
          <a:xfrm>
            <a:off x="1645920" y="297521"/>
            <a:ext cx="7162800" cy="1015663"/>
          </a:xfrm>
          <a:prstGeom prst="rect">
            <a:avLst/>
          </a:prstGeom>
          <a:noFill/>
        </p:spPr>
        <p:txBody>
          <a:bodyPr wrap="square" rtlCol="0">
            <a:spAutoFit/>
          </a:bodyPr>
          <a:lstStyle/>
          <a:p>
            <a:pPr algn="r" rtl="1"/>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التنشيط</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cxnSp>
        <p:nvCxnSpPr>
          <p:cNvPr id="6" name="Connector: Elbow 5">
            <a:extLst>
              <a:ext uri="{FF2B5EF4-FFF2-40B4-BE49-F238E27FC236}">
                <a16:creationId xmlns:a16="http://schemas.microsoft.com/office/drawing/2014/main" id="{1696D6F0-5981-4F97-9CB8-936DE0A28416}"/>
              </a:ext>
            </a:extLst>
          </p:cNvPr>
          <p:cNvCxnSpPr>
            <a:cxnSpLocks/>
          </p:cNvCxnSpPr>
          <p:nvPr/>
        </p:nvCxnSpPr>
        <p:spPr>
          <a:xfrm rot="5400000">
            <a:off x="8073532" y="1056328"/>
            <a:ext cx="784574" cy="472439"/>
          </a:xfrm>
          <a:prstGeom prst="bentConnector3">
            <a:avLst>
              <a:gd name="adj1" fmla="val 99209"/>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277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BE154-73BC-450A-ADC0-B4A7A3990502}"/>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50DF0199-0B39-4094-AF7C-E8933A48318E}"/>
              </a:ext>
            </a:extLst>
          </p:cNvPr>
          <p:cNvSpPr txBox="1"/>
          <p:nvPr/>
        </p:nvSpPr>
        <p:spPr>
          <a:xfrm>
            <a:off x="1066800" y="1101438"/>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تقنيات </a:t>
            </a:r>
            <a:r>
              <a:rPr lang="ar-SA" sz="3600" b="1" dirty="0">
                <a:solidFill>
                  <a:schemeClr val="accent5">
                    <a:lumMod val="60000"/>
                    <a:lumOff val="40000"/>
                  </a:schemeClr>
                </a:solidFill>
                <a:latin typeface="Myriad Arabic" panose="01010101010101010101" pitchFamily="50" charset="-78"/>
                <a:ea typeface="Monotype Koufi" pitchFamily="2" charset="-78"/>
                <a:cs typeface="Myriad Arabic" panose="01010101010101010101" pitchFamily="50" charset="-78"/>
              </a:rPr>
              <a:t>التنشيط</a:t>
            </a:r>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 التربوي</a:t>
            </a:r>
            <a:endParaRPr lang="en-US" sz="3600"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p:txBody>
      </p:sp>
      <p:sp>
        <p:nvSpPr>
          <p:cNvPr id="4" name="TextBox 3">
            <a:extLst>
              <a:ext uri="{FF2B5EF4-FFF2-40B4-BE49-F238E27FC236}">
                <a16:creationId xmlns:a16="http://schemas.microsoft.com/office/drawing/2014/main" id="{C8E29A27-106F-4205-8342-58AF700A9D3E}"/>
              </a:ext>
            </a:extLst>
          </p:cNvPr>
          <p:cNvSpPr txBox="1"/>
          <p:nvPr/>
        </p:nvSpPr>
        <p:spPr>
          <a:xfrm>
            <a:off x="152400" y="1642821"/>
            <a:ext cx="8763000" cy="5078313"/>
          </a:xfrm>
          <a:prstGeom prst="rect">
            <a:avLst/>
          </a:prstGeom>
          <a:noFill/>
        </p:spPr>
        <p:txBody>
          <a:bodyPr wrap="square" rtlCol="0">
            <a:spAutoFit/>
          </a:bodyPr>
          <a:lstStyle/>
          <a:p>
            <a:pPr algn="r" rtl="1"/>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a:t>
            </a:r>
            <a:r>
              <a:rPr lang="ar-SA" sz="3600" b="1" dirty="0">
                <a:solidFill>
                  <a:schemeClr val="accent6">
                    <a:lumMod val="60000"/>
                    <a:lumOff val="40000"/>
                  </a:schemeClr>
                </a:solidFill>
                <a:latin typeface="Myriad Arabic" panose="01010101010101010101" pitchFamily="50" charset="-78"/>
                <a:cs typeface="Myriad Arabic" panose="01010101010101010101" pitchFamily="50" charset="-78"/>
              </a:rPr>
              <a:t>لعب الأدوار</a:t>
            </a:r>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a:t>
            </a:r>
            <a:r>
              <a:rPr lang="ar-SA" sz="3600" dirty="0">
                <a:solidFill>
                  <a:schemeClr val="bg1"/>
                </a:solidFill>
                <a:latin typeface="Myriad Arabic" panose="01010101010101010101" pitchFamily="50" charset="-78"/>
                <a:cs typeface="Myriad Arabic" panose="01010101010101010101" pitchFamily="50" charset="-78"/>
              </a:rPr>
              <a:t> تقسيم الطلاب الى مجموعة متقمصين للأدوار او ممثلين . و مجموعة ملاحظين مناقشين للمجموعة الأولى </a:t>
            </a:r>
          </a:p>
          <a:p>
            <a:pPr algn="r" rtl="1"/>
            <a:r>
              <a:rPr lang="ar-S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حل المشكلات</a:t>
            </a:r>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a:t>
            </a:r>
            <a:r>
              <a:rPr lang="ar-SA" sz="3600" dirty="0">
                <a:solidFill>
                  <a:schemeClr val="bg1"/>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عبر التعرف على المشكل و معالجته (اقتراح إجابات مؤقتة . و التحقق منها ثم الوصول الى استنتاج عام) </a:t>
            </a:r>
          </a:p>
          <a:p>
            <a:pPr algn="r" rtl="1"/>
            <a:r>
              <a:rPr lang="ar-S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العصف الدهني</a:t>
            </a:r>
            <a:r>
              <a:rPr lang="ar-MA" sz="3600" b="1" dirty="0">
                <a:solidFill>
                  <a:schemeClr val="accent6">
                    <a:lumMod val="60000"/>
                    <a:lumOff val="40000"/>
                  </a:schemeClr>
                </a:solidFill>
                <a:latin typeface="Myriad Arabic" panose="01010101010101010101" pitchFamily="50" charset="-78"/>
                <a:cs typeface="Myriad Arabic" panose="01010101010101010101" pitchFamily="50" charset="-78"/>
              </a:rPr>
              <a:t> </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تستلزم الزوبعة الدهنية اشراك المتعلمين في المناقشة  . بهدف انتاج و اقتراح أفكار بشكل جماعي او إيجاد حلول لموقف او وضعية مشكلة  </a:t>
            </a:r>
          </a:p>
          <a:p>
            <a:pPr algn="r" rtl="1"/>
            <a:r>
              <a:rPr lang="ar-SA" sz="3600" b="1" dirty="0">
                <a:solidFill>
                  <a:schemeClr val="accent6">
                    <a:lumMod val="60000"/>
                    <a:lumOff val="40000"/>
                  </a:schemeClr>
                </a:solidFill>
                <a:latin typeface="Myriad Arabic" panose="01010101010101010101" pitchFamily="50" charset="-78"/>
                <a:cs typeface="Myriad Arabic" panose="01010101010101010101" pitchFamily="50" charset="-78"/>
              </a:rPr>
              <a:t>تقنية المائدة المستديرة </a:t>
            </a:r>
            <a:r>
              <a:rPr lang="ar-MA" sz="3600" dirty="0">
                <a:solidFill>
                  <a:schemeClr val="bg1"/>
                </a:solidFill>
                <a:latin typeface="Myriad Arabic" panose="01010101010101010101" pitchFamily="50" charset="-78"/>
                <a:cs typeface="Myriad Arabic" panose="01010101010101010101" pitchFamily="50" charset="-78"/>
              </a:rPr>
              <a:t>: </a:t>
            </a:r>
            <a:r>
              <a:rPr lang="ar-SA" sz="3600" dirty="0">
                <a:solidFill>
                  <a:schemeClr val="bg1"/>
                </a:solidFill>
                <a:latin typeface="Myriad Arabic" panose="01010101010101010101" pitchFamily="50" charset="-78"/>
                <a:cs typeface="Myriad Arabic" panose="01010101010101010101" pitchFamily="50" charset="-78"/>
              </a:rPr>
              <a:t>يفرق الاستاد التلاميذ الى مجموعات تتكون من 5 الى 9 افراد. ويقترح عليهم موضوعا يبدي كل واحد رايه بالتناوب.</a:t>
            </a:r>
          </a:p>
        </p:txBody>
      </p:sp>
      <p:sp>
        <p:nvSpPr>
          <p:cNvPr id="5" name="TextBox 4">
            <a:extLst>
              <a:ext uri="{FF2B5EF4-FFF2-40B4-BE49-F238E27FC236}">
                <a16:creationId xmlns:a16="http://schemas.microsoft.com/office/drawing/2014/main" id="{17C93464-5D58-494F-B2FB-10D1C79E6BCD}"/>
              </a:ext>
            </a:extLst>
          </p:cNvPr>
          <p:cNvSpPr txBox="1"/>
          <p:nvPr/>
        </p:nvSpPr>
        <p:spPr>
          <a:xfrm>
            <a:off x="1645920" y="297521"/>
            <a:ext cx="7162800" cy="1015663"/>
          </a:xfrm>
          <a:prstGeom prst="rect">
            <a:avLst/>
          </a:prstGeom>
          <a:noFill/>
        </p:spPr>
        <p:txBody>
          <a:bodyPr wrap="square" rtlCol="0">
            <a:spAutoFit/>
          </a:bodyPr>
          <a:lstStyle/>
          <a:p>
            <a:pPr algn="r" rtl="1"/>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التنشيط</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cxnSp>
        <p:nvCxnSpPr>
          <p:cNvPr id="6" name="Connector: Elbow 5">
            <a:extLst>
              <a:ext uri="{FF2B5EF4-FFF2-40B4-BE49-F238E27FC236}">
                <a16:creationId xmlns:a16="http://schemas.microsoft.com/office/drawing/2014/main" id="{1696D6F0-5981-4F97-9CB8-936DE0A28416}"/>
              </a:ext>
            </a:extLst>
          </p:cNvPr>
          <p:cNvCxnSpPr>
            <a:cxnSpLocks/>
          </p:cNvCxnSpPr>
          <p:nvPr/>
        </p:nvCxnSpPr>
        <p:spPr>
          <a:xfrm rot="5400000">
            <a:off x="8073532" y="783226"/>
            <a:ext cx="784574" cy="472439"/>
          </a:xfrm>
          <a:prstGeom prst="bentConnector3">
            <a:avLst>
              <a:gd name="adj1" fmla="val 99209"/>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4857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BE154-73BC-450A-ADC0-B4A7A3990502}"/>
              </a:ext>
            </a:extLst>
          </p:cNvPr>
          <p:cNvSpPr/>
          <p:nvPr/>
        </p:nvSpPr>
        <p:spPr>
          <a:xfrm>
            <a:off x="0" y="0"/>
            <a:ext cx="9144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extBox 2">
            <a:extLst>
              <a:ext uri="{FF2B5EF4-FFF2-40B4-BE49-F238E27FC236}">
                <a16:creationId xmlns:a16="http://schemas.microsoft.com/office/drawing/2014/main" id="{50DF0199-0B39-4094-AF7C-E8933A48318E}"/>
              </a:ext>
            </a:extLst>
          </p:cNvPr>
          <p:cNvSpPr txBox="1"/>
          <p:nvPr/>
        </p:nvSpPr>
        <p:spPr>
          <a:xfrm>
            <a:off x="1066800" y="1101438"/>
            <a:ext cx="7162800" cy="646331"/>
          </a:xfrm>
          <a:prstGeom prst="rect">
            <a:avLst/>
          </a:prstGeom>
          <a:noFill/>
        </p:spPr>
        <p:txBody>
          <a:bodyPr wrap="square" rtlCol="0">
            <a:spAutoFit/>
          </a:bodyPr>
          <a:lstStyle/>
          <a:p>
            <a:pPr algn="r" rtl="1"/>
            <a:r>
              <a:rPr lang="ar-S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دور </a:t>
            </a:r>
            <a:r>
              <a:rPr lang="ar-SA" sz="3600" b="1" dirty="0">
                <a:solidFill>
                  <a:schemeClr val="accent5">
                    <a:lumMod val="60000"/>
                    <a:lumOff val="40000"/>
                  </a:schemeClr>
                </a:solidFill>
                <a:latin typeface="Myriad Arabic" panose="01010101010101010101" pitchFamily="50" charset="-78"/>
                <a:ea typeface="Monotype Koufi" pitchFamily="2" charset="-78"/>
                <a:cs typeface="Myriad Arabic" panose="01010101010101010101" pitchFamily="50" charset="-78"/>
              </a:rPr>
              <a:t>المنشط</a:t>
            </a:r>
            <a:r>
              <a:rPr lang="ar-MA" sz="3600" b="1"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rPr>
              <a:t> التربوي</a:t>
            </a:r>
            <a:endParaRPr lang="en-US" sz="3600" dirty="0">
              <a:solidFill>
                <a:schemeClr val="accent5">
                  <a:lumMod val="20000"/>
                  <a:lumOff val="80000"/>
                </a:schemeClr>
              </a:solidFill>
              <a:latin typeface="Myriad Arabic" panose="01010101010101010101" pitchFamily="50" charset="-78"/>
              <a:ea typeface="Monotype Koufi" pitchFamily="2" charset="-78"/>
              <a:cs typeface="Myriad Arabic" panose="01010101010101010101" pitchFamily="50" charset="-78"/>
            </a:endParaRPr>
          </a:p>
        </p:txBody>
      </p:sp>
      <p:sp>
        <p:nvSpPr>
          <p:cNvPr id="4" name="TextBox 3">
            <a:extLst>
              <a:ext uri="{FF2B5EF4-FFF2-40B4-BE49-F238E27FC236}">
                <a16:creationId xmlns:a16="http://schemas.microsoft.com/office/drawing/2014/main" id="{C8E29A27-106F-4205-8342-58AF700A9D3E}"/>
              </a:ext>
            </a:extLst>
          </p:cNvPr>
          <p:cNvSpPr txBox="1"/>
          <p:nvPr/>
        </p:nvSpPr>
        <p:spPr>
          <a:xfrm>
            <a:off x="152400" y="1642821"/>
            <a:ext cx="8763000" cy="2308324"/>
          </a:xfrm>
          <a:prstGeom prst="rect">
            <a:avLst/>
          </a:prstGeom>
          <a:noFill/>
        </p:spPr>
        <p:txBody>
          <a:bodyPr wrap="square" rtlCol="0">
            <a:spAutoFit/>
          </a:bodyPr>
          <a:lstStyle/>
          <a:p>
            <a:pPr algn="r"/>
            <a:r>
              <a:rPr lang="ar-MA" sz="3600" dirty="0">
                <a:solidFill>
                  <a:schemeClr val="bg1"/>
                </a:solidFill>
                <a:latin typeface="Myriad Arabic" panose="01010101010101010101" pitchFamily="50" charset="-78"/>
                <a:cs typeface="Myriad Arabic" panose="01010101010101010101" pitchFamily="50" charset="-78"/>
              </a:rPr>
              <a:t>ينحصر دور المنشط في الكيفية التي يستطيع بواسطتها توظيف رصيده النظري ومؤهلاته البيداغوجية في خدمة موضوع النشاط وتحقيق الغايات المرسومة له. مع مراعاة خصوصية كل نشاط.</a:t>
            </a:r>
            <a:endParaRPr lang="en-US" sz="3600" dirty="0">
              <a:solidFill>
                <a:schemeClr val="bg1"/>
              </a:solidFill>
              <a:latin typeface="Myriad Arabic" panose="01010101010101010101" pitchFamily="50" charset="-78"/>
              <a:cs typeface="Myriad Arabic" panose="01010101010101010101" pitchFamily="50" charset="-78"/>
            </a:endParaRPr>
          </a:p>
          <a:p>
            <a:pPr algn="r"/>
            <a:r>
              <a:rPr lang="ar-MA" sz="3600" dirty="0">
                <a:solidFill>
                  <a:schemeClr val="bg1"/>
                </a:solidFill>
                <a:latin typeface="Myriad Arabic" panose="01010101010101010101" pitchFamily="50" charset="-78"/>
                <a:cs typeface="Myriad Arabic" panose="01010101010101010101" pitchFamily="50" charset="-78"/>
              </a:rPr>
              <a:t>وقد حدد دور المنشط فيما يلي.</a:t>
            </a:r>
            <a:endParaRPr lang="en-US" sz="3600" dirty="0">
              <a:solidFill>
                <a:schemeClr val="bg1"/>
              </a:solidFill>
              <a:latin typeface="Myriad Arabic" panose="01010101010101010101" pitchFamily="50" charset="-78"/>
              <a:cs typeface="Myriad Arabic" panose="01010101010101010101" pitchFamily="50" charset="-78"/>
            </a:endParaRPr>
          </a:p>
        </p:txBody>
      </p:sp>
      <p:sp>
        <p:nvSpPr>
          <p:cNvPr id="5" name="TextBox 4">
            <a:extLst>
              <a:ext uri="{FF2B5EF4-FFF2-40B4-BE49-F238E27FC236}">
                <a16:creationId xmlns:a16="http://schemas.microsoft.com/office/drawing/2014/main" id="{17C93464-5D58-494F-B2FB-10D1C79E6BCD}"/>
              </a:ext>
            </a:extLst>
          </p:cNvPr>
          <p:cNvSpPr txBox="1"/>
          <p:nvPr/>
        </p:nvSpPr>
        <p:spPr>
          <a:xfrm>
            <a:off x="1645920" y="297521"/>
            <a:ext cx="7162800" cy="1015663"/>
          </a:xfrm>
          <a:prstGeom prst="rect">
            <a:avLst/>
          </a:prstGeom>
          <a:noFill/>
        </p:spPr>
        <p:txBody>
          <a:bodyPr wrap="square" rtlCol="0">
            <a:spAutoFit/>
          </a:bodyPr>
          <a:lstStyle/>
          <a:p>
            <a:pPr algn="r" rtl="1"/>
            <a:r>
              <a:rPr lang="ar-SA" sz="6000" b="1" dirty="0">
                <a:solidFill>
                  <a:schemeClr val="accent5">
                    <a:lumMod val="60000"/>
                    <a:lumOff val="40000"/>
                  </a:schemeClr>
                </a:solidFill>
                <a:latin typeface="Monotype Koufi" pitchFamily="2" charset="-78"/>
                <a:ea typeface="Monotype Koufi" pitchFamily="2" charset="-78"/>
                <a:cs typeface="Monotype Koufi" pitchFamily="2" charset="-78"/>
              </a:rPr>
              <a:t>التنشيط</a:t>
            </a:r>
            <a:r>
              <a:rPr lang="ar-SA" sz="3600" b="1" dirty="0">
                <a:solidFill>
                  <a:schemeClr val="accent5">
                    <a:lumMod val="20000"/>
                    <a:lumOff val="80000"/>
                  </a:schemeClr>
                </a:solidFill>
                <a:latin typeface="Monotype Koufi" pitchFamily="2" charset="-78"/>
                <a:ea typeface="Monotype Koufi" pitchFamily="2" charset="-78"/>
                <a:cs typeface="Monotype Koufi" pitchFamily="2" charset="-78"/>
              </a:rPr>
              <a:t> </a:t>
            </a:r>
            <a:endParaRPr lang="en-US" sz="3600" dirty="0">
              <a:solidFill>
                <a:schemeClr val="accent5">
                  <a:lumMod val="20000"/>
                  <a:lumOff val="80000"/>
                </a:schemeClr>
              </a:solidFill>
              <a:latin typeface="Myriad Arabic" panose="01010101010101010101" pitchFamily="50" charset="-78"/>
              <a:ea typeface="Monotype Koufi" pitchFamily="2" charset="-78"/>
              <a:cs typeface="Monotype Koufi" pitchFamily="2" charset="-78"/>
            </a:endParaRPr>
          </a:p>
        </p:txBody>
      </p:sp>
      <p:cxnSp>
        <p:nvCxnSpPr>
          <p:cNvPr id="6" name="Connector: Elbow 5">
            <a:extLst>
              <a:ext uri="{FF2B5EF4-FFF2-40B4-BE49-F238E27FC236}">
                <a16:creationId xmlns:a16="http://schemas.microsoft.com/office/drawing/2014/main" id="{1696D6F0-5981-4F97-9CB8-936DE0A28416}"/>
              </a:ext>
            </a:extLst>
          </p:cNvPr>
          <p:cNvCxnSpPr>
            <a:cxnSpLocks/>
          </p:cNvCxnSpPr>
          <p:nvPr/>
        </p:nvCxnSpPr>
        <p:spPr>
          <a:xfrm rot="5400000">
            <a:off x="8073532" y="783226"/>
            <a:ext cx="784574" cy="472439"/>
          </a:xfrm>
          <a:prstGeom prst="bentConnector3">
            <a:avLst>
              <a:gd name="adj1" fmla="val 99209"/>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F4BA3B6-C5B7-4DC0-ACEA-1CCCE4F53363}"/>
              </a:ext>
            </a:extLst>
          </p:cNvPr>
          <p:cNvSpPr txBox="1"/>
          <p:nvPr/>
        </p:nvSpPr>
        <p:spPr>
          <a:xfrm>
            <a:off x="76200" y="6865310"/>
            <a:ext cx="8915400" cy="5293757"/>
          </a:xfrm>
          <a:prstGeom prst="rect">
            <a:avLst/>
          </a:prstGeom>
          <a:solidFill>
            <a:schemeClr val="tx2">
              <a:lumMod val="75000"/>
            </a:schemeClr>
          </a:solidFill>
        </p:spPr>
        <p:txBody>
          <a:bodyPr wrap="square" rtlCol="0">
            <a:spAutoFit/>
          </a:bodyPr>
          <a:lstStyle/>
          <a:p>
            <a:pPr algn="r"/>
            <a:r>
              <a:rPr lang="ar-MA" sz="4000" dirty="0">
                <a:solidFill>
                  <a:schemeClr val="bg1"/>
                </a:solidFill>
                <a:latin typeface="Myriad Arabic" panose="01010101010101010101" pitchFamily="50" charset="-78"/>
                <a:cs typeface="Myriad Arabic" panose="01010101010101010101" pitchFamily="50" charset="-78"/>
              </a:rPr>
              <a:t>-التكفل بتنشيط و </a:t>
            </a:r>
            <a:r>
              <a:rPr lang="ar-MA" sz="4000" dirty="0" err="1">
                <a:solidFill>
                  <a:schemeClr val="bg1"/>
                </a:solidFill>
                <a:latin typeface="Myriad Arabic" panose="01010101010101010101" pitchFamily="50" charset="-78"/>
                <a:cs typeface="Myriad Arabic" panose="01010101010101010101" pitchFamily="50" charset="-78"/>
              </a:rPr>
              <a:t>تاطير</a:t>
            </a:r>
            <a:r>
              <a:rPr lang="ar-MA" sz="4000" dirty="0">
                <a:solidFill>
                  <a:schemeClr val="bg1"/>
                </a:solidFill>
                <a:latin typeface="Myriad Arabic" panose="01010101010101010101" pitchFamily="50" charset="-78"/>
                <a:cs typeface="Myriad Arabic" panose="01010101010101010101" pitchFamily="50" charset="-78"/>
              </a:rPr>
              <a:t> مجموعات الشباب اثناء أوقات فراغهم من خلال التعليم عن طريق تلقين تقنيات التنشيط الثقافي و العلمي و الترفيهي </a:t>
            </a:r>
            <a:endParaRPr lang="en-US" sz="4000" dirty="0">
              <a:solidFill>
                <a:schemeClr val="bg1"/>
              </a:solidFill>
              <a:latin typeface="Myriad Arabic" panose="01010101010101010101" pitchFamily="50" charset="-78"/>
              <a:cs typeface="Myriad Arabic" panose="01010101010101010101" pitchFamily="50" charset="-78"/>
            </a:endParaRPr>
          </a:p>
          <a:p>
            <a:pPr algn="r"/>
            <a:r>
              <a:rPr lang="ar-MA" sz="4000" dirty="0">
                <a:solidFill>
                  <a:schemeClr val="bg1"/>
                </a:solidFill>
                <a:latin typeface="Myriad Arabic" panose="01010101010101010101" pitchFamily="50" charset="-78"/>
                <a:cs typeface="Myriad Arabic" panose="01010101010101010101" pitchFamily="50" charset="-78"/>
              </a:rPr>
              <a:t>-المشاركة في تنظيم و </a:t>
            </a:r>
            <a:r>
              <a:rPr lang="ar-MA" sz="4000" dirty="0" err="1">
                <a:solidFill>
                  <a:schemeClr val="bg1"/>
                </a:solidFill>
                <a:latin typeface="Myriad Arabic" panose="01010101010101010101" pitchFamily="50" charset="-78"/>
                <a:cs typeface="Myriad Arabic" panose="01010101010101010101" pitchFamily="50" charset="-78"/>
              </a:rPr>
              <a:t>تاطير</a:t>
            </a:r>
            <a:r>
              <a:rPr lang="ar-MA" sz="4000" dirty="0">
                <a:solidFill>
                  <a:schemeClr val="bg1"/>
                </a:solidFill>
                <a:latin typeface="Myriad Arabic" panose="01010101010101010101" pitchFamily="50" charset="-78"/>
                <a:cs typeface="Myriad Arabic" panose="01010101010101010101" pitchFamily="50" charset="-78"/>
              </a:rPr>
              <a:t> </a:t>
            </a:r>
            <a:r>
              <a:rPr lang="ar-MA" sz="4000" dirty="0" err="1">
                <a:solidFill>
                  <a:schemeClr val="bg1"/>
                </a:solidFill>
                <a:latin typeface="Myriad Arabic" panose="01010101010101010101" pitchFamily="50" charset="-78"/>
                <a:cs typeface="Myriad Arabic" panose="01010101010101010101" pitchFamily="50" charset="-78"/>
              </a:rPr>
              <a:t>التضاهرات</a:t>
            </a:r>
            <a:r>
              <a:rPr lang="ar-MA" sz="4000" dirty="0">
                <a:solidFill>
                  <a:schemeClr val="bg1"/>
                </a:solidFill>
                <a:latin typeface="Myriad Arabic" panose="01010101010101010101" pitchFamily="50" charset="-78"/>
                <a:cs typeface="Myriad Arabic" panose="01010101010101010101" pitchFamily="50" charset="-78"/>
              </a:rPr>
              <a:t> </a:t>
            </a:r>
            <a:r>
              <a:rPr lang="ar-MA" sz="4000" dirty="0" err="1">
                <a:solidFill>
                  <a:schemeClr val="bg1"/>
                </a:solidFill>
                <a:latin typeface="Myriad Arabic" panose="01010101010101010101" pitchFamily="50" charset="-78"/>
                <a:cs typeface="Myriad Arabic" panose="01010101010101010101" pitchFamily="50" charset="-78"/>
              </a:rPr>
              <a:t>دات</a:t>
            </a:r>
            <a:r>
              <a:rPr lang="ar-MA" sz="4000" dirty="0">
                <a:solidFill>
                  <a:schemeClr val="bg1"/>
                </a:solidFill>
                <a:latin typeface="Myriad Arabic" panose="01010101010101010101" pitchFamily="50" charset="-78"/>
                <a:cs typeface="Myriad Arabic" panose="01010101010101010101" pitchFamily="50" charset="-78"/>
              </a:rPr>
              <a:t> الطابع الثقافي و العلمي و الترفيهي و كدا في كل نشاط لفائدة الشباب.</a:t>
            </a:r>
            <a:endParaRPr lang="en-US" sz="4000" dirty="0">
              <a:solidFill>
                <a:schemeClr val="bg1"/>
              </a:solidFill>
              <a:latin typeface="Myriad Arabic" panose="01010101010101010101" pitchFamily="50" charset="-78"/>
              <a:cs typeface="Myriad Arabic" panose="01010101010101010101" pitchFamily="50" charset="-78"/>
            </a:endParaRPr>
          </a:p>
          <a:p>
            <a:pPr algn="r"/>
            <a:r>
              <a:rPr lang="ar-MA" sz="4000" dirty="0">
                <a:solidFill>
                  <a:schemeClr val="bg1"/>
                </a:solidFill>
                <a:latin typeface="Myriad Arabic" panose="01010101010101010101" pitchFamily="50" charset="-78"/>
                <a:cs typeface="Myriad Arabic" panose="01010101010101010101" pitchFamily="50" charset="-78"/>
              </a:rPr>
              <a:t>-المشاركة في عمليات ادماج الشباب وترقية مبادراتهم وكدا تربيتهم في مجال المواطنة.</a:t>
            </a:r>
            <a:endParaRPr lang="en-US" sz="4000" dirty="0">
              <a:solidFill>
                <a:schemeClr val="bg1"/>
              </a:solidFill>
              <a:latin typeface="Myriad Arabic" panose="01010101010101010101" pitchFamily="50" charset="-78"/>
              <a:cs typeface="Myriad Arabic" panose="01010101010101010101" pitchFamily="50" charset="-78"/>
            </a:endParaRPr>
          </a:p>
          <a:p>
            <a:pPr algn="r"/>
            <a:r>
              <a:rPr lang="ar-MA" sz="4000" dirty="0">
                <a:solidFill>
                  <a:schemeClr val="bg1"/>
                </a:solidFill>
                <a:latin typeface="Myriad Arabic" panose="01010101010101010101" pitchFamily="50" charset="-78"/>
                <a:cs typeface="Myriad Arabic" panose="01010101010101010101" pitchFamily="50" charset="-78"/>
              </a:rPr>
              <a:t>-تنفيذ اعمال التنشيط والترفيه الموجهة للطفولة.</a:t>
            </a:r>
            <a:endParaRPr lang="ar-SA" sz="6600" dirty="0">
              <a:solidFill>
                <a:schemeClr val="bg1"/>
              </a:solidFill>
              <a:latin typeface="Myriad Arabic" panose="01010101010101010101" pitchFamily="50" charset="-78"/>
              <a:cs typeface="Myriad Arabic" panose="01010101010101010101" pitchFamily="50" charset="-78"/>
            </a:endParaRPr>
          </a:p>
          <a:p>
            <a:endParaRPr lang="ar-MA" dirty="0"/>
          </a:p>
        </p:txBody>
      </p:sp>
    </p:spTree>
    <p:extLst>
      <p:ext uri="{BB962C8B-B14F-4D97-AF65-F5344CB8AC3E}">
        <p14:creationId xmlns:p14="http://schemas.microsoft.com/office/powerpoint/2010/main" val="26145551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2.96296E-6 L 0.00417 -0.75371 " pathEditMode="relative" rAng="0" ptsTypes="AA">
                                      <p:cBhvr>
                                        <p:cTn id="6" dur="2000" fill="hold"/>
                                        <p:tgtEl>
                                          <p:spTgt spid="7"/>
                                        </p:tgtEl>
                                        <p:attrNameLst>
                                          <p:attrName>ppt_x</p:attrName>
                                          <p:attrName>ppt_y</p:attrName>
                                        </p:attrNameLst>
                                      </p:cBhvr>
                                      <p:rCtr x="208" y="-3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r>
              <a:rPr lang="ar-MA" dirty="0"/>
              <a:t> </a:t>
            </a:r>
          </a:p>
        </p:txBody>
      </p:sp>
      <p:sp>
        <p:nvSpPr>
          <p:cNvPr id="4" name="Rectangle 3">
            <a:extLst>
              <a:ext uri="{FF2B5EF4-FFF2-40B4-BE49-F238E27FC236}">
                <a16:creationId xmlns:a16="http://schemas.microsoft.com/office/drawing/2014/main" id="{78A698F1-C81B-4E35-A0F1-6353C0F5D249}"/>
              </a:ext>
            </a:extLst>
          </p:cNvPr>
          <p:cNvSpPr/>
          <p:nvPr/>
        </p:nvSpPr>
        <p:spPr>
          <a:xfrm>
            <a:off x="0" y="-14576"/>
            <a:ext cx="9144000" cy="68725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Rectangle: Rounded Corners 11">
            <a:extLst>
              <a:ext uri="{FF2B5EF4-FFF2-40B4-BE49-F238E27FC236}">
                <a16:creationId xmlns:a16="http://schemas.microsoft.com/office/drawing/2014/main" id="{B3752D18-6E3F-4BE0-9B60-20612390E095}"/>
              </a:ext>
            </a:extLst>
          </p:cNvPr>
          <p:cNvSpPr/>
          <p:nvPr/>
        </p:nvSpPr>
        <p:spPr>
          <a:xfrm rot="2700000">
            <a:off x="1143278" y="1011085"/>
            <a:ext cx="801644" cy="69436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75638483-F578-4AA3-B301-C54C2A2B9E63}"/>
              </a:ext>
            </a:extLst>
          </p:cNvPr>
          <p:cNvSpPr/>
          <p:nvPr/>
        </p:nvSpPr>
        <p:spPr>
          <a:xfrm rot="2700000">
            <a:off x="7242081" y="3794888"/>
            <a:ext cx="1060116" cy="60535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3FE2D85-D908-4B81-8E9B-E99E031CACAB}"/>
              </a:ext>
            </a:extLst>
          </p:cNvPr>
          <p:cNvSpPr/>
          <p:nvPr/>
        </p:nvSpPr>
        <p:spPr>
          <a:xfrm rot="2700000">
            <a:off x="659510" y="3523519"/>
            <a:ext cx="3673697" cy="54444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2B294019-998D-4146-925A-074E5BBBB524}"/>
              </a:ext>
            </a:extLst>
          </p:cNvPr>
          <p:cNvSpPr/>
          <p:nvPr/>
        </p:nvSpPr>
        <p:spPr>
          <a:xfrm rot="2700000">
            <a:off x="1218125" y="3888889"/>
            <a:ext cx="436825" cy="40309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EAAAAA2-50E0-4C9B-9273-666BE0F195F9}"/>
              </a:ext>
            </a:extLst>
          </p:cNvPr>
          <p:cNvSpPr/>
          <p:nvPr/>
        </p:nvSpPr>
        <p:spPr>
          <a:xfrm rot="2700000">
            <a:off x="7040408" y="423763"/>
            <a:ext cx="1060116" cy="60535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5B70B0A7-CCDA-4ED1-B58C-DD4D0CFDBCFB}"/>
              </a:ext>
            </a:extLst>
          </p:cNvPr>
          <p:cNvSpPr/>
          <p:nvPr/>
        </p:nvSpPr>
        <p:spPr>
          <a:xfrm rot="2700000">
            <a:off x="3752955" y="196607"/>
            <a:ext cx="436825" cy="40309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Content Placeholder 19">
            <a:extLst>
              <a:ext uri="{FF2B5EF4-FFF2-40B4-BE49-F238E27FC236}">
                <a16:creationId xmlns:a16="http://schemas.microsoft.com/office/drawing/2014/main" id="{91A1B795-979A-4F8F-A6C7-46FDF0098B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5020" y="762000"/>
            <a:ext cx="6033960" cy="4085494"/>
          </a:xfrm>
        </p:spPr>
      </p:pic>
      <p:sp>
        <p:nvSpPr>
          <p:cNvPr id="22" name="TextBox 21">
            <a:extLst>
              <a:ext uri="{FF2B5EF4-FFF2-40B4-BE49-F238E27FC236}">
                <a16:creationId xmlns:a16="http://schemas.microsoft.com/office/drawing/2014/main" id="{EA7AE208-EFC7-4158-A740-B458CB02DCE9}"/>
              </a:ext>
            </a:extLst>
          </p:cNvPr>
          <p:cNvSpPr txBox="1"/>
          <p:nvPr/>
        </p:nvSpPr>
        <p:spPr>
          <a:xfrm>
            <a:off x="1180219" y="5264709"/>
            <a:ext cx="4343400" cy="1015663"/>
          </a:xfrm>
          <a:prstGeom prst="rect">
            <a:avLst/>
          </a:prstGeom>
          <a:noFill/>
        </p:spPr>
        <p:txBody>
          <a:bodyPr wrap="square" rtlCol="0">
            <a:spAutoFit/>
          </a:bodyPr>
          <a:lstStyle/>
          <a:p>
            <a:pPr algn="r"/>
            <a:r>
              <a:rPr lang="ar-MA" sz="6000" dirty="0">
                <a:solidFill>
                  <a:schemeClr val="accent5">
                    <a:lumMod val="20000"/>
                    <a:lumOff val="80000"/>
                  </a:schemeClr>
                </a:solidFill>
                <a:latin typeface="Monotype Koufi" pitchFamily="2" charset="-78"/>
                <a:ea typeface="Monotype Koufi" pitchFamily="2" charset="-78"/>
                <a:cs typeface="Monotype Koufi" pitchFamily="2" charset="-78"/>
              </a:rPr>
              <a:t>شكرا</a:t>
            </a:r>
          </a:p>
        </p:txBody>
      </p:sp>
    </p:spTree>
    <p:extLst>
      <p:ext uri="{BB962C8B-B14F-4D97-AF65-F5344CB8AC3E}">
        <p14:creationId xmlns:p14="http://schemas.microsoft.com/office/powerpoint/2010/main" val="42520721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7FC056-2583-4DA9-A863-0452643FE2D3}"/>
              </a:ext>
            </a:extLst>
          </p:cNvPr>
          <p:cNvSpPr/>
          <p:nvPr/>
        </p:nvSpPr>
        <p:spPr>
          <a:xfrm>
            <a:off x="-76200" y="-76200"/>
            <a:ext cx="9231899" cy="69689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F6121EE6-AB00-4F87-A268-55C025E835D7}"/>
              </a:ext>
            </a:extLst>
          </p:cNvPr>
          <p:cNvSpPr txBox="1"/>
          <p:nvPr/>
        </p:nvSpPr>
        <p:spPr>
          <a:xfrm>
            <a:off x="373234" y="-12053"/>
            <a:ext cx="8159483" cy="1107996"/>
          </a:xfrm>
          <a:prstGeom prst="rect">
            <a:avLst/>
          </a:prstGeom>
          <a:noFill/>
        </p:spPr>
        <p:txBody>
          <a:bodyPr wrap="square" rtlCol="0">
            <a:spAutoFit/>
          </a:bodyPr>
          <a:lstStyle/>
          <a:p>
            <a:pPr algn="r"/>
            <a:r>
              <a:rPr lang="ar-MA" sz="6600" dirty="0">
                <a:solidFill>
                  <a:schemeClr val="accent5">
                    <a:lumMod val="20000"/>
                    <a:lumOff val="80000"/>
                  </a:schemeClr>
                </a:solidFill>
                <a:latin typeface="Monotype Koufi" pitchFamily="2" charset="-78"/>
                <a:ea typeface="Monotype Koufi" pitchFamily="2" charset="-78"/>
                <a:cs typeface="Monotype Koufi" pitchFamily="2" charset="-78"/>
              </a:rPr>
              <a:t>تعريف </a:t>
            </a:r>
            <a:r>
              <a:rPr lang="ar-MA" sz="6600" dirty="0">
                <a:solidFill>
                  <a:schemeClr val="accent5">
                    <a:lumMod val="60000"/>
                    <a:lumOff val="40000"/>
                  </a:schemeClr>
                </a:solidFill>
                <a:latin typeface="Monotype Koufi" pitchFamily="2" charset="-78"/>
                <a:ea typeface="Monotype Koufi" pitchFamily="2" charset="-78"/>
                <a:cs typeface="Monotype Koufi" pitchFamily="2" charset="-78"/>
              </a:rPr>
              <a:t>التواصل</a:t>
            </a:r>
            <a:endParaRPr lang="en-US" sz="6600" dirty="0">
              <a:solidFill>
                <a:schemeClr val="accent5">
                  <a:lumMod val="60000"/>
                  <a:lumOff val="40000"/>
                </a:schemeClr>
              </a:solidFill>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05914323-2DB7-49AE-9065-B3CEB905C067}"/>
              </a:ext>
            </a:extLst>
          </p:cNvPr>
          <p:cNvSpPr txBox="1"/>
          <p:nvPr/>
        </p:nvSpPr>
        <p:spPr>
          <a:xfrm>
            <a:off x="304800" y="990600"/>
            <a:ext cx="8382000" cy="5293757"/>
          </a:xfrm>
          <a:prstGeom prst="rect">
            <a:avLst/>
          </a:prstGeom>
          <a:noFill/>
        </p:spPr>
        <p:txBody>
          <a:bodyPr wrap="square" rtlCol="0">
            <a:spAutoFit/>
          </a:bodyPr>
          <a:lstStyle/>
          <a:p>
            <a:pPr algn="r"/>
            <a:r>
              <a:rPr lang="en-US" sz="4000" b="1" dirty="0" err="1">
                <a:solidFill>
                  <a:schemeClr val="accent5">
                    <a:lumMod val="40000"/>
                    <a:lumOff val="60000"/>
                  </a:schemeClr>
                </a:solidFill>
                <a:latin typeface="Myriad Arabic" panose="01010101010101010101" pitchFamily="50" charset="-78"/>
                <a:cs typeface="Myriad Arabic" panose="01010101010101010101" pitchFamily="50" charset="-78"/>
              </a:rPr>
              <a:t>التواصل</a:t>
            </a:r>
            <a:r>
              <a:rPr lang="en-US" sz="4000" b="1" dirty="0">
                <a:solidFill>
                  <a:schemeClr val="accent5">
                    <a:lumMod val="40000"/>
                    <a:lumOff val="60000"/>
                  </a:schemeClr>
                </a:solidFill>
                <a:latin typeface="Myriad Arabic" panose="01010101010101010101" pitchFamily="50" charset="-78"/>
                <a:cs typeface="Myriad Arabic" panose="01010101010101010101" pitchFamily="50" charset="-78"/>
              </a:rPr>
              <a:t> </a:t>
            </a:r>
            <a:r>
              <a:rPr lang="en-US" sz="4000" b="1" dirty="0" err="1">
                <a:solidFill>
                  <a:schemeClr val="accent5">
                    <a:lumMod val="40000"/>
                    <a:lumOff val="60000"/>
                  </a:schemeClr>
                </a:solidFill>
                <a:latin typeface="Myriad Arabic" panose="01010101010101010101" pitchFamily="50" charset="-78"/>
                <a:cs typeface="Myriad Arabic" panose="01010101010101010101" pitchFamily="50" charset="-78"/>
              </a:rPr>
              <a:t>عند</a:t>
            </a:r>
            <a:r>
              <a:rPr lang="en-US" sz="4000" b="1" dirty="0">
                <a:solidFill>
                  <a:schemeClr val="accent5">
                    <a:lumMod val="40000"/>
                    <a:lumOff val="60000"/>
                  </a:schemeClr>
                </a:solidFill>
                <a:latin typeface="Myriad Arabic" panose="01010101010101010101" pitchFamily="50" charset="-78"/>
                <a:cs typeface="Myriad Arabic" panose="01010101010101010101" pitchFamily="50" charset="-78"/>
              </a:rPr>
              <a:t> </a:t>
            </a:r>
            <a:r>
              <a:rPr lang="en-US" sz="4000" b="1" dirty="0" err="1">
                <a:solidFill>
                  <a:schemeClr val="accent5">
                    <a:lumMod val="60000"/>
                    <a:lumOff val="40000"/>
                  </a:schemeClr>
                </a:solidFill>
                <a:latin typeface="Myriad Arabic" panose="01010101010101010101" pitchFamily="50" charset="-78"/>
                <a:cs typeface="Myriad Arabic" panose="01010101010101010101" pitchFamily="50" charset="-78"/>
              </a:rPr>
              <a:t>هابرماس</a:t>
            </a:r>
            <a:r>
              <a:rPr lang="ar-MA" sz="4000" b="1" dirty="0">
                <a:solidFill>
                  <a:schemeClr val="accent5">
                    <a:lumMod val="60000"/>
                    <a:lumOff val="40000"/>
                  </a:schemeClr>
                </a:solidFill>
                <a:latin typeface="Myriad Arabic" panose="01010101010101010101" pitchFamily="50" charset="-78"/>
                <a:cs typeface="Myriad Arabic" panose="01010101010101010101" pitchFamily="50" charset="-78"/>
              </a:rPr>
              <a:t> :</a:t>
            </a:r>
            <a:endParaRPr lang="en-US" sz="3600" b="1" dirty="0">
              <a:solidFill>
                <a:schemeClr val="accent5">
                  <a:lumMod val="60000"/>
                  <a:lumOff val="40000"/>
                </a:schemeClr>
              </a:solidFill>
              <a:latin typeface="Myriad Arabic" panose="01010101010101010101" pitchFamily="50" charset="-78"/>
              <a:cs typeface="Myriad Arabic" panose="01010101010101010101" pitchFamily="50" charset="-78"/>
            </a:endParaRPr>
          </a:p>
          <a:p>
            <a:pPr algn="r"/>
            <a:r>
              <a:rPr lang="en-US" sz="2800" dirty="0" err="1">
                <a:solidFill>
                  <a:schemeClr val="bg1"/>
                </a:solidFill>
                <a:latin typeface="Myriad Arabic" panose="01010101010101010101" pitchFamily="50" charset="-78"/>
                <a:cs typeface="Myriad Arabic" panose="01010101010101010101" pitchFamily="50" charset="-78"/>
              </a:rPr>
              <a:t>إن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التواصل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عند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هابرماس</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يحمل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أكثر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دلالة</a:t>
            </a:r>
            <a:r>
              <a:rPr lang="en-US" sz="2800" dirty="0">
                <a:solidFill>
                  <a:schemeClr val="bg1"/>
                </a:solidFill>
                <a:latin typeface="Myriad Arabic" panose="01010101010101010101" pitchFamily="50" charset="-78"/>
                <a:cs typeface="Myriad Arabic" panose="01010101010101010101" pitchFamily="50" charset="-78"/>
              </a:rPr>
              <a:t> ، </a:t>
            </a:r>
            <a:r>
              <a:rPr lang="en-US" sz="2800" dirty="0" err="1">
                <a:solidFill>
                  <a:schemeClr val="bg1"/>
                </a:solidFill>
                <a:latin typeface="Myriad Arabic" panose="01010101010101010101" pitchFamily="50" charset="-78"/>
                <a:cs typeface="Myriad Arabic" panose="01010101010101010101" pitchFamily="50" charset="-78"/>
              </a:rPr>
              <a:t>فهو</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تواصل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مع</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الحداثة</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هوتواصل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بين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الأفراد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وهو</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تواصل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بين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المفاهيم</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ولذلك</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أخذ</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هابرماس</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على</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عاتقه</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مهمة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التأسيس</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للعقلانية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التواصلية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تبدأ</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كنظرية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فلسفية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وتنتهي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كنظرية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سياسية</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يعتبر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هابرماس</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أهم</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ممثل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لمدرسة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فرانكفورت</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جيلها</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الثاني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حيث</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يرتكز</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على</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الوظيفة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النقدية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للفلسفة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أجل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نقد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الوضعية</a:t>
            </a:r>
            <a:r>
              <a:rPr lang="en-US" sz="2800" dirty="0">
                <a:solidFill>
                  <a:schemeClr val="bg1"/>
                </a:solidFill>
                <a:latin typeface="Myriad Arabic" panose="01010101010101010101" pitchFamily="50" charset="-78"/>
                <a:cs typeface="Myriad Arabic" panose="01010101010101010101" pitchFamily="50" charset="-78"/>
              </a:rPr>
              <a:t> ، و </a:t>
            </a:r>
            <a:r>
              <a:rPr lang="en-US" sz="2800" dirty="0" err="1">
                <a:solidFill>
                  <a:schemeClr val="bg1"/>
                </a:solidFill>
                <a:latin typeface="Myriad Arabic" panose="01010101010101010101" pitchFamily="50" charset="-78"/>
                <a:cs typeface="Myriad Arabic" panose="01010101010101010101" pitchFamily="50" charset="-78"/>
              </a:rPr>
              <a:t>نقد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التقنية</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نقد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المادية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التاريخية</a:t>
            </a:r>
            <a:r>
              <a:rPr lang="en-US" sz="2800" dirty="0">
                <a:solidFill>
                  <a:schemeClr val="bg1"/>
                </a:solidFill>
                <a:latin typeface="Myriad Arabic" panose="01010101010101010101" pitchFamily="50" charset="-78"/>
                <a:cs typeface="Myriad Arabic" panose="01010101010101010101" pitchFamily="50" charset="-78"/>
              </a:rPr>
              <a:t> ، </a:t>
            </a:r>
            <a:r>
              <a:rPr lang="en-US" sz="2800" dirty="0" err="1">
                <a:solidFill>
                  <a:schemeClr val="bg1"/>
                </a:solidFill>
                <a:latin typeface="Myriad Arabic" panose="01010101010101010101" pitchFamily="50" charset="-78"/>
                <a:cs typeface="Myriad Arabic" panose="01010101010101010101" pitchFamily="50" charset="-78"/>
              </a:rPr>
              <a:t>لذلك</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فالفعل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التواصلي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عند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هابرماس</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هو</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فعل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نقدي</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فلسفي</a:t>
            </a:r>
            <a:r>
              <a:rPr lang="en-US" sz="2800" dirty="0">
                <a:solidFill>
                  <a:schemeClr val="bg1"/>
                </a:solidFill>
                <a:latin typeface="Myriad Arabic" panose="01010101010101010101" pitchFamily="50" charset="-78"/>
                <a:cs typeface="Myriad Arabic" panose="01010101010101010101" pitchFamily="50" charset="-78"/>
              </a:rPr>
              <a:t> ، و </a:t>
            </a:r>
            <a:r>
              <a:rPr lang="en-US" sz="2800" dirty="0" err="1">
                <a:solidFill>
                  <a:schemeClr val="bg1"/>
                </a:solidFill>
                <a:latin typeface="Myriad Arabic" panose="01010101010101010101" pitchFamily="50" charset="-78"/>
                <a:cs typeface="Myriad Arabic" panose="01010101010101010101" pitchFamily="50" charset="-78"/>
              </a:rPr>
              <a:t>لغوي</a:t>
            </a:r>
            <a:r>
              <a:rPr lang="en-US" sz="2800" dirty="0">
                <a:solidFill>
                  <a:schemeClr val="bg1"/>
                </a:solidFill>
                <a:latin typeface="Myriad Arabic" panose="01010101010101010101" pitchFamily="50" charset="-78"/>
                <a:cs typeface="Myriad Arabic" panose="01010101010101010101" pitchFamily="50" charset="-78"/>
              </a:rPr>
              <a:t> ، و </a:t>
            </a:r>
            <a:r>
              <a:rPr lang="en-US" sz="2800" dirty="0" err="1">
                <a:solidFill>
                  <a:schemeClr val="bg1"/>
                </a:solidFill>
                <a:latin typeface="Myriad Arabic" panose="01010101010101010101" pitchFamily="50" charset="-78"/>
                <a:cs typeface="Myriad Arabic" panose="01010101010101010101" pitchFamily="50" charset="-78"/>
              </a:rPr>
              <a:t>سياسي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قوامه</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الحوار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الاخلاقي</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العقلاني</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البرهاني</a:t>
            </a:r>
            <a:r>
              <a:rPr lang="en-US" sz="2800" dirty="0">
                <a:solidFill>
                  <a:schemeClr val="bg1"/>
                </a:solidFill>
                <a:latin typeface="Myriad Arabic" panose="01010101010101010101" pitchFamily="50" charset="-78"/>
                <a:cs typeface="Myriad Arabic" panose="01010101010101010101" pitchFamily="50" charset="-78"/>
              </a:rPr>
              <a:t> و </a:t>
            </a:r>
            <a:r>
              <a:rPr lang="en-US" sz="2800" dirty="0" err="1">
                <a:solidFill>
                  <a:schemeClr val="bg1"/>
                </a:solidFill>
                <a:latin typeface="Myriad Arabic" panose="01010101010101010101" pitchFamily="50" charset="-78"/>
                <a:cs typeface="Myriad Arabic" panose="01010101010101010101" pitchFamily="50" charset="-78"/>
              </a:rPr>
              <a:t>الهادف</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ضمن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فضاء</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عمومي</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حر،ومن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هذا</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المنطلق</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تعتبر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العقلانية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التواصلية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بديلا</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حقيقيا</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توفر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شروط</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التفاعل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والحوار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الجاد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والهادف</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بغية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تأهيل</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الإنسان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لحماية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عالمه</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من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هدير</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الاداتية</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على</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نحو</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يعيد</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التوازن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بين</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عالمه</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المعيش</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وعالم</a:t>
            </a:r>
            <a:r>
              <a:rPr lang="en-US" sz="2800" dirty="0">
                <a:solidFill>
                  <a:schemeClr val="bg1"/>
                </a:solidFill>
                <a:latin typeface="Myriad Arabic" panose="01010101010101010101" pitchFamily="50" charset="-78"/>
                <a:cs typeface="Myriad Arabic" panose="01010101010101010101" pitchFamily="50" charset="-78"/>
              </a:rPr>
              <a:t> </a:t>
            </a:r>
            <a:r>
              <a:rPr lang="en-US" sz="2800" dirty="0" err="1">
                <a:solidFill>
                  <a:schemeClr val="bg1"/>
                </a:solidFill>
                <a:latin typeface="Myriad Arabic" panose="01010101010101010101" pitchFamily="50" charset="-78"/>
                <a:cs typeface="Myriad Arabic" panose="01010101010101010101" pitchFamily="50" charset="-78"/>
              </a:rPr>
              <a:t>الانساق</a:t>
            </a:r>
            <a:r>
              <a:rPr lang="en-US" sz="2800" dirty="0">
                <a:solidFill>
                  <a:schemeClr val="bg1"/>
                </a:solidFill>
                <a:latin typeface="Myriad Arabic" panose="01010101010101010101" pitchFamily="50" charset="-78"/>
                <a:cs typeface="Myriad Arabic" panose="01010101010101010101" pitchFamily="50" charset="-78"/>
              </a:rPr>
              <a:t>.</a:t>
            </a:r>
          </a:p>
          <a:p>
            <a:endParaRPr lang="ar-MA" dirty="0">
              <a:solidFill>
                <a:schemeClr val="accent5">
                  <a:lumMod val="40000"/>
                  <a:lumOff val="60000"/>
                </a:schemeClr>
              </a:solidFill>
            </a:endParaRPr>
          </a:p>
        </p:txBody>
      </p:sp>
    </p:spTree>
    <p:extLst>
      <p:ext uri="{BB962C8B-B14F-4D97-AF65-F5344CB8AC3E}">
        <p14:creationId xmlns:p14="http://schemas.microsoft.com/office/powerpoint/2010/main" val="21464269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76200" y="-159254"/>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00D2F4F1-F997-4A89-B581-A8A79FE9C600}"/>
              </a:ext>
            </a:extLst>
          </p:cNvPr>
          <p:cNvSpPr txBox="1"/>
          <p:nvPr/>
        </p:nvSpPr>
        <p:spPr>
          <a:xfrm>
            <a:off x="505120" y="1084637"/>
            <a:ext cx="8229600" cy="2062103"/>
          </a:xfrm>
          <a:prstGeom prst="rect">
            <a:avLst/>
          </a:prstGeom>
          <a:noFill/>
        </p:spPr>
        <p:txBody>
          <a:bodyPr wrap="square" rtlCol="0">
            <a:spAutoFit/>
          </a:bodyPr>
          <a:lstStyle/>
          <a:p>
            <a:pPr algn="r" rtl="1"/>
            <a:r>
              <a:rPr lang="ar-SA" sz="3200" dirty="0">
                <a:solidFill>
                  <a:schemeClr val="bg1"/>
                </a:solidFill>
                <a:latin typeface="Myriad Arabic" panose="01010101010101010101" pitchFamily="50" charset="-78"/>
                <a:cs typeface="Myriad Arabic" panose="01010101010101010101" pitchFamily="50" charset="-78"/>
              </a:rPr>
              <a:t>تختلف وظيفة التواصل من مجتمعٍ لآخر بناءً على العديد من العوامل، مثل: الوضع الاقتصاديّ ، والمستوى الفكريّ والثقافي، والأحوال السياسيّة والاجتماعية وغيرها، وقد قسّم المختصون وظائف التواصل كالآتي:</a:t>
            </a:r>
            <a:endParaRPr lang="en-US" sz="3200" dirty="0">
              <a:solidFill>
                <a:schemeClr val="bg1"/>
              </a:solidFill>
              <a:latin typeface="Myriad Arabic" panose="01010101010101010101" pitchFamily="50" charset="-78"/>
              <a:cs typeface="Myriad Arabic" panose="01010101010101010101" pitchFamily="50" charset="-78"/>
            </a:endParaRP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وظائف</a:t>
            </a:r>
            <a:r>
              <a:rPr lang="ar-SA" sz="6600" dirty="0">
                <a:solidFill>
                  <a:schemeClr val="accent5">
                    <a:lumMod val="40000"/>
                    <a:lumOff val="60000"/>
                  </a:schemeClr>
                </a:solidFill>
                <a:latin typeface="Monotype Koufi" pitchFamily="2" charset="-78"/>
                <a:ea typeface="Monotype Koufi" pitchFamily="2" charset="-78"/>
                <a:cs typeface="Monotype Koufi" pitchFamily="2" charset="-78"/>
              </a:rPr>
              <a:t> </a:t>
            </a:r>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a:t>
            </a:r>
            <a:r>
              <a:rPr lang="ar-SA" sz="6600" dirty="0">
                <a:solidFill>
                  <a:schemeClr val="accent5">
                    <a:lumMod val="40000"/>
                    <a:lumOff val="60000"/>
                  </a:schemeClr>
                </a:solidFill>
                <a:latin typeface="Monotype Koufi" pitchFamily="2" charset="-78"/>
                <a:ea typeface="Monotype Koufi" pitchFamily="2" charset="-78"/>
                <a:cs typeface="Monotype Koufi" pitchFamily="2" charset="-78"/>
              </a:rPr>
              <a:t> </a:t>
            </a:r>
            <a:endParaRPr lang="en-US" sz="6600" dirty="0">
              <a:solidFill>
                <a:schemeClr val="accent5">
                  <a:lumMod val="40000"/>
                  <a:lumOff val="60000"/>
                </a:schemeClr>
              </a:solidFill>
              <a:latin typeface="Myriad Arabic" panose="01010101010101010101" pitchFamily="50" charset="-78"/>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grpSp>
        <p:nvGrpSpPr>
          <p:cNvPr id="10" name="Group 9">
            <a:extLst>
              <a:ext uri="{FF2B5EF4-FFF2-40B4-BE49-F238E27FC236}">
                <a16:creationId xmlns:a16="http://schemas.microsoft.com/office/drawing/2014/main" id="{BA89DA62-E395-4F62-8F28-2FB3E273282F}"/>
              </a:ext>
            </a:extLst>
          </p:cNvPr>
          <p:cNvGrpSpPr/>
          <p:nvPr/>
        </p:nvGrpSpPr>
        <p:grpSpPr>
          <a:xfrm>
            <a:off x="533400" y="2788407"/>
            <a:ext cx="7705968" cy="4069593"/>
            <a:chOff x="533400" y="2788407"/>
            <a:chExt cx="7705968" cy="4069593"/>
          </a:xfrm>
        </p:grpSpPr>
        <p:sp>
          <p:nvSpPr>
            <p:cNvPr id="7" name="Rectangle: Rounded Corners 6">
              <a:extLst>
                <a:ext uri="{FF2B5EF4-FFF2-40B4-BE49-F238E27FC236}">
                  <a16:creationId xmlns:a16="http://schemas.microsoft.com/office/drawing/2014/main" id="{6930573D-A26E-429A-8FE4-ACC8E09A6C12}"/>
                </a:ext>
              </a:extLst>
            </p:cNvPr>
            <p:cNvSpPr/>
            <p:nvPr/>
          </p:nvSpPr>
          <p:spPr>
            <a:xfrm>
              <a:off x="676031" y="3468199"/>
              <a:ext cx="7563337" cy="3389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8" name="TextBox 7">
              <a:extLst>
                <a:ext uri="{FF2B5EF4-FFF2-40B4-BE49-F238E27FC236}">
                  <a16:creationId xmlns:a16="http://schemas.microsoft.com/office/drawing/2014/main" id="{8796D0F5-8C10-4F76-86AC-A48C58AA57EE}"/>
                </a:ext>
              </a:extLst>
            </p:cNvPr>
            <p:cNvSpPr txBox="1"/>
            <p:nvPr/>
          </p:nvSpPr>
          <p:spPr>
            <a:xfrm>
              <a:off x="533400" y="3661665"/>
              <a:ext cx="7563337" cy="3108543"/>
            </a:xfrm>
            <a:prstGeom prst="rect">
              <a:avLst/>
            </a:prstGeom>
            <a:noFill/>
          </p:spPr>
          <p:txBody>
            <a:bodyPr wrap="square" rtlCol="0">
              <a:spAutoFit/>
            </a:bodyPr>
            <a:lstStyle/>
            <a:p>
              <a:pPr algn="r"/>
              <a:r>
                <a:rPr lang="ar-SA" sz="2800" dirty="0">
                  <a:solidFill>
                    <a:schemeClr val="bg1"/>
                  </a:solidFill>
                </a:rPr>
                <a:t>حيث تهدف عملية التواصل في هذه الحالة إلى إشراك كافّة أفراد المجتمع سواءً كانوا كباراً، أم صغاراً في عملية صناعة الأحداث والتفاعل معها، ومن الأمثلة عليه: التواصل الذي يكون من خلال التلفاز، والراديو، والصحف، والمجلات وغيرها، والتي تتمثل وظيفتها في نقل الأخبار السياسية، والاقتصادية، والاجتماعية والفنية وغيرها بشكلٍ واضحٍ وصريحٍ.</a:t>
              </a:r>
              <a:endParaRPr lang="en-US" sz="2800" dirty="0">
                <a:solidFill>
                  <a:schemeClr val="bg1"/>
                </a:solidFill>
              </a:endParaRPr>
            </a:p>
            <a:p>
              <a:pPr algn="r"/>
              <a:endParaRPr lang="ar-MA" sz="2800" b="1" dirty="0">
                <a:solidFill>
                  <a:schemeClr val="bg1"/>
                </a:solidFill>
              </a:endParaRPr>
            </a:p>
          </p:txBody>
        </p:sp>
        <p:sp>
          <p:nvSpPr>
            <p:cNvPr id="9" name="TextBox 8">
              <a:extLst>
                <a:ext uri="{FF2B5EF4-FFF2-40B4-BE49-F238E27FC236}">
                  <a16:creationId xmlns:a16="http://schemas.microsoft.com/office/drawing/2014/main" id="{4687E1CF-D55A-40AB-B618-F6CF9B21771F}"/>
                </a:ext>
              </a:extLst>
            </p:cNvPr>
            <p:cNvSpPr txBox="1"/>
            <p:nvPr/>
          </p:nvSpPr>
          <p:spPr>
            <a:xfrm>
              <a:off x="2225513" y="2788407"/>
              <a:ext cx="4543719" cy="646331"/>
            </a:xfrm>
            <a:prstGeom prst="rect">
              <a:avLst/>
            </a:prstGeom>
            <a:noFill/>
          </p:spPr>
          <p:txBody>
            <a:bodyPr wrap="square" rtlCol="0">
              <a:spAutoFit/>
            </a:bodyPr>
            <a:lstStyle/>
            <a:p>
              <a:r>
                <a:rPr lang="ar-SA" sz="3600" dirty="0">
                  <a:solidFill>
                    <a:schemeClr val="accent5">
                      <a:lumMod val="60000"/>
                      <a:lumOff val="40000"/>
                    </a:schemeClr>
                  </a:solidFill>
                  <a:latin typeface="Myriad Arabic" panose="01010101010101010101" pitchFamily="50" charset="-78"/>
                  <a:cs typeface="Myriad Arabic" panose="01010101010101010101" pitchFamily="50" charset="-78"/>
                </a:rPr>
                <a:t>1- التواصل بهدف الإعلان والإعلام</a:t>
              </a:r>
              <a:endParaRPr lang="ar-MA" sz="3600" dirty="0">
                <a:solidFill>
                  <a:schemeClr val="accent5">
                    <a:lumMod val="60000"/>
                    <a:lumOff val="40000"/>
                  </a:schemeClr>
                </a:solidFill>
                <a:latin typeface="Myriad Arabic" panose="01010101010101010101" pitchFamily="50" charset="-78"/>
                <a:cs typeface="Myriad Arabic" panose="01010101010101010101" pitchFamily="50" charset="-78"/>
              </a:endParaRPr>
            </a:p>
          </p:txBody>
        </p:sp>
      </p:grpSp>
    </p:spTree>
    <p:extLst>
      <p:ext uri="{BB962C8B-B14F-4D97-AF65-F5344CB8AC3E}">
        <p14:creationId xmlns:p14="http://schemas.microsoft.com/office/powerpoint/2010/main" val="77145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76200" y="-159254"/>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00D2F4F1-F997-4A89-B581-A8A79FE9C600}"/>
              </a:ext>
            </a:extLst>
          </p:cNvPr>
          <p:cNvSpPr txBox="1"/>
          <p:nvPr/>
        </p:nvSpPr>
        <p:spPr>
          <a:xfrm>
            <a:off x="505120" y="1084637"/>
            <a:ext cx="8229600" cy="2062103"/>
          </a:xfrm>
          <a:prstGeom prst="rect">
            <a:avLst/>
          </a:prstGeom>
          <a:noFill/>
        </p:spPr>
        <p:txBody>
          <a:bodyPr wrap="square" rtlCol="0">
            <a:spAutoFit/>
          </a:bodyPr>
          <a:lstStyle/>
          <a:p>
            <a:pPr algn="r" rtl="1"/>
            <a:r>
              <a:rPr lang="ar-SA" sz="3200" dirty="0">
                <a:solidFill>
                  <a:schemeClr val="bg1"/>
                </a:solidFill>
                <a:latin typeface="Myriad Arabic" panose="01010101010101010101" pitchFamily="50" charset="-78"/>
                <a:cs typeface="Myriad Arabic" panose="01010101010101010101" pitchFamily="50" charset="-78"/>
              </a:rPr>
              <a:t>تختلف وظيفة التواصل من مجتمعٍ لآخر بناءً على العديد من العوامل، مثل: الوضع الاقتصاديّ ، والمستوى الفكريّ والثقافي، والأحوال السياسيّة والاجتماعية وغيرها، وقد قسّم المختصون وظائف التواصل كالآتي:</a:t>
            </a:r>
            <a:endParaRPr lang="en-US" sz="3200" dirty="0">
              <a:solidFill>
                <a:schemeClr val="bg1"/>
              </a:solidFill>
              <a:latin typeface="Myriad Arabic" panose="01010101010101010101" pitchFamily="50" charset="-78"/>
              <a:cs typeface="Myriad Arabic" panose="01010101010101010101" pitchFamily="50" charset="-78"/>
            </a:endParaRP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وظائف</a:t>
            </a:r>
            <a:r>
              <a:rPr lang="ar-SA" sz="6600" dirty="0">
                <a:solidFill>
                  <a:schemeClr val="accent5">
                    <a:lumMod val="40000"/>
                    <a:lumOff val="60000"/>
                  </a:schemeClr>
                </a:solidFill>
                <a:latin typeface="Monotype Koufi" pitchFamily="2" charset="-78"/>
                <a:ea typeface="Monotype Koufi" pitchFamily="2" charset="-78"/>
                <a:cs typeface="Monotype Koufi" pitchFamily="2" charset="-78"/>
              </a:rPr>
              <a:t> </a:t>
            </a:r>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a:t>
            </a:r>
            <a:r>
              <a:rPr lang="ar-SA" sz="6600" dirty="0">
                <a:solidFill>
                  <a:schemeClr val="accent5">
                    <a:lumMod val="40000"/>
                    <a:lumOff val="60000"/>
                  </a:schemeClr>
                </a:solidFill>
                <a:latin typeface="Monotype Koufi" pitchFamily="2" charset="-78"/>
                <a:ea typeface="Monotype Koufi" pitchFamily="2" charset="-78"/>
                <a:cs typeface="Monotype Koufi" pitchFamily="2" charset="-78"/>
              </a:rPr>
              <a:t> </a:t>
            </a:r>
            <a:endParaRPr lang="en-US" sz="6600" dirty="0">
              <a:solidFill>
                <a:schemeClr val="accent5">
                  <a:lumMod val="40000"/>
                  <a:lumOff val="60000"/>
                </a:schemeClr>
              </a:solidFill>
              <a:latin typeface="Myriad Arabic" panose="01010101010101010101" pitchFamily="50" charset="-78"/>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grpSp>
        <p:nvGrpSpPr>
          <p:cNvPr id="11" name="Group 10">
            <a:extLst>
              <a:ext uri="{FF2B5EF4-FFF2-40B4-BE49-F238E27FC236}">
                <a16:creationId xmlns:a16="http://schemas.microsoft.com/office/drawing/2014/main" id="{3367CFC1-A590-4EA8-89AC-C29B7C2E616E}"/>
              </a:ext>
            </a:extLst>
          </p:cNvPr>
          <p:cNvGrpSpPr/>
          <p:nvPr/>
        </p:nvGrpSpPr>
        <p:grpSpPr>
          <a:xfrm>
            <a:off x="703289" y="2779845"/>
            <a:ext cx="7563337" cy="4241014"/>
            <a:chOff x="676031" y="2788407"/>
            <a:chExt cx="7563337" cy="4241014"/>
          </a:xfrm>
        </p:grpSpPr>
        <p:sp>
          <p:nvSpPr>
            <p:cNvPr id="12" name="Rectangle: Rounded Corners 11">
              <a:extLst>
                <a:ext uri="{FF2B5EF4-FFF2-40B4-BE49-F238E27FC236}">
                  <a16:creationId xmlns:a16="http://schemas.microsoft.com/office/drawing/2014/main" id="{06DB44C0-8989-438E-9B21-8E22A7DDD2BC}"/>
                </a:ext>
              </a:extLst>
            </p:cNvPr>
            <p:cNvSpPr/>
            <p:nvPr/>
          </p:nvSpPr>
          <p:spPr>
            <a:xfrm>
              <a:off x="676031" y="3468199"/>
              <a:ext cx="7563337" cy="3389801"/>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endParaRPr lang="en-US" dirty="0"/>
            </a:p>
          </p:txBody>
        </p:sp>
        <p:sp>
          <p:nvSpPr>
            <p:cNvPr id="13" name="TextBox 12">
              <a:extLst>
                <a:ext uri="{FF2B5EF4-FFF2-40B4-BE49-F238E27FC236}">
                  <a16:creationId xmlns:a16="http://schemas.microsoft.com/office/drawing/2014/main" id="{D078FC8C-3779-43D2-87CB-3848809E088A}"/>
                </a:ext>
              </a:extLst>
            </p:cNvPr>
            <p:cNvSpPr txBox="1"/>
            <p:nvPr/>
          </p:nvSpPr>
          <p:spPr>
            <a:xfrm>
              <a:off x="807171" y="3643879"/>
              <a:ext cx="7380402" cy="3385542"/>
            </a:xfrm>
            <a:prstGeom prst="rect">
              <a:avLst/>
            </a:prstGeom>
            <a:noFill/>
          </p:spPr>
          <p:txBody>
            <a:bodyPr wrap="square" rtlCol="0">
              <a:spAutoFit/>
            </a:bodyPr>
            <a:lstStyle/>
            <a:p>
              <a:pPr algn="r" rtl="1"/>
              <a:r>
                <a:rPr lang="ar-SA" sz="2800" dirty="0">
                  <a:solidFill>
                    <a:schemeClr val="bg1">
                      <a:lumMod val="95000"/>
                    </a:schemeClr>
                  </a:solidFill>
                </a:rPr>
                <a:t>حيث يقتصر هذا النوع من التواصل على شريحةٍ معينةٍ من المجتمع، والتي يستخدم أتباعها الوسائل والأدوات التجريدية والفكرية لنقل مشاعرهم ومكنوناتهم الداخلية، بعيداً عن الكلام والعبارات الصريحة أو الصور الواضحة، الأمر الذي قد لا يفهمه الأشخاص الذين لا ينتمون إلى لنفس هذه الشريحة، حيث يظهر التواصل التعبيريّ بشكلٍ كبير عند الفنانين، مثل: الرسامين، والمسرحيين، والنحاتين وغيرهم. </a:t>
              </a:r>
              <a:endParaRPr lang="en-US" sz="2800" dirty="0">
                <a:solidFill>
                  <a:schemeClr val="bg1">
                    <a:lumMod val="95000"/>
                  </a:schemeClr>
                </a:solidFill>
              </a:endParaRPr>
            </a:p>
            <a:p>
              <a:pPr algn="r"/>
              <a:endParaRPr lang="ar-MA" dirty="0"/>
            </a:p>
          </p:txBody>
        </p:sp>
        <p:sp>
          <p:nvSpPr>
            <p:cNvPr id="14" name="TextBox 13">
              <a:extLst>
                <a:ext uri="{FF2B5EF4-FFF2-40B4-BE49-F238E27FC236}">
                  <a16:creationId xmlns:a16="http://schemas.microsoft.com/office/drawing/2014/main" id="{5D8934D4-4FFB-40CF-8310-DEF809015D48}"/>
                </a:ext>
              </a:extLst>
            </p:cNvPr>
            <p:cNvSpPr txBox="1"/>
            <p:nvPr/>
          </p:nvSpPr>
          <p:spPr>
            <a:xfrm>
              <a:off x="2225513" y="2788407"/>
              <a:ext cx="4543719" cy="584775"/>
            </a:xfrm>
            <a:prstGeom prst="rect">
              <a:avLst/>
            </a:prstGeom>
            <a:noFill/>
          </p:spPr>
          <p:txBody>
            <a:bodyPr wrap="square" rtlCol="0">
              <a:spAutoFit/>
            </a:bodyPr>
            <a:lstStyle/>
            <a:p>
              <a:pPr algn="ctr"/>
              <a:r>
                <a:rPr lang="ar-SA" sz="3200" dirty="0">
                  <a:solidFill>
                    <a:schemeClr val="accent5">
                      <a:lumMod val="60000"/>
                      <a:lumOff val="40000"/>
                    </a:schemeClr>
                  </a:solidFill>
                  <a:latin typeface="Myriad Arabic" panose="01010101010101010101" pitchFamily="50" charset="-78"/>
                  <a:cs typeface="Myriad Arabic" panose="01010101010101010101" pitchFamily="50" charset="-78"/>
                </a:rPr>
                <a:t>2- التواصل بهدف التعبير</a:t>
              </a:r>
              <a:endParaRPr lang="ar-MA" sz="3200" dirty="0">
                <a:solidFill>
                  <a:schemeClr val="accent5">
                    <a:lumMod val="60000"/>
                    <a:lumOff val="40000"/>
                  </a:schemeClr>
                </a:solidFill>
                <a:latin typeface="Myriad Arabic" panose="01010101010101010101" pitchFamily="50" charset="-78"/>
                <a:cs typeface="Myriad Arabic" panose="01010101010101010101" pitchFamily="50" charset="-78"/>
              </a:endParaRPr>
            </a:p>
          </p:txBody>
        </p:sp>
      </p:grpSp>
    </p:spTree>
    <p:extLst>
      <p:ext uri="{BB962C8B-B14F-4D97-AF65-F5344CB8AC3E}">
        <p14:creationId xmlns:p14="http://schemas.microsoft.com/office/powerpoint/2010/main" val="8256236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76200" y="-159254"/>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00D2F4F1-F997-4A89-B581-A8A79FE9C600}"/>
              </a:ext>
            </a:extLst>
          </p:cNvPr>
          <p:cNvSpPr txBox="1"/>
          <p:nvPr/>
        </p:nvSpPr>
        <p:spPr>
          <a:xfrm>
            <a:off x="505120" y="1084637"/>
            <a:ext cx="8229600" cy="2062103"/>
          </a:xfrm>
          <a:prstGeom prst="rect">
            <a:avLst/>
          </a:prstGeom>
          <a:noFill/>
        </p:spPr>
        <p:txBody>
          <a:bodyPr wrap="square" rtlCol="0">
            <a:spAutoFit/>
          </a:bodyPr>
          <a:lstStyle/>
          <a:p>
            <a:pPr algn="r" rtl="1"/>
            <a:r>
              <a:rPr lang="ar-SA" sz="3200" dirty="0">
                <a:solidFill>
                  <a:schemeClr val="bg1"/>
                </a:solidFill>
                <a:latin typeface="Myriad Arabic" panose="01010101010101010101" pitchFamily="50" charset="-78"/>
                <a:cs typeface="Myriad Arabic" panose="01010101010101010101" pitchFamily="50" charset="-78"/>
              </a:rPr>
              <a:t>تختلف وظيفة التواصل من مجتمعٍ لآخر بناءً على العديد من العوامل، مثل: الوضع الاقتصاديّ ، والمستوى الفكريّ والثقافي، والأحوال السياسيّة والاجتماعية وغيرها، وقد قسّم المختصون وظائف التواصل كالآتي:</a:t>
            </a:r>
            <a:endParaRPr lang="en-US" sz="3200" dirty="0">
              <a:solidFill>
                <a:schemeClr val="bg1"/>
              </a:solidFill>
              <a:latin typeface="Myriad Arabic" panose="01010101010101010101" pitchFamily="50" charset="-78"/>
              <a:cs typeface="Myriad Arabic" panose="01010101010101010101" pitchFamily="50" charset="-78"/>
            </a:endParaRP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وظائف</a:t>
            </a:r>
            <a:r>
              <a:rPr lang="ar-SA" sz="6600" dirty="0">
                <a:solidFill>
                  <a:schemeClr val="accent5">
                    <a:lumMod val="40000"/>
                    <a:lumOff val="60000"/>
                  </a:schemeClr>
                </a:solidFill>
                <a:latin typeface="Monotype Koufi" pitchFamily="2" charset="-78"/>
                <a:ea typeface="Monotype Koufi" pitchFamily="2" charset="-78"/>
                <a:cs typeface="Monotype Koufi" pitchFamily="2" charset="-78"/>
              </a:rPr>
              <a:t> </a:t>
            </a:r>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 </a:t>
            </a:r>
            <a:endParaRPr lang="en-US" sz="6600" dirty="0">
              <a:solidFill>
                <a:schemeClr val="accent5">
                  <a:lumMod val="60000"/>
                  <a:lumOff val="40000"/>
                </a:schemeClr>
              </a:solidFill>
              <a:latin typeface="Myriad Arabic" panose="01010101010101010101" pitchFamily="50" charset="-78"/>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grpSp>
        <p:nvGrpSpPr>
          <p:cNvPr id="15" name="Group 14">
            <a:extLst>
              <a:ext uri="{FF2B5EF4-FFF2-40B4-BE49-F238E27FC236}">
                <a16:creationId xmlns:a16="http://schemas.microsoft.com/office/drawing/2014/main" id="{EED5C8A6-6FEA-474D-B442-FFE13617796C}"/>
              </a:ext>
            </a:extLst>
          </p:cNvPr>
          <p:cNvGrpSpPr/>
          <p:nvPr/>
        </p:nvGrpSpPr>
        <p:grpSpPr>
          <a:xfrm>
            <a:off x="703289" y="2779845"/>
            <a:ext cx="7563337" cy="4069593"/>
            <a:chOff x="676031" y="2788407"/>
            <a:chExt cx="7563337" cy="4069593"/>
          </a:xfrm>
        </p:grpSpPr>
        <p:sp>
          <p:nvSpPr>
            <p:cNvPr id="16" name="Rectangle: Rounded Corners 15">
              <a:extLst>
                <a:ext uri="{FF2B5EF4-FFF2-40B4-BE49-F238E27FC236}">
                  <a16:creationId xmlns:a16="http://schemas.microsoft.com/office/drawing/2014/main" id="{1DBF8E3D-7B46-4EED-8080-FD1699FA9930}"/>
                </a:ext>
              </a:extLst>
            </p:cNvPr>
            <p:cNvSpPr/>
            <p:nvPr/>
          </p:nvSpPr>
          <p:spPr>
            <a:xfrm>
              <a:off x="676031" y="3468199"/>
              <a:ext cx="7563337" cy="338980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endParaRPr lang="en-US" dirty="0"/>
            </a:p>
          </p:txBody>
        </p:sp>
        <p:sp>
          <p:nvSpPr>
            <p:cNvPr id="17" name="TextBox 16">
              <a:extLst>
                <a:ext uri="{FF2B5EF4-FFF2-40B4-BE49-F238E27FC236}">
                  <a16:creationId xmlns:a16="http://schemas.microsoft.com/office/drawing/2014/main" id="{C0D37017-0AC1-4A55-8744-A109BB728743}"/>
                </a:ext>
              </a:extLst>
            </p:cNvPr>
            <p:cNvSpPr txBox="1"/>
            <p:nvPr/>
          </p:nvSpPr>
          <p:spPr>
            <a:xfrm>
              <a:off x="785908" y="3828463"/>
              <a:ext cx="7380402" cy="2677656"/>
            </a:xfrm>
            <a:prstGeom prst="rect">
              <a:avLst/>
            </a:prstGeom>
            <a:noFill/>
          </p:spPr>
          <p:txBody>
            <a:bodyPr wrap="square" rtlCol="0">
              <a:spAutoFit/>
            </a:bodyPr>
            <a:lstStyle/>
            <a:p>
              <a:pPr algn="r" rtl="1"/>
              <a:r>
                <a:rPr lang="ar-SA" sz="2800" dirty="0">
                  <a:solidFill>
                    <a:schemeClr val="bg1"/>
                  </a:solidFill>
                </a:rPr>
                <a:t>والذي يهدف إلى تقديم الأدلة والبراهين المكتوبة، والمسموعة، أو المرئية من الطرف المرسل إلى مجموعةٍ من الأطراف المستقبلة، وذلك بغرض إقناعهم بفلسفته أو رأيه، ويكثر استخدام هذا النوع من التواصل في الحملات الدعائية والإعلانية، سواءً للانتخابات الرئاسية والبلدية، أو للترويج لمنتجٍ أو سلعةٍ معينة.</a:t>
              </a:r>
              <a:endParaRPr lang="en-US" sz="2800" dirty="0">
                <a:solidFill>
                  <a:schemeClr val="bg1"/>
                </a:solidFill>
              </a:endParaRPr>
            </a:p>
            <a:p>
              <a:pPr algn="r" rtl="1"/>
              <a:r>
                <a:rPr lang="en-US" sz="2800" b="1" dirty="0">
                  <a:solidFill>
                    <a:schemeClr val="bg1"/>
                  </a:solidFill>
                </a:rPr>
                <a:t> </a:t>
              </a:r>
              <a:endParaRPr lang="en-US" sz="2800" dirty="0">
                <a:solidFill>
                  <a:schemeClr val="bg1"/>
                </a:solidFill>
              </a:endParaRPr>
            </a:p>
          </p:txBody>
        </p:sp>
        <p:sp>
          <p:nvSpPr>
            <p:cNvPr id="18" name="TextBox 17">
              <a:extLst>
                <a:ext uri="{FF2B5EF4-FFF2-40B4-BE49-F238E27FC236}">
                  <a16:creationId xmlns:a16="http://schemas.microsoft.com/office/drawing/2014/main" id="{5977FB2A-5F6B-411E-9E81-97C28AA14118}"/>
                </a:ext>
              </a:extLst>
            </p:cNvPr>
            <p:cNvSpPr txBox="1"/>
            <p:nvPr/>
          </p:nvSpPr>
          <p:spPr>
            <a:xfrm>
              <a:off x="2206735" y="2788407"/>
              <a:ext cx="4543719" cy="584775"/>
            </a:xfrm>
            <a:prstGeom prst="rect">
              <a:avLst/>
            </a:prstGeom>
            <a:noFill/>
          </p:spPr>
          <p:txBody>
            <a:bodyPr wrap="square" rtlCol="0">
              <a:spAutoFit/>
            </a:bodyPr>
            <a:lstStyle/>
            <a:p>
              <a:pPr algn="ctr"/>
              <a:r>
                <a:rPr lang="ar-SA" sz="3200" dirty="0">
                  <a:solidFill>
                    <a:schemeClr val="accent5">
                      <a:lumMod val="60000"/>
                      <a:lumOff val="40000"/>
                    </a:schemeClr>
                  </a:solidFill>
                  <a:latin typeface="Myriad Arabic" panose="01010101010101010101" pitchFamily="50" charset="-78"/>
                  <a:cs typeface="Myriad Arabic" panose="01010101010101010101" pitchFamily="50" charset="-78"/>
                </a:rPr>
                <a:t>3 - التواصل بهدف الإقناع</a:t>
              </a:r>
              <a:endParaRPr lang="ar-MA" sz="4800" dirty="0">
                <a:solidFill>
                  <a:schemeClr val="accent5">
                    <a:lumMod val="60000"/>
                    <a:lumOff val="40000"/>
                  </a:schemeClr>
                </a:solidFill>
                <a:latin typeface="Myriad Arabic" panose="01010101010101010101" pitchFamily="50" charset="-78"/>
                <a:cs typeface="Myriad Arabic" panose="01010101010101010101" pitchFamily="50" charset="-78"/>
              </a:endParaRPr>
            </a:p>
          </p:txBody>
        </p:sp>
      </p:grpSp>
    </p:spTree>
    <p:extLst>
      <p:ext uri="{BB962C8B-B14F-4D97-AF65-F5344CB8AC3E}">
        <p14:creationId xmlns:p14="http://schemas.microsoft.com/office/powerpoint/2010/main" val="25555340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76200" y="-159254"/>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00D2F4F1-F997-4A89-B581-A8A79FE9C600}"/>
              </a:ext>
            </a:extLst>
          </p:cNvPr>
          <p:cNvSpPr txBox="1"/>
          <p:nvPr/>
        </p:nvSpPr>
        <p:spPr>
          <a:xfrm>
            <a:off x="507701" y="1086322"/>
            <a:ext cx="8229600" cy="5570756"/>
          </a:xfrm>
          <a:prstGeom prst="rect">
            <a:avLst/>
          </a:prstGeom>
          <a:noFill/>
        </p:spPr>
        <p:txBody>
          <a:bodyPr wrap="square" rtlCol="0">
            <a:spAutoFit/>
          </a:bodyPr>
          <a:lstStyle/>
          <a:p>
            <a:pPr algn="r" rtl="1"/>
            <a:r>
              <a:rPr lang="ar-SA" sz="3600" dirty="0">
                <a:solidFill>
                  <a:schemeClr val="bg1"/>
                </a:solidFill>
                <a:latin typeface="Myriad Arabic" panose="01010101010101010101" pitchFamily="50" charset="-78"/>
                <a:cs typeface="Myriad Arabic" panose="01010101010101010101" pitchFamily="50" charset="-78"/>
              </a:rPr>
              <a:t>تهدف عملية التواصل التربوي داخل الفصل الدراسي إلى تفعيل الحوار و تنشيط الدرس من خلال وضعيات تعلمية محددة و مدروسة و ترتكز على مجموعة من المبادئ مثل مبدأ التدرج و التكامل و ذلك من أجل تحقيق الكفايات و الأهداف المرسومة، في المنهاج الدراسي.</a:t>
            </a:r>
            <a:endParaRPr lang="en-US" sz="3600" dirty="0">
              <a:solidFill>
                <a:schemeClr val="bg1"/>
              </a:solidFill>
              <a:latin typeface="Myriad Arabic" panose="01010101010101010101" pitchFamily="50" charset="-78"/>
              <a:cs typeface="Myriad Arabic" panose="01010101010101010101" pitchFamily="50" charset="-78"/>
            </a:endParaRPr>
          </a:p>
          <a:p>
            <a:pPr algn="r" rtl="1"/>
            <a:r>
              <a:rPr lang="ar-SA" sz="3600" dirty="0">
                <a:solidFill>
                  <a:schemeClr val="bg1"/>
                </a:solidFill>
                <a:latin typeface="Myriad Arabic" panose="01010101010101010101" pitchFamily="50" charset="-78"/>
                <a:cs typeface="Myriad Arabic" panose="01010101010101010101" pitchFamily="50" charset="-78"/>
              </a:rPr>
              <a:t>و يعتبر التواصل التربوي المادة الدراسية بمثابة رسالة تربوية يعمل المدرس في إطارها نقل الخبرات و المهارات و القيم إلى المتعلم و العمل على ضبط طرائق التفاعل و التبادل و </a:t>
            </a:r>
            <a:r>
              <a:rPr lang="ar-SA" sz="3600" dirty="0" err="1">
                <a:solidFill>
                  <a:schemeClr val="bg1"/>
                </a:solidFill>
                <a:latin typeface="Myriad Arabic" panose="01010101010101010101" pitchFamily="50" charset="-78"/>
                <a:cs typeface="Myriad Arabic" panose="01010101010101010101" pitchFamily="50" charset="-78"/>
              </a:rPr>
              <a:t>و</a:t>
            </a:r>
            <a:r>
              <a:rPr lang="ar-SA" sz="3600" dirty="0">
                <a:solidFill>
                  <a:schemeClr val="bg1"/>
                </a:solidFill>
                <a:latin typeface="Myriad Arabic" panose="01010101010101010101" pitchFamily="50" charset="-78"/>
                <a:cs typeface="Myriad Arabic" panose="01010101010101010101" pitchFamily="50" charset="-78"/>
              </a:rPr>
              <a:t> تتمظهر هذه العملية عبر مجالات تواصلية وهي:</a:t>
            </a:r>
            <a:endParaRPr lang="en-US" sz="3600" dirty="0">
              <a:solidFill>
                <a:schemeClr val="bg1"/>
              </a:solidFill>
              <a:latin typeface="Myriad Arabic" panose="01010101010101010101" pitchFamily="50" charset="-78"/>
              <a:cs typeface="Myriad Arabic" panose="01010101010101010101" pitchFamily="50" charset="-78"/>
            </a:endParaRPr>
          </a:p>
          <a:p>
            <a:pPr algn="r"/>
            <a:endParaRPr lang="ar-MA" sz="32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rtl="1"/>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 </a:t>
            </a: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التربوي</a:t>
            </a:r>
            <a:endParaRPr lang="en-US" sz="6600" dirty="0">
              <a:solidFill>
                <a:schemeClr val="accent5">
                  <a:lumMod val="20000"/>
                  <a:lumOff val="80000"/>
                </a:schemeClr>
              </a:solidFill>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spTree>
    <p:extLst>
      <p:ext uri="{BB962C8B-B14F-4D97-AF65-F5344CB8AC3E}">
        <p14:creationId xmlns:p14="http://schemas.microsoft.com/office/powerpoint/2010/main" val="4128696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7C-86E9-4461-AC79-569892AFCFB8}"/>
              </a:ext>
            </a:extLst>
          </p:cNvPr>
          <p:cNvSpPr>
            <a:spLocks noGrp="1"/>
          </p:cNvSpPr>
          <p:nvPr>
            <p:ph type="title"/>
          </p:nvPr>
        </p:nvSpPr>
        <p:spPr/>
        <p:txBody>
          <a:bodyPr/>
          <a:lstStyle/>
          <a:p>
            <a:endParaRPr lang="ar-MA"/>
          </a:p>
        </p:txBody>
      </p:sp>
      <p:sp>
        <p:nvSpPr>
          <p:cNvPr id="3" name="Content Placeholder 2">
            <a:extLst>
              <a:ext uri="{FF2B5EF4-FFF2-40B4-BE49-F238E27FC236}">
                <a16:creationId xmlns:a16="http://schemas.microsoft.com/office/drawing/2014/main" id="{107A759A-1877-4C6F-A8FF-A3408A2A84E4}"/>
              </a:ext>
            </a:extLst>
          </p:cNvPr>
          <p:cNvSpPr>
            <a:spLocks noGrp="1"/>
          </p:cNvSpPr>
          <p:nvPr>
            <p:ph idx="1"/>
          </p:nvPr>
        </p:nvSpPr>
        <p:spPr/>
        <p:txBody>
          <a:bodyPr/>
          <a:lstStyle/>
          <a:p>
            <a:endParaRPr lang="ar-MA"/>
          </a:p>
        </p:txBody>
      </p:sp>
      <p:sp>
        <p:nvSpPr>
          <p:cNvPr id="4" name="Rectangle 3">
            <a:extLst>
              <a:ext uri="{FF2B5EF4-FFF2-40B4-BE49-F238E27FC236}">
                <a16:creationId xmlns:a16="http://schemas.microsoft.com/office/drawing/2014/main" id="{78A698F1-C81B-4E35-A0F1-6353C0F5D249}"/>
              </a:ext>
            </a:extLst>
          </p:cNvPr>
          <p:cNvSpPr/>
          <p:nvPr/>
        </p:nvSpPr>
        <p:spPr>
          <a:xfrm>
            <a:off x="-136129" y="-167816"/>
            <a:ext cx="9397403" cy="701725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 name="TextBox 4">
            <a:extLst>
              <a:ext uri="{FF2B5EF4-FFF2-40B4-BE49-F238E27FC236}">
                <a16:creationId xmlns:a16="http://schemas.microsoft.com/office/drawing/2014/main" id="{00D2F4F1-F997-4A89-B581-A8A79FE9C600}"/>
              </a:ext>
            </a:extLst>
          </p:cNvPr>
          <p:cNvSpPr txBox="1"/>
          <p:nvPr/>
        </p:nvSpPr>
        <p:spPr>
          <a:xfrm>
            <a:off x="507701" y="1086322"/>
            <a:ext cx="8229600" cy="3231654"/>
          </a:xfrm>
          <a:prstGeom prst="rect">
            <a:avLst/>
          </a:prstGeom>
          <a:noFill/>
        </p:spPr>
        <p:txBody>
          <a:bodyPr wrap="square" rtlCol="0">
            <a:spAutoFit/>
          </a:bodyPr>
          <a:lstStyle/>
          <a:p>
            <a:pPr algn="l"/>
            <a:r>
              <a:rPr lang="en-US" sz="3600" dirty="0"/>
              <a:t> </a:t>
            </a:r>
          </a:p>
          <a:p>
            <a:pPr algn="r"/>
            <a:r>
              <a:rPr lang="ar-SA" sz="3600" dirty="0">
                <a:solidFill>
                  <a:schemeClr val="accent5">
                    <a:lumMod val="60000"/>
                    <a:lumOff val="40000"/>
                  </a:schemeClr>
                </a:solidFill>
              </a:rPr>
              <a:t>1 التواصل المعرفي : </a:t>
            </a:r>
            <a:r>
              <a:rPr lang="ar-SA" sz="3200" dirty="0">
                <a:solidFill>
                  <a:schemeClr val="bg1"/>
                </a:solidFill>
              </a:rPr>
              <a:t>و هو الذي يهدف إلى نقل و استقبال المعلومات و هو تواصل يركز على الجوانب المعرفية و مراقيها. و المتمثلة في تعليم طرائق التركيب و التطبيق و الفهم و التحليل.</a:t>
            </a:r>
            <a:endParaRPr lang="en-US" sz="3200" dirty="0">
              <a:solidFill>
                <a:schemeClr val="bg1"/>
              </a:solidFill>
            </a:endParaRPr>
          </a:p>
          <a:p>
            <a:pPr algn="r"/>
            <a:endParaRPr lang="ar-MA" sz="3600" dirty="0">
              <a:solidFill>
                <a:schemeClr val="bg1"/>
              </a:solidFill>
              <a:latin typeface="Myriad Arabic" panose="01010101010101010101" pitchFamily="50" charset="-78"/>
              <a:cs typeface="Myriad Arabic" panose="01010101010101010101" pitchFamily="50" charset="-78"/>
            </a:endParaRPr>
          </a:p>
        </p:txBody>
      </p:sp>
      <p:sp>
        <p:nvSpPr>
          <p:cNvPr id="6" name="TextBox 5">
            <a:extLst>
              <a:ext uri="{FF2B5EF4-FFF2-40B4-BE49-F238E27FC236}">
                <a16:creationId xmlns:a16="http://schemas.microsoft.com/office/drawing/2014/main" id="{946548A8-F925-40F6-AC3B-E0A480D37887}"/>
              </a:ext>
            </a:extLst>
          </p:cNvPr>
          <p:cNvSpPr txBox="1"/>
          <p:nvPr/>
        </p:nvSpPr>
        <p:spPr>
          <a:xfrm>
            <a:off x="838200" y="8562"/>
            <a:ext cx="7448746" cy="1785104"/>
          </a:xfrm>
          <a:prstGeom prst="rect">
            <a:avLst/>
          </a:prstGeom>
          <a:noFill/>
        </p:spPr>
        <p:txBody>
          <a:bodyPr wrap="square" rtlCol="0">
            <a:spAutoFit/>
          </a:bodyPr>
          <a:lstStyle/>
          <a:p>
            <a:pPr algn="r" rtl="1"/>
            <a:r>
              <a:rPr lang="ar-SA" sz="6600" dirty="0">
                <a:solidFill>
                  <a:schemeClr val="accent5">
                    <a:lumMod val="60000"/>
                    <a:lumOff val="40000"/>
                  </a:schemeClr>
                </a:solidFill>
                <a:latin typeface="Monotype Koufi" pitchFamily="2" charset="-78"/>
                <a:ea typeface="Monotype Koufi" pitchFamily="2" charset="-78"/>
                <a:cs typeface="Monotype Koufi" pitchFamily="2" charset="-78"/>
              </a:rPr>
              <a:t>التواصل </a:t>
            </a:r>
            <a:r>
              <a:rPr lang="ar-SA" sz="6600" dirty="0">
                <a:solidFill>
                  <a:schemeClr val="accent5">
                    <a:lumMod val="20000"/>
                    <a:lumOff val="80000"/>
                  </a:schemeClr>
                </a:solidFill>
                <a:latin typeface="Monotype Koufi" pitchFamily="2" charset="-78"/>
                <a:ea typeface="Monotype Koufi" pitchFamily="2" charset="-78"/>
                <a:cs typeface="Monotype Koufi" pitchFamily="2" charset="-78"/>
              </a:rPr>
              <a:t>التربوي</a:t>
            </a:r>
            <a:endParaRPr lang="en-US" sz="6600" dirty="0">
              <a:solidFill>
                <a:schemeClr val="accent5">
                  <a:lumMod val="20000"/>
                  <a:lumOff val="80000"/>
                </a:schemeClr>
              </a:solidFill>
              <a:ea typeface="Monotype Koufi" pitchFamily="2" charset="-78"/>
              <a:cs typeface="Monotype Koufi" pitchFamily="2" charset="-78"/>
            </a:endParaRPr>
          </a:p>
          <a:p>
            <a:pPr algn="r"/>
            <a:endParaRPr lang="ar-MA" sz="4400" dirty="0">
              <a:solidFill>
                <a:schemeClr val="accent5">
                  <a:lumMod val="40000"/>
                  <a:lumOff val="60000"/>
                </a:schemeClr>
              </a:solidFill>
              <a:latin typeface="Monotype Koufi" pitchFamily="2" charset="-78"/>
              <a:ea typeface="Monotype Koufi" pitchFamily="2" charset="-78"/>
              <a:cs typeface="Monotype Koufi" pitchFamily="2" charset="-78"/>
            </a:endParaRPr>
          </a:p>
        </p:txBody>
      </p:sp>
      <p:sp>
        <p:nvSpPr>
          <p:cNvPr id="7" name="TextBox 6">
            <a:extLst>
              <a:ext uri="{FF2B5EF4-FFF2-40B4-BE49-F238E27FC236}">
                <a16:creationId xmlns:a16="http://schemas.microsoft.com/office/drawing/2014/main" id="{3A30E213-B39F-447D-B7AE-E61D2FBCB724}"/>
              </a:ext>
            </a:extLst>
          </p:cNvPr>
          <p:cNvSpPr txBox="1"/>
          <p:nvPr/>
        </p:nvSpPr>
        <p:spPr>
          <a:xfrm>
            <a:off x="507701" y="3581400"/>
            <a:ext cx="8229600" cy="4647426"/>
          </a:xfrm>
          <a:prstGeom prst="rect">
            <a:avLst/>
          </a:prstGeom>
          <a:noFill/>
        </p:spPr>
        <p:txBody>
          <a:bodyPr wrap="square" rtlCol="0">
            <a:spAutoFit/>
          </a:bodyPr>
          <a:lstStyle/>
          <a:p>
            <a:pPr algn="r" rtl="1"/>
            <a:r>
              <a:rPr lang="en-US" sz="3200" dirty="0">
                <a:solidFill>
                  <a:schemeClr val="accent5">
                    <a:lumMod val="60000"/>
                    <a:lumOff val="40000"/>
                  </a:schemeClr>
                </a:solidFill>
              </a:rPr>
              <a:t> </a:t>
            </a:r>
          </a:p>
          <a:p>
            <a:pPr algn="r" rtl="1"/>
            <a:r>
              <a:rPr lang="ar-MA" sz="3600" dirty="0">
                <a:solidFill>
                  <a:schemeClr val="accent5">
                    <a:lumMod val="60000"/>
                    <a:lumOff val="40000"/>
                  </a:schemeClr>
                </a:solidFill>
              </a:rPr>
              <a:t>2</a:t>
            </a:r>
            <a:r>
              <a:rPr lang="ar-SA" sz="3600" dirty="0">
                <a:solidFill>
                  <a:schemeClr val="accent5">
                    <a:lumMod val="60000"/>
                    <a:lumOff val="40000"/>
                  </a:schemeClr>
                </a:solidFill>
              </a:rPr>
              <a:t> التواصل </a:t>
            </a:r>
            <a:r>
              <a:rPr lang="ar-SA" sz="3600" dirty="0" err="1">
                <a:solidFill>
                  <a:schemeClr val="accent5">
                    <a:lumMod val="60000"/>
                    <a:lumOff val="40000"/>
                  </a:schemeClr>
                </a:solidFill>
              </a:rPr>
              <a:t>الحسحركي</a:t>
            </a:r>
            <a:r>
              <a:rPr lang="ar-SA" sz="3600" dirty="0">
                <a:solidFill>
                  <a:schemeClr val="accent5">
                    <a:lumMod val="60000"/>
                    <a:lumOff val="40000"/>
                  </a:schemeClr>
                </a:solidFill>
              </a:rPr>
              <a:t> : </a:t>
            </a:r>
            <a:r>
              <a:rPr lang="ar-SA" sz="3200" dirty="0">
                <a:solidFill>
                  <a:schemeClr val="bg1"/>
                </a:solidFill>
              </a:rPr>
              <a:t>التواصل </a:t>
            </a:r>
            <a:r>
              <a:rPr lang="ar-SA" sz="3200" dirty="0" err="1">
                <a:solidFill>
                  <a:schemeClr val="bg1"/>
                </a:solidFill>
              </a:rPr>
              <a:t>الحسحركي</a:t>
            </a:r>
            <a:r>
              <a:rPr lang="ar-SA" sz="3200" dirty="0">
                <a:solidFill>
                  <a:schemeClr val="bg1"/>
                </a:solidFill>
              </a:rPr>
              <a:t> يتناول ما هو غير معرفي ووجداني ، ويرمي إلى تحقيق مجموعة من الأهداف التي تعمل على تنمية المهارات الحركية و استعمال أعضاء الجسم في التعبير. </a:t>
            </a:r>
            <a:endParaRPr lang="en-US" sz="3200" dirty="0">
              <a:solidFill>
                <a:schemeClr val="bg1"/>
              </a:solidFill>
            </a:endParaRPr>
          </a:p>
          <a:p>
            <a:pPr algn="r" rtl="1"/>
            <a:endParaRPr lang="en-US" sz="4400" dirty="0">
              <a:solidFill>
                <a:schemeClr val="bg1"/>
              </a:solidFill>
            </a:endParaRPr>
          </a:p>
          <a:p>
            <a:pPr algn="r" rtl="1"/>
            <a:r>
              <a:rPr lang="en-US" sz="4000" dirty="0">
                <a:solidFill>
                  <a:schemeClr val="bg1"/>
                </a:solidFill>
              </a:rPr>
              <a:t> </a:t>
            </a:r>
          </a:p>
          <a:p>
            <a:pPr algn="r"/>
            <a:endParaRPr lang="ar-MA" sz="4800" dirty="0">
              <a:solidFill>
                <a:schemeClr val="bg1"/>
              </a:solidFill>
              <a:latin typeface="Myriad Arabic" panose="01010101010101010101" pitchFamily="50" charset="-78"/>
              <a:cs typeface="Myriad Arabic" panose="01010101010101010101" pitchFamily="50" charset="-78"/>
            </a:endParaRPr>
          </a:p>
        </p:txBody>
      </p:sp>
    </p:spTree>
    <p:extLst>
      <p:ext uri="{BB962C8B-B14F-4D97-AF65-F5344CB8AC3E}">
        <p14:creationId xmlns:p14="http://schemas.microsoft.com/office/powerpoint/2010/main" val="86582524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2773</Words>
  <Application>Microsoft Office PowerPoint</Application>
  <PresentationFormat>On-screen Show (4:3)</PresentationFormat>
  <Paragraphs>280</Paragraphs>
  <Slides>35</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Monotype Koufi</vt:lpstr>
      <vt:lpstr>Myriad Arabic</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zbook</dc:creator>
  <cp:lastModifiedBy>SALAH-EDDINE ELGOUJILI</cp:lastModifiedBy>
  <cp:revision>54</cp:revision>
  <dcterms:created xsi:type="dcterms:W3CDTF">2006-08-16T00:00:00Z</dcterms:created>
  <dcterms:modified xsi:type="dcterms:W3CDTF">2019-12-11T16:47:05Z</dcterms:modified>
</cp:coreProperties>
</file>