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4" r:id="rId3"/>
    <p:sldId id="289" r:id="rId4"/>
    <p:sldId id="275" r:id="rId5"/>
    <p:sldId id="27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71" r:id="rId15"/>
    <p:sldId id="266" r:id="rId16"/>
    <p:sldId id="279" r:id="rId17"/>
    <p:sldId id="292" r:id="rId18"/>
    <p:sldId id="282" r:id="rId19"/>
    <p:sldId id="290" r:id="rId20"/>
    <p:sldId id="291" r:id="rId21"/>
    <p:sldId id="281" r:id="rId22"/>
    <p:sldId id="286" r:id="rId23"/>
    <p:sldId id="288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DDEA4-3873-4956-AA73-65FECE235A5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65008-5AF4-4546-BDCF-C5D6E80767BF}">
      <dgm:prSet phldrT="[Text]" custT="1"/>
      <dgm:spPr/>
      <dgm:t>
        <a:bodyPr/>
        <a:lstStyle/>
        <a:p>
          <a:r>
            <a:rPr lang="en-US" sz="4000" dirty="0" smtClean="0"/>
            <a:t>25/05-1/06</a:t>
          </a:r>
          <a:endParaRPr lang="en-US" sz="4000" dirty="0"/>
        </a:p>
      </dgm:t>
    </dgm:pt>
    <dgm:pt modelId="{DFD4EBDA-7B3E-45D5-A758-356105C6A5BD}" type="parTrans" cxnId="{D97DF52B-973E-478B-A59B-52964428A20B}">
      <dgm:prSet/>
      <dgm:spPr/>
      <dgm:t>
        <a:bodyPr/>
        <a:lstStyle/>
        <a:p>
          <a:endParaRPr lang="en-US"/>
        </a:p>
      </dgm:t>
    </dgm:pt>
    <dgm:pt modelId="{52928EAD-EEF6-44DA-9139-B139DE28B906}" type="sibTrans" cxnId="{D97DF52B-973E-478B-A59B-52964428A20B}">
      <dgm:prSet/>
      <dgm:spPr/>
      <dgm:t>
        <a:bodyPr/>
        <a:lstStyle/>
        <a:p>
          <a:endParaRPr lang="en-US"/>
        </a:p>
      </dgm:t>
    </dgm:pt>
    <dgm:pt modelId="{8FBC54DE-147E-42B4-805A-0DF40CD58460}">
      <dgm:prSet phldrT="[Text]"/>
      <dgm:spPr/>
      <dgm:t>
        <a:bodyPr/>
        <a:lstStyle/>
        <a:p>
          <a:r>
            <a:rPr lang="en-US" dirty="0" smtClean="0"/>
            <a:t>Read relevant papers/Acquire info. related to </a:t>
          </a:r>
          <a:r>
            <a:rPr lang="en-US" dirty="0" err="1" smtClean="0"/>
            <a:t>farfield</a:t>
          </a:r>
          <a:r>
            <a:rPr lang="en-US" dirty="0" smtClean="0"/>
            <a:t> </a:t>
          </a:r>
          <a:r>
            <a:rPr lang="en-US" dirty="0" err="1" smtClean="0"/>
            <a:t>beamforming</a:t>
          </a:r>
          <a:r>
            <a:rPr lang="en-US" dirty="0" smtClean="0"/>
            <a:t>.</a:t>
          </a:r>
          <a:endParaRPr lang="en-US" dirty="0"/>
        </a:p>
      </dgm:t>
    </dgm:pt>
    <dgm:pt modelId="{9FFBBEC9-E606-43B5-A4AF-CA5C1CF40A87}" type="parTrans" cxnId="{34FCD1A2-DC31-4648-8F8D-1A34A321B042}">
      <dgm:prSet/>
      <dgm:spPr/>
      <dgm:t>
        <a:bodyPr/>
        <a:lstStyle/>
        <a:p>
          <a:endParaRPr lang="en-US"/>
        </a:p>
      </dgm:t>
    </dgm:pt>
    <dgm:pt modelId="{EB8D04CF-DCF7-4A11-B387-6EA43EDEABE7}" type="sibTrans" cxnId="{34FCD1A2-DC31-4648-8F8D-1A34A321B042}">
      <dgm:prSet/>
      <dgm:spPr/>
      <dgm:t>
        <a:bodyPr/>
        <a:lstStyle/>
        <a:p>
          <a:endParaRPr lang="en-US"/>
        </a:p>
      </dgm:t>
    </dgm:pt>
    <dgm:pt modelId="{243B4043-8CE3-4421-A8FD-A7CB3DEEC42A}">
      <dgm:prSet phldrT="[Text]"/>
      <dgm:spPr/>
      <dgm:t>
        <a:bodyPr/>
        <a:lstStyle/>
        <a:p>
          <a:r>
            <a:rPr lang="en-US" dirty="0" smtClean="0"/>
            <a:t>Parameter Estimation Algorithm Development.</a:t>
          </a:r>
          <a:endParaRPr lang="en-US" dirty="0"/>
        </a:p>
      </dgm:t>
    </dgm:pt>
    <dgm:pt modelId="{4ED5DBAE-4018-4DC2-9DB9-D1D2ACB0DDB3}" type="parTrans" cxnId="{129CFA02-222E-465C-9EF1-82F94C15CDBD}">
      <dgm:prSet/>
      <dgm:spPr/>
      <dgm:t>
        <a:bodyPr/>
        <a:lstStyle/>
        <a:p>
          <a:endParaRPr lang="en-US"/>
        </a:p>
      </dgm:t>
    </dgm:pt>
    <dgm:pt modelId="{1B2E84D8-E663-4EAF-954A-6B6842059F84}" type="sibTrans" cxnId="{129CFA02-222E-465C-9EF1-82F94C15CDBD}">
      <dgm:prSet/>
      <dgm:spPr/>
      <dgm:t>
        <a:bodyPr/>
        <a:lstStyle/>
        <a:p>
          <a:endParaRPr lang="en-US"/>
        </a:p>
      </dgm:t>
    </dgm:pt>
    <dgm:pt modelId="{9872496E-A34C-4B54-AC20-CCFC54982CC1}">
      <dgm:prSet phldrT="[Text]" custT="1"/>
      <dgm:spPr/>
      <dgm:t>
        <a:bodyPr/>
        <a:lstStyle/>
        <a:p>
          <a:r>
            <a:rPr lang="en-US" sz="4400" dirty="0" smtClean="0"/>
            <a:t>1/06-8/06</a:t>
          </a:r>
          <a:endParaRPr lang="en-US" sz="4400" dirty="0"/>
        </a:p>
      </dgm:t>
    </dgm:pt>
    <dgm:pt modelId="{E7905D13-3E43-4805-967A-65B9DAD8A0B4}" type="parTrans" cxnId="{4B56083A-52FB-4EA6-A0BE-17FAE6F74946}">
      <dgm:prSet/>
      <dgm:spPr/>
      <dgm:t>
        <a:bodyPr/>
        <a:lstStyle/>
        <a:p>
          <a:endParaRPr lang="en-US"/>
        </a:p>
      </dgm:t>
    </dgm:pt>
    <dgm:pt modelId="{42A5D54E-C0F7-4D1B-8318-ABC09C1CB8B2}" type="sibTrans" cxnId="{4B56083A-52FB-4EA6-A0BE-17FAE6F74946}">
      <dgm:prSet/>
      <dgm:spPr/>
      <dgm:t>
        <a:bodyPr/>
        <a:lstStyle/>
        <a:p>
          <a:endParaRPr lang="en-US"/>
        </a:p>
      </dgm:t>
    </dgm:pt>
    <dgm:pt modelId="{3972E783-5AF2-4A8F-920F-DE42A4A3B667}">
      <dgm:prSet phldrT="[Text]"/>
      <dgm:spPr/>
      <dgm:t>
        <a:bodyPr/>
        <a:lstStyle/>
        <a:p>
          <a:r>
            <a:rPr lang="en-US" dirty="0" smtClean="0"/>
            <a:t>Simulation with linear arrays (and 2 dimensional arrays, if possible) using Particle filters (SIR).</a:t>
          </a:r>
          <a:endParaRPr lang="en-US" dirty="0"/>
        </a:p>
      </dgm:t>
    </dgm:pt>
    <dgm:pt modelId="{5F92BD8E-F538-4770-B9E4-46808EB5F082}" type="parTrans" cxnId="{B092250A-A68A-449C-924A-A9F7E0FA8D12}">
      <dgm:prSet/>
      <dgm:spPr/>
      <dgm:t>
        <a:bodyPr/>
        <a:lstStyle/>
        <a:p>
          <a:endParaRPr lang="en-US"/>
        </a:p>
      </dgm:t>
    </dgm:pt>
    <dgm:pt modelId="{2E8203ED-A541-47B4-A40B-7C5533C33790}" type="sibTrans" cxnId="{B092250A-A68A-449C-924A-A9F7E0FA8D12}">
      <dgm:prSet/>
      <dgm:spPr/>
      <dgm:t>
        <a:bodyPr/>
        <a:lstStyle/>
        <a:p>
          <a:endParaRPr lang="en-US"/>
        </a:p>
      </dgm:t>
    </dgm:pt>
    <dgm:pt modelId="{64AA0BD7-3735-4947-A226-3ED3037E0B38}">
      <dgm:prSet phldrT="[Text]" custT="1"/>
      <dgm:spPr/>
      <dgm:t>
        <a:bodyPr/>
        <a:lstStyle/>
        <a:p>
          <a:r>
            <a:rPr lang="en-US" sz="4000" dirty="0" smtClean="0"/>
            <a:t>8/06-15/06</a:t>
          </a:r>
          <a:endParaRPr lang="en-US" sz="4000" dirty="0"/>
        </a:p>
      </dgm:t>
    </dgm:pt>
    <dgm:pt modelId="{3EA3D569-5205-4568-B4CC-ADB5807D5665}" type="parTrans" cxnId="{96083B66-F7F7-45F4-B579-EDB4BF7304BF}">
      <dgm:prSet/>
      <dgm:spPr/>
      <dgm:t>
        <a:bodyPr/>
        <a:lstStyle/>
        <a:p>
          <a:endParaRPr lang="en-US"/>
        </a:p>
      </dgm:t>
    </dgm:pt>
    <dgm:pt modelId="{072E5A5E-B803-45C7-A208-AB05BBF8D5B6}" type="sibTrans" cxnId="{96083B66-F7F7-45F4-B579-EDB4BF7304BF}">
      <dgm:prSet/>
      <dgm:spPr/>
      <dgm:t>
        <a:bodyPr/>
        <a:lstStyle/>
        <a:p>
          <a:endParaRPr lang="en-US"/>
        </a:p>
      </dgm:t>
    </dgm:pt>
    <dgm:pt modelId="{4D54E232-27D7-479F-B5B4-C352C818E5FD}">
      <dgm:prSet phldrT="[Text]"/>
      <dgm:spPr/>
      <dgm:t>
        <a:bodyPr/>
        <a:lstStyle/>
        <a:p>
          <a:r>
            <a:rPr lang="en-US" dirty="0" smtClean="0"/>
            <a:t>Simulation (contd.)</a:t>
          </a:r>
          <a:endParaRPr lang="en-US" dirty="0"/>
        </a:p>
      </dgm:t>
    </dgm:pt>
    <dgm:pt modelId="{7596087C-A3F6-4013-8525-BC47F8CC7857}" type="parTrans" cxnId="{4C1043B3-FDE4-4B16-9709-A72E8311697E}">
      <dgm:prSet/>
      <dgm:spPr/>
      <dgm:t>
        <a:bodyPr/>
        <a:lstStyle/>
        <a:p>
          <a:endParaRPr lang="en-US"/>
        </a:p>
      </dgm:t>
    </dgm:pt>
    <dgm:pt modelId="{2947481B-C674-4957-85CA-5AF951EE9519}" type="sibTrans" cxnId="{4C1043B3-FDE4-4B16-9709-A72E8311697E}">
      <dgm:prSet/>
      <dgm:spPr/>
      <dgm:t>
        <a:bodyPr/>
        <a:lstStyle/>
        <a:p>
          <a:endParaRPr lang="en-US"/>
        </a:p>
      </dgm:t>
    </dgm:pt>
    <dgm:pt modelId="{941B65E9-2640-4ED0-93B4-222DCA57D718}">
      <dgm:prSet phldrT="[Text]"/>
      <dgm:spPr/>
      <dgm:t>
        <a:bodyPr/>
        <a:lstStyle/>
        <a:p>
          <a:r>
            <a:rPr lang="en-US" dirty="0" smtClean="0"/>
            <a:t>Using the parameter estimated, deduce important characteristics of the system (localization of the sound source, etc…)</a:t>
          </a:r>
          <a:endParaRPr lang="en-US" dirty="0"/>
        </a:p>
      </dgm:t>
    </dgm:pt>
    <dgm:pt modelId="{20302468-A756-4222-9E88-4EE0B164B63A}" type="parTrans" cxnId="{54C5AD13-70D5-4180-8173-50015FB9AE07}">
      <dgm:prSet/>
      <dgm:spPr/>
    </dgm:pt>
    <dgm:pt modelId="{FCC2E36E-8CD2-4679-9BFE-690329B4FE4D}" type="sibTrans" cxnId="{54C5AD13-70D5-4180-8173-50015FB9AE07}">
      <dgm:prSet/>
      <dgm:spPr/>
    </dgm:pt>
    <dgm:pt modelId="{7E88378A-8F6C-4D04-A0D3-213F38394EC7}">
      <dgm:prSet phldrT="[Text]"/>
      <dgm:spPr/>
      <dgm:t>
        <a:bodyPr/>
        <a:lstStyle/>
        <a:p>
          <a:r>
            <a:rPr lang="en-US" dirty="0" smtClean="0"/>
            <a:t>Algorithm finalization.</a:t>
          </a:r>
          <a:endParaRPr lang="en-US" dirty="0"/>
        </a:p>
      </dgm:t>
    </dgm:pt>
    <dgm:pt modelId="{9857FAFB-35EE-4692-9A50-F45278ECA7C8}" type="parTrans" cxnId="{F799721F-7706-4640-8F2C-A9E988EB53B0}">
      <dgm:prSet/>
      <dgm:spPr/>
    </dgm:pt>
    <dgm:pt modelId="{04CFA1D8-F1F1-4FA2-8F99-65FC4688F89C}" type="sibTrans" cxnId="{F799721F-7706-4640-8F2C-A9E988EB53B0}">
      <dgm:prSet/>
      <dgm:spPr/>
    </dgm:pt>
    <dgm:pt modelId="{92EB6C31-94B5-4F2E-AE54-8AD59339B02E}">
      <dgm:prSet phldrT="[Text]"/>
      <dgm:spPr/>
      <dgm:t>
        <a:bodyPr/>
        <a:lstStyle/>
        <a:p>
          <a:r>
            <a:rPr lang="en-US" dirty="0" smtClean="0"/>
            <a:t>Complete the simulation of the Arrival time estimation in the paper…</a:t>
          </a:r>
          <a:endParaRPr lang="en-US" dirty="0"/>
        </a:p>
      </dgm:t>
    </dgm:pt>
    <dgm:pt modelId="{DCDEE0D4-0964-41F4-BFA6-E6AC6ECCC98A}" type="parTrans" cxnId="{0090FCE1-2CD3-4A81-9004-061425B8ACCE}">
      <dgm:prSet/>
      <dgm:spPr/>
    </dgm:pt>
    <dgm:pt modelId="{8A03A048-1107-4FBF-9D10-89A3B0A44DAE}" type="sibTrans" cxnId="{0090FCE1-2CD3-4A81-9004-061425B8ACCE}">
      <dgm:prSet/>
      <dgm:spPr/>
    </dgm:pt>
    <dgm:pt modelId="{EA4C3659-B1CE-4C48-9458-BE8556652936}" type="pres">
      <dgm:prSet presAssocID="{9A6DDEA4-3873-4956-AA73-65FECE235A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9998EC-D66E-402D-96F8-DACDA9D6719E}" type="pres">
      <dgm:prSet presAssocID="{1D765008-5AF4-4546-BDCF-C5D6E80767BF}" presName="linNode" presStyleCnt="0"/>
      <dgm:spPr/>
    </dgm:pt>
    <dgm:pt modelId="{C05DD224-A513-478A-9140-BDCC1A40A66E}" type="pres">
      <dgm:prSet presAssocID="{1D765008-5AF4-4546-BDCF-C5D6E80767B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9BAC2-5894-4DE6-BBAD-8E2DA2A3FD28}" type="pres">
      <dgm:prSet presAssocID="{1D765008-5AF4-4546-BDCF-C5D6E80767B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AFCF4-7EFC-41BD-A01B-243F76BA413F}" type="pres">
      <dgm:prSet presAssocID="{52928EAD-EEF6-44DA-9139-B139DE28B906}" presName="sp" presStyleCnt="0"/>
      <dgm:spPr/>
    </dgm:pt>
    <dgm:pt modelId="{209B98E7-6BDE-4AAB-BD52-EB04CB06B6AB}" type="pres">
      <dgm:prSet presAssocID="{9872496E-A34C-4B54-AC20-CCFC54982CC1}" presName="linNode" presStyleCnt="0"/>
      <dgm:spPr/>
    </dgm:pt>
    <dgm:pt modelId="{ACB49A0B-08D1-4D6F-BC5D-58857878062C}" type="pres">
      <dgm:prSet presAssocID="{9872496E-A34C-4B54-AC20-CCFC54982CC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AD6A0-0DC8-414A-9EBF-7F543C8C8960}" type="pres">
      <dgm:prSet presAssocID="{9872496E-A34C-4B54-AC20-CCFC54982CC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6EDB9-8217-43CF-8B7B-20C68466F125}" type="pres">
      <dgm:prSet presAssocID="{42A5D54E-C0F7-4D1B-8318-ABC09C1CB8B2}" presName="sp" presStyleCnt="0"/>
      <dgm:spPr/>
    </dgm:pt>
    <dgm:pt modelId="{23891FC7-F97E-44F4-9DCF-E2CC6D8F6DBC}" type="pres">
      <dgm:prSet presAssocID="{64AA0BD7-3735-4947-A226-3ED3037E0B38}" presName="linNode" presStyleCnt="0"/>
      <dgm:spPr/>
    </dgm:pt>
    <dgm:pt modelId="{10828513-A70C-43E0-BE02-F6F15C0C5016}" type="pres">
      <dgm:prSet presAssocID="{64AA0BD7-3735-4947-A226-3ED3037E0B3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757BD-EB86-4757-A7DA-F2AA96F8391F}" type="pres">
      <dgm:prSet presAssocID="{64AA0BD7-3735-4947-A226-3ED3037E0B38}" presName="descendantText" presStyleLbl="alignAccFollowNode1" presStyleIdx="2" presStyleCnt="3" custLinFactNeighborX="1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1043B3-FDE4-4B16-9709-A72E8311697E}" srcId="{64AA0BD7-3735-4947-A226-3ED3037E0B38}" destId="{4D54E232-27D7-479F-B5B4-C352C818E5FD}" srcOrd="0" destOrd="0" parTransId="{7596087C-A3F6-4013-8525-BC47F8CC7857}" sibTransId="{2947481B-C674-4957-85CA-5AF951EE9519}"/>
    <dgm:cxn modelId="{F22A68C9-84F7-48CE-8686-F2290843F42E}" type="presOf" srcId="{92EB6C31-94B5-4F2E-AE54-8AD59339B02E}" destId="{0609BAC2-5894-4DE6-BBAD-8E2DA2A3FD28}" srcOrd="0" destOrd="0" presId="urn:microsoft.com/office/officeart/2005/8/layout/vList5"/>
    <dgm:cxn modelId="{561341F2-C926-4CFC-90EA-5F42EF7402B6}" type="presOf" srcId="{64AA0BD7-3735-4947-A226-3ED3037E0B38}" destId="{10828513-A70C-43E0-BE02-F6F15C0C5016}" srcOrd="0" destOrd="0" presId="urn:microsoft.com/office/officeart/2005/8/layout/vList5"/>
    <dgm:cxn modelId="{B092250A-A68A-449C-924A-A9F7E0FA8D12}" srcId="{9872496E-A34C-4B54-AC20-CCFC54982CC1}" destId="{3972E783-5AF2-4A8F-920F-DE42A4A3B667}" srcOrd="1" destOrd="0" parTransId="{5F92BD8E-F538-4770-B9E4-46808EB5F082}" sibTransId="{2E8203ED-A541-47B4-A40B-7C5533C33790}"/>
    <dgm:cxn modelId="{129CFA02-222E-465C-9EF1-82F94C15CDBD}" srcId="{1D765008-5AF4-4546-BDCF-C5D6E80767BF}" destId="{243B4043-8CE3-4421-A8FD-A7CB3DEEC42A}" srcOrd="2" destOrd="0" parTransId="{4ED5DBAE-4018-4DC2-9DB9-D1D2ACB0DDB3}" sibTransId="{1B2E84D8-E663-4EAF-954A-6B6842059F84}"/>
    <dgm:cxn modelId="{41348566-8769-4EC8-AAA4-7DCD02C08073}" type="presOf" srcId="{243B4043-8CE3-4421-A8FD-A7CB3DEEC42A}" destId="{0609BAC2-5894-4DE6-BBAD-8E2DA2A3FD28}" srcOrd="0" destOrd="2" presId="urn:microsoft.com/office/officeart/2005/8/layout/vList5"/>
    <dgm:cxn modelId="{B9416B29-C331-4233-9DB8-32BED373A3FD}" type="presOf" srcId="{3972E783-5AF2-4A8F-920F-DE42A4A3B667}" destId="{7BEAD6A0-0DC8-414A-9EBF-7F543C8C8960}" srcOrd="0" destOrd="1" presId="urn:microsoft.com/office/officeart/2005/8/layout/vList5"/>
    <dgm:cxn modelId="{0FD65035-037D-4437-8E16-DDEF9D4DDAAD}" type="presOf" srcId="{7E88378A-8F6C-4D04-A0D3-213F38394EC7}" destId="{7BEAD6A0-0DC8-414A-9EBF-7F543C8C8960}" srcOrd="0" destOrd="0" presId="urn:microsoft.com/office/officeart/2005/8/layout/vList5"/>
    <dgm:cxn modelId="{D97DF52B-973E-478B-A59B-52964428A20B}" srcId="{9A6DDEA4-3873-4956-AA73-65FECE235A59}" destId="{1D765008-5AF4-4546-BDCF-C5D6E80767BF}" srcOrd="0" destOrd="0" parTransId="{DFD4EBDA-7B3E-45D5-A758-356105C6A5BD}" sibTransId="{52928EAD-EEF6-44DA-9139-B139DE28B906}"/>
    <dgm:cxn modelId="{9B72CE96-A73C-4837-BF2E-4F510F6B30F1}" type="presOf" srcId="{4D54E232-27D7-479F-B5B4-C352C818E5FD}" destId="{043757BD-EB86-4757-A7DA-F2AA96F8391F}" srcOrd="0" destOrd="0" presId="urn:microsoft.com/office/officeart/2005/8/layout/vList5"/>
    <dgm:cxn modelId="{4E43A2C3-5FF9-49A8-952C-49B1FAFE83C5}" type="presOf" srcId="{941B65E9-2640-4ED0-93B4-222DCA57D718}" destId="{043757BD-EB86-4757-A7DA-F2AA96F8391F}" srcOrd="0" destOrd="1" presId="urn:microsoft.com/office/officeart/2005/8/layout/vList5"/>
    <dgm:cxn modelId="{0090FCE1-2CD3-4A81-9004-061425B8ACCE}" srcId="{1D765008-5AF4-4546-BDCF-C5D6E80767BF}" destId="{92EB6C31-94B5-4F2E-AE54-8AD59339B02E}" srcOrd="0" destOrd="0" parTransId="{DCDEE0D4-0964-41F4-BFA6-E6AC6ECCC98A}" sibTransId="{8A03A048-1107-4FBF-9D10-89A3B0A44DAE}"/>
    <dgm:cxn modelId="{34FCD1A2-DC31-4648-8F8D-1A34A321B042}" srcId="{1D765008-5AF4-4546-BDCF-C5D6E80767BF}" destId="{8FBC54DE-147E-42B4-805A-0DF40CD58460}" srcOrd="1" destOrd="0" parTransId="{9FFBBEC9-E606-43B5-A4AF-CA5C1CF40A87}" sibTransId="{EB8D04CF-DCF7-4A11-B387-6EA43EDEABE7}"/>
    <dgm:cxn modelId="{EA3D4630-D72B-419A-B4DD-95E9BD15D856}" type="presOf" srcId="{1D765008-5AF4-4546-BDCF-C5D6E80767BF}" destId="{C05DD224-A513-478A-9140-BDCC1A40A66E}" srcOrd="0" destOrd="0" presId="urn:microsoft.com/office/officeart/2005/8/layout/vList5"/>
    <dgm:cxn modelId="{F799721F-7706-4640-8F2C-A9E988EB53B0}" srcId="{9872496E-A34C-4B54-AC20-CCFC54982CC1}" destId="{7E88378A-8F6C-4D04-A0D3-213F38394EC7}" srcOrd="0" destOrd="0" parTransId="{9857FAFB-35EE-4692-9A50-F45278ECA7C8}" sibTransId="{04CFA1D8-F1F1-4FA2-8F99-65FC4688F89C}"/>
    <dgm:cxn modelId="{54C5AD13-70D5-4180-8173-50015FB9AE07}" srcId="{64AA0BD7-3735-4947-A226-3ED3037E0B38}" destId="{941B65E9-2640-4ED0-93B4-222DCA57D718}" srcOrd="1" destOrd="0" parTransId="{20302468-A756-4222-9E88-4EE0B164B63A}" sibTransId="{FCC2E36E-8CD2-4679-9BFE-690329B4FE4D}"/>
    <dgm:cxn modelId="{076A76F7-0A14-49A8-96CB-E70A559F2957}" type="presOf" srcId="{9A6DDEA4-3873-4956-AA73-65FECE235A59}" destId="{EA4C3659-B1CE-4C48-9458-BE8556652936}" srcOrd="0" destOrd="0" presId="urn:microsoft.com/office/officeart/2005/8/layout/vList5"/>
    <dgm:cxn modelId="{DC8A4297-0047-4A65-91F6-C6ED13A57981}" type="presOf" srcId="{9872496E-A34C-4B54-AC20-CCFC54982CC1}" destId="{ACB49A0B-08D1-4D6F-BC5D-58857878062C}" srcOrd="0" destOrd="0" presId="urn:microsoft.com/office/officeart/2005/8/layout/vList5"/>
    <dgm:cxn modelId="{4B56083A-52FB-4EA6-A0BE-17FAE6F74946}" srcId="{9A6DDEA4-3873-4956-AA73-65FECE235A59}" destId="{9872496E-A34C-4B54-AC20-CCFC54982CC1}" srcOrd="1" destOrd="0" parTransId="{E7905D13-3E43-4805-967A-65B9DAD8A0B4}" sibTransId="{42A5D54E-C0F7-4D1B-8318-ABC09C1CB8B2}"/>
    <dgm:cxn modelId="{D0158D60-CB98-478D-B15A-F9F55EF8C0F4}" type="presOf" srcId="{8FBC54DE-147E-42B4-805A-0DF40CD58460}" destId="{0609BAC2-5894-4DE6-BBAD-8E2DA2A3FD28}" srcOrd="0" destOrd="1" presId="urn:microsoft.com/office/officeart/2005/8/layout/vList5"/>
    <dgm:cxn modelId="{96083B66-F7F7-45F4-B579-EDB4BF7304BF}" srcId="{9A6DDEA4-3873-4956-AA73-65FECE235A59}" destId="{64AA0BD7-3735-4947-A226-3ED3037E0B38}" srcOrd="2" destOrd="0" parTransId="{3EA3D569-5205-4568-B4CC-ADB5807D5665}" sibTransId="{072E5A5E-B803-45C7-A208-AB05BBF8D5B6}"/>
    <dgm:cxn modelId="{0320A571-93FA-4446-A56C-22796341476D}" type="presParOf" srcId="{EA4C3659-B1CE-4C48-9458-BE8556652936}" destId="{709998EC-D66E-402D-96F8-DACDA9D6719E}" srcOrd="0" destOrd="0" presId="urn:microsoft.com/office/officeart/2005/8/layout/vList5"/>
    <dgm:cxn modelId="{151E6751-AE20-4DCD-B821-33D04151106A}" type="presParOf" srcId="{709998EC-D66E-402D-96F8-DACDA9D6719E}" destId="{C05DD224-A513-478A-9140-BDCC1A40A66E}" srcOrd="0" destOrd="0" presId="urn:microsoft.com/office/officeart/2005/8/layout/vList5"/>
    <dgm:cxn modelId="{6A064FFE-E4FB-433B-A2F9-1AB5254916C8}" type="presParOf" srcId="{709998EC-D66E-402D-96F8-DACDA9D6719E}" destId="{0609BAC2-5894-4DE6-BBAD-8E2DA2A3FD28}" srcOrd="1" destOrd="0" presId="urn:microsoft.com/office/officeart/2005/8/layout/vList5"/>
    <dgm:cxn modelId="{1F0C530E-FBAC-4CEF-A50E-01FE0520C241}" type="presParOf" srcId="{EA4C3659-B1CE-4C48-9458-BE8556652936}" destId="{B2DAFCF4-7EFC-41BD-A01B-243F76BA413F}" srcOrd="1" destOrd="0" presId="urn:microsoft.com/office/officeart/2005/8/layout/vList5"/>
    <dgm:cxn modelId="{18A57E7E-6076-451B-90F6-340BA7FFB5B1}" type="presParOf" srcId="{EA4C3659-B1CE-4C48-9458-BE8556652936}" destId="{209B98E7-6BDE-4AAB-BD52-EB04CB06B6AB}" srcOrd="2" destOrd="0" presId="urn:microsoft.com/office/officeart/2005/8/layout/vList5"/>
    <dgm:cxn modelId="{E3383B6D-7EE1-4958-897C-AC6CF355840E}" type="presParOf" srcId="{209B98E7-6BDE-4AAB-BD52-EB04CB06B6AB}" destId="{ACB49A0B-08D1-4D6F-BC5D-58857878062C}" srcOrd="0" destOrd="0" presId="urn:microsoft.com/office/officeart/2005/8/layout/vList5"/>
    <dgm:cxn modelId="{93A7C345-5AF5-4EAC-B64B-CDFCFD46BB35}" type="presParOf" srcId="{209B98E7-6BDE-4AAB-BD52-EB04CB06B6AB}" destId="{7BEAD6A0-0DC8-414A-9EBF-7F543C8C8960}" srcOrd="1" destOrd="0" presId="urn:microsoft.com/office/officeart/2005/8/layout/vList5"/>
    <dgm:cxn modelId="{3140E039-8BB8-410E-8370-9735EA590C91}" type="presParOf" srcId="{EA4C3659-B1CE-4C48-9458-BE8556652936}" destId="{E4D6EDB9-8217-43CF-8B7B-20C68466F125}" srcOrd="3" destOrd="0" presId="urn:microsoft.com/office/officeart/2005/8/layout/vList5"/>
    <dgm:cxn modelId="{008833AF-D43E-4460-8F57-1862C5D21582}" type="presParOf" srcId="{EA4C3659-B1CE-4C48-9458-BE8556652936}" destId="{23891FC7-F97E-44F4-9DCF-E2CC6D8F6DBC}" srcOrd="4" destOrd="0" presId="urn:microsoft.com/office/officeart/2005/8/layout/vList5"/>
    <dgm:cxn modelId="{9E1DAF4C-498A-4602-98D8-0BF9A028B7AB}" type="presParOf" srcId="{23891FC7-F97E-44F4-9DCF-E2CC6D8F6DBC}" destId="{10828513-A70C-43E0-BE02-F6F15C0C5016}" srcOrd="0" destOrd="0" presId="urn:microsoft.com/office/officeart/2005/8/layout/vList5"/>
    <dgm:cxn modelId="{C69298E9-3C43-4986-894D-6222B733810C}" type="presParOf" srcId="{23891FC7-F97E-44F4-9DCF-E2CC6D8F6DBC}" destId="{043757BD-EB86-4757-A7DA-F2AA96F839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EF5422-4067-4E50-A55E-927CA150F6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AD9448-ED6D-4A17-8B3B-350ED0359185}">
      <dgm:prSet phldrT="[Text]" custT="1"/>
      <dgm:spPr/>
      <dgm:t>
        <a:bodyPr/>
        <a:lstStyle/>
        <a:p>
          <a:r>
            <a:rPr lang="en-US" sz="3600" dirty="0" smtClean="0"/>
            <a:t>15/06-22/06</a:t>
          </a:r>
          <a:endParaRPr lang="en-US" sz="3600" dirty="0"/>
        </a:p>
      </dgm:t>
    </dgm:pt>
    <dgm:pt modelId="{F20F3087-CABC-4F24-9967-1F8B940A5A32}" type="parTrans" cxnId="{D6E77EC1-F7B1-4101-AA14-FB3061FBFD63}">
      <dgm:prSet/>
      <dgm:spPr/>
      <dgm:t>
        <a:bodyPr/>
        <a:lstStyle/>
        <a:p>
          <a:endParaRPr lang="en-US"/>
        </a:p>
      </dgm:t>
    </dgm:pt>
    <dgm:pt modelId="{7B7A8D43-9634-4E6C-9D56-668B8A3ABD73}" type="sibTrans" cxnId="{D6E77EC1-F7B1-4101-AA14-FB3061FBFD63}">
      <dgm:prSet/>
      <dgm:spPr/>
      <dgm:t>
        <a:bodyPr/>
        <a:lstStyle/>
        <a:p>
          <a:endParaRPr lang="en-US"/>
        </a:p>
      </dgm:t>
    </dgm:pt>
    <dgm:pt modelId="{5DADF19C-85AF-432D-9A82-9F2BDEF25552}">
      <dgm:prSet phldrT="[Text]"/>
      <dgm:spPr/>
      <dgm:t>
        <a:bodyPr/>
        <a:lstStyle/>
        <a:p>
          <a:r>
            <a:rPr lang="en-US" dirty="0" smtClean="0"/>
            <a:t>Assess the feasibility and results of those experiments.</a:t>
          </a:r>
          <a:endParaRPr lang="en-US" dirty="0"/>
        </a:p>
      </dgm:t>
    </dgm:pt>
    <dgm:pt modelId="{B50E4BDF-9D90-4AD3-87F2-E2FA58C4ACF2}" type="parTrans" cxnId="{AD4048D2-9D66-4E1E-8CE3-D48FBBD9FC31}">
      <dgm:prSet/>
      <dgm:spPr/>
      <dgm:t>
        <a:bodyPr/>
        <a:lstStyle/>
        <a:p>
          <a:endParaRPr lang="en-US"/>
        </a:p>
      </dgm:t>
    </dgm:pt>
    <dgm:pt modelId="{BB189868-368B-4B51-B0B3-A8A28DB2F669}" type="sibTrans" cxnId="{AD4048D2-9D66-4E1E-8CE3-D48FBBD9FC31}">
      <dgm:prSet/>
      <dgm:spPr/>
      <dgm:t>
        <a:bodyPr/>
        <a:lstStyle/>
        <a:p>
          <a:endParaRPr lang="en-US"/>
        </a:p>
      </dgm:t>
    </dgm:pt>
    <dgm:pt modelId="{2D7AEA13-B743-4A84-9D8E-D4F00BE89DA8}">
      <dgm:prSet phldrT="[Text]" custT="1"/>
      <dgm:spPr/>
      <dgm:t>
        <a:bodyPr/>
        <a:lstStyle/>
        <a:p>
          <a:r>
            <a:rPr lang="en-US" sz="3600" dirty="0" smtClean="0"/>
            <a:t>22/06-29/06</a:t>
          </a:r>
          <a:endParaRPr lang="en-US" sz="3600" dirty="0"/>
        </a:p>
      </dgm:t>
    </dgm:pt>
    <dgm:pt modelId="{B2D02CA4-BF3E-430F-950C-229F46A5D393}" type="parTrans" cxnId="{EB0BD4E7-DD03-4B5D-977A-E7463866C365}">
      <dgm:prSet/>
      <dgm:spPr/>
      <dgm:t>
        <a:bodyPr/>
        <a:lstStyle/>
        <a:p>
          <a:endParaRPr lang="en-US"/>
        </a:p>
      </dgm:t>
    </dgm:pt>
    <dgm:pt modelId="{46789AF4-1676-4E58-98F5-47D83F1BADC3}" type="sibTrans" cxnId="{EB0BD4E7-DD03-4B5D-977A-E7463866C365}">
      <dgm:prSet/>
      <dgm:spPr/>
      <dgm:t>
        <a:bodyPr/>
        <a:lstStyle/>
        <a:p>
          <a:endParaRPr lang="en-US"/>
        </a:p>
      </dgm:t>
    </dgm:pt>
    <dgm:pt modelId="{39426655-E8F9-4DAD-BBC5-7BB598CEEB4F}">
      <dgm:prSet phldrT="[Text]"/>
      <dgm:spPr/>
      <dgm:t>
        <a:bodyPr/>
        <a:lstStyle/>
        <a:p>
          <a:r>
            <a:rPr lang="en-US" dirty="0" smtClean="0"/>
            <a:t>Cross check the simulation results with the experiments performed.</a:t>
          </a:r>
          <a:endParaRPr lang="en-US" dirty="0"/>
        </a:p>
      </dgm:t>
    </dgm:pt>
    <dgm:pt modelId="{B949B2A1-A411-4581-837C-844FA99CE20A}" type="parTrans" cxnId="{91EE0AAC-09A3-4FC4-B5F9-8E4D7FA0CD81}">
      <dgm:prSet/>
      <dgm:spPr/>
      <dgm:t>
        <a:bodyPr/>
        <a:lstStyle/>
        <a:p>
          <a:endParaRPr lang="en-US"/>
        </a:p>
      </dgm:t>
    </dgm:pt>
    <dgm:pt modelId="{8E93A2D1-FC0C-49FC-9EF0-E64C13C359F1}" type="sibTrans" cxnId="{91EE0AAC-09A3-4FC4-B5F9-8E4D7FA0CD81}">
      <dgm:prSet/>
      <dgm:spPr/>
      <dgm:t>
        <a:bodyPr/>
        <a:lstStyle/>
        <a:p>
          <a:endParaRPr lang="en-US"/>
        </a:p>
      </dgm:t>
    </dgm:pt>
    <dgm:pt modelId="{DACAB2C7-4B6C-4969-A823-F72E8468611E}">
      <dgm:prSet phldrT="[Text]" custT="1"/>
      <dgm:spPr/>
      <dgm:t>
        <a:bodyPr/>
        <a:lstStyle/>
        <a:p>
          <a:r>
            <a:rPr lang="en-US" sz="3600" dirty="0" smtClean="0"/>
            <a:t>29/06-10/07</a:t>
          </a:r>
          <a:endParaRPr lang="en-US" sz="3600" dirty="0"/>
        </a:p>
      </dgm:t>
    </dgm:pt>
    <dgm:pt modelId="{E9050723-7FE9-4A21-9114-3CF5BC624803}" type="parTrans" cxnId="{E55ED1C6-C843-4E5B-899E-022E787E7501}">
      <dgm:prSet/>
      <dgm:spPr/>
      <dgm:t>
        <a:bodyPr/>
        <a:lstStyle/>
        <a:p>
          <a:endParaRPr lang="en-US"/>
        </a:p>
      </dgm:t>
    </dgm:pt>
    <dgm:pt modelId="{E019647B-E784-4CF0-B280-41A0B3AA6D0A}" type="sibTrans" cxnId="{E55ED1C6-C843-4E5B-899E-022E787E7501}">
      <dgm:prSet/>
      <dgm:spPr/>
      <dgm:t>
        <a:bodyPr/>
        <a:lstStyle/>
        <a:p>
          <a:endParaRPr lang="en-US"/>
        </a:p>
      </dgm:t>
    </dgm:pt>
    <dgm:pt modelId="{F26E19C8-7E0F-4313-B3B6-E22668E4E978}">
      <dgm:prSet phldrT="[Text]"/>
      <dgm:spPr/>
      <dgm:t>
        <a:bodyPr/>
        <a:lstStyle/>
        <a:p>
          <a:r>
            <a:rPr lang="en-US" dirty="0" smtClean="0"/>
            <a:t>Prepare a detailed report of the work done.</a:t>
          </a:r>
          <a:endParaRPr lang="en-US" dirty="0"/>
        </a:p>
      </dgm:t>
    </dgm:pt>
    <dgm:pt modelId="{30347493-9F37-4088-821D-B58EB6FA31FD}" type="parTrans" cxnId="{178F1AD4-92A4-418F-B188-74DE5E5284C3}">
      <dgm:prSet/>
      <dgm:spPr/>
      <dgm:t>
        <a:bodyPr/>
        <a:lstStyle/>
        <a:p>
          <a:endParaRPr lang="en-US"/>
        </a:p>
      </dgm:t>
    </dgm:pt>
    <dgm:pt modelId="{F27522CC-DDE9-4450-9E04-5863CC173096}" type="sibTrans" cxnId="{178F1AD4-92A4-418F-B188-74DE5E5284C3}">
      <dgm:prSet/>
      <dgm:spPr/>
      <dgm:t>
        <a:bodyPr/>
        <a:lstStyle/>
        <a:p>
          <a:endParaRPr lang="en-US"/>
        </a:p>
      </dgm:t>
    </dgm:pt>
    <dgm:pt modelId="{34DCD31B-448F-43A4-B1A3-6B5715AC4BB5}">
      <dgm:prSet phldrT="[Text]"/>
      <dgm:spPr/>
      <dgm:t>
        <a:bodyPr/>
        <a:lstStyle/>
        <a:p>
          <a:r>
            <a:rPr lang="en-US" dirty="0" smtClean="0"/>
            <a:t>Final Presentation.</a:t>
          </a:r>
          <a:endParaRPr lang="en-US" dirty="0"/>
        </a:p>
      </dgm:t>
    </dgm:pt>
    <dgm:pt modelId="{912EC743-8AEA-4F65-A922-37A3C85A95C0}" type="parTrans" cxnId="{072B6654-029F-47BF-BFA3-97A342FAAF3F}">
      <dgm:prSet/>
      <dgm:spPr/>
    </dgm:pt>
    <dgm:pt modelId="{E7FC858B-9BC7-48EB-9699-4E3AD3991EFC}" type="sibTrans" cxnId="{072B6654-029F-47BF-BFA3-97A342FAAF3F}">
      <dgm:prSet/>
      <dgm:spPr/>
    </dgm:pt>
    <dgm:pt modelId="{1343EDDD-6E43-4395-9E91-2498ED34035D}">
      <dgm:prSet phldrT="[Text]"/>
      <dgm:spPr/>
      <dgm:t>
        <a:bodyPr/>
        <a:lstStyle/>
        <a:p>
          <a:r>
            <a:rPr lang="en-US" dirty="0" smtClean="0"/>
            <a:t>Check for the sources of error. Modify the theoretical model accordingly if possible.</a:t>
          </a:r>
          <a:endParaRPr lang="en-US" dirty="0"/>
        </a:p>
      </dgm:t>
    </dgm:pt>
    <dgm:pt modelId="{E9C0A93A-DD41-4F00-8F8B-72EC97D5D9E5}" type="parTrans" cxnId="{D470B757-1EAA-46B4-A4CC-4A55DCE2A544}">
      <dgm:prSet/>
      <dgm:spPr/>
    </dgm:pt>
    <dgm:pt modelId="{03B0ECB2-DC99-42F0-93F8-4683289E2BD4}" type="sibTrans" cxnId="{D470B757-1EAA-46B4-A4CC-4A55DCE2A544}">
      <dgm:prSet/>
      <dgm:spPr/>
    </dgm:pt>
    <dgm:pt modelId="{3FE29E3A-0116-40BB-B43B-B78EFE4EB6DF}">
      <dgm:prSet phldrT="[Text]"/>
      <dgm:spPr/>
      <dgm:t>
        <a:bodyPr/>
        <a:lstStyle/>
        <a:p>
          <a:r>
            <a:rPr lang="en-US" dirty="0" smtClean="0"/>
            <a:t>Propose a model for parameter estimation using PF and subsequent 3D tracking of the sound source (if possible) </a:t>
          </a:r>
          <a:endParaRPr lang="en-US" dirty="0"/>
        </a:p>
      </dgm:t>
    </dgm:pt>
    <dgm:pt modelId="{A26000E5-AD16-464F-AA38-08D072833993}" type="parTrans" cxnId="{DDCE50E5-AA98-42C8-B668-F8692CBBFA2A}">
      <dgm:prSet/>
      <dgm:spPr/>
    </dgm:pt>
    <dgm:pt modelId="{457CABC9-B7B5-41B3-8F91-7664AA3F6F35}" type="sibTrans" cxnId="{DDCE50E5-AA98-42C8-B668-F8692CBBFA2A}">
      <dgm:prSet/>
      <dgm:spPr/>
    </dgm:pt>
    <dgm:pt modelId="{711ED5F7-F0A7-41F9-A5E4-5ABC62EC22F8}">
      <dgm:prSet phldrT="[Text]"/>
      <dgm:spPr/>
      <dgm:t>
        <a:bodyPr/>
        <a:lstStyle/>
        <a:p>
          <a:r>
            <a:rPr lang="en-US" dirty="0" smtClean="0"/>
            <a:t>Look upon the experiments done till now in this field.</a:t>
          </a:r>
          <a:endParaRPr lang="en-US" dirty="0"/>
        </a:p>
      </dgm:t>
    </dgm:pt>
    <dgm:pt modelId="{F373C8E5-6AAC-43C6-887F-499C72ECB851}" type="parTrans" cxnId="{C8F67B19-FA8E-4399-81D8-E923DBB665E0}">
      <dgm:prSet/>
      <dgm:spPr/>
    </dgm:pt>
    <dgm:pt modelId="{BEB323D5-AB4C-4FB8-85E8-F477207B0541}" type="sibTrans" cxnId="{C8F67B19-FA8E-4399-81D8-E923DBB665E0}">
      <dgm:prSet/>
      <dgm:spPr/>
    </dgm:pt>
    <dgm:pt modelId="{5A07D129-A812-4069-AA20-B6A4485C1BA3}">
      <dgm:prSet phldrT="[Text]"/>
      <dgm:spPr/>
      <dgm:t>
        <a:bodyPr/>
        <a:lstStyle/>
        <a:p>
          <a:r>
            <a:rPr lang="en-US" dirty="0" smtClean="0"/>
            <a:t>Perform the experiments (simple ones that can be accommodated within available resources) with linear arrays (and 2D arrays if possible). e.g. DSR?</a:t>
          </a:r>
          <a:endParaRPr lang="en-US" dirty="0"/>
        </a:p>
      </dgm:t>
    </dgm:pt>
    <dgm:pt modelId="{2F5C762A-7D8E-4B1A-B706-15659E2A5D86}" type="parTrans" cxnId="{3FDA9A26-1601-4520-84EB-2B8FD5E5414B}">
      <dgm:prSet/>
      <dgm:spPr/>
    </dgm:pt>
    <dgm:pt modelId="{52470F17-8690-42EE-BF14-1666D0D8961D}" type="sibTrans" cxnId="{3FDA9A26-1601-4520-84EB-2B8FD5E5414B}">
      <dgm:prSet/>
      <dgm:spPr/>
    </dgm:pt>
    <dgm:pt modelId="{1F88A06F-2D31-49F6-BA14-B05CEE0B0E7B}" type="pres">
      <dgm:prSet presAssocID="{F8EF5422-4067-4E50-A55E-927CA150F6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35AD3F-5542-4403-8772-7C960B68F8C6}" type="pres">
      <dgm:prSet presAssocID="{3DAD9448-ED6D-4A17-8B3B-350ED0359185}" presName="linNode" presStyleCnt="0"/>
      <dgm:spPr/>
    </dgm:pt>
    <dgm:pt modelId="{B5ABDFBD-28B2-45F2-896E-B939457AEAB3}" type="pres">
      <dgm:prSet presAssocID="{3DAD9448-ED6D-4A17-8B3B-350ED035918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7D5F-6A5C-4505-8BCA-88A8049024BF}" type="pres">
      <dgm:prSet presAssocID="{3DAD9448-ED6D-4A17-8B3B-350ED035918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59DC-E57C-449C-96CA-F9CBE09DC741}" type="pres">
      <dgm:prSet presAssocID="{7B7A8D43-9634-4E6C-9D56-668B8A3ABD73}" presName="sp" presStyleCnt="0"/>
      <dgm:spPr/>
    </dgm:pt>
    <dgm:pt modelId="{1D212876-D738-46FB-9ADE-C58372C09A6B}" type="pres">
      <dgm:prSet presAssocID="{2D7AEA13-B743-4A84-9D8E-D4F00BE89DA8}" presName="linNode" presStyleCnt="0"/>
      <dgm:spPr/>
    </dgm:pt>
    <dgm:pt modelId="{9A104C55-B3D5-40E8-B753-9AE57160A0B1}" type="pres">
      <dgm:prSet presAssocID="{2D7AEA13-B743-4A84-9D8E-D4F00BE89DA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9CB37-5C16-4F21-BDAA-E461D064F62C}" type="pres">
      <dgm:prSet presAssocID="{2D7AEA13-B743-4A84-9D8E-D4F00BE89DA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4D669-1EAC-47D0-9780-B3F1C7E26ECB}" type="pres">
      <dgm:prSet presAssocID="{46789AF4-1676-4E58-98F5-47D83F1BADC3}" presName="sp" presStyleCnt="0"/>
      <dgm:spPr/>
    </dgm:pt>
    <dgm:pt modelId="{E86CCB6F-942B-4ABC-810C-65B8F34B1E85}" type="pres">
      <dgm:prSet presAssocID="{DACAB2C7-4B6C-4969-A823-F72E8468611E}" presName="linNode" presStyleCnt="0"/>
      <dgm:spPr/>
    </dgm:pt>
    <dgm:pt modelId="{66D7A411-4D9E-4857-A93D-34B05198607C}" type="pres">
      <dgm:prSet presAssocID="{DACAB2C7-4B6C-4969-A823-F72E8468611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1272-4874-45BF-BE9F-07143513A2B2}" type="pres">
      <dgm:prSet presAssocID="{DACAB2C7-4B6C-4969-A823-F72E8468611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94B959-0D32-4A5A-B071-1B47B2EC9D79}" type="presOf" srcId="{DACAB2C7-4B6C-4969-A823-F72E8468611E}" destId="{66D7A411-4D9E-4857-A93D-34B05198607C}" srcOrd="0" destOrd="0" presId="urn:microsoft.com/office/officeart/2005/8/layout/vList5"/>
    <dgm:cxn modelId="{2D683614-EB91-4F9F-A5A8-21AF9D9A8C76}" type="presOf" srcId="{3FE29E3A-0116-40BB-B43B-B78EFE4EB6DF}" destId="{B6AC1272-4874-45BF-BE9F-07143513A2B2}" srcOrd="0" destOrd="0" presId="urn:microsoft.com/office/officeart/2005/8/layout/vList5"/>
    <dgm:cxn modelId="{EC7FADC2-1121-4586-9D04-BA2868774758}" type="presOf" srcId="{1343EDDD-6E43-4395-9E91-2498ED34035D}" destId="{5E59CB37-5C16-4F21-BDAA-E461D064F62C}" srcOrd="0" destOrd="1" presId="urn:microsoft.com/office/officeart/2005/8/layout/vList5"/>
    <dgm:cxn modelId="{F2B3BC26-AB6C-45CC-B311-60206D59D440}" type="presOf" srcId="{5A07D129-A812-4069-AA20-B6A4485C1BA3}" destId="{2E517D5F-6A5C-4505-8BCA-88A8049024BF}" srcOrd="0" destOrd="2" presId="urn:microsoft.com/office/officeart/2005/8/layout/vList5"/>
    <dgm:cxn modelId="{DDCE50E5-AA98-42C8-B668-F8692CBBFA2A}" srcId="{DACAB2C7-4B6C-4969-A823-F72E8468611E}" destId="{3FE29E3A-0116-40BB-B43B-B78EFE4EB6DF}" srcOrd="0" destOrd="0" parTransId="{A26000E5-AD16-464F-AA38-08D072833993}" sibTransId="{457CABC9-B7B5-41B3-8F91-7664AA3F6F35}"/>
    <dgm:cxn modelId="{3FDA9A26-1601-4520-84EB-2B8FD5E5414B}" srcId="{3DAD9448-ED6D-4A17-8B3B-350ED0359185}" destId="{5A07D129-A812-4069-AA20-B6A4485C1BA3}" srcOrd="2" destOrd="0" parTransId="{2F5C762A-7D8E-4B1A-B706-15659E2A5D86}" sibTransId="{52470F17-8690-42EE-BF14-1666D0D8961D}"/>
    <dgm:cxn modelId="{072B6654-029F-47BF-BFA3-97A342FAAF3F}" srcId="{DACAB2C7-4B6C-4969-A823-F72E8468611E}" destId="{34DCD31B-448F-43A4-B1A3-6B5715AC4BB5}" srcOrd="2" destOrd="0" parTransId="{912EC743-8AEA-4F65-A922-37A3C85A95C0}" sibTransId="{E7FC858B-9BC7-48EB-9699-4E3AD3991EFC}"/>
    <dgm:cxn modelId="{31EBC469-C045-47DE-9B31-1D4EBC264243}" type="presOf" srcId="{F8EF5422-4067-4E50-A55E-927CA150F600}" destId="{1F88A06F-2D31-49F6-BA14-B05CEE0B0E7B}" srcOrd="0" destOrd="0" presId="urn:microsoft.com/office/officeart/2005/8/layout/vList5"/>
    <dgm:cxn modelId="{D470B757-1EAA-46B4-A4CC-4A55DCE2A544}" srcId="{2D7AEA13-B743-4A84-9D8E-D4F00BE89DA8}" destId="{1343EDDD-6E43-4395-9E91-2498ED34035D}" srcOrd="1" destOrd="0" parTransId="{E9C0A93A-DD41-4F00-8F8B-72EC97D5D9E5}" sibTransId="{03B0ECB2-DC99-42F0-93F8-4683289E2BD4}"/>
    <dgm:cxn modelId="{AD4048D2-9D66-4E1E-8CE3-D48FBBD9FC31}" srcId="{3DAD9448-ED6D-4A17-8B3B-350ED0359185}" destId="{5DADF19C-85AF-432D-9A82-9F2BDEF25552}" srcOrd="1" destOrd="0" parTransId="{B50E4BDF-9D90-4AD3-87F2-E2FA58C4ACF2}" sibTransId="{BB189868-368B-4B51-B0B3-A8A28DB2F669}"/>
    <dgm:cxn modelId="{91EE0AAC-09A3-4FC4-B5F9-8E4D7FA0CD81}" srcId="{2D7AEA13-B743-4A84-9D8E-D4F00BE89DA8}" destId="{39426655-E8F9-4DAD-BBC5-7BB598CEEB4F}" srcOrd="0" destOrd="0" parTransId="{B949B2A1-A411-4581-837C-844FA99CE20A}" sibTransId="{8E93A2D1-FC0C-49FC-9EF0-E64C13C359F1}"/>
    <dgm:cxn modelId="{09C87D7E-C36A-4EA7-B54F-02460ACA5535}" type="presOf" srcId="{711ED5F7-F0A7-41F9-A5E4-5ABC62EC22F8}" destId="{2E517D5F-6A5C-4505-8BCA-88A8049024BF}" srcOrd="0" destOrd="0" presId="urn:microsoft.com/office/officeart/2005/8/layout/vList5"/>
    <dgm:cxn modelId="{550E8F49-E7CE-41ED-9953-669381114264}" type="presOf" srcId="{39426655-E8F9-4DAD-BBC5-7BB598CEEB4F}" destId="{5E59CB37-5C16-4F21-BDAA-E461D064F62C}" srcOrd="0" destOrd="0" presId="urn:microsoft.com/office/officeart/2005/8/layout/vList5"/>
    <dgm:cxn modelId="{85C7A019-3302-475F-A4DB-2BEB7D955C8C}" type="presOf" srcId="{5DADF19C-85AF-432D-9A82-9F2BDEF25552}" destId="{2E517D5F-6A5C-4505-8BCA-88A8049024BF}" srcOrd="0" destOrd="1" presId="urn:microsoft.com/office/officeart/2005/8/layout/vList5"/>
    <dgm:cxn modelId="{D6E77EC1-F7B1-4101-AA14-FB3061FBFD63}" srcId="{F8EF5422-4067-4E50-A55E-927CA150F600}" destId="{3DAD9448-ED6D-4A17-8B3B-350ED0359185}" srcOrd="0" destOrd="0" parTransId="{F20F3087-CABC-4F24-9967-1F8B940A5A32}" sibTransId="{7B7A8D43-9634-4E6C-9D56-668B8A3ABD73}"/>
    <dgm:cxn modelId="{C8F67B19-FA8E-4399-81D8-E923DBB665E0}" srcId="{3DAD9448-ED6D-4A17-8B3B-350ED0359185}" destId="{711ED5F7-F0A7-41F9-A5E4-5ABC62EC22F8}" srcOrd="0" destOrd="0" parTransId="{F373C8E5-6AAC-43C6-887F-499C72ECB851}" sibTransId="{BEB323D5-AB4C-4FB8-85E8-F477207B0541}"/>
    <dgm:cxn modelId="{69F287AE-CDBD-4225-ABF7-72FD8E3C3DDF}" type="presOf" srcId="{3DAD9448-ED6D-4A17-8B3B-350ED0359185}" destId="{B5ABDFBD-28B2-45F2-896E-B939457AEAB3}" srcOrd="0" destOrd="0" presId="urn:microsoft.com/office/officeart/2005/8/layout/vList5"/>
    <dgm:cxn modelId="{E55ED1C6-C843-4E5B-899E-022E787E7501}" srcId="{F8EF5422-4067-4E50-A55E-927CA150F600}" destId="{DACAB2C7-4B6C-4969-A823-F72E8468611E}" srcOrd="2" destOrd="0" parTransId="{E9050723-7FE9-4A21-9114-3CF5BC624803}" sibTransId="{E019647B-E784-4CF0-B280-41A0B3AA6D0A}"/>
    <dgm:cxn modelId="{65F520D8-5D67-4811-8B0C-42BC584CA59E}" type="presOf" srcId="{2D7AEA13-B743-4A84-9D8E-D4F00BE89DA8}" destId="{9A104C55-B3D5-40E8-B753-9AE57160A0B1}" srcOrd="0" destOrd="0" presId="urn:microsoft.com/office/officeart/2005/8/layout/vList5"/>
    <dgm:cxn modelId="{A44B743B-CF2E-4D2A-9A57-09CF5A24C9BA}" type="presOf" srcId="{F26E19C8-7E0F-4313-B3B6-E22668E4E978}" destId="{B6AC1272-4874-45BF-BE9F-07143513A2B2}" srcOrd="0" destOrd="1" presId="urn:microsoft.com/office/officeart/2005/8/layout/vList5"/>
    <dgm:cxn modelId="{CBEDCCFD-E8AE-428D-B527-2460A839F235}" type="presOf" srcId="{34DCD31B-448F-43A4-B1A3-6B5715AC4BB5}" destId="{B6AC1272-4874-45BF-BE9F-07143513A2B2}" srcOrd="0" destOrd="2" presId="urn:microsoft.com/office/officeart/2005/8/layout/vList5"/>
    <dgm:cxn modelId="{EB0BD4E7-DD03-4B5D-977A-E7463866C365}" srcId="{F8EF5422-4067-4E50-A55E-927CA150F600}" destId="{2D7AEA13-B743-4A84-9D8E-D4F00BE89DA8}" srcOrd="1" destOrd="0" parTransId="{B2D02CA4-BF3E-430F-950C-229F46A5D393}" sibTransId="{46789AF4-1676-4E58-98F5-47D83F1BADC3}"/>
    <dgm:cxn modelId="{178F1AD4-92A4-418F-B188-74DE5E5284C3}" srcId="{DACAB2C7-4B6C-4969-A823-F72E8468611E}" destId="{F26E19C8-7E0F-4313-B3B6-E22668E4E978}" srcOrd="1" destOrd="0" parTransId="{30347493-9F37-4088-821D-B58EB6FA31FD}" sibTransId="{F27522CC-DDE9-4450-9E04-5863CC173096}"/>
    <dgm:cxn modelId="{C6D876B9-4A9E-43EB-865F-416302CDC2B5}" type="presParOf" srcId="{1F88A06F-2D31-49F6-BA14-B05CEE0B0E7B}" destId="{FD35AD3F-5542-4403-8772-7C960B68F8C6}" srcOrd="0" destOrd="0" presId="urn:microsoft.com/office/officeart/2005/8/layout/vList5"/>
    <dgm:cxn modelId="{4645CA88-5424-428B-A077-10EDA255F011}" type="presParOf" srcId="{FD35AD3F-5542-4403-8772-7C960B68F8C6}" destId="{B5ABDFBD-28B2-45F2-896E-B939457AEAB3}" srcOrd="0" destOrd="0" presId="urn:microsoft.com/office/officeart/2005/8/layout/vList5"/>
    <dgm:cxn modelId="{A5EB63A5-AF49-4834-9DE7-917E02179187}" type="presParOf" srcId="{FD35AD3F-5542-4403-8772-7C960B68F8C6}" destId="{2E517D5F-6A5C-4505-8BCA-88A8049024BF}" srcOrd="1" destOrd="0" presId="urn:microsoft.com/office/officeart/2005/8/layout/vList5"/>
    <dgm:cxn modelId="{04FF8D2C-FBBB-4AC1-82D8-2CDFF951672A}" type="presParOf" srcId="{1F88A06F-2D31-49F6-BA14-B05CEE0B0E7B}" destId="{16E359DC-E57C-449C-96CA-F9CBE09DC741}" srcOrd="1" destOrd="0" presId="urn:microsoft.com/office/officeart/2005/8/layout/vList5"/>
    <dgm:cxn modelId="{E552591B-7996-42E4-ABBF-71309FC6391D}" type="presParOf" srcId="{1F88A06F-2D31-49F6-BA14-B05CEE0B0E7B}" destId="{1D212876-D738-46FB-9ADE-C58372C09A6B}" srcOrd="2" destOrd="0" presId="urn:microsoft.com/office/officeart/2005/8/layout/vList5"/>
    <dgm:cxn modelId="{F54139E0-7FE7-4E9B-BF6A-B0B3A21B4775}" type="presParOf" srcId="{1D212876-D738-46FB-9ADE-C58372C09A6B}" destId="{9A104C55-B3D5-40E8-B753-9AE57160A0B1}" srcOrd="0" destOrd="0" presId="urn:microsoft.com/office/officeart/2005/8/layout/vList5"/>
    <dgm:cxn modelId="{F6F56871-0909-4D9D-AFA7-01E6D5C66569}" type="presParOf" srcId="{1D212876-D738-46FB-9ADE-C58372C09A6B}" destId="{5E59CB37-5C16-4F21-BDAA-E461D064F62C}" srcOrd="1" destOrd="0" presId="urn:microsoft.com/office/officeart/2005/8/layout/vList5"/>
    <dgm:cxn modelId="{11D9B614-9E1A-409D-9FA7-A39EB3A0E48A}" type="presParOf" srcId="{1F88A06F-2D31-49F6-BA14-B05CEE0B0E7B}" destId="{2654D669-1EAC-47D0-9780-B3F1C7E26ECB}" srcOrd="3" destOrd="0" presId="urn:microsoft.com/office/officeart/2005/8/layout/vList5"/>
    <dgm:cxn modelId="{737ECB0F-D670-4017-A54F-DBE52DB42A6D}" type="presParOf" srcId="{1F88A06F-2D31-49F6-BA14-B05CEE0B0E7B}" destId="{E86CCB6F-942B-4ABC-810C-65B8F34B1E85}" srcOrd="4" destOrd="0" presId="urn:microsoft.com/office/officeart/2005/8/layout/vList5"/>
    <dgm:cxn modelId="{4D55C200-74BD-4474-9A1D-83240287B6BB}" type="presParOf" srcId="{E86CCB6F-942B-4ABC-810C-65B8F34B1E85}" destId="{66D7A411-4D9E-4857-A93D-34B05198607C}" srcOrd="0" destOrd="0" presId="urn:microsoft.com/office/officeart/2005/8/layout/vList5"/>
    <dgm:cxn modelId="{0589079F-F070-4F82-A2D8-C37A4643B806}" type="presParOf" srcId="{E86CCB6F-942B-4ABC-810C-65B8F34B1E85}" destId="{B6AC1272-4874-45BF-BE9F-07143513A2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8C6300-E2DB-478C-A332-896286A9433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E8329-672A-452F-9098-8E7254E3D2AB}">
      <dgm:prSet custT="1"/>
      <dgm:spPr/>
      <dgm:t>
        <a:bodyPr/>
        <a:lstStyle/>
        <a:p>
          <a:pPr rtl="0"/>
          <a:r>
            <a:rPr lang="en-US" sz="1800" b="1" dirty="0" smtClean="0">
              <a:latin typeface="Arial Black" pitchFamily="34" charset="0"/>
            </a:rPr>
            <a:t>Parameter Estimation</a:t>
          </a:r>
          <a:endParaRPr lang="en-US" sz="1800" b="1" dirty="0">
            <a:latin typeface="Arial Black" pitchFamily="34" charset="0"/>
          </a:endParaRPr>
        </a:p>
      </dgm:t>
    </dgm:pt>
    <dgm:pt modelId="{ABD9286E-E808-4E87-AC6A-5778B05E0CDB}" type="parTrans" cxnId="{A41EAF21-ED32-4E72-B631-310439804318}">
      <dgm:prSet/>
      <dgm:spPr/>
      <dgm:t>
        <a:bodyPr/>
        <a:lstStyle/>
        <a:p>
          <a:endParaRPr lang="en-US"/>
        </a:p>
      </dgm:t>
    </dgm:pt>
    <dgm:pt modelId="{721914F0-C5FD-4381-AFB5-C839766AD3D7}" type="sibTrans" cxnId="{A41EAF21-ED32-4E72-B631-310439804318}">
      <dgm:prSet/>
      <dgm:spPr/>
      <dgm:t>
        <a:bodyPr/>
        <a:lstStyle/>
        <a:p>
          <a:endParaRPr lang="en-US"/>
        </a:p>
      </dgm:t>
    </dgm:pt>
    <dgm:pt modelId="{8D3FCA64-9102-4105-80F8-AF564D82F8C9}">
      <dgm:prSet/>
      <dgm:spPr/>
      <dgm:t>
        <a:bodyPr/>
        <a:lstStyle/>
        <a:p>
          <a:pPr rtl="0"/>
          <a:r>
            <a:rPr lang="en-US" dirty="0" smtClean="0"/>
            <a:t>Function</a:t>
          </a:r>
          <a:endParaRPr lang="en-US" dirty="0"/>
        </a:p>
      </dgm:t>
    </dgm:pt>
    <dgm:pt modelId="{022F605C-5446-4B64-BEE6-C122D5B3418F}" type="parTrans" cxnId="{12A695B0-A349-4CF2-A3B5-1155F8BECACF}">
      <dgm:prSet/>
      <dgm:spPr/>
      <dgm:t>
        <a:bodyPr/>
        <a:lstStyle/>
        <a:p>
          <a:endParaRPr lang="en-US"/>
        </a:p>
      </dgm:t>
    </dgm:pt>
    <dgm:pt modelId="{CA102EA2-B0CA-45A1-BF3C-E4FCABD3D484}" type="sibTrans" cxnId="{12A695B0-A349-4CF2-A3B5-1155F8BECACF}">
      <dgm:prSet/>
      <dgm:spPr/>
      <dgm:t>
        <a:bodyPr/>
        <a:lstStyle/>
        <a:p>
          <a:endParaRPr lang="en-US"/>
        </a:p>
      </dgm:t>
    </dgm:pt>
    <dgm:pt modelId="{DD82FB8C-520C-4F8D-BC57-1E4083121311}" type="pres">
      <dgm:prSet presAssocID="{5D8C6300-E2DB-478C-A332-896286A9433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5FFAB3-59E1-4853-9277-65982B54BD13}" type="pres">
      <dgm:prSet presAssocID="{A92E8329-672A-452F-9098-8E7254E3D2AB}" presName="gear1" presStyleLbl="node1" presStyleIdx="0" presStyleCnt="2" custLinFactNeighborX="-68951" custLinFactNeighborY="258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95EBB-5BCD-43AE-BCB9-952E79AAAA11}" type="pres">
      <dgm:prSet presAssocID="{A92E8329-672A-452F-9098-8E7254E3D2AB}" presName="gear1srcNode" presStyleLbl="node1" presStyleIdx="0" presStyleCnt="2"/>
      <dgm:spPr/>
      <dgm:t>
        <a:bodyPr/>
        <a:lstStyle/>
        <a:p>
          <a:endParaRPr lang="en-US"/>
        </a:p>
      </dgm:t>
    </dgm:pt>
    <dgm:pt modelId="{AEEFE045-FF64-4F08-98D6-8DCB5CEB5AEF}" type="pres">
      <dgm:prSet presAssocID="{A92E8329-672A-452F-9098-8E7254E3D2AB}" presName="gear1dstNode" presStyleLbl="node1" presStyleIdx="0" presStyleCnt="2"/>
      <dgm:spPr/>
      <dgm:t>
        <a:bodyPr/>
        <a:lstStyle/>
        <a:p>
          <a:endParaRPr lang="en-US"/>
        </a:p>
      </dgm:t>
    </dgm:pt>
    <dgm:pt modelId="{16BCEC0B-EB00-42E6-B85F-B2A6025445EB}" type="pres">
      <dgm:prSet presAssocID="{8D3FCA64-9102-4105-80F8-AF564D82F8C9}" presName="gear2" presStyleLbl="node1" presStyleIdx="1" presStyleCnt="2" custLinFactNeighborX="84082" custLinFactNeighborY="-423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7E9CC-7A9D-45C9-BDF2-CB21920B8026}" type="pres">
      <dgm:prSet presAssocID="{8D3FCA64-9102-4105-80F8-AF564D82F8C9}" presName="gear2srcNode" presStyleLbl="node1" presStyleIdx="1" presStyleCnt="2"/>
      <dgm:spPr/>
      <dgm:t>
        <a:bodyPr/>
        <a:lstStyle/>
        <a:p>
          <a:endParaRPr lang="en-US"/>
        </a:p>
      </dgm:t>
    </dgm:pt>
    <dgm:pt modelId="{1C7E5516-C458-4BF7-B6D0-9B6FC49517F5}" type="pres">
      <dgm:prSet presAssocID="{8D3FCA64-9102-4105-80F8-AF564D82F8C9}" presName="gear2dstNode" presStyleLbl="node1" presStyleIdx="1" presStyleCnt="2"/>
      <dgm:spPr/>
      <dgm:t>
        <a:bodyPr/>
        <a:lstStyle/>
        <a:p>
          <a:endParaRPr lang="en-US"/>
        </a:p>
      </dgm:t>
    </dgm:pt>
    <dgm:pt modelId="{794E4F88-45CA-4462-AF51-100C301F60B8}" type="pres">
      <dgm:prSet presAssocID="{721914F0-C5FD-4381-AFB5-C839766AD3D7}" presName="connector1" presStyleLbl="sibTrans2D1" presStyleIdx="0" presStyleCnt="2" custLinFactNeighborX="-21558" custLinFactNeighborY="-82523"/>
      <dgm:spPr/>
      <dgm:t>
        <a:bodyPr/>
        <a:lstStyle/>
        <a:p>
          <a:endParaRPr lang="en-US"/>
        </a:p>
      </dgm:t>
    </dgm:pt>
    <dgm:pt modelId="{E056945D-884B-4152-982D-2E29F608521A}" type="pres">
      <dgm:prSet presAssocID="{CA102EA2-B0CA-45A1-BF3C-E4FCABD3D484}" presName="connector2" presStyleLbl="sibTrans2D1" presStyleIdx="1" presStyleCnt="2" custLinFactNeighborX="42611" custLinFactNeighborY="-3879"/>
      <dgm:spPr/>
      <dgm:t>
        <a:bodyPr/>
        <a:lstStyle/>
        <a:p>
          <a:endParaRPr lang="en-US"/>
        </a:p>
      </dgm:t>
    </dgm:pt>
  </dgm:ptLst>
  <dgm:cxnLst>
    <dgm:cxn modelId="{FB574A10-7605-4B46-A89D-460A9E20E332}" type="presOf" srcId="{A92E8329-672A-452F-9098-8E7254E3D2AB}" destId="{AEEFE045-FF64-4F08-98D6-8DCB5CEB5AEF}" srcOrd="2" destOrd="0" presId="urn:microsoft.com/office/officeart/2005/8/layout/gear1"/>
    <dgm:cxn modelId="{D7568527-C333-46EE-9615-B28135CC76D4}" type="presOf" srcId="{721914F0-C5FD-4381-AFB5-C839766AD3D7}" destId="{794E4F88-45CA-4462-AF51-100C301F60B8}" srcOrd="0" destOrd="0" presId="urn:microsoft.com/office/officeart/2005/8/layout/gear1"/>
    <dgm:cxn modelId="{12A695B0-A349-4CF2-A3B5-1155F8BECACF}" srcId="{5D8C6300-E2DB-478C-A332-896286A94334}" destId="{8D3FCA64-9102-4105-80F8-AF564D82F8C9}" srcOrd="1" destOrd="0" parTransId="{022F605C-5446-4B64-BEE6-C122D5B3418F}" sibTransId="{CA102EA2-B0CA-45A1-BF3C-E4FCABD3D484}"/>
    <dgm:cxn modelId="{82F4E75D-FD24-4AD7-B791-F698D17DF57A}" type="presOf" srcId="{5D8C6300-E2DB-478C-A332-896286A94334}" destId="{DD82FB8C-520C-4F8D-BC57-1E4083121311}" srcOrd="0" destOrd="0" presId="urn:microsoft.com/office/officeart/2005/8/layout/gear1"/>
    <dgm:cxn modelId="{A41EAF21-ED32-4E72-B631-310439804318}" srcId="{5D8C6300-E2DB-478C-A332-896286A94334}" destId="{A92E8329-672A-452F-9098-8E7254E3D2AB}" srcOrd="0" destOrd="0" parTransId="{ABD9286E-E808-4E87-AC6A-5778B05E0CDB}" sibTransId="{721914F0-C5FD-4381-AFB5-C839766AD3D7}"/>
    <dgm:cxn modelId="{C5B52314-ACE3-4503-98E1-6AD60A2D2B92}" type="presOf" srcId="{CA102EA2-B0CA-45A1-BF3C-E4FCABD3D484}" destId="{E056945D-884B-4152-982D-2E29F608521A}" srcOrd="0" destOrd="0" presId="urn:microsoft.com/office/officeart/2005/8/layout/gear1"/>
    <dgm:cxn modelId="{F62FEDDA-51EC-4A15-B0C9-F1A5109BAFC1}" type="presOf" srcId="{A92E8329-672A-452F-9098-8E7254E3D2AB}" destId="{69C95EBB-5BCD-43AE-BCB9-952E79AAAA11}" srcOrd="1" destOrd="0" presId="urn:microsoft.com/office/officeart/2005/8/layout/gear1"/>
    <dgm:cxn modelId="{B474B0A1-2E33-4A8A-814D-CC712EB79C8A}" type="presOf" srcId="{8D3FCA64-9102-4105-80F8-AF564D82F8C9}" destId="{16BCEC0B-EB00-42E6-B85F-B2A6025445EB}" srcOrd="0" destOrd="0" presId="urn:microsoft.com/office/officeart/2005/8/layout/gear1"/>
    <dgm:cxn modelId="{06C7C420-D263-42D4-88EA-0A1C71A7499D}" type="presOf" srcId="{8D3FCA64-9102-4105-80F8-AF564D82F8C9}" destId="{1C7E5516-C458-4BF7-B6D0-9B6FC49517F5}" srcOrd="2" destOrd="0" presId="urn:microsoft.com/office/officeart/2005/8/layout/gear1"/>
    <dgm:cxn modelId="{26131C78-1ED3-4BF5-9A05-4C8FC8F8C410}" type="presOf" srcId="{A92E8329-672A-452F-9098-8E7254E3D2AB}" destId="{A45FFAB3-59E1-4853-9277-65982B54BD13}" srcOrd="0" destOrd="0" presId="urn:microsoft.com/office/officeart/2005/8/layout/gear1"/>
    <dgm:cxn modelId="{BC30D56C-B822-4A69-B595-8566B3198881}" type="presOf" srcId="{8D3FCA64-9102-4105-80F8-AF564D82F8C9}" destId="{65C7E9CC-7A9D-45C9-BDF2-CB21920B8026}" srcOrd="1" destOrd="0" presId="urn:microsoft.com/office/officeart/2005/8/layout/gear1"/>
    <dgm:cxn modelId="{19E27ED4-A708-4EC7-8430-B77F43C72889}" type="presParOf" srcId="{DD82FB8C-520C-4F8D-BC57-1E4083121311}" destId="{A45FFAB3-59E1-4853-9277-65982B54BD13}" srcOrd="0" destOrd="0" presId="urn:microsoft.com/office/officeart/2005/8/layout/gear1"/>
    <dgm:cxn modelId="{F87C8AF9-F220-41E5-88EE-90DA244C777E}" type="presParOf" srcId="{DD82FB8C-520C-4F8D-BC57-1E4083121311}" destId="{69C95EBB-5BCD-43AE-BCB9-952E79AAAA11}" srcOrd="1" destOrd="0" presId="urn:microsoft.com/office/officeart/2005/8/layout/gear1"/>
    <dgm:cxn modelId="{B7F0EA22-07E5-46BD-8545-C2CE30378101}" type="presParOf" srcId="{DD82FB8C-520C-4F8D-BC57-1E4083121311}" destId="{AEEFE045-FF64-4F08-98D6-8DCB5CEB5AEF}" srcOrd="2" destOrd="0" presId="urn:microsoft.com/office/officeart/2005/8/layout/gear1"/>
    <dgm:cxn modelId="{1BF29082-E254-407C-B807-FC6701A07EB9}" type="presParOf" srcId="{DD82FB8C-520C-4F8D-BC57-1E4083121311}" destId="{16BCEC0B-EB00-42E6-B85F-B2A6025445EB}" srcOrd="3" destOrd="0" presId="urn:microsoft.com/office/officeart/2005/8/layout/gear1"/>
    <dgm:cxn modelId="{C90E5A7C-12E9-4D45-9DA8-57EE6A6951B2}" type="presParOf" srcId="{DD82FB8C-520C-4F8D-BC57-1E4083121311}" destId="{65C7E9CC-7A9D-45C9-BDF2-CB21920B8026}" srcOrd="4" destOrd="0" presId="urn:microsoft.com/office/officeart/2005/8/layout/gear1"/>
    <dgm:cxn modelId="{14EE1704-5229-4618-8534-634F51EC80D1}" type="presParOf" srcId="{DD82FB8C-520C-4F8D-BC57-1E4083121311}" destId="{1C7E5516-C458-4BF7-B6D0-9B6FC49517F5}" srcOrd="5" destOrd="0" presId="urn:microsoft.com/office/officeart/2005/8/layout/gear1"/>
    <dgm:cxn modelId="{82191CB8-8F40-4FF5-801E-1929F49D3A82}" type="presParOf" srcId="{DD82FB8C-520C-4F8D-BC57-1E4083121311}" destId="{794E4F88-45CA-4462-AF51-100C301F60B8}" srcOrd="6" destOrd="0" presId="urn:microsoft.com/office/officeart/2005/8/layout/gear1"/>
    <dgm:cxn modelId="{48A511E2-C31C-4B41-9443-FE18EAD5F136}" type="presParOf" srcId="{DD82FB8C-520C-4F8D-BC57-1E4083121311}" destId="{E056945D-884B-4152-982D-2E29F608521A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09BAC2-5894-4DE6-BBAD-8E2DA2A3FD28}">
      <dsp:nvSpPr>
        <dsp:cNvPr id="0" name=""/>
        <dsp:cNvSpPr/>
      </dsp:nvSpPr>
      <dsp:spPr>
        <a:xfrm rot="5400000">
          <a:off x="4480730" y="-1623913"/>
          <a:ext cx="123765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Complete the simulation of the Arrival time estimation in the paper…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Read relevant papers/Acquire info. related to </a:t>
          </a:r>
          <a:r>
            <a:rPr lang="en-US" sz="1400" kern="1200" dirty="0" err="1" smtClean="0"/>
            <a:t>farfield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beamforming</a:t>
          </a:r>
          <a:r>
            <a:rPr lang="en-US" sz="1400" kern="1200" dirty="0" smtClean="0"/>
            <a:t>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Parameter Estimation Algorithm Development.</a:t>
          </a:r>
          <a:endParaRPr lang="en-US" sz="1400" kern="1200" dirty="0"/>
        </a:p>
      </dsp:txBody>
      <dsp:txXfrm rot="5400000">
        <a:off x="4480730" y="-1623913"/>
        <a:ext cx="1237654" cy="4799584"/>
      </dsp:txXfrm>
    </dsp:sp>
    <dsp:sp modelId="{C05DD224-A513-478A-9140-BDCC1A40A66E}">
      <dsp:nvSpPr>
        <dsp:cNvPr id="0" name=""/>
        <dsp:cNvSpPr/>
      </dsp:nvSpPr>
      <dsp:spPr>
        <a:xfrm>
          <a:off x="0" y="2344"/>
          <a:ext cx="2699766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25/05-1/06</a:t>
          </a:r>
          <a:endParaRPr lang="en-US" sz="4000" kern="1200" dirty="0"/>
        </a:p>
      </dsp:txBody>
      <dsp:txXfrm>
        <a:off x="0" y="2344"/>
        <a:ext cx="2699766" cy="1547068"/>
      </dsp:txXfrm>
    </dsp:sp>
    <dsp:sp modelId="{7BEAD6A0-0DC8-414A-9EBF-7F543C8C8960}">
      <dsp:nvSpPr>
        <dsp:cNvPr id="0" name=""/>
        <dsp:cNvSpPr/>
      </dsp:nvSpPr>
      <dsp:spPr>
        <a:xfrm rot="5400000">
          <a:off x="4480730" y="508"/>
          <a:ext cx="123765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Algorithm finalization.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Simulation with linear arrays (and 2 dimensional arrays, if possible) using Particle filters (SIR).</a:t>
          </a:r>
          <a:endParaRPr lang="en-US" sz="1400" kern="1200" dirty="0"/>
        </a:p>
      </dsp:txBody>
      <dsp:txXfrm rot="5400000">
        <a:off x="4480730" y="508"/>
        <a:ext cx="1237654" cy="4799584"/>
      </dsp:txXfrm>
    </dsp:sp>
    <dsp:sp modelId="{ACB49A0B-08D1-4D6F-BC5D-58857878062C}">
      <dsp:nvSpPr>
        <dsp:cNvPr id="0" name=""/>
        <dsp:cNvSpPr/>
      </dsp:nvSpPr>
      <dsp:spPr>
        <a:xfrm>
          <a:off x="0" y="1626765"/>
          <a:ext cx="2699766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1/06-8/06</a:t>
          </a:r>
          <a:endParaRPr lang="en-US" sz="4400" kern="1200" dirty="0"/>
        </a:p>
      </dsp:txBody>
      <dsp:txXfrm>
        <a:off x="0" y="1626765"/>
        <a:ext cx="2699766" cy="1547068"/>
      </dsp:txXfrm>
    </dsp:sp>
    <dsp:sp modelId="{043757BD-EB86-4757-A7DA-F2AA96F8391F}">
      <dsp:nvSpPr>
        <dsp:cNvPr id="0" name=""/>
        <dsp:cNvSpPr/>
      </dsp:nvSpPr>
      <dsp:spPr>
        <a:xfrm rot="5400000">
          <a:off x="4480730" y="1624929"/>
          <a:ext cx="123765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Simulation (contd.)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Using the parameter estimated, deduce important characteristics of the system (localization of the sound source, etc…)</a:t>
          </a:r>
          <a:endParaRPr lang="en-US" sz="1400" kern="1200" dirty="0"/>
        </a:p>
      </dsp:txBody>
      <dsp:txXfrm rot="5400000">
        <a:off x="4480730" y="1624929"/>
        <a:ext cx="1237654" cy="4799584"/>
      </dsp:txXfrm>
    </dsp:sp>
    <dsp:sp modelId="{10828513-A70C-43E0-BE02-F6F15C0C5016}">
      <dsp:nvSpPr>
        <dsp:cNvPr id="0" name=""/>
        <dsp:cNvSpPr/>
      </dsp:nvSpPr>
      <dsp:spPr>
        <a:xfrm>
          <a:off x="0" y="3251187"/>
          <a:ext cx="2699766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8/06-15/06</a:t>
          </a:r>
          <a:endParaRPr lang="en-US" sz="4000" kern="1200" dirty="0"/>
        </a:p>
      </dsp:txBody>
      <dsp:txXfrm>
        <a:off x="0" y="3251187"/>
        <a:ext cx="2699766" cy="15470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517D5F-6A5C-4505-8BCA-88A8049024BF}">
      <dsp:nvSpPr>
        <dsp:cNvPr id="0" name=""/>
        <dsp:cNvSpPr/>
      </dsp:nvSpPr>
      <dsp:spPr>
        <a:xfrm rot="5400000">
          <a:off x="4480730" y="-1623913"/>
          <a:ext cx="123765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Look upon the experiments done till now in this field.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Assess the feasibility and results of those experiments.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Perform the experiments (simple ones that can be accommodated within available resources) with linear arrays (and 2D arrays if possible). e.g. DSR?</a:t>
          </a:r>
          <a:endParaRPr lang="en-US" sz="1400" kern="1200" dirty="0"/>
        </a:p>
      </dsp:txBody>
      <dsp:txXfrm rot="5400000">
        <a:off x="4480730" y="-1623913"/>
        <a:ext cx="1237654" cy="4799584"/>
      </dsp:txXfrm>
    </dsp:sp>
    <dsp:sp modelId="{B5ABDFBD-28B2-45F2-896E-B939457AEAB3}">
      <dsp:nvSpPr>
        <dsp:cNvPr id="0" name=""/>
        <dsp:cNvSpPr/>
      </dsp:nvSpPr>
      <dsp:spPr>
        <a:xfrm>
          <a:off x="0" y="2344"/>
          <a:ext cx="2699766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15/06-22/06</a:t>
          </a:r>
          <a:endParaRPr lang="en-US" sz="3600" kern="1200" dirty="0"/>
        </a:p>
      </dsp:txBody>
      <dsp:txXfrm>
        <a:off x="0" y="2344"/>
        <a:ext cx="2699766" cy="1547068"/>
      </dsp:txXfrm>
    </dsp:sp>
    <dsp:sp modelId="{5E59CB37-5C16-4F21-BDAA-E461D064F62C}">
      <dsp:nvSpPr>
        <dsp:cNvPr id="0" name=""/>
        <dsp:cNvSpPr/>
      </dsp:nvSpPr>
      <dsp:spPr>
        <a:xfrm rot="5400000">
          <a:off x="4480730" y="508"/>
          <a:ext cx="123765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Cross check the simulation results with the experiments performed.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Check for the sources of error. Modify the theoretical model accordingly if possible.</a:t>
          </a:r>
          <a:endParaRPr lang="en-US" sz="1400" kern="1200" dirty="0"/>
        </a:p>
      </dsp:txBody>
      <dsp:txXfrm rot="5400000">
        <a:off x="4480730" y="508"/>
        <a:ext cx="1237654" cy="4799584"/>
      </dsp:txXfrm>
    </dsp:sp>
    <dsp:sp modelId="{9A104C55-B3D5-40E8-B753-9AE57160A0B1}">
      <dsp:nvSpPr>
        <dsp:cNvPr id="0" name=""/>
        <dsp:cNvSpPr/>
      </dsp:nvSpPr>
      <dsp:spPr>
        <a:xfrm>
          <a:off x="0" y="1626765"/>
          <a:ext cx="2699766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22/06-29/06</a:t>
          </a:r>
          <a:endParaRPr lang="en-US" sz="3600" kern="1200" dirty="0"/>
        </a:p>
      </dsp:txBody>
      <dsp:txXfrm>
        <a:off x="0" y="1626765"/>
        <a:ext cx="2699766" cy="1547068"/>
      </dsp:txXfrm>
    </dsp:sp>
    <dsp:sp modelId="{B6AC1272-4874-45BF-BE9F-07143513A2B2}">
      <dsp:nvSpPr>
        <dsp:cNvPr id="0" name=""/>
        <dsp:cNvSpPr/>
      </dsp:nvSpPr>
      <dsp:spPr>
        <a:xfrm rot="5400000">
          <a:off x="4480730" y="1624929"/>
          <a:ext cx="1237654" cy="479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Propose a model for parameter estimation using PF and subsequent 3D tracking of the sound source (if possible)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Prepare a detailed report of the work done.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Final Presentation.</a:t>
          </a:r>
          <a:endParaRPr lang="en-US" sz="1400" kern="1200" dirty="0"/>
        </a:p>
      </dsp:txBody>
      <dsp:txXfrm rot="5400000">
        <a:off x="4480730" y="1624929"/>
        <a:ext cx="1237654" cy="4799584"/>
      </dsp:txXfrm>
    </dsp:sp>
    <dsp:sp modelId="{66D7A411-4D9E-4857-A93D-34B05198607C}">
      <dsp:nvSpPr>
        <dsp:cNvPr id="0" name=""/>
        <dsp:cNvSpPr/>
      </dsp:nvSpPr>
      <dsp:spPr>
        <a:xfrm>
          <a:off x="0" y="3251187"/>
          <a:ext cx="2699766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29/06-10/07</a:t>
          </a:r>
          <a:endParaRPr lang="en-US" sz="3600" kern="1200" dirty="0"/>
        </a:p>
      </dsp:txBody>
      <dsp:txXfrm>
        <a:off x="0" y="3251187"/>
        <a:ext cx="2699766" cy="154706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5FFAB3-59E1-4853-9277-65982B54BD13}">
      <dsp:nvSpPr>
        <dsp:cNvPr id="0" name=""/>
        <dsp:cNvSpPr/>
      </dsp:nvSpPr>
      <dsp:spPr>
        <a:xfrm>
          <a:off x="1689111" y="2160270"/>
          <a:ext cx="2640330" cy="264033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 Black" pitchFamily="34" charset="0"/>
            </a:rPr>
            <a:t>Parameter Estimation</a:t>
          </a:r>
          <a:endParaRPr lang="en-US" sz="1800" b="1" kern="1200" dirty="0">
            <a:latin typeface="Arial Black" pitchFamily="34" charset="0"/>
          </a:endParaRPr>
        </a:p>
      </dsp:txBody>
      <dsp:txXfrm>
        <a:off x="1689111" y="2160270"/>
        <a:ext cx="2640330" cy="2640330"/>
      </dsp:txXfrm>
    </dsp:sp>
    <dsp:sp modelId="{16BCEC0B-EB00-42E6-B85F-B2A6025445EB}">
      <dsp:nvSpPr>
        <dsp:cNvPr id="0" name=""/>
        <dsp:cNvSpPr/>
      </dsp:nvSpPr>
      <dsp:spPr>
        <a:xfrm>
          <a:off x="3588029" y="242468"/>
          <a:ext cx="1920240" cy="192024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3588029" y="242468"/>
        <a:ext cx="1920240" cy="1920240"/>
      </dsp:txXfrm>
    </dsp:sp>
    <dsp:sp modelId="{794E4F88-45CA-4462-AF51-100C301F60B8}">
      <dsp:nvSpPr>
        <dsp:cNvPr id="0" name=""/>
        <dsp:cNvSpPr/>
      </dsp:nvSpPr>
      <dsp:spPr>
        <a:xfrm>
          <a:off x="2949200" y="-1458994"/>
          <a:ext cx="3247605" cy="3247605"/>
        </a:xfrm>
        <a:prstGeom prst="circularArrow">
          <a:avLst>
            <a:gd name="adj1" fmla="val 4878"/>
            <a:gd name="adj2" fmla="val 312630"/>
            <a:gd name="adj3" fmla="val 3186036"/>
            <a:gd name="adj4" fmla="val 15163307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6945D-884B-4152-982D-2E29F608521A}">
      <dsp:nvSpPr>
        <dsp:cNvPr id="0" name=""/>
        <dsp:cNvSpPr/>
      </dsp:nvSpPr>
      <dsp:spPr>
        <a:xfrm>
          <a:off x="2679698" y="533404"/>
          <a:ext cx="2455506" cy="24555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C667C-9B86-4FA4-9294-290ED0E185B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CCB2-637D-4377-961B-D9EFFFB7A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CCB2-637D-4377-961B-D9EFFFB7ACC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D9290A-4B82-45EE-985F-1CEE49AA39D6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E32847-EF37-4787-846E-03E7BE92A52B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00E13D-A83C-4759-8BE2-78F8984F0D69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77367-49E8-4959-8DEE-A3CEA21A6EDC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CAAFB9-6E54-40AD-AEA1-101288A5A639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00176-B56B-4C4D-92ED-AB420696F833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1C291-40A4-40B4-B410-6BC7B5434958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BCB1DC-4635-4452-BC06-EEB41E63C44D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650E-A96C-41FF-9563-740548420B42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84F99-76D4-4958-ACB6-5A5831AB7C78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1D21B-2DD5-435C-B1DC-AF9973C01429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01872D9-34CB-486C-A632-8D54735C2F01}" type="datetime2">
              <a:rPr lang="en-US" smtClean="0"/>
              <a:pPr/>
              <a:t>Friday, May 25, 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1/20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276600"/>
            <a:ext cx="6781800" cy="6858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900" dirty="0" smtClean="0"/>
              <a:t>Project Proposal</a:t>
            </a:r>
            <a:endParaRPr lang="en-US" sz="39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990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Weekly Meeting (# 1)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4114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Summary of Literature Study</a:t>
            </a:r>
            <a:endParaRPr lang="en-US" sz="39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22098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radley Hand ITC" pitchFamily="66" charset="0"/>
              </a:rPr>
              <a:t>Good Afternoon Everyone</a:t>
            </a:r>
            <a:endParaRPr lang="en-US" sz="3600" b="1" dirty="0">
              <a:latin typeface="Bradley Hand ITC" pitchFamily="66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B85A577-561D-41DD-8EA4-B00DD6BE59A2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5" name="Footer Placeholder 8"/>
          <p:cNvSpPr txBox="1">
            <a:spLocks/>
          </p:cNvSpPr>
          <p:nvPr/>
        </p:nvSpPr>
        <p:spPr>
          <a:xfrm>
            <a:off x="7696200" y="65532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16764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4"/>
                </a:solidFill>
                <a:latin typeface="Arial Rounded MT Bold" pitchFamily="34" charset="0"/>
              </a:rPr>
              <a:t>MVU’s: Minimum Unbiased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49808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Unbiased</a:t>
            </a:r>
            <a:r>
              <a:rPr lang="en-US" dirty="0" smtClean="0"/>
              <a:t>: On average the estimator should yield the true value of the unknown parameter.</a:t>
            </a:r>
          </a:p>
          <a:p>
            <a:pPr>
              <a:buNone/>
            </a:pPr>
            <a:r>
              <a:rPr lang="en-US" dirty="0" smtClean="0"/>
              <a:t>	i.e. E (  ) =    , </a:t>
            </a:r>
          </a:p>
          <a:p>
            <a:r>
              <a:rPr lang="en-US" dirty="0" smtClean="0"/>
              <a:t>Bias of the estimator: </a:t>
            </a:r>
          </a:p>
          <a:p>
            <a:r>
              <a:rPr lang="en-US" dirty="0" smtClean="0"/>
              <a:t>b(   ) = E(   ) – </a:t>
            </a:r>
          </a:p>
          <a:p>
            <a:r>
              <a:rPr lang="en-US" dirty="0" smtClean="0"/>
              <a:t>MSE(   ) = E((   -    )^2) </a:t>
            </a:r>
          </a:p>
          <a:p>
            <a:r>
              <a:rPr lang="en-US" dirty="0" smtClean="0"/>
              <a:t>Minimum MSE + unbiased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Usually </a:t>
            </a:r>
            <a:r>
              <a:rPr lang="en-US" dirty="0" smtClean="0">
                <a:sym typeface="Wingdings" pitchFamily="2" charset="2"/>
              </a:rPr>
              <a:t>u</a:t>
            </a:r>
            <a:r>
              <a:rPr lang="en-US" dirty="0" smtClean="0"/>
              <a:t>nrealizable </a:t>
            </a:r>
            <a:r>
              <a:rPr lang="en-US" dirty="0" smtClean="0"/>
              <a:t>Estimators: the bias term is a function of A.  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971800"/>
            <a:ext cx="2249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495800"/>
            <a:ext cx="228600" cy="38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038600"/>
            <a:ext cx="228600" cy="38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048000"/>
            <a:ext cx="228600" cy="38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419600"/>
            <a:ext cx="2249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962400"/>
            <a:ext cx="2249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962400"/>
            <a:ext cx="2249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495800"/>
            <a:ext cx="228600" cy="38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70A67260-FC34-49F1-AE4B-3EBF54031AD5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23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10/24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Signal processing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3200400" y="2209800"/>
            <a:ext cx="115824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4358640" y="2209800"/>
            <a:ext cx="120396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600" y="35052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Classical Methods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MLE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35052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Bayesian Methods:</a:t>
            </a:r>
          </a:p>
          <a:p>
            <a:pPr marL="342900" indent="-342900">
              <a:buAutoNum type="arabicParenR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MAP</a:t>
            </a:r>
          </a:p>
          <a:p>
            <a:pPr marL="342900" indent="-342900">
              <a:buAutoNum type="arabicParenR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Particle Filters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396C3565-7295-4242-B378-450C7EE8CD72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27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11/24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Bayesian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498080" cy="4800600"/>
          </a:xfrm>
        </p:spPr>
        <p:txBody>
          <a:bodyPr/>
          <a:lstStyle/>
          <a:p>
            <a:r>
              <a:rPr lang="en-US" dirty="0" smtClean="0"/>
              <a:t>Two fold Motivation</a:t>
            </a:r>
            <a:r>
              <a:rPr lang="en-US" dirty="0" smtClean="0"/>
              <a:t>: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Prior Knowledge translated in terms of prior </a:t>
            </a:r>
            <a:r>
              <a:rPr lang="en-US" dirty="0" err="1" smtClean="0"/>
              <a:t>pdf</a:t>
            </a:r>
            <a:r>
              <a:rPr lang="en-US" dirty="0" smtClean="0"/>
              <a:t> of the parameter assuming it as a random variable.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Can be useful in situations when MVU’s can’t be </a:t>
            </a:r>
            <a:r>
              <a:rPr lang="en-US" dirty="0" smtClean="0"/>
              <a:t>found.</a:t>
            </a:r>
            <a:endParaRPr lang="en-US" dirty="0" smtClean="0"/>
          </a:p>
          <a:p>
            <a:r>
              <a:rPr lang="en-US" dirty="0" smtClean="0"/>
              <a:t>The posterior distribution:</a:t>
            </a:r>
          </a:p>
          <a:p>
            <a:endParaRPr lang="en-US" dirty="0" smtClean="0"/>
          </a:p>
          <a:p>
            <a:pPr marL="870966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391CEF05-24E0-4E45-9CD8-E2BDDF72D524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0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12/24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268" name="Picture 4" descr="\pi(\theta|x) = \frac{p(x|\theta) \pi(\theta)}{\int p(x|\theta) \pi(\theta) d\theta}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799" y="5257800"/>
            <a:ext cx="3667125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498080" cy="1143000"/>
          </a:xfrm>
        </p:spPr>
        <p:txBody>
          <a:bodyPr/>
          <a:lstStyle/>
          <a:p>
            <a:r>
              <a:rPr lang="en-US" dirty="0" smtClean="0"/>
              <a:t>MMSE and MAP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848600" cy="480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MMSE </a:t>
            </a:r>
            <a:r>
              <a:rPr lang="en-US" dirty="0" smtClean="0"/>
              <a:t>estimator is the </a:t>
            </a:r>
            <a:r>
              <a:rPr lang="en-US" dirty="0" smtClean="0"/>
              <a:t>minimizes </a:t>
            </a:r>
            <a:r>
              <a:rPr lang="en-US" dirty="0" smtClean="0"/>
              <a:t>the mean square error (MSE), which is a </a:t>
            </a:r>
            <a:r>
              <a:rPr lang="en-US" dirty="0" smtClean="0"/>
              <a:t>common </a:t>
            </a:r>
            <a:r>
              <a:rPr lang="en-US" dirty="0" smtClean="0"/>
              <a:t>measure of estimator quality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Bayesian statistics, a maximum a posteriori probability (MAP) estimate is a </a:t>
            </a:r>
            <a:r>
              <a:rPr lang="en-US" dirty="0" smtClean="0"/>
              <a:t>mode </a:t>
            </a:r>
            <a:r>
              <a:rPr lang="en-US" dirty="0" smtClean="0"/>
              <a:t>of the posterior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F69FD9F-5C3A-4419-8448-AC14A41CFCC0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0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13/24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42" name="Picture 2" descr="\hat{X}_{\mathrm{MMSE}}(y) = E \left\{ X | Y=y \right\}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48000"/>
            <a:ext cx="5562600" cy="570523"/>
          </a:xfrm>
          <a:prstGeom prst="rect">
            <a:avLst/>
          </a:prstGeom>
          <a:noFill/>
        </p:spPr>
      </p:pic>
      <p:pic>
        <p:nvPicPr>
          <p:cNvPr id="10246" name="Picture 6" descr="\hat{\theta}_{\mathrm{MAP}}(x)&#10;= \underset{\theta}{\operatorname{arg\,max}} \ \frac{f(x | \theta) \, g(\theta)}&#10;  {\displaystyle\int_{\theta'} f(x | \theta') \, g(\theta') \, d\theta'}&#10;= \underset{\theta}{\operatorname{arg\,max}} \ f(x | \theta) \, g(\theta).&#10;\!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257800"/>
            <a:ext cx="7315201" cy="1019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Monte Carlo </a:t>
            </a:r>
            <a:r>
              <a:rPr lang="en-US" dirty="0" smtClean="0"/>
              <a:t>methods (used in 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lass </a:t>
            </a:r>
            <a:r>
              <a:rPr lang="en-US" dirty="0" smtClean="0"/>
              <a:t>of computational algorithms that rely on repeated random sampling to compute their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</a:t>
            </a:r>
            <a:r>
              <a:rPr lang="en-US" dirty="0" smtClean="0"/>
              <a:t>to model phenomena with significant uncertainty in </a:t>
            </a:r>
            <a:r>
              <a:rPr lang="en-US" dirty="0" smtClean="0"/>
              <a:t>inputs.</a:t>
            </a:r>
          </a:p>
          <a:p>
            <a:r>
              <a:rPr lang="en-US" dirty="0" smtClean="0"/>
              <a:t>Widely </a:t>
            </a:r>
            <a:r>
              <a:rPr lang="en-US" dirty="0" smtClean="0"/>
              <a:t>used in mathematics, for example to evaluate multidimensional definite </a:t>
            </a:r>
            <a:r>
              <a:rPr lang="en-US" dirty="0" smtClean="0"/>
              <a:t>integrals.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B020603-AD49-4B05-9DCA-383B920C1A95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0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14/24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498080" cy="1143000"/>
          </a:xfrm>
        </p:spPr>
        <p:txBody>
          <a:bodyPr/>
          <a:lstStyle/>
          <a:p>
            <a:r>
              <a:rPr lang="en-US" dirty="0" smtClean="0"/>
              <a:t>Particle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8486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Perform Sequential Monte Carlo (SMC) estimation.</a:t>
            </a:r>
          </a:p>
          <a:p>
            <a:pPr algn="just"/>
            <a:r>
              <a:rPr lang="en-US" dirty="0" smtClean="0"/>
              <a:t>Probability Densities represented by point masses or particles; inherent </a:t>
            </a:r>
            <a:r>
              <a:rPr lang="en-US" dirty="0" smtClean="0"/>
              <a:t>discretization.</a:t>
            </a:r>
            <a:endParaRPr lang="en-US" dirty="0" smtClean="0"/>
          </a:p>
          <a:p>
            <a:pPr algn="just"/>
            <a:r>
              <a:rPr lang="en-US" dirty="0" smtClean="0"/>
              <a:t>Can be implemented easily via </a:t>
            </a:r>
            <a:r>
              <a:rPr lang="en-US" dirty="0" smtClean="0"/>
              <a:t>computers.</a:t>
            </a:r>
            <a:endParaRPr lang="en-US" dirty="0" smtClean="0"/>
          </a:p>
          <a:p>
            <a:pPr algn="just"/>
            <a:r>
              <a:rPr lang="en-US" dirty="0" smtClean="0"/>
              <a:t>‘Filtering’ </a:t>
            </a:r>
            <a:r>
              <a:rPr lang="en-US" dirty="0" smtClean="0"/>
              <a:t>refers to determining the distribution of a latent variable </a:t>
            </a:r>
            <a:r>
              <a:rPr lang="en-US" dirty="0" smtClean="0"/>
              <a:t>(parameter) at </a:t>
            </a:r>
            <a:r>
              <a:rPr lang="en-US" dirty="0" smtClean="0"/>
              <a:t>a specific time, given all observations up to that </a:t>
            </a:r>
            <a:r>
              <a:rPr lang="en-US" dirty="0" smtClean="0"/>
              <a:t>time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P</a:t>
            </a:r>
            <a:r>
              <a:rPr lang="en-US" dirty="0" smtClean="0"/>
              <a:t>article </a:t>
            </a:r>
            <a:r>
              <a:rPr lang="en-US" dirty="0" smtClean="0"/>
              <a:t>filters are so named because they allow for approximate "filtering" </a:t>
            </a:r>
            <a:r>
              <a:rPr lang="en-US" dirty="0" smtClean="0"/>
              <a:t>using </a:t>
            </a:r>
            <a:r>
              <a:rPr lang="en-US" dirty="0" smtClean="0"/>
              <a:t>a set of </a:t>
            </a:r>
            <a:r>
              <a:rPr lang="en-US" dirty="0" smtClean="0"/>
              <a:t>‘particles’ </a:t>
            </a:r>
            <a:r>
              <a:rPr lang="en-US" dirty="0" smtClean="0"/>
              <a:t>(differently-weighted samples of the distribution).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E2652DF3-1ABD-400A-814F-337C480B1AA1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0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15/24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11430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49808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Particle methods </a:t>
            </a:r>
            <a:r>
              <a:rPr lang="en-US" dirty="0" smtClean="0"/>
              <a:t>assume     and </a:t>
            </a:r>
            <a:r>
              <a:rPr lang="en-US" dirty="0" smtClean="0"/>
              <a:t>the observations </a:t>
            </a:r>
            <a:r>
              <a:rPr lang="en-US" dirty="0" smtClean="0"/>
              <a:t>     can </a:t>
            </a:r>
            <a:r>
              <a:rPr lang="en-US" dirty="0" smtClean="0"/>
              <a:t>be modeled in this form</a:t>
            </a:r>
            <a:r>
              <a:rPr lang="en-US" dirty="0" smtClean="0"/>
              <a:t>:</a:t>
            </a:r>
            <a:endParaRPr lang="en-US" dirty="0" smtClean="0"/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               is </a:t>
            </a:r>
            <a:r>
              <a:rPr lang="en-US" dirty="0" smtClean="0"/>
              <a:t>a first order Markov process such that </a:t>
            </a:r>
            <a:r>
              <a:rPr lang="en-US" dirty="0" smtClean="0"/>
              <a:t>                                       with </a:t>
            </a:r>
            <a:r>
              <a:rPr lang="en-US" dirty="0" smtClean="0"/>
              <a:t>an initial distribution </a:t>
            </a:r>
            <a:r>
              <a:rPr lang="en-US" dirty="0" smtClean="0"/>
              <a:t>       .</a:t>
            </a:r>
            <a:endParaRPr lang="en-US" dirty="0" smtClean="0"/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observations </a:t>
            </a:r>
            <a:r>
              <a:rPr lang="en-US" dirty="0" smtClean="0"/>
              <a:t>                are </a:t>
            </a:r>
            <a:r>
              <a:rPr lang="en-US" dirty="0" smtClean="0"/>
              <a:t>conditionally independent </a:t>
            </a:r>
            <a:r>
              <a:rPr lang="en-US" dirty="0" smtClean="0"/>
              <a:t>provided that 			     are known. In </a:t>
            </a:r>
            <a:r>
              <a:rPr lang="en-US" dirty="0" smtClean="0"/>
              <a:t>other words, </a:t>
            </a:r>
            <a:r>
              <a:rPr lang="en-US" dirty="0" smtClean="0"/>
              <a:t>each		    only </a:t>
            </a:r>
            <a:r>
              <a:rPr lang="en-US" dirty="0" smtClean="0"/>
              <a:t>depends </a:t>
            </a:r>
            <a:r>
              <a:rPr lang="en-US" dirty="0" smtClean="0"/>
              <a:t>on </a:t>
            </a:r>
          </a:p>
          <a:p>
            <a:pPr marL="870966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EC093AC-08B8-4519-86D3-5565DDCBB6D1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0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16/24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170" name="Picture 2" descr="x_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447800"/>
            <a:ext cx="361949" cy="228600"/>
          </a:xfrm>
          <a:prstGeom prst="rect">
            <a:avLst/>
          </a:prstGeom>
          <a:noFill/>
        </p:spPr>
      </p:pic>
      <p:pic>
        <p:nvPicPr>
          <p:cNvPr id="7172" name="Picture 4" descr="y_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1" y="1905000"/>
            <a:ext cx="381000" cy="275167"/>
          </a:xfrm>
          <a:prstGeom prst="rect">
            <a:avLst/>
          </a:prstGeom>
          <a:noFill/>
        </p:spPr>
      </p:pic>
      <p:pic>
        <p:nvPicPr>
          <p:cNvPr id="7174" name="Picture 6" descr="x_0, x_1, \ldo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971800"/>
            <a:ext cx="1354015" cy="228600"/>
          </a:xfrm>
          <a:prstGeom prst="rect">
            <a:avLst/>
          </a:prstGeom>
          <a:noFill/>
        </p:spPr>
      </p:pic>
      <p:pic>
        <p:nvPicPr>
          <p:cNvPr id="7176" name="Picture 8" descr="x_k|x_{k-1} \sim p_{x_k|x_{k-1}}(x|x_{k-1}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276600"/>
            <a:ext cx="3792672" cy="381000"/>
          </a:xfrm>
          <a:prstGeom prst="rect">
            <a:avLst/>
          </a:prstGeom>
          <a:noFill/>
        </p:spPr>
      </p:pic>
      <p:pic>
        <p:nvPicPr>
          <p:cNvPr id="7178" name="Picture 10" descr="p(x_0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3733800"/>
            <a:ext cx="624114" cy="304800"/>
          </a:xfrm>
          <a:prstGeom prst="rect">
            <a:avLst/>
          </a:prstGeom>
          <a:noFill/>
        </p:spPr>
      </p:pic>
      <p:pic>
        <p:nvPicPr>
          <p:cNvPr id="7180" name="Picture 12" descr="y_0, y_1, \ldot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4343400"/>
            <a:ext cx="1301262" cy="228600"/>
          </a:xfrm>
          <a:prstGeom prst="rect">
            <a:avLst/>
          </a:prstGeom>
          <a:noFill/>
        </p:spPr>
      </p:pic>
      <p:pic>
        <p:nvPicPr>
          <p:cNvPr id="7182" name="Picture 14" descr="x_0, x_1, \ldo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5181600"/>
            <a:ext cx="1354015" cy="228600"/>
          </a:xfrm>
          <a:prstGeom prst="rect">
            <a:avLst/>
          </a:prstGeom>
          <a:noFill/>
        </p:spPr>
      </p:pic>
      <p:pic>
        <p:nvPicPr>
          <p:cNvPr id="7184" name="Picture 16" descr="y_k|x_k \sim p_{y|x}(y|x_k)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5867400"/>
            <a:ext cx="3096491" cy="457200"/>
          </a:xfrm>
          <a:prstGeom prst="rect">
            <a:avLst/>
          </a:prstGeom>
          <a:noFill/>
        </p:spPr>
      </p:pic>
      <p:pic>
        <p:nvPicPr>
          <p:cNvPr id="14" name="Picture 4" descr="y_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562601"/>
            <a:ext cx="316523" cy="228600"/>
          </a:xfrm>
          <a:prstGeom prst="rect">
            <a:avLst/>
          </a:prstGeom>
          <a:noFill/>
        </p:spPr>
      </p:pic>
      <p:pic>
        <p:nvPicPr>
          <p:cNvPr id="15" name="Picture 2" descr="x_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5562600"/>
            <a:ext cx="381000" cy="240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2077367-49E8-4959-8DEE-A3CEA21A6EDC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914400" y="457200"/>
            <a:ext cx="8001000" cy="5791200"/>
          </a:xfrm>
        </p:spPr>
        <p:txBody>
          <a:bodyPr/>
          <a:lstStyle/>
          <a:p>
            <a:r>
              <a:rPr lang="en-US" dirty="0" smtClean="0"/>
              <a:t>One example form of this scenario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both </a:t>
            </a:r>
            <a:r>
              <a:rPr lang="en-US" dirty="0" smtClean="0"/>
              <a:t>     and     are </a:t>
            </a:r>
            <a:r>
              <a:rPr lang="en-US" dirty="0" smtClean="0"/>
              <a:t>mutually independent and identically distributed </a:t>
            </a:r>
            <a:r>
              <a:rPr lang="en-US" smtClean="0"/>
              <a:t>sequences </a:t>
            </a:r>
            <a:r>
              <a:rPr lang="en-US" smtClean="0"/>
              <a:t>with known probability density functions and</a:t>
            </a:r>
            <a:endParaRPr lang="en-US" dirty="0" smtClean="0"/>
          </a:p>
          <a:p>
            <a:r>
              <a:rPr lang="en-US" dirty="0" smtClean="0"/>
              <a:t>       and      are </a:t>
            </a:r>
            <a:r>
              <a:rPr lang="en-US" dirty="0" smtClean="0"/>
              <a:t>known functions.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two equations can be viewed as state space </a:t>
            </a:r>
            <a:r>
              <a:rPr lang="en-US" dirty="0" smtClean="0"/>
              <a:t>equations.</a:t>
            </a:r>
            <a:endParaRPr lang="en-US" dirty="0" smtClean="0"/>
          </a:p>
        </p:txBody>
      </p:sp>
      <p:pic>
        <p:nvPicPr>
          <p:cNvPr id="38914" name="Picture 2" descr="x_k = g(x_{k-1}) + w_k \,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199"/>
            <a:ext cx="2895600" cy="392307"/>
          </a:xfrm>
          <a:prstGeom prst="rect">
            <a:avLst/>
          </a:prstGeom>
          <a:noFill/>
        </p:spPr>
      </p:pic>
      <p:pic>
        <p:nvPicPr>
          <p:cNvPr id="38916" name="Picture 4" descr="y_k = h(x_k) + v_k \,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52601"/>
            <a:ext cx="2743200" cy="439749"/>
          </a:xfrm>
          <a:prstGeom prst="rect">
            <a:avLst/>
          </a:prstGeom>
          <a:noFill/>
        </p:spPr>
      </p:pic>
      <p:pic>
        <p:nvPicPr>
          <p:cNvPr id="38918" name="Picture 6" descr="w_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438400"/>
            <a:ext cx="419100" cy="228600"/>
          </a:xfrm>
          <a:prstGeom prst="rect">
            <a:avLst/>
          </a:prstGeom>
          <a:noFill/>
        </p:spPr>
      </p:pic>
      <p:pic>
        <p:nvPicPr>
          <p:cNvPr id="38920" name="Picture 8" descr="v_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2438400"/>
            <a:ext cx="323850" cy="228600"/>
          </a:xfrm>
          <a:prstGeom prst="rect">
            <a:avLst/>
          </a:prstGeom>
          <a:noFill/>
        </p:spPr>
      </p:pic>
      <p:pic>
        <p:nvPicPr>
          <p:cNvPr id="38922" name="Picture 10" descr="g(\cdot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267200"/>
            <a:ext cx="544286" cy="381000"/>
          </a:xfrm>
          <a:prstGeom prst="rect">
            <a:avLst/>
          </a:prstGeom>
          <a:noFill/>
        </p:spPr>
      </p:pic>
      <p:pic>
        <p:nvPicPr>
          <p:cNvPr id="38924" name="Picture 12" descr="h(\cdot)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4343400"/>
            <a:ext cx="457200" cy="32004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7848600" y="6550223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Slide: </a:t>
            </a: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17/24</a:t>
            </a:r>
            <a:endParaRPr lang="en-US" sz="1400" i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Sequential Importance </a:t>
            </a:r>
            <a:r>
              <a:rPr lang="en-US" dirty="0" err="1" smtClean="0"/>
              <a:t>Resampling</a:t>
            </a:r>
            <a:r>
              <a:rPr lang="en-US" dirty="0" smtClean="0"/>
              <a:t> (SIR)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SIR is </a:t>
            </a:r>
            <a:r>
              <a:rPr lang="en-US" dirty="0" smtClean="0"/>
              <a:t>a very commonly used particle filtering algorithm, which approximates the filtering distribution </a:t>
            </a:r>
            <a:r>
              <a:rPr lang="en-US" dirty="0" smtClean="0"/>
              <a:t>                       by </a:t>
            </a:r>
            <a:r>
              <a:rPr lang="en-US" dirty="0" smtClean="0"/>
              <a:t>a weighted set of P </a:t>
            </a:r>
            <a:r>
              <a:rPr lang="en-US" dirty="0" smtClean="0"/>
              <a:t>particles:</a:t>
            </a:r>
          </a:p>
          <a:p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For                      draw </a:t>
            </a:r>
            <a:r>
              <a:rPr lang="en-US" dirty="0" smtClean="0"/>
              <a:t>samples from the proposal </a:t>
            </a:r>
            <a:r>
              <a:rPr lang="en-US" dirty="0" smtClean="0"/>
              <a:t>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For </a:t>
            </a:r>
            <a:r>
              <a:rPr lang="en-US" dirty="0" smtClean="0"/>
              <a:t>                     update </a:t>
            </a:r>
            <a:r>
              <a:rPr lang="en-US" dirty="0" smtClean="0"/>
              <a:t>the importance weights up to a normalizing constant: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EE6BBA4-F3CB-4880-8B5B-EC044392995B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0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18/24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146" name="Picture 2" descr="p(x_k|y_0,\ldots,y_k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514600"/>
            <a:ext cx="2057400" cy="334926"/>
          </a:xfrm>
          <a:prstGeom prst="rect">
            <a:avLst/>
          </a:prstGeom>
          <a:noFill/>
        </p:spPr>
      </p:pic>
      <p:pic>
        <p:nvPicPr>
          <p:cNvPr id="6148" name="Picture 4" descr="\{(w^{(L)}_k,x^{(L)}_k)~:~L\in\{1,\ldots,P\}\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429000"/>
            <a:ext cx="4504267" cy="457200"/>
          </a:xfrm>
          <a:prstGeom prst="rect">
            <a:avLst/>
          </a:prstGeom>
          <a:noFill/>
        </p:spPr>
      </p:pic>
      <p:pic>
        <p:nvPicPr>
          <p:cNvPr id="6150" name="Picture 6" descr="L=1,\ldots,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495800"/>
            <a:ext cx="1828800" cy="304800"/>
          </a:xfrm>
          <a:prstGeom prst="rect">
            <a:avLst/>
          </a:prstGeom>
          <a:noFill/>
        </p:spPr>
      </p:pic>
      <p:pic>
        <p:nvPicPr>
          <p:cNvPr id="6152" name="Picture 8" descr="&#10;x^{(L)}_k \sim \pi(x_k|x^{(L)}_{0:k-1},y_{0:k})&#10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800600"/>
            <a:ext cx="3124200" cy="446314"/>
          </a:xfrm>
          <a:prstGeom prst="rect">
            <a:avLst/>
          </a:prstGeom>
          <a:noFill/>
        </p:spPr>
      </p:pic>
      <p:pic>
        <p:nvPicPr>
          <p:cNvPr id="11" name="Picture 6" descr="L=1,\ldots,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334000"/>
            <a:ext cx="1828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8077200" cy="6248400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For </a:t>
            </a:r>
            <a:r>
              <a:rPr lang="en-US" dirty="0" smtClean="0"/>
              <a:t>                    compute </a:t>
            </a:r>
            <a:r>
              <a:rPr lang="en-US" dirty="0" smtClean="0"/>
              <a:t>the normalized importance weights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Compute an estimate of the effective number of particles </a:t>
            </a:r>
            <a:r>
              <a:rPr lang="en-US" dirty="0" smtClean="0"/>
              <a:t>as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If </a:t>
            </a:r>
            <a:r>
              <a:rPr lang="en-US" dirty="0" smtClean="0"/>
              <a:t>the effective number of particles is less than a given threshold </a:t>
            </a:r>
            <a:r>
              <a:rPr lang="en-US" dirty="0" smtClean="0"/>
              <a:t>              , then </a:t>
            </a:r>
            <a:r>
              <a:rPr lang="en-US" dirty="0" smtClean="0"/>
              <a:t>perform </a:t>
            </a:r>
            <a:r>
              <a:rPr lang="en-US" dirty="0" err="1" smtClean="0"/>
              <a:t>resampling</a:t>
            </a:r>
            <a:r>
              <a:rPr lang="en-US" dirty="0" smtClean="0"/>
              <a:t> (to avoid degeneracy):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2077367-49E8-4959-8DEE-A3CEA21A6EDC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pic>
        <p:nvPicPr>
          <p:cNvPr id="36866" name="Picture 2" descr="&#10;\hat{w}^{(L)}_k = w^{(L)}_{k-1}&#10;\frac{p(y_k|x^{(L)}_k) p(x^{(L)}_k|x^{(L)}_{k-1})}&#10;{\pi(x_k^{(L)}|x^{(L)}_{0:k-1},y_{0:k})}.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4800"/>
            <a:ext cx="4148380" cy="838200"/>
          </a:xfrm>
          <a:prstGeom prst="rect">
            <a:avLst/>
          </a:prstGeom>
          <a:noFill/>
        </p:spPr>
      </p:pic>
      <p:pic>
        <p:nvPicPr>
          <p:cNvPr id="6" name="Picture 6" descr="L=1,\ldots,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371600"/>
            <a:ext cx="1828800" cy="304800"/>
          </a:xfrm>
          <a:prstGeom prst="rect">
            <a:avLst/>
          </a:prstGeom>
          <a:noFill/>
        </p:spPr>
      </p:pic>
      <p:pic>
        <p:nvPicPr>
          <p:cNvPr id="36868" name="Picture 4" descr="&#10;w^{(L)}_k = \frac{\hat{w}^{(L)}_k}{\sum_{J=1}^P \hat{w}^{(J)}_k}&#10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209800"/>
            <a:ext cx="2138851" cy="838200"/>
          </a:xfrm>
          <a:prstGeom prst="rect">
            <a:avLst/>
          </a:prstGeom>
          <a:noFill/>
        </p:spPr>
      </p:pic>
      <p:pic>
        <p:nvPicPr>
          <p:cNvPr id="36870" name="Picture 6" descr="&#10;\hat{N}_\mathit{eff} = \frac{1}{\sum_{L=1}^P\left(w^{(L)}_k\right)^2}&#10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191000"/>
            <a:ext cx="2372747" cy="838200"/>
          </a:xfrm>
          <a:prstGeom prst="rect">
            <a:avLst/>
          </a:prstGeom>
          <a:noFill/>
        </p:spPr>
      </p:pic>
      <p:pic>
        <p:nvPicPr>
          <p:cNvPr id="36872" name="Picture 8" descr="\hat{N}_\mathit{eff} &lt; N_{thr}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5638799"/>
            <a:ext cx="1371600" cy="35350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848600" y="6550223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Slide: </a:t>
            </a: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19/24</a:t>
            </a:r>
            <a:endParaRPr lang="en-US" sz="1400" i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98080" cy="1143000"/>
          </a:xfrm>
        </p:spPr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990600" y="1600200"/>
            <a:ext cx="7498080" cy="480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Topic of Research: Parameter Estimation of </a:t>
            </a:r>
            <a:r>
              <a:rPr lang="en-US" dirty="0" err="1" smtClean="0"/>
              <a:t>f</a:t>
            </a:r>
            <a:r>
              <a:rPr lang="en-US" dirty="0" err="1" smtClean="0">
                <a:solidFill>
                  <a:schemeClr val="tx1"/>
                </a:solidFill>
              </a:rPr>
              <a:t>arfield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beamforming</a:t>
            </a:r>
            <a:r>
              <a:rPr lang="en-US" dirty="0" smtClean="0">
                <a:solidFill>
                  <a:schemeClr val="tx1"/>
                </a:solidFill>
              </a:rPr>
              <a:t> using Particle </a:t>
            </a:r>
            <a:r>
              <a:rPr lang="en-US" dirty="0" smtClean="0">
                <a:solidFill>
                  <a:schemeClr val="tx1"/>
                </a:solidFill>
              </a:rPr>
              <a:t>Filters.</a:t>
            </a:r>
          </a:p>
          <a:p>
            <a:pPr algn="l"/>
            <a:r>
              <a:rPr lang="en-US" dirty="0" smtClean="0"/>
              <a:t>System consists of-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microphone </a:t>
            </a:r>
            <a:r>
              <a:rPr lang="en-US" dirty="0" smtClean="0"/>
              <a:t>array (linear);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localization </a:t>
            </a:r>
            <a:r>
              <a:rPr lang="en-US" dirty="0" smtClean="0"/>
              <a:t>algorithm based on </a:t>
            </a:r>
            <a:r>
              <a:rPr lang="en-US" dirty="0" smtClean="0"/>
              <a:t>a </a:t>
            </a:r>
            <a:r>
              <a:rPr lang="en-US" dirty="0" err="1" smtClean="0"/>
              <a:t>beamformer</a:t>
            </a:r>
            <a:r>
              <a:rPr lang="en-US" dirty="0" smtClean="0"/>
              <a:t> with the Markov property (</a:t>
            </a:r>
            <a:r>
              <a:rPr lang="en-US" dirty="0" err="1" smtClean="0"/>
              <a:t>memoryless</a:t>
            </a:r>
            <a:r>
              <a:rPr lang="en-US" dirty="0" smtClean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 smtClean="0"/>
              <a:t>particle </a:t>
            </a:r>
            <a:r>
              <a:rPr lang="en-US" dirty="0" smtClean="0"/>
              <a:t>filtering </a:t>
            </a:r>
            <a:r>
              <a:rPr lang="en-US" dirty="0" smtClean="0"/>
              <a:t>tracker.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8"/>
          <p:cNvSpPr txBox="1">
            <a:spLocks/>
          </p:cNvSpPr>
          <p:nvPr/>
        </p:nvSpPr>
        <p:spPr>
          <a:xfrm>
            <a:off x="7696200" y="65532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EC6BCD01-FA69-4DBE-9D01-AF2C3A458CAA}" type="datetime2">
              <a:rPr lang="en-US" smtClean="0"/>
              <a:pPr algn="l"/>
              <a:t>Friday, May 25, 2012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153400" cy="6096000"/>
          </a:xfrm>
        </p:spPr>
        <p:txBody>
          <a:bodyPr>
            <a:normAutofit/>
          </a:bodyPr>
          <a:lstStyle/>
          <a:p>
            <a:pPr marL="1529334" lvl="4" indent="-514350">
              <a:buFont typeface="+mj-lt"/>
              <a:buAutoNum type="alphaLcParenR"/>
            </a:pPr>
            <a:r>
              <a:rPr lang="en-US" sz="2800" dirty="0" smtClean="0"/>
              <a:t>Draw </a:t>
            </a:r>
            <a:r>
              <a:rPr lang="en-US" sz="2800" dirty="0" smtClean="0"/>
              <a:t>P particles </a:t>
            </a:r>
            <a:r>
              <a:rPr lang="en-US" sz="2800" dirty="0" smtClean="0"/>
              <a:t>from the current particle set with probabilities proportional to their weights. Replace the current particle set with this new one. </a:t>
            </a:r>
            <a:endParaRPr lang="en-US" sz="2800" dirty="0" smtClean="0"/>
          </a:p>
          <a:p>
            <a:pPr marL="1529334" lvl="4" indent="-514350">
              <a:buFont typeface="+mj-lt"/>
              <a:buAutoNum type="alphaLcParenR"/>
            </a:pPr>
            <a:r>
              <a:rPr lang="en-US" sz="2800" dirty="0" smtClean="0"/>
              <a:t>For                      set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2077367-49E8-4959-8DEE-A3CEA21A6EDC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pic>
        <p:nvPicPr>
          <p:cNvPr id="5" name="Picture 6" descr="L=1,\ldots,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590800"/>
            <a:ext cx="1905000" cy="317500"/>
          </a:xfrm>
          <a:prstGeom prst="rect">
            <a:avLst/>
          </a:prstGeom>
          <a:noFill/>
        </p:spPr>
      </p:pic>
      <p:pic>
        <p:nvPicPr>
          <p:cNvPr id="37890" name="Picture 2" descr="w^{(L)}_k = 1/P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438400"/>
            <a:ext cx="1600200" cy="43641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848600" y="6550223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Slide: </a:t>
            </a: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20/24</a:t>
            </a:r>
            <a:endParaRPr lang="en-US" sz="1400" i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1143000"/>
          </a:xfrm>
        </p:spPr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Books:</a:t>
            </a:r>
          </a:p>
          <a:p>
            <a:r>
              <a:rPr lang="en-US" dirty="0" smtClean="0"/>
              <a:t>Chapters from Statistical Signal Processing- Steven Kay: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Ch. 1: Introduction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Ch. 2: Minimum Variance Unbiased Estimation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Ch. 3: Cramer </a:t>
            </a:r>
            <a:r>
              <a:rPr lang="en-US" sz="1800" dirty="0" err="1" smtClean="0"/>
              <a:t>Rao</a:t>
            </a:r>
            <a:r>
              <a:rPr lang="en-US" sz="1800" dirty="0" smtClean="0"/>
              <a:t> Lower Bound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Ch. 7: Maximum Likelihood Estimation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Ch. 10: The Bayesian Philosophy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Ch. 11: General Bayesian Estimators</a:t>
            </a:r>
            <a:endParaRPr lang="en-US" dirty="0" smtClean="0"/>
          </a:p>
          <a:p>
            <a:r>
              <a:rPr lang="en-US" dirty="0" smtClean="0"/>
              <a:t>Chapters from Bayesian Signal Processing- </a:t>
            </a:r>
            <a:r>
              <a:rPr lang="en-US" dirty="0" err="1" smtClean="0"/>
              <a:t>J.Candy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 Sec. 1.2: Bayesian Signal Processing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 Ch. 2: Bayesian Estimation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Ch.3: Simulation Based Bayesian Methods (</a:t>
            </a:r>
            <a:r>
              <a:rPr lang="en-US" sz="1600" dirty="0" err="1" smtClean="0"/>
              <a:t>upto</a:t>
            </a:r>
            <a:r>
              <a:rPr lang="en-US" sz="1600" dirty="0" smtClean="0"/>
              <a:t> Sec. 3.3)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Ch.7: Particle Based Bayesian State Space Processors (</a:t>
            </a:r>
            <a:r>
              <a:rPr lang="en-US" sz="1600" dirty="0" err="1" smtClean="0"/>
              <a:t>upto</a:t>
            </a:r>
            <a:r>
              <a:rPr lang="en-US" sz="1600" dirty="0" smtClean="0"/>
              <a:t> section 7.5.1)…</a:t>
            </a:r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B82CEE37-E3D5-4162-9C2F-4A4D813BA3D0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21/24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98080" cy="1143000"/>
          </a:xfrm>
        </p:spPr>
        <p:txBody>
          <a:bodyPr/>
          <a:lstStyle/>
          <a:p>
            <a:r>
              <a:rPr lang="en-US" dirty="0" smtClean="0"/>
              <a:t>…details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49808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Beyond the </a:t>
            </a:r>
            <a:r>
              <a:rPr lang="en-US" dirty="0" err="1" smtClean="0"/>
              <a:t>Kalman</a:t>
            </a:r>
            <a:r>
              <a:rPr lang="en-US" dirty="0" smtClean="0"/>
              <a:t> Filter- </a:t>
            </a:r>
            <a:r>
              <a:rPr lang="en-US" dirty="0" err="1" smtClean="0"/>
              <a:t>Branko</a:t>
            </a:r>
            <a:r>
              <a:rPr lang="en-US" dirty="0" smtClean="0"/>
              <a:t>, </a:t>
            </a:r>
            <a:r>
              <a:rPr lang="en-US" dirty="0" err="1" smtClean="0"/>
              <a:t>Sanjeev</a:t>
            </a:r>
            <a:r>
              <a:rPr lang="en-US" dirty="0" smtClean="0"/>
              <a:t>, Neil: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dirty="0" smtClean="0"/>
              <a:t>Ch. 3: A tutorial on Particle Filters: (</a:t>
            </a:r>
            <a:r>
              <a:rPr lang="en-US" dirty="0" err="1" smtClean="0"/>
              <a:t>upto</a:t>
            </a:r>
            <a:r>
              <a:rPr lang="en-US" dirty="0" smtClean="0"/>
              <a:t> section 3.3)</a:t>
            </a:r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ppt’s</a:t>
            </a:r>
            <a:r>
              <a:rPr lang="en-US" dirty="0" smtClean="0"/>
              <a:t>/papers:</a:t>
            </a:r>
          </a:p>
          <a:p>
            <a:r>
              <a:rPr lang="en-US" altLang="zh-TW" dirty="0" smtClean="0">
                <a:ea typeface="新細明體" pitchFamily="18" charset="-120"/>
              </a:rPr>
              <a:t>Theory and Implementation of Particle Filters- </a:t>
            </a:r>
            <a:r>
              <a:rPr lang="en-US" altLang="zh-TW" dirty="0" err="1" smtClean="0">
                <a:ea typeface="新細明體" pitchFamily="18" charset="-120"/>
              </a:rPr>
              <a:t>Miodrag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Bolic</a:t>
            </a:r>
            <a:endParaRPr lang="en-US" altLang="zh-TW" dirty="0" smtClean="0">
              <a:ea typeface="新細明體" pitchFamily="18" charset="-120"/>
            </a:endParaRPr>
          </a:p>
          <a:p>
            <a:r>
              <a:rPr lang="en-US" dirty="0" smtClean="0"/>
              <a:t>A Tutorial on Particle Filters for Online Nonlinear/Non-Gaussian Bayesian Tracking- M. </a:t>
            </a:r>
            <a:r>
              <a:rPr lang="en-US" dirty="0" err="1" smtClean="0"/>
              <a:t>Sanjeev</a:t>
            </a:r>
            <a:r>
              <a:rPr lang="en-US" dirty="0" smtClean="0"/>
              <a:t> </a:t>
            </a:r>
            <a:r>
              <a:rPr lang="en-US" dirty="0" err="1" smtClean="0"/>
              <a:t>Arulampalam</a:t>
            </a:r>
            <a:r>
              <a:rPr lang="en-US" dirty="0" smtClean="0"/>
              <a:t>, Simon </a:t>
            </a:r>
            <a:r>
              <a:rPr lang="en-US" dirty="0" err="1" smtClean="0"/>
              <a:t>Maskell</a:t>
            </a:r>
            <a:r>
              <a:rPr lang="en-US" dirty="0" smtClean="0"/>
              <a:t>, Neil Gordon and Tim Clapp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46C7280-55CF-4BED-91BE-702E0B781686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98080" cy="1143000"/>
          </a:xfrm>
        </p:spPr>
        <p:txBody>
          <a:bodyPr/>
          <a:lstStyle/>
          <a:p>
            <a:r>
              <a:rPr lang="en-US" dirty="0" smtClean="0"/>
              <a:t>…details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Accoustic</a:t>
            </a:r>
            <a:r>
              <a:rPr lang="en-US" dirty="0" smtClean="0"/>
              <a:t> Array Systems- Prof. </a:t>
            </a:r>
            <a:r>
              <a:rPr lang="en-US" dirty="0" err="1" smtClean="0"/>
              <a:t>Bai’s</a:t>
            </a:r>
            <a:r>
              <a:rPr lang="en-US" dirty="0" smtClean="0"/>
              <a:t> book: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Section 5.4: Equivalent Source Model</a:t>
            </a:r>
          </a:p>
          <a:p>
            <a:r>
              <a:rPr lang="en-US" dirty="0" smtClean="0"/>
              <a:t>A particle filtering approach for spatial arrival time tracking in ocean acoustics-</a:t>
            </a:r>
            <a:r>
              <a:rPr lang="en-US" dirty="0" err="1" smtClean="0"/>
              <a:t>Rashi</a:t>
            </a:r>
            <a:r>
              <a:rPr lang="en-US" dirty="0" smtClean="0"/>
              <a:t> Jain and </a:t>
            </a:r>
            <a:r>
              <a:rPr lang="en-US" dirty="0" err="1" smtClean="0"/>
              <a:t>Zoi-Heleni</a:t>
            </a:r>
            <a:r>
              <a:rPr lang="en-US" dirty="0" smtClean="0"/>
              <a:t> </a:t>
            </a:r>
            <a:r>
              <a:rPr lang="en-US" dirty="0" err="1" smtClean="0"/>
              <a:t>Michalopouloua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Simulation for estimation of arrival times and amplitudes by PF-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hlinkClick r:id="rId2" action="ppaction://hlinksldjump"/>
              </a:rPr>
              <a:t>Code</a:t>
            </a:r>
            <a:r>
              <a:rPr lang="en-US" dirty="0" smtClean="0"/>
              <a:t> not running- debugging needed.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DE200C4-FF33-4C10-ADB0-4769199DB708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23/24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>
                <a:latin typeface="Algerian" pitchFamily="82" charset="0"/>
              </a:rPr>
              <a:t>Thank you </a:t>
            </a:r>
            <a:r>
              <a:rPr lang="en-US" sz="7200" dirty="0" smtClean="0">
                <a:latin typeface="Algerian" pitchFamily="82" charset="0"/>
              </a:rPr>
              <a:t>for listening</a:t>
            </a:r>
            <a:endParaRPr lang="en-US" sz="7200" dirty="0">
              <a:latin typeface="Algerian" pitchFamily="82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D2A32B7-D243-49A6-95C7-AA03FF49ACB2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7772400" y="65532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24/24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Things that we </a:t>
            </a:r>
            <a:r>
              <a:rPr lang="en-US" dirty="0" smtClean="0"/>
              <a:t>intend </a:t>
            </a:r>
            <a:r>
              <a:rPr lang="en-US" dirty="0" smtClean="0"/>
              <a:t>to </a:t>
            </a:r>
            <a:r>
              <a:rPr lang="en-US" dirty="0" smtClean="0"/>
              <a:t>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98080" cy="4800600"/>
          </a:xfrm>
        </p:spPr>
        <p:txBody>
          <a:bodyPr>
            <a:normAutofit lnSpcReduction="1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The pressure at the </a:t>
            </a:r>
            <a:r>
              <a:rPr lang="en-US" dirty="0" err="1" smtClean="0"/>
              <a:t>mth</a:t>
            </a:r>
            <a:r>
              <a:rPr lang="en-US" dirty="0" smtClean="0"/>
              <a:t> microphone is given as </a:t>
            </a: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r>
              <a:rPr lang="en-US" dirty="0" smtClean="0"/>
              <a:t>	Pm(t) = s (t -   m),	m=0, 1, 2, …, M-1</a:t>
            </a: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r>
              <a:rPr lang="en-US" dirty="0" smtClean="0"/>
              <a:t>	</a:t>
            </a:r>
            <a:r>
              <a:rPr lang="en-US" dirty="0" smtClean="0"/>
              <a:t>where s(t) is the signal emitted by the sound source and   m is the delay parameter needed to be estimated.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  m = </a:t>
            </a:r>
            <a:r>
              <a:rPr lang="en-US" dirty="0" err="1" smtClean="0"/>
              <a:t>mdsin</a:t>
            </a:r>
            <a:r>
              <a:rPr lang="en-US" dirty="0" smtClean="0"/>
              <a:t>(k)/c,  k is the angle between the direction of propagation of the plane wave and the normal to the linear array.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Localization </a:t>
            </a:r>
            <a:r>
              <a:rPr lang="en-US" dirty="0" smtClean="0"/>
              <a:t>of sound source: defined as the determination of the coordinates of sound sources in relation to a point in </a:t>
            </a:r>
            <a:r>
              <a:rPr lang="en-US" dirty="0" smtClean="0"/>
              <a:t>space.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2077367-49E8-4959-8DEE-A3CEA21A6EDC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981200"/>
            <a:ext cx="180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819400"/>
            <a:ext cx="180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657600"/>
            <a:ext cx="180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924800" y="6550223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Slide: </a:t>
            </a: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3/24</a:t>
            </a:r>
            <a:endParaRPr lang="en-US" sz="1400" i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114300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12192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8"/>
          <p:cNvSpPr txBox="1">
            <a:spLocks/>
          </p:cNvSpPr>
          <p:nvPr/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94FAD3B8-C593-4C96-A57D-642AF9C2E302}" type="datetime2">
              <a:rPr lang="en-US" smtClean="0"/>
              <a:pPr algn="l"/>
              <a:t>Friday, May 25, 2012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1143000"/>
          </a:xfrm>
        </p:spPr>
        <p:txBody>
          <a:bodyPr/>
          <a:lstStyle/>
          <a:p>
            <a:r>
              <a:rPr lang="en-US" dirty="0" smtClean="0"/>
              <a:t>Timeline (contd.) 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2192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8"/>
          <p:cNvSpPr txBox="1">
            <a:spLocks/>
          </p:cNvSpPr>
          <p:nvPr/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24845B1-CED2-45BA-9AC7-43AE660CA411}" type="datetime2">
              <a:rPr lang="en-US" smtClean="0"/>
              <a:pPr algn="l"/>
              <a:t>Friday, May 25, 2012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498080" cy="1143000"/>
          </a:xfrm>
        </p:spPr>
        <p:txBody>
          <a:bodyPr/>
          <a:lstStyle/>
          <a:p>
            <a:r>
              <a:rPr lang="en-US" dirty="0" smtClean="0"/>
              <a:t>Summary of Literature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98080" cy="4800600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What are we concerned about?</a:t>
            </a:r>
          </a:p>
          <a:p>
            <a:r>
              <a:rPr lang="en-US" dirty="0" smtClean="0">
                <a:sym typeface="Wingdings" pitchFamily="2" charset="2"/>
              </a:rPr>
              <a:t>Signal processing 101-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t </a:t>
            </a:r>
            <a:r>
              <a:rPr lang="en-US" dirty="0" smtClean="0">
                <a:sym typeface="Wingdings" pitchFamily="2" charset="2"/>
              </a:rPr>
              <a:t>the heart of many </a:t>
            </a:r>
            <a:r>
              <a:rPr lang="en-US" dirty="0" smtClean="0">
                <a:sym typeface="Wingdings" pitchFamily="2" charset="2"/>
              </a:rPr>
              <a:t>systems.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System </a:t>
            </a:r>
            <a:r>
              <a:rPr lang="en-US" dirty="0" smtClean="0">
                <a:sym typeface="Wingdings" pitchFamily="2" charset="2"/>
              </a:rPr>
              <a:t>examples: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Radar</a:t>
            </a:r>
            <a:endParaRPr lang="en-US" dirty="0" smtClean="0"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Sonar</a:t>
            </a:r>
            <a:endParaRPr lang="en-US" dirty="0" smtClean="0"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Speech </a:t>
            </a:r>
            <a:endParaRPr lang="en-US" dirty="0" smtClean="0"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Image </a:t>
            </a:r>
            <a:r>
              <a:rPr lang="en-US" dirty="0" smtClean="0">
                <a:sym typeface="Wingdings" pitchFamily="2" charset="2"/>
              </a:rPr>
              <a:t>analysis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…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25277-89DF-45AF-860A-6BF65559F29F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/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816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r>
              <a:rPr lang="en-US" sz="3100" dirty="0" smtClean="0"/>
              <a:t>(Raw signal; observations usually in the form of </a:t>
            </a:r>
            <a:r>
              <a:rPr lang="en-US" sz="3100" dirty="0" smtClean="0"/>
              <a:t>time </a:t>
            </a:r>
            <a:r>
              <a:rPr lang="en-US" sz="3100" dirty="0" smtClean="0"/>
              <a:t>series)</a:t>
            </a:r>
            <a:endParaRPr lang="en-US" sz="31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164DBAE-60E8-4558-9112-D487874FA705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2" name="Footer Placeholder 8"/>
          <p:cNvSpPr txBox="1">
            <a:spLocks/>
          </p:cNvSpPr>
          <p:nvPr/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7/24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Statistics comes into play through </a:t>
            </a:r>
            <a:r>
              <a:rPr lang="en-US" dirty="0" err="1" smtClean="0"/>
              <a:t>pdf’s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772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distribution of noise described by Probability density functions (</a:t>
            </a:r>
            <a:r>
              <a:rPr lang="en-US" dirty="0" err="1" smtClean="0"/>
              <a:t>pdf’s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Example: DC level noise,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6000" dirty="0" smtClean="0"/>
              <a:t>x[n] = A + w[n]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5448300" y="3771900"/>
            <a:ext cx="6858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4343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series points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1400" y="3657600"/>
            <a:ext cx="76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0" y="5486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 to be estimated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4762500" y="3771900"/>
            <a:ext cx="2362200" cy="228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6019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noise (generally assumed to be Gaussian)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057400" y="3733800"/>
            <a:ext cx="3733800" cy="10089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0200" y="3733800"/>
            <a:ext cx="381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0600" y="5257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Observations (generally signal amplitude)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39DA57CC-7FB5-41AD-B710-A27F6EB88CDD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31" name="Footer Placeholder 8"/>
          <p:cNvSpPr txBox="1">
            <a:spLocks/>
          </p:cNvSpPr>
          <p:nvPr/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8/24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98080" cy="1143000"/>
          </a:xfrm>
        </p:spPr>
        <p:txBody>
          <a:bodyPr/>
          <a:lstStyle/>
          <a:p>
            <a:r>
              <a:rPr lang="en-US" dirty="0" smtClean="0"/>
              <a:t>Typical Estimators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A8CDF1"/>
              </a:clrFrom>
              <a:clrTo>
                <a:srgbClr val="A8CDF1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4114800" y="1981200"/>
            <a:ext cx="365604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19050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Sample Mean of the data: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3505200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Initial Data Value: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rcRect/>
          <a:stretch>
            <a:fillRect/>
          </a:stretch>
        </p:blipFill>
        <p:spPr bwMode="auto">
          <a:xfrm>
            <a:off x="4038600" y="3657600"/>
            <a:ext cx="4572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419600" y="36576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= x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[0]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6BC7BD7-7231-40F9-8166-A7C274E7277F}" type="datetime2">
              <a:rPr lang="en-US" smtClean="0"/>
              <a:pPr algn="l"/>
              <a:t>Friday, May 25, 2012</a:t>
            </a:fld>
            <a:endParaRPr lang="en-US" dirty="0"/>
          </a:p>
        </p:txBody>
      </p:sp>
      <p:sp>
        <p:nvSpPr>
          <p:cNvPr id="18" name="Footer Placeholder 8"/>
          <p:cNvSpPr txBox="1">
            <a:spLocks/>
          </p:cNvSpPr>
          <p:nvPr/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Slide: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9/24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1531</TotalTime>
  <Words>1111</Words>
  <Application>Microsoft Office PowerPoint</Application>
  <PresentationFormat>On-screen Show (4:3)</PresentationFormat>
  <Paragraphs>202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Project Proposal</vt:lpstr>
      <vt:lpstr>Project Proposal</vt:lpstr>
      <vt:lpstr>Things that we intend to know</vt:lpstr>
      <vt:lpstr>Timeline</vt:lpstr>
      <vt:lpstr>Timeline (contd.) </vt:lpstr>
      <vt:lpstr>Summary of Literature Study</vt:lpstr>
      <vt:lpstr>Data (Raw signal; observations usually in the form of time series)</vt:lpstr>
      <vt:lpstr>Statistics comes into play through pdf’s</vt:lpstr>
      <vt:lpstr>Typical Estimators</vt:lpstr>
      <vt:lpstr>MVU’s: Minimum Unbiased Estimators</vt:lpstr>
      <vt:lpstr>Signal processing</vt:lpstr>
      <vt:lpstr>The Bayesian Approach</vt:lpstr>
      <vt:lpstr>MMSE and MAP Estimators</vt:lpstr>
      <vt:lpstr>Monte Carlo methods (used in PF)</vt:lpstr>
      <vt:lpstr>Particle Filters</vt:lpstr>
      <vt:lpstr>Model</vt:lpstr>
      <vt:lpstr>Slide 17</vt:lpstr>
      <vt:lpstr>Sequential Importance Resampling (SIR)</vt:lpstr>
      <vt:lpstr>Slide 19</vt:lpstr>
      <vt:lpstr>Slide 20</vt:lpstr>
      <vt:lpstr>Details</vt:lpstr>
      <vt:lpstr>…details</vt:lpstr>
      <vt:lpstr>…details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</dc:creator>
  <cp:lastModifiedBy>amal</cp:lastModifiedBy>
  <cp:revision>126</cp:revision>
  <dcterms:created xsi:type="dcterms:W3CDTF">2012-05-21T06:32:36Z</dcterms:created>
  <dcterms:modified xsi:type="dcterms:W3CDTF">2012-05-25T04:51:28Z</dcterms:modified>
</cp:coreProperties>
</file>