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4" r:id="rId3"/>
    <p:sldId id="295" r:id="rId4"/>
    <p:sldId id="293" r:id="rId5"/>
    <p:sldId id="289" r:id="rId6"/>
    <p:sldId id="276" r:id="rId7"/>
    <p:sldId id="296" r:id="rId8"/>
    <p:sldId id="311" r:id="rId9"/>
    <p:sldId id="297" r:id="rId10"/>
    <p:sldId id="298" r:id="rId11"/>
    <p:sldId id="299" r:id="rId12"/>
    <p:sldId id="300" r:id="rId13"/>
    <p:sldId id="301" r:id="rId14"/>
    <p:sldId id="305" r:id="rId15"/>
    <p:sldId id="306" r:id="rId16"/>
    <p:sldId id="307" r:id="rId17"/>
    <p:sldId id="303" r:id="rId18"/>
    <p:sldId id="304" r:id="rId19"/>
    <p:sldId id="310" r:id="rId20"/>
    <p:sldId id="308" r:id="rId21"/>
    <p:sldId id="312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D9509-EB6C-4A89-8B91-4D9045F9C3AA}" type="datetimeFigureOut">
              <a:rPr lang="en-US" smtClean="0"/>
              <a:pPr/>
              <a:t>6/1/2012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6C8CE-85EC-4507-8579-47C482A14A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C667C-9B86-4FA4-9294-290ED0E185BD}" type="datetimeFigureOut">
              <a:rPr lang="en-US" smtClean="0"/>
              <a:pPr/>
              <a:t>6/1/2012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9CCB2-637D-4377-961B-D9EFFFB7AC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C4DE-6142-4392-A650-B8160EEA2159}" type="datetime2">
              <a:rPr lang="en-US" smtClean="0"/>
              <a:pPr/>
              <a:t>Friday, June 01, 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9695-576F-4192-B414-56C71665DA9C}" type="datetime2">
              <a:rPr lang="en-US" smtClean="0"/>
              <a:pPr/>
              <a:t>Friday, June 01,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2E46-7A87-419E-9CA4-0DAAE76663EA}" type="datetime2">
              <a:rPr lang="en-US" smtClean="0"/>
              <a:pPr/>
              <a:t>Friday, June 01,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6AD8-7EE0-447A-9C68-922100185E42}" type="datetime2">
              <a:rPr lang="en-US" smtClean="0"/>
              <a:pPr/>
              <a:t>Friday, June 01,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EF06-C219-415D-BFDD-27A162FEDD78}" type="datetime2">
              <a:rPr lang="en-US" smtClean="0"/>
              <a:pPr/>
              <a:t>Friday, June 01, 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6F7272F-5595-4BC8-9B2B-3A6BD523E970}" type="datetime2">
              <a:rPr lang="en-US" smtClean="0"/>
              <a:pPr/>
              <a:t>Friday, June 01,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B72-8D27-4CC6-9095-2E6A3ACE49A4}" type="datetime2">
              <a:rPr lang="en-US" smtClean="0"/>
              <a:pPr/>
              <a:t>Friday, June 01,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5D62-EFF6-4DF6-A312-FDDC0CAD6C58}" type="datetime2">
              <a:rPr lang="en-US" smtClean="0"/>
              <a:pPr/>
              <a:t>Friday, June 01,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6518-6F30-4BAD-B677-A0E86677DA41}" type="datetime2">
              <a:rPr lang="en-US" smtClean="0"/>
              <a:pPr/>
              <a:t>Friday, June 01,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0984-91C7-4CD6-B7C8-8BE40A037CD3}" type="datetime2">
              <a:rPr lang="en-US" smtClean="0"/>
              <a:pPr/>
              <a:t>Friday, June 01,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3AF5D90-D0A0-4613-8B93-DE6194E1DDE6}" type="datetime2">
              <a:rPr lang="en-US" smtClean="0"/>
              <a:pPr/>
              <a:t>Friday, June 01,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EB317ED-FC5E-4955-B5E6-C20FF4910BA6}" type="datetime2">
              <a:rPr lang="en-US" smtClean="0"/>
              <a:pPr/>
              <a:t>Friday, June 01,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5A4782E-12B7-4143-A032-D1B7CAEBC7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FFED-3BD9-4969-83E0-7E63025B7D28}" type="datetime2">
              <a:rPr lang="en-US" smtClean="0"/>
              <a:pPr/>
              <a:t>Friday, June 01, 2012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A4782E-12B7-4143-A032-D1B7CAEBC783}" type="slidenum">
              <a:rPr lang="en-US" sz="1100" smtClean="0"/>
              <a:pPr/>
              <a:t>1</a:t>
            </a:fld>
            <a:r>
              <a:rPr lang="en-US" sz="1100" dirty="0" smtClean="0"/>
              <a:t>/22</a:t>
            </a:r>
            <a:endParaRPr lang="en-US" sz="11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743200"/>
            <a:ext cx="6781800" cy="5334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800" dirty="0" smtClean="0"/>
              <a:t> Literature Study this week;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3048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Weekly Meeting (# 2)</a:t>
            </a:r>
            <a:endParaRPr lang="en-US" sz="48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47244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Simulation </a:t>
            </a:r>
            <a:r>
              <a:rPr lang="en-US" sz="28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in MATLAB;</a:t>
            </a:r>
            <a:endParaRPr lang="en-US" sz="28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15240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Bradley Hand ITC" pitchFamily="66" charset="0"/>
              </a:rPr>
              <a:t>Good Afternoon Everyone</a:t>
            </a:r>
            <a:endParaRPr lang="en-US" sz="3600" b="1" dirty="0">
              <a:latin typeface="Bradley Hand ITC" pitchFamily="66" charset="0"/>
            </a:endParaRPr>
          </a:p>
        </p:txBody>
      </p:sp>
      <p:sp>
        <p:nvSpPr>
          <p:cNvPr id="15" name="Footer Placeholder 8"/>
          <p:cNvSpPr txBox="1">
            <a:spLocks/>
          </p:cNvSpPr>
          <p:nvPr/>
        </p:nvSpPr>
        <p:spPr>
          <a:xfrm>
            <a:off x="7696200" y="6400800"/>
            <a:ext cx="1219200" cy="3048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51816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Results</a:t>
            </a:r>
            <a:r>
              <a:rPr lang="en-US" sz="28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; Plots;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3429000"/>
            <a:ext cx="79248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Microphone far-field array signal processing  - Source amplitude estimation using Particle Filters;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133600" y="10668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Algerian" pitchFamily="82" charset="0"/>
              </a:rPr>
              <a:t>TEA; PME; NTHU;</a:t>
            </a:r>
            <a:endParaRPr lang="en-US" i="1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Degeneracy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6B3-B338-42F4-867A-9D7F88ADA92C}" type="datetime2">
              <a:rPr lang="en-US" smtClean="0"/>
              <a:pPr/>
              <a:t>Friday, June 01,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A4782E-12B7-4143-A032-D1B7CAEBC783}" type="slidenum">
              <a:rPr lang="en-US" sz="950" smtClean="0"/>
              <a:pPr/>
              <a:t>10</a:t>
            </a:fld>
            <a:r>
              <a:rPr lang="en-US" sz="950" dirty="0" smtClean="0"/>
              <a:t>/22</a:t>
            </a:r>
            <a:endParaRPr lang="en-US" sz="95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a few iterations, all but one particle will have negligible weight.</a:t>
            </a:r>
          </a:p>
          <a:p>
            <a:r>
              <a:rPr lang="en-US" dirty="0" smtClean="0"/>
              <a:t>Implies waste of large computational effort which is devoted to updating particles whose contribution to            </a:t>
            </a:r>
          </a:p>
          <a:p>
            <a:pPr>
              <a:buNone/>
            </a:pPr>
            <a:r>
              <a:rPr lang="en-US" dirty="0" smtClean="0"/>
              <a:t>	is almost zero. </a:t>
            </a:r>
          </a:p>
          <a:p>
            <a:r>
              <a:rPr lang="en-US" dirty="0" smtClean="0"/>
              <a:t>Measure of Degeneracy: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85800" y="4495800"/>
            <a:ext cx="324612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D6DA-B7C1-4250-9CB6-567E04F4B4EA}" type="datetime2">
              <a:rPr lang="en-US" smtClean="0"/>
              <a:pPr/>
              <a:t>Friday, June 01,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A4782E-12B7-4143-A032-D1B7CAEBC783}" type="slidenum">
              <a:rPr lang="en-US" sz="950" smtClean="0"/>
              <a:pPr/>
              <a:t>11</a:t>
            </a:fld>
            <a:r>
              <a:rPr lang="en-US" sz="950" dirty="0" smtClean="0"/>
              <a:t>/22</a:t>
            </a:r>
            <a:endParaRPr lang="en-US" sz="95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752600"/>
            <a:ext cx="83820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where					 is the true weight.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Severe degeneracy- </a:t>
            </a:r>
          </a:p>
          <a:p>
            <a:r>
              <a:rPr lang="en-US" dirty="0" smtClean="0"/>
              <a:t>Solutions: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Good choice of Importance Density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Resampling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752600" y="1752601"/>
            <a:ext cx="41147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85800" y="2590800"/>
            <a:ext cx="246184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810000" y="4419600"/>
            <a:ext cx="1447800" cy="43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01752" y="304800"/>
            <a:ext cx="8534400" cy="682752"/>
          </a:xfrm>
        </p:spPr>
        <p:txBody>
          <a:bodyPr>
            <a:normAutofit/>
          </a:bodyPr>
          <a:lstStyle/>
          <a:p>
            <a:r>
              <a:rPr lang="en-US" dirty="0" smtClean="0"/>
              <a:t>Degeneracy Problem (contd.)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Resampling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32D-94CE-493F-9132-207A208A2F28}" type="datetime2">
              <a:rPr lang="en-US" smtClean="0"/>
              <a:pPr/>
              <a:t>Friday, June 01,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A4782E-12B7-4143-A032-D1B7CAEBC783}" type="slidenum">
              <a:rPr lang="en-US" sz="950" smtClean="0"/>
              <a:pPr/>
              <a:t>12</a:t>
            </a:fld>
            <a:r>
              <a:rPr lang="en-US" sz="950" dirty="0" smtClean="0"/>
              <a:t>/22</a:t>
            </a:r>
            <a:endParaRPr lang="en-US" sz="95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33400" y="1600201"/>
            <a:ext cx="5806081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Particle Filter-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C763-DDBF-40D9-A700-D0824A9B6A08}" type="datetime2">
              <a:rPr lang="en-US" smtClean="0"/>
              <a:pPr/>
              <a:t>Friday, June 01,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A4782E-12B7-4143-A032-D1B7CAEBC783}" type="slidenum">
              <a:rPr lang="en-US" sz="950" smtClean="0"/>
              <a:pPr/>
              <a:t>13</a:t>
            </a:fld>
            <a:r>
              <a:rPr lang="en-US" sz="950" dirty="0" smtClean="0"/>
              <a:t>/22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7200" y="1676400"/>
            <a:ext cx="582050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33400" y="3048000"/>
            <a:ext cx="6019800" cy="216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33400" y="5257800"/>
            <a:ext cx="540475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Sequential Importance </a:t>
            </a:r>
            <a:r>
              <a:rPr lang="en-US" dirty="0" err="1" smtClean="0"/>
              <a:t>Resampling</a:t>
            </a:r>
            <a:r>
              <a:rPr lang="en-US" dirty="0" smtClean="0"/>
              <a:t> (Recap)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3B15-051C-4F98-A031-E2FAF0D8FE4C}" type="datetime2">
              <a:rPr lang="en-US" smtClean="0"/>
              <a:pPr/>
              <a:t>Friday, June 01, 2012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A4782E-12B7-4143-A032-D1B7CAEBC783}" type="slidenum">
              <a:rPr lang="en-US" sz="950" smtClean="0"/>
              <a:pPr/>
              <a:t>14</a:t>
            </a:fld>
            <a:r>
              <a:rPr lang="en-US" sz="950" dirty="0" smtClean="0"/>
              <a:t>/22</a:t>
            </a:r>
            <a:endParaRPr lang="en-US" sz="95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SIR is a very commonly used particle filtering algorithm, which approximates the filtering distribution                            by a weighted set of P particles:</a:t>
            </a:r>
          </a:p>
          <a:p>
            <a:endParaRPr lang="en-US" dirty="0" smtClean="0"/>
          </a:p>
          <a:p>
            <a:r>
              <a:rPr lang="en-US" dirty="0" smtClean="0"/>
              <a:t>Steps: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For                         draw samples from the proposal distribution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For                         update the importance weights up to a normalizing constant:</a:t>
            </a:r>
          </a:p>
        </p:txBody>
      </p:sp>
      <p:pic>
        <p:nvPicPr>
          <p:cNvPr id="6146" name="Picture 2" descr="p(x_k|y_0,\ldots,y_k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514600"/>
            <a:ext cx="2057400" cy="334926"/>
          </a:xfrm>
          <a:prstGeom prst="rect">
            <a:avLst/>
          </a:prstGeom>
          <a:noFill/>
        </p:spPr>
      </p:pic>
      <p:pic>
        <p:nvPicPr>
          <p:cNvPr id="6148" name="Picture 4" descr="\{(w^{(L)}_k,x^{(L)}_k)~:~L\in\{1,\ldots,P\}\}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352800"/>
            <a:ext cx="4504267" cy="457200"/>
          </a:xfrm>
          <a:prstGeom prst="rect">
            <a:avLst/>
          </a:prstGeom>
          <a:noFill/>
        </p:spPr>
      </p:pic>
      <p:pic>
        <p:nvPicPr>
          <p:cNvPr id="6150" name="Picture 6" descr="L=1,\ldots,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4419600"/>
            <a:ext cx="1447800" cy="241300"/>
          </a:xfrm>
          <a:prstGeom prst="rect">
            <a:avLst/>
          </a:prstGeom>
          <a:noFill/>
        </p:spPr>
      </p:pic>
      <p:pic>
        <p:nvPicPr>
          <p:cNvPr id="6152" name="Picture 8" descr="&#10;x^{(L)}_k \sim \pi(x_k|x^{(L)}_{0:k-1},y_{0:k})&#10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4724400"/>
            <a:ext cx="2514600" cy="359228"/>
          </a:xfrm>
          <a:prstGeom prst="rect">
            <a:avLst/>
          </a:prstGeom>
          <a:noFill/>
        </p:spPr>
      </p:pic>
      <p:pic>
        <p:nvPicPr>
          <p:cNvPr id="11" name="Picture 6" descr="L=1,\ldots,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5168900"/>
            <a:ext cx="1447800" cy="241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ECFA-E122-4B06-B0CF-69AF830B36C2}" type="datetime2">
              <a:rPr lang="en-US" smtClean="0"/>
              <a:pPr/>
              <a:t>Friday, June 01, 2012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A4782E-12B7-4143-A032-D1B7CAEBC783}" type="slidenum">
              <a:rPr lang="en-US" sz="950" smtClean="0"/>
              <a:pPr/>
              <a:t>15</a:t>
            </a:fld>
            <a:r>
              <a:rPr lang="en-US" sz="950" dirty="0" smtClean="0"/>
              <a:t>/22</a:t>
            </a:r>
            <a:endParaRPr lang="en-US" sz="95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458200" cy="4800600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For                       </a:t>
            </a:r>
            <a:r>
              <a:rPr lang="en-US" dirty="0" smtClean="0">
                <a:solidFill>
                  <a:schemeClr val="tx1"/>
                </a:solidFill>
              </a:rPr>
              <a:t> compute </a:t>
            </a:r>
            <a:r>
              <a:rPr lang="en-US" dirty="0" smtClean="0">
                <a:solidFill>
                  <a:schemeClr val="tx1"/>
                </a:solidFill>
              </a:rPr>
              <a:t>the normalized importance weights: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Compute an estimate of the effective number of particles as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If the effective number of particles is less than a given threshold                    , then perform </a:t>
            </a:r>
            <a:r>
              <a:rPr lang="en-US" dirty="0" err="1" smtClean="0">
                <a:solidFill>
                  <a:schemeClr val="tx1"/>
                </a:solidFill>
              </a:rPr>
              <a:t>resampling</a:t>
            </a:r>
            <a:r>
              <a:rPr lang="en-US" dirty="0" smtClean="0">
                <a:solidFill>
                  <a:schemeClr val="tx1"/>
                </a:solidFill>
              </a:rPr>
              <a:t> (to avoid degeneracy):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36866" name="Picture 2" descr="&#10;\hat{w}^{(L)}_k = w^{(L)}_{k-1}&#10;\frac{p(y_k|x^{(L)}_k) p(x^{(L)}_k|x^{(L)}_{k-1})}&#10;{\pi(x_k^{(L)}|x^{(L)}_{0:k-1},y_{0:k})}.&#10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3581400" cy="723639"/>
          </a:xfrm>
          <a:prstGeom prst="rect">
            <a:avLst/>
          </a:prstGeom>
          <a:noFill/>
        </p:spPr>
      </p:pic>
      <p:pic>
        <p:nvPicPr>
          <p:cNvPr id="6" name="Picture 6" descr="L=1,\ldots,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438400"/>
            <a:ext cx="1371600" cy="228600"/>
          </a:xfrm>
          <a:prstGeom prst="rect">
            <a:avLst/>
          </a:prstGeom>
          <a:noFill/>
        </p:spPr>
      </p:pic>
      <p:pic>
        <p:nvPicPr>
          <p:cNvPr id="36868" name="Picture 4" descr="&#10;w^{(L)}_k = \frac{\hat{w}^{(L)}_k}{\sum_{J=1}^P \hat{w}^{(J)}_k}&#10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789538"/>
            <a:ext cx="1981200" cy="776418"/>
          </a:xfrm>
          <a:prstGeom prst="rect">
            <a:avLst/>
          </a:prstGeom>
          <a:noFill/>
        </p:spPr>
      </p:pic>
      <p:pic>
        <p:nvPicPr>
          <p:cNvPr id="36870" name="Picture 6" descr="&#10;\hat{N}_\mathit{eff} = \frac{1}{\sum_{L=1}^P\left(w^{(L)}_k\right)^2}&#10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3962400"/>
            <a:ext cx="2372747" cy="838200"/>
          </a:xfrm>
          <a:prstGeom prst="rect">
            <a:avLst/>
          </a:prstGeom>
          <a:noFill/>
        </p:spPr>
      </p:pic>
      <p:pic>
        <p:nvPicPr>
          <p:cNvPr id="36872" name="Picture 8" descr="\hat{N}_\mathit{eff} &lt; N_{thr}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5181600"/>
            <a:ext cx="1182625" cy="304800"/>
          </a:xfrm>
          <a:prstGeom prst="rect">
            <a:avLst/>
          </a:prstGeom>
          <a:noFill/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9248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SIR (contd.)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3B4D-B98A-476C-A6B1-092716F437E8}" type="datetime2">
              <a:rPr lang="en-US" smtClean="0"/>
              <a:pPr/>
              <a:t>Friday, June 01, 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A4782E-12B7-4143-A032-D1B7CAEBC783}" type="slidenum">
              <a:rPr lang="en-US" sz="950" smtClean="0"/>
              <a:pPr/>
              <a:t>16</a:t>
            </a:fld>
            <a:r>
              <a:rPr lang="en-US" sz="950" dirty="0" smtClean="0"/>
              <a:t>/22</a:t>
            </a:r>
            <a:endParaRPr lang="en-US" sz="95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8153400" cy="4648200"/>
          </a:xfrm>
        </p:spPr>
        <p:txBody>
          <a:bodyPr>
            <a:normAutofit/>
          </a:bodyPr>
          <a:lstStyle/>
          <a:p>
            <a:pPr marL="406400" lvl="4" indent="-347663">
              <a:buFont typeface="+mj-lt"/>
              <a:buAutoNum type="alphaLcParenR"/>
            </a:pPr>
            <a:r>
              <a:rPr lang="en-US" sz="2800" dirty="0" smtClean="0"/>
              <a:t>Draw P particles from the current particle set with probabilities proportional to their weights. Replace the current particle set with this new one. </a:t>
            </a:r>
          </a:p>
          <a:p>
            <a:pPr marL="406400" lvl="4" indent="-347663">
              <a:buFont typeface="+mj-lt"/>
              <a:buAutoNum type="alphaLcParenR"/>
            </a:pPr>
            <a:r>
              <a:rPr lang="en-US" sz="2800" dirty="0" smtClean="0"/>
              <a:t>For                       set</a:t>
            </a:r>
            <a:endParaRPr lang="en-US" sz="2800" dirty="0"/>
          </a:p>
        </p:txBody>
      </p:sp>
      <p:pic>
        <p:nvPicPr>
          <p:cNvPr id="5" name="Picture 6" descr="L=1,\ldots,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606800"/>
            <a:ext cx="1676400" cy="279400"/>
          </a:xfrm>
          <a:prstGeom prst="rect">
            <a:avLst/>
          </a:prstGeom>
          <a:noFill/>
        </p:spPr>
      </p:pic>
      <p:pic>
        <p:nvPicPr>
          <p:cNvPr id="37890" name="Picture 2" descr="w^{(L)}_k = 1/P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3505200"/>
            <a:ext cx="1524000" cy="415636"/>
          </a:xfrm>
          <a:prstGeom prst="rect">
            <a:avLst/>
          </a:prstGeom>
          <a:noFill/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9248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SIR (contd.)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Particle filters: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3E1C-1673-472F-80FC-F3C3DD217A11}" type="datetime2">
              <a:rPr lang="en-US" smtClean="0"/>
              <a:pPr/>
              <a:t>Friday, June 01,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A4782E-12B7-4143-A032-D1B7CAEBC783}" type="slidenum">
              <a:rPr lang="en-US" sz="950" smtClean="0"/>
              <a:pPr/>
              <a:t>17</a:t>
            </a:fld>
            <a:r>
              <a:rPr lang="en-US" sz="950" dirty="0" smtClean="0"/>
              <a:t>/22</a:t>
            </a:r>
            <a:endParaRPr lang="en-US" sz="95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Auxiliary SIR filter</a:t>
            </a:r>
          </a:p>
          <a:p>
            <a:r>
              <a:rPr lang="en-US" dirty="0" smtClean="0"/>
              <a:t>Regularized PF’s</a:t>
            </a:r>
          </a:p>
          <a:p>
            <a:r>
              <a:rPr lang="en-US" dirty="0" smtClean="0"/>
              <a:t>Likelihood PF’s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808A-662C-4722-862B-477682114A56}" type="datetime2">
              <a:rPr lang="en-US" smtClean="0"/>
              <a:pPr/>
              <a:t>Friday, June 01,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A4782E-12B7-4143-A032-D1B7CAEBC783}" type="slidenum">
              <a:rPr lang="en-US" sz="950" smtClean="0"/>
              <a:pPr/>
              <a:t>18</a:t>
            </a:fld>
            <a:r>
              <a:rPr lang="en-US" sz="950" dirty="0" smtClean="0"/>
              <a:t>/22</a:t>
            </a:r>
            <a:endParaRPr lang="en-US" sz="95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305800" cy="4876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 EKF approximates the models used for the dynamics and measurement process in order to be able to approximate the probability density by a Gaussian.</a:t>
            </a:r>
          </a:p>
          <a:p>
            <a:pPr algn="just"/>
            <a:r>
              <a:rPr lang="en-US" dirty="0" smtClean="0"/>
              <a:t>Approximate grid-based filters approximate the continuous state space as a set of discrete regions.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This necessitates the predefinition of these regions and becomes prohibitively computationally expensive when dealing with high-dimensional state spaces. </a:t>
            </a:r>
          </a:p>
          <a:p>
            <a:pPr algn="just"/>
            <a:r>
              <a:rPr lang="en-US" dirty="0" smtClean="0"/>
              <a:t>Particle filtering approximates the density directly as a finite number of samples.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A number of different types of particle filter exist,  and some can outperform others when used for particular </a:t>
            </a:r>
            <a:r>
              <a:rPr lang="en-US" dirty="0" smtClean="0"/>
              <a:t>applications.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However</a:t>
            </a:r>
            <a:r>
              <a:rPr lang="en-US" dirty="0" smtClean="0"/>
              <a:t>, when designing a particle filter for a particular application, it is the choice of importance density that is critical.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Authors of this paper</a:t>
            </a:r>
            <a:endParaRPr lang="en-US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6AD8-7EE0-447A-9C68-922100185E42}" type="datetime2">
              <a:rPr lang="en-US" smtClean="0"/>
              <a:pPr/>
              <a:t>Friday, June 01,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A4782E-12B7-4143-A032-D1B7CAEBC783}" type="slidenum">
              <a:rPr lang="en-US" sz="950" smtClean="0"/>
              <a:pPr/>
              <a:t>19</a:t>
            </a:fld>
            <a:r>
              <a:rPr lang="en-US" sz="950" dirty="0" smtClean="0"/>
              <a:t>/22</a:t>
            </a:r>
            <a:endParaRPr lang="en-US" sz="95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M. </a:t>
            </a:r>
            <a:r>
              <a:rPr lang="en-US" dirty="0" err="1" smtClean="0"/>
              <a:t>Sanjeev</a:t>
            </a:r>
            <a:r>
              <a:rPr lang="en-US" dirty="0" smtClean="0"/>
              <a:t> </a:t>
            </a:r>
            <a:r>
              <a:rPr lang="en-US" dirty="0" err="1" smtClean="0"/>
              <a:t>Arulampalam</a:t>
            </a:r>
            <a:endParaRPr lang="en-US" dirty="0" smtClean="0"/>
          </a:p>
          <a:p>
            <a:r>
              <a:rPr lang="en-US" dirty="0" smtClean="0"/>
              <a:t>Simon </a:t>
            </a:r>
            <a:r>
              <a:rPr lang="en-US" dirty="0" err="1" smtClean="0"/>
              <a:t>Maskell</a:t>
            </a:r>
            <a:endParaRPr lang="en-US" dirty="0" smtClean="0"/>
          </a:p>
          <a:p>
            <a:r>
              <a:rPr lang="en-US" dirty="0" smtClean="0"/>
              <a:t>Neil </a:t>
            </a:r>
            <a:r>
              <a:rPr lang="en-US" dirty="0" smtClean="0"/>
              <a:t>Gordon</a:t>
            </a:r>
          </a:p>
          <a:p>
            <a:r>
              <a:rPr lang="en-US" dirty="0" smtClean="0"/>
              <a:t>Tim Clapp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77200" cy="838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 Tutorial on Particle Filters for Online Nonlinear/Non-Gaussian Bayesian Tracking</a:t>
            </a:r>
            <a:endParaRPr lang="en-US" sz="24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32EB-764D-4772-AF3A-A8DEA78FEB40}" type="datetime2">
              <a:rPr lang="en-US" smtClean="0"/>
              <a:pPr/>
              <a:t>Friday, June 01,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TEA; PME; NTHU;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A4782E-12B7-4143-A032-D1B7CAEBC783}" type="slidenum">
              <a:rPr lang="en-US" sz="1050" smtClean="0"/>
              <a:pPr/>
              <a:t>2</a:t>
            </a:fld>
            <a:r>
              <a:rPr lang="en-US" sz="1050" dirty="0" smtClean="0"/>
              <a:t>/22</a:t>
            </a:r>
            <a:endParaRPr lang="en-US" sz="1050" dirty="0"/>
          </a:p>
        </p:txBody>
      </p:sp>
      <p:sp>
        <p:nvSpPr>
          <p:cNvPr id="4" name="Subtitle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83058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Sequential Monte Carlo methods based on point mass (or “particle”) representations of probability densities.</a:t>
            </a:r>
          </a:p>
          <a:p>
            <a:r>
              <a:rPr lang="en-US" dirty="0" smtClean="0"/>
              <a:t>Can be applied to any state-space model.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/>
              <a:t>T</a:t>
            </a:r>
            <a:r>
              <a:rPr lang="en-US" dirty="0" smtClean="0">
                <a:solidFill>
                  <a:schemeClr val="tx1"/>
                </a:solidFill>
              </a:rPr>
              <a:t>he main advantages-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Takes care of the elements of non-linearity and non-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Gaussianity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Instantaneous processing of the data (prediction and update)-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No storage costs.</a:t>
            </a:r>
          </a:p>
          <a:p>
            <a:pPr lvl="2"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Rapid adaptation to changing signal characteristics.</a:t>
            </a: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533400"/>
          </a:xfrm>
        </p:spPr>
        <p:txBody>
          <a:bodyPr>
            <a:noAutofit/>
          </a:bodyPr>
          <a:lstStyle/>
          <a:p>
            <a:r>
              <a:rPr lang="en-US" sz="2600" dirty="0" smtClean="0"/>
              <a:t>Far-field array signal processing using 11 microphones: 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DD2C-9434-4479-92EA-617B1EB74058}" type="datetime2">
              <a:rPr lang="en-US" smtClean="0"/>
              <a:pPr/>
              <a:t>Friday, June 01,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A4782E-12B7-4143-A032-D1B7CAEBC783}" type="slidenum">
              <a:rPr lang="en-US" sz="950" smtClean="0"/>
              <a:pPr/>
              <a:t>20</a:t>
            </a:fld>
            <a:r>
              <a:rPr lang="en-US" sz="950" dirty="0" smtClean="0"/>
              <a:t>/22</a:t>
            </a:r>
            <a:endParaRPr lang="en-US" sz="95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8382000" cy="457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Source amplitude estimation using Particle Filters;</a:t>
            </a:r>
          </a:p>
          <a:p>
            <a:r>
              <a:rPr lang="en-US" sz="3600" dirty="0" smtClean="0"/>
              <a:t>Process Equation:</a:t>
            </a:r>
          </a:p>
          <a:p>
            <a:pPr>
              <a:buNone/>
            </a:pPr>
            <a:r>
              <a:rPr lang="en-US" sz="3600" b="1" dirty="0" smtClean="0"/>
              <a:t>	</a:t>
            </a:r>
            <a:endParaRPr lang="en-US" sz="3600" dirty="0" smtClean="0"/>
          </a:p>
          <a:p>
            <a:r>
              <a:rPr lang="en-US" sz="3600" dirty="0" smtClean="0"/>
              <a:t>Measurement Equation:</a:t>
            </a:r>
          </a:p>
          <a:p>
            <a:pPr>
              <a:buNone/>
            </a:pPr>
            <a:r>
              <a:rPr lang="en-US" sz="3600" b="1" dirty="0" smtClean="0"/>
              <a:t>	                                          </a:t>
            </a:r>
            <a:r>
              <a:rPr lang="en-US" sz="3600" dirty="0" smtClean="0"/>
              <a:t>+ v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(</a:t>
            </a:r>
            <a:r>
              <a:rPr lang="en-US" sz="3600" i="1" dirty="0" smtClean="0"/>
              <a:t>m</a:t>
            </a:r>
            <a:r>
              <a:rPr lang="en-US" sz="3600" dirty="0" smtClean="0"/>
              <a:t>)</a:t>
            </a: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217" name="Object 1"/>
          <p:cNvGraphicFramePr>
            <a:graphicFrameLocks noChangeAspect="1"/>
          </p:cNvGraphicFramePr>
          <p:nvPr/>
        </p:nvGraphicFramePr>
        <p:xfrm>
          <a:off x="685800" y="3429000"/>
          <a:ext cx="5333997" cy="762000"/>
        </p:xfrm>
        <a:graphic>
          <a:graphicData uri="http://schemas.openxmlformats.org/presentationml/2006/ole">
            <p:oleObj spid="_x0000_s9217" r:id="rId3" imgW="1600200" imgH="228600" progId="">
              <p:embed/>
            </p:oleObj>
          </a:graphicData>
        </a:graphic>
      </p:graphicFrame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85799" y="4953000"/>
          <a:ext cx="4953001" cy="609600"/>
        </p:xfrm>
        <a:graphic>
          <a:graphicData uri="http://schemas.openxmlformats.org/presentationml/2006/ole">
            <p:oleObj spid="_x0000_s9219" r:id="rId4" imgW="185420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smtClean="0"/>
              <a:t>Simulation Results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6AD8-7EE0-447A-9C68-922100185E42}" type="datetime2">
              <a:rPr lang="en-US" smtClean="0"/>
              <a:pPr/>
              <a:t>Friday, June 01,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A4782E-12B7-4143-A032-D1B7CAEBC783}" type="slidenum">
              <a:rPr lang="en-US" sz="950" smtClean="0"/>
              <a:pPr/>
              <a:t>21</a:t>
            </a:fld>
            <a:r>
              <a:rPr lang="en-US" sz="950" dirty="0" smtClean="0"/>
              <a:t>/22</a:t>
            </a:r>
            <a:endParaRPr lang="en-US" sz="95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Still some things are incomplete…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6DBA-8233-4FC6-ACD9-DE7492F78CF6}" type="datetime2">
              <a:rPr lang="en-US" smtClean="0"/>
              <a:pPr/>
              <a:t>Friday, June 01,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A4782E-12B7-4143-A032-D1B7CAEBC783}" type="slidenum">
              <a:rPr lang="en-US" sz="950" smtClean="0"/>
              <a:pPr/>
              <a:t>22</a:t>
            </a:fld>
            <a:r>
              <a:rPr lang="en-US" sz="950" dirty="0" smtClean="0"/>
              <a:t>/22</a:t>
            </a:r>
            <a:endParaRPr lang="en-US" sz="95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0"/>
            <a:ext cx="8229600" cy="2438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7200" dirty="0" smtClean="0">
                <a:latin typeface="Algerian" pitchFamily="82" charset="0"/>
              </a:rPr>
              <a:t>Thank you for listening</a:t>
            </a:r>
            <a:endParaRPr lang="en-US" sz="72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75895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Representation of dynamic systems</a:t>
            </a:r>
            <a:endParaRPr lang="en-CA" altLang="zh-TW" dirty="0" smtClean="0">
              <a:ea typeface="新細明體" pitchFamily="18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417A-BC1E-445D-9390-D8EFF7557A10}" type="datetime2">
              <a:rPr lang="en-US" altLang="en-US" smtClean="0"/>
              <a:pPr/>
              <a:t>Friday, June 01, 2012</a:t>
            </a:fld>
            <a:endParaRPr lang="en-US" alt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A4782E-12B7-4143-A032-D1B7CAEBC783}" type="slidenum">
              <a:rPr lang="en-US" sz="1050" smtClean="0"/>
              <a:pPr/>
              <a:t>3</a:t>
            </a:fld>
            <a:r>
              <a:rPr lang="en-US" sz="1050" dirty="0" smtClean="0"/>
              <a:t>/22</a:t>
            </a:r>
            <a:endParaRPr lang="en-US" sz="1050" dirty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00200"/>
            <a:ext cx="84582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TW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 state sequence is a Markov random </a:t>
            </a:r>
            <a:r>
              <a:rPr lang="en-US" altLang="zh-TW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process.</a:t>
            </a:r>
            <a:endParaRPr lang="en-US" altLang="zh-TW" sz="28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TW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State equation:</a:t>
            </a:r>
            <a:r>
              <a:rPr lang="en-US" altLang="zh-TW" sz="28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x</a:t>
            </a:r>
            <a:r>
              <a:rPr lang="en-US" altLang="zh-TW" sz="2800" i="1" baseline="-250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</a:t>
            </a:r>
            <a:r>
              <a:rPr lang="en-US" altLang="zh-TW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=</a:t>
            </a:r>
            <a:r>
              <a:rPr lang="en-US" altLang="zh-TW" sz="2800" i="1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</a:t>
            </a:r>
            <a:r>
              <a:rPr lang="en-US" altLang="zh-TW" sz="2800" baseline="-250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x</a:t>
            </a:r>
            <a:r>
              <a:rPr lang="en-US" altLang="zh-TW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</a:t>
            </a:r>
            <a:r>
              <a:rPr lang="en-US" altLang="zh-TW" sz="28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x</a:t>
            </a:r>
            <a:r>
              <a:rPr lang="en-US" altLang="zh-TW" sz="2800" i="1" baseline="-25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k-1</a:t>
            </a:r>
            <a:r>
              <a:rPr lang="en-US" altLang="zh-TW" sz="2800" i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</a:t>
            </a:r>
            <a:r>
              <a:rPr lang="en-US" altLang="zh-TW" sz="2800" b="1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</a:t>
            </a:r>
            <a:r>
              <a:rPr lang="en-US" altLang="zh-TW" sz="2800" i="1" baseline="-250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</a:t>
            </a:r>
            <a:r>
              <a:rPr lang="en-US" altLang="zh-TW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TW" sz="2800"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x</a:t>
            </a:r>
            <a:r>
              <a:rPr lang="en-US" altLang="zh-TW" sz="2800" i="1" baseline="-250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</a:t>
            </a:r>
            <a:r>
              <a:rPr lang="en-US" altLang="zh-TW" sz="2800" i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:</a:t>
            </a:r>
            <a:r>
              <a:rPr lang="en-US" altLang="zh-TW" sz="2800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state vector at time instant k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TW" sz="2800" i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</a:t>
            </a:r>
            <a:r>
              <a:rPr lang="en-US" altLang="zh-TW" sz="2800" i="1" baseline="-250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x</a:t>
            </a:r>
            <a:r>
              <a:rPr lang="en-US" altLang="zh-TW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:  state transition function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TW" sz="2800"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</a:t>
            </a:r>
            <a:r>
              <a:rPr lang="en-US" altLang="zh-TW" sz="2800" i="1" baseline="-250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</a:t>
            </a:r>
            <a:r>
              <a:rPr lang="en-US" altLang="zh-TW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:  process noise with known distribution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TW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Observation equation:</a:t>
            </a:r>
            <a:r>
              <a:rPr lang="en-US" altLang="zh-TW" sz="28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z</a:t>
            </a:r>
            <a:r>
              <a:rPr lang="en-US" altLang="zh-TW" sz="2800" i="1" baseline="-250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</a:t>
            </a:r>
            <a:r>
              <a:rPr lang="en-US" altLang="zh-TW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=</a:t>
            </a:r>
            <a:r>
              <a:rPr lang="en-US" altLang="zh-TW" sz="2800" i="1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</a:t>
            </a:r>
            <a:r>
              <a:rPr lang="en-US" altLang="zh-TW" sz="2800" baseline="-250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z</a:t>
            </a:r>
            <a:r>
              <a:rPr lang="en-US" altLang="zh-TW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(</a:t>
            </a:r>
            <a:r>
              <a:rPr lang="en-US" altLang="zh-TW" sz="2800" b="1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x</a:t>
            </a:r>
            <a:r>
              <a:rPr lang="en-US" altLang="zh-TW" sz="2800" i="1" baseline="-250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</a:t>
            </a:r>
            <a:r>
              <a:rPr lang="en-US" altLang="zh-TW" sz="2800" i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, </a:t>
            </a:r>
            <a:r>
              <a:rPr lang="en-US" altLang="zh-TW" sz="2800" b="1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v</a:t>
            </a:r>
            <a:r>
              <a:rPr lang="en-US" altLang="zh-TW" sz="2800" i="1" baseline="-250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</a:t>
            </a:r>
            <a:r>
              <a:rPr lang="en-US" altLang="zh-TW" sz="2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zh-TW" sz="2800"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z</a:t>
            </a:r>
            <a:r>
              <a:rPr lang="en-US" altLang="zh-TW" sz="2800" i="1" baseline="-250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</a:t>
            </a:r>
            <a:r>
              <a:rPr lang="en-US" altLang="zh-TW" sz="2800" i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800" i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: </a:t>
            </a:r>
            <a:r>
              <a:rPr lang="en-US" altLang="zh-TW" sz="2800" i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observations at time instant k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zh-TW" sz="2800" i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</a:t>
            </a:r>
            <a:r>
              <a:rPr lang="en-US" altLang="zh-TW" sz="2800" i="1" baseline="-250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x</a:t>
            </a:r>
            <a:r>
              <a:rPr lang="en-US" altLang="zh-TW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:  </a:t>
            </a:r>
            <a:r>
              <a:rPr lang="en-US" altLang="zh-TW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observation function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zh-TW" sz="2800"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v</a:t>
            </a:r>
            <a:r>
              <a:rPr lang="en-US" altLang="zh-TW" sz="2800" i="1" baseline="-25000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</a:t>
            </a:r>
            <a:r>
              <a:rPr lang="en-US" altLang="zh-TW" sz="2800" i="1" baseline="-250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</a:t>
            </a:r>
            <a:r>
              <a:rPr lang="en-US" altLang="zh-TW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:  </a:t>
            </a:r>
            <a:r>
              <a:rPr lang="en-US" altLang="zh-TW" sz="28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observation noise with known distribution</a:t>
            </a:r>
          </a:p>
          <a:p>
            <a:pPr eaLnBrk="1" hangingPunct="1">
              <a:lnSpc>
                <a:spcPct val="90000"/>
              </a:lnSpc>
            </a:pPr>
            <a:endParaRPr lang="en-CA" altLang="zh-TW" sz="26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two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B0AE-63BC-4F19-92B1-74962BD4F047}" type="datetime2">
              <a:rPr lang="en-US" smtClean="0"/>
              <a:pPr/>
              <a:t>Friday, June 01,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A4782E-12B7-4143-A032-D1B7CAEBC783}" type="slidenum">
              <a:rPr lang="en-US" sz="1050" smtClean="0"/>
              <a:pPr/>
              <a:t>4</a:t>
            </a:fld>
            <a:r>
              <a:rPr lang="en-US" sz="1050" dirty="0" smtClean="0"/>
              <a:t>/22</a:t>
            </a:r>
            <a:endParaRPr lang="en-US" sz="105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305800" cy="4800600"/>
          </a:xfrm>
        </p:spPr>
        <p:txBody>
          <a:bodyPr/>
          <a:lstStyle/>
          <a:p>
            <a:r>
              <a:rPr lang="en-US" sz="3200" dirty="0" smtClean="0"/>
              <a:t>System Model - Evolution of the state with time.</a:t>
            </a:r>
          </a:p>
          <a:p>
            <a:r>
              <a:rPr lang="en-US" sz="3200" dirty="0" smtClean="0"/>
              <a:t>Measurement Model – Relates noisy measurements to the states.</a:t>
            </a:r>
          </a:p>
          <a:p>
            <a:r>
              <a:rPr lang="en-US" sz="3200" dirty="0" smtClean="0"/>
              <a:t>Objective: To construct the posterior </a:t>
            </a:r>
            <a:r>
              <a:rPr lang="en-US" sz="3200" dirty="0" err="1" smtClean="0"/>
              <a:t>pdf</a:t>
            </a:r>
            <a:endParaRPr lang="en-US" sz="3200" dirty="0" smtClean="0"/>
          </a:p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38200" y="4419600"/>
            <a:ext cx="195580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49808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The two stages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CA45-E5EE-4620-A7A2-68A6162178E2}" type="datetime2">
              <a:rPr lang="en-US" smtClean="0"/>
              <a:pPr/>
              <a:t>Friday, June 01, 2012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A4782E-12B7-4143-A032-D1B7CAEBC783}" type="slidenum">
              <a:rPr lang="en-US" sz="1050" smtClean="0"/>
              <a:pPr/>
              <a:t>5</a:t>
            </a:fld>
            <a:r>
              <a:rPr lang="en-US" sz="1050" dirty="0" smtClean="0"/>
              <a:t>/22</a:t>
            </a:r>
            <a:endParaRPr lang="en-US" sz="105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305800" cy="4800600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Prediction – </a:t>
            </a:r>
            <a:endParaRPr lang="en-US" sz="3000" dirty="0" smtClean="0"/>
          </a:p>
          <a:p>
            <a:pPr lvl="1">
              <a:buFont typeface="Wingdings" pitchFamily="2" charset="2"/>
              <a:buChar char="Ø"/>
            </a:pPr>
            <a:r>
              <a:rPr lang="en-US" sz="3000" dirty="0" smtClean="0">
                <a:solidFill>
                  <a:srgbClr val="002060"/>
                </a:solidFill>
              </a:rPr>
              <a:t>Uses the system model to predict the state </a:t>
            </a:r>
            <a:r>
              <a:rPr lang="en-US" sz="3000" dirty="0" err="1" smtClean="0">
                <a:solidFill>
                  <a:srgbClr val="002060"/>
                </a:solidFill>
              </a:rPr>
              <a:t>pdf</a:t>
            </a:r>
            <a:r>
              <a:rPr lang="en-US" sz="3000" dirty="0" smtClean="0">
                <a:solidFill>
                  <a:srgbClr val="002060"/>
                </a:solidFill>
              </a:rPr>
              <a:t> forward from one measurement time to the next.</a:t>
            </a:r>
          </a:p>
          <a:p>
            <a:pPr lvl="1">
              <a:buFont typeface="Wingdings" pitchFamily="2" charset="2"/>
              <a:buChar char="Ø"/>
            </a:pPr>
            <a:r>
              <a:rPr lang="en-US" sz="3000" dirty="0" smtClean="0">
                <a:solidFill>
                  <a:srgbClr val="002060"/>
                </a:solidFill>
              </a:rPr>
              <a:t>Generally translates, deforms and spreads the state </a:t>
            </a:r>
            <a:r>
              <a:rPr lang="en-US" sz="3000" dirty="0" err="1" smtClean="0">
                <a:solidFill>
                  <a:srgbClr val="002060"/>
                </a:solidFill>
              </a:rPr>
              <a:t>pdf</a:t>
            </a:r>
            <a:r>
              <a:rPr lang="en-US" sz="3000" dirty="0" smtClean="0">
                <a:solidFill>
                  <a:srgbClr val="002060"/>
                </a:solidFill>
              </a:rPr>
              <a:t>.</a:t>
            </a:r>
            <a:endParaRPr lang="en-US" sz="3000" dirty="0" smtClean="0"/>
          </a:p>
          <a:p>
            <a:r>
              <a:rPr lang="en-US" sz="3000" dirty="0" smtClean="0">
                <a:solidFill>
                  <a:schemeClr val="tx1"/>
                </a:solidFill>
              </a:rPr>
              <a:t>Update –</a:t>
            </a:r>
          </a:p>
          <a:p>
            <a:pPr lvl="1">
              <a:buFont typeface="Wingdings" pitchFamily="2" charset="2"/>
              <a:buChar char="Ø"/>
            </a:pPr>
            <a:r>
              <a:rPr lang="en-US" sz="3000" dirty="0" smtClean="0">
                <a:solidFill>
                  <a:srgbClr val="002060"/>
                </a:solidFill>
              </a:rPr>
              <a:t>Uses </a:t>
            </a:r>
            <a:r>
              <a:rPr lang="en-US" sz="3000" dirty="0" smtClean="0">
                <a:solidFill>
                  <a:srgbClr val="002060"/>
                </a:solidFill>
              </a:rPr>
              <a:t>latest measurement to modify the prediction </a:t>
            </a:r>
            <a:r>
              <a:rPr lang="en-US" sz="3000" dirty="0" err="1" smtClean="0">
                <a:solidFill>
                  <a:srgbClr val="002060"/>
                </a:solidFill>
              </a:rPr>
              <a:t>pdf</a:t>
            </a:r>
            <a:r>
              <a:rPr lang="en-US" sz="3000" dirty="0" smtClean="0">
                <a:solidFill>
                  <a:srgbClr val="002060"/>
                </a:solidFill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3000" dirty="0" smtClean="0">
                <a:solidFill>
                  <a:srgbClr val="002060"/>
                </a:solidFill>
              </a:rPr>
              <a:t>Achieved </a:t>
            </a:r>
            <a:r>
              <a:rPr lang="en-US" sz="3000" dirty="0" smtClean="0">
                <a:solidFill>
                  <a:srgbClr val="002060"/>
                </a:solidFill>
              </a:rPr>
              <a:t>by </a:t>
            </a:r>
            <a:r>
              <a:rPr lang="en-US" sz="3000" dirty="0" err="1" smtClean="0">
                <a:solidFill>
                  <a:srgbClr val="002060"/>
                </a:solidFill>
              </a:rPr>
              <a:t>Bayes</a:t>
            </a:r>
            <a:r>
              <a:rPr lang="en-US" sz="3000" dirty="0" smtClean="0">
                <a:solidFill>
                  <a:srgbClr val="002060"/>
                </a:solidFill>
              </a:rPr>
              <a:t>’ Theorem</a:t>
            </a:r>
            <a:r>
              <a:rPr lang="en-US" sz="2800" dirty="0" smtClean="0">
                <a:solidFill>
                  <a:srgbClr val="002060"/>
                </a:solidFill>
              </a:rPr>
              <a:t>.</a:t>
            </a:r>
          </a:p>
          <a:p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498080" cy="609600"/>
          </a:xfrm>
        </p:spPr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D816-F64F-44E7-BB2D-2859DBC5A552}" type="datetime2">
              <a:rPr lang="en-US" smtClean="0"/>
              <a:pPr/>
              <a:t>Friday, June 01, 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A4782E-12B7-4143-A032-D1B7CAEBC783}" type="slidenum">
              <a:rPr lang="en-US" sz="1050" smtClean="0"/>
              <a:pPr/>
              <a:t>6</a:t>
            </a:fld>
            <a:r>
              <a:rPr lang="en-US" sz="1050" dirty="0" smtClean="0"/>
              <a:t>/22</a:t>
            </a:r>
            <a:endParaRPr lang="en-US" sz="1050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"/>
          </p:nvPr>
        </p:nvSpPr>
        <p:spPr>
          <a:xfrm>
            <a:off x="762000" y="3886200"/>
            <a:ext cx="7498080" cy="1600200"/>
          </a:xfrm>
        </p:spPr>
        <p:txBody>
          <a:bodyPr/>
          <a:lstStyle/>
          <a:p>
            <a:r>
              <a:rPr lang="en-US" dirty="0" smtClean="0"/>
              <a:t>Defined by system model equation and known statistics of 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47800" y="26670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85800" y="1752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Down Arrow 13"/>
          <p:cNvSpPr/>
          <p:nvPr/>
        </p:nvSpPr>
        <p:spPr>
          <a:xfrm>
            <a:off x="3657600" y="2514600"/>
            <a:ext cx="53340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5600" y="4267200"/>
            <a:ext cx="68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u</a:t>
            </a:r>
            <a:r>
              <a:rPr lang="en-US" altLang="zh-TW" sz="2800" i="1" baseline="-250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k-1</a:t>
            </a:r>
            <a:endParaRPr lang="en-US" sz="28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447800" y="2057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CB54-58B7-43CD-9659-0C7FAB99C307}" type="datetime2">
              <a:rPr lang="en-US" smtClean="0"/>
              <a:pPr/>
              <a:t>Friday, June 01,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A4782E-12B7-4143-A032-D1B7CAEBC783}" type="slidenum">
              <a:rPr lang="en-US" sz="1050" smtClean="0"/>
              <a:pPr/>
              <a:t>7</a:t>
            </a:fld>
            <a:r>
              <a:rPr lang="en-US" sz="1050" dirty="0" smtClean="0"/>
              <a:t>/22</a:t>
            </a:r>
            <a:endParaRPr lang="en-US" sz="105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"/>
          </p:nvPr>
        </p:nvSpPr>
        <p:spPr>
          <a:xfrm>
            <a:off x="457200" y="4343400"/>
            <a:ext cx="7498080" cy="1676400"/>
          </a:xfrm>
        </p:spPr>
        <p:txBody>
          <a:bodyPr/>
          <a:lstStyle/>
          <a:p>
            <a:r>
              <a:rPr lang="en-US" dirty="0" smtClean="0"/>
              <a:t>depends on the likelihood function 	   which is defined by the measurement model equation and known statistics of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7200" y="1600200"/>
            <a:ext cx="638134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609600" y="3429000"/>
            <a:ext cx="6400800" cy="896112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57200" y="28956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where the normalizing constant-</a:t>
            </a:r>
            <a:endParaRPr lang="en-US" sz="28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248400" y="4419600"/>
            <a:ext cx="1149928" cy="428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5791200" y="5105400"/>
            <a:ext cx="511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v</a:t>
            </a:r>
            <a:r>
              <a:rPr lang="en-US" altLang="zh-TW" sz="2800" i="1" baseline="-25000" dirty="0" err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</a:t>
            </a:r>
            <a:endParaRPr lang="en-US" sz="28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7800" y="37338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38600" y="37338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19600" y="2286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58000" y="4419600"/>
            <a:ext cx="0" cy="352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and Suboptimal Algorithms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6AD8-7EE0-447A-9C68-922100185E42}" type="datetime2">
              <a:rPr lang="en-US" smtClean="0"/>
              <a:pPr/>
              <a:t>Friday, June 01,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A4782E-12B7-4143-A032-D1B7CAEBC783}" type="slidenum">
              <a:rPr lang="en-US" sz="1050" smtClean="0"/>
              <a:pPr/>
              <a:t>8</a:t>
            </a:fld>
            <a:r>
              <a:rPr lang="en-US" sz="1050" dirty="0" smtClean="0"/>
              <a:t>/22</a:t>
            </a:r>
            <a:endParaRPr lang="en-US" sz="105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Optimal:</a:t>
            </a:r>
          </a:p>
          <a:p>
            <a:pPr marL="566738" lvl="1" indent="-293688">
              <a:buFont typeface="Wingdings" pitchFamily="2" charset="2"/>
              <a:buChar char="q"/>
            </a:pPr>
            <a:r>
              <a:rPr lang="en-US" sz="2400" dirty="0" err="1" smtClean="0"/>
              <a:t>Kalman</a:t>
            </a:r>
            <a:r>
              <a:rPr lang="en-US" sz="2400" dirty="0" smtClean="0"/>
              <a:t> Filter:</a:t>
            </a:r>
          </a:p>
          <a:p>
            <a:pPr marL="841058" lvl="2" indent="-293688">
              <a:buFont typeface="Wingdings" pitchFamily="2" charset="2"/>
              <a:buChar char="Ø"/>
            </a:pPr>
            <a:r>
              <a:rPr lang="en-US" sz="2400" dirty="0" smtClean="0"/>
              <a:t>Assumes posterior density at each time step is Gaussian.</a:t>
            </a:r>
          </a:p>
          <a:p>
            <a:pPr marL="566738" lvl="1" indent="-293688">
              <a:buFont typeface="Wingdings" pitchFamily="2" charset="2"/>
              <a:buChar char="q"/>
            </a:pPr>
            <a:r>
              <a:rPr lang="en-US" sz="2400" dirty="0" smtClean="0"/>
              <a:t>Grid Based Methods:</a:t>
            </a:r>
          </a:p>
          <a:p>
            <a:pPr marL="841058" lvl="2" indent="-293688">
              <a:buFont typeface="Wingdings" pitchFamily="2" charset="2"/>
              <a:buChar char="Ø"/>
            </a:pPr>
            <a:r>
              <a:rPr lang="en-US" sz="2400" dirty="0" smtClean="0"/>
              <a:t>Works only for discrete state space and finite number of </a:t>
            </a:r>
            <a:r>
              <a:rPr lang="en-US" sz="2400" dirty="0" smtClean="0"/>
              <a:t>states.</a:t>
            </a:r>
          </a:p>
          <a:p>
            <a:r>
              <a:rPr lang="en-US" sz="2400" dirty="0" smtClean="0"/>
              <a:t>Suboptimal: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Extended </a:t>
            </a:r>
            <a:r>
              <a:rPr lang="en-US" sz="2400" dirty="0" err="1" smtClean="0"/>
              <a:t>Kalman</a:t>
            </a:r>
            <a:r>
              <a:rPr lang="en-US" sz="2400" dirty="0" smtClean="0"/>
              <a:t> Filter.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Approximate Grid Based Methods.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PF-Sequential </a:t>
            </a:r>
            <a:r>
              <a:rPr lang="en-US" dirty="0" smtClean="0"/>
              <a:t>Importance Sampling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7FAC-DDF1-44DC-A9A3-A1A515C3D181}" type="datetime2">
              <a:rPr lang="en-US" smtClean="0"/>
              <a:pPr/>
              <a:t>Friday, June 01,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TEA; PME; NTHU;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A4782E-12B7-4143-A032-D1B7CAEBC783}" type="slidenum">
              <a:rPr lang="en-US" sz="1050" smtClean="0"/>
              <a:pPr/>
              <a:t>9</a:t>
            </a:fld>
            <a:r>
              <a:rPr lang="en-US" sz="1050" dirty="0" smtClean="0"/>
              <a:t>/22</a:t>
            </a:r>
            <a:endParaRPr lang="en-US" sz="105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86200"/>
            <a:ext cx="7498080" cy="762000"/>
          </a:xfrm>
        </p:spPr>
        <p:txBody>
          <a:bodyPr/>
          <a:lstStyle/>
          <a:p>
            <a:r>
              <a:rPr lang="en-US" dirty="0" smtClean="0"/>
              <a:t>Here         is given by the equation: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7200" y="1981200"/>
            <a:ext cx="6477000" cy="149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14478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38200" y="4572000"/>
            <a:ext cx="5181600" cy="107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38200" y="3505200"/>
            <a:ext cx="1295400" cy="367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676400" y="3886200"/>
            <a:ext cx="56083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2033</TotalTime>
  <Words>849</Words>
  <Application>Microsoft Office PowerPoint</Application>
  <PresentationFormat>On-screen Show (4:3)</PresentationFormat>
  <Paragraphs>183</Paragraphs>
  <Slides>22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 Literature Study this week;</vt:lpstr>
      <vt:lpstr>A Tutorial on Particle Filters for Online Nonlinear/Non-Gaussian Bayesian Tracking</vt:lpstr>
      <vt:lpstr>Representation of dynamic systems</vt:lpstr>
      <vt:lpstr>The two models</vt:lpstr>
      <vt:lpstr>The two stages</vt:lpstr>
      <vt:lpstr>Prediction</vt:lpstr>
      <vt:lpstr>Update</vt:lpstr>
      <vt:lpstr>Optimal and Suboptimal Algorithms</vt:lpstr>
      <vt:lpstr>PF-Sequential Importance Sampling</vt:lpstr>
      <vt:lpstr>Degeneracy Problem</vt:lpstr>
      <vt:lpstr>Degeneracy Problem (contd.)</vt:lpstr>
      <vt:lpstr>Resampling Algorithm</vt:lpstr>
      <vt:lpstr>Generic Particle Filter- Algorithm</vt:lpstr>
      <vt:lpstr>Sequential Importance Resampling (Recap)</vt:lpstr>
      <vt:lpstr>SIR (contd.)</vt:lpstr>
      <vt:lpstr>SIR (contd.)</vt:lpstr>
      <vt:lpstr>Other Particle filters:</vt:lpstr>
      <vt:lpstr>Conclusions</vt:lpstr>
      <vt:lpstr>Authors of this paper</vt:lpstr>
      <vt:lpstr>Far-field array signal processing using 11 microphones: </vt:lpstr>
      <vt:lpstr>Matlab Simulation Results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amal</dc:creator>
  <cp:lastModifiedBy>amal</cp:lastModifiedBy>
  <cp:revision>217</cp:revision>
  <dcterms:created xsi:type="dcterms:W3CDTF">2012-05-21T06:32:36Z</dcterms:created>
  <dcterms:modified xsi:type="dcterms:W3CDTF">2012-06-01T04:45:51Z</dcterms:modified>
</cp:coreProperties>
</file>