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4" r:id="rId3"/>
    <p:sldId id="295" r:id="rId4"/>
    <p:sldId id="297" r:id="rId5"/>
    <p:sldId id="298" r:id="rId6"/>
    <p:sldId id="296" r:id="rId7"/>
    <p:sldId id="299" r:id="rId8"/>
    <p:sldId id="28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D9509-EB6C-4A89-8B91-4D9045F9C3AA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6C8CE-85EC-4507-8579-47C482A14A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C667C-9B86-4FA4-9294-290ED0E185BD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9CCB2-637D-4377-961B-D9EFFFB7AC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C4DE-6142-4392-A650-B8160EEA2159}" type="datetime2">
              <a:rPr lang="en-US" smtClean="0"/>
              <a:pPr/>
              <a:t>Friday, June 08,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9695-576F-4192-B414-56C71665DA9C}" type="datetime2">
              <a:rPr lang="en-US" smtClean="0"/>
              <a:pPr/>
              <a:t>Friday, June 08,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2E46-7A87-419E-9CA4-0DAAE76663EA}" type="datetime2">
              <a:rPr lang="en-US" smtClean="0"/>
              <a:pPr/>
              <a:t>Friday, June 08,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6AD8-7EE0-447A-9C68-922100185E42}" type="datetime2">
              <a:rPr lang="en-US" smtClean="0"/>
              <a:pPr/>
              <a:t>Friday, June 08,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EF06-C219-415D-BFDD-27A162FEDD78}" type="datetime2">
              <a:rPr lang="en-US" smtClean="0"/>
              <a:pPr/>
              <a:t>Friday, June 08,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272F-5595-4BC8-9B2B-3A6BD523E970}" type="datetime2">
              <a:rPr lang="en-US" smtClean="0"/>
              <a:pPr/>
              <a:t>Friday, June 08,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B72-8D27-4CC6-9095-2E6A3ACE49A4}" type="datetime2">
              <a:rPr lang="en-US" smtClean="0"/>
              <a:pPr/>
              <a:t>Friday, June 08,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5D62-EFF6-4DF6-A312-FDDC0CAD6C58}" type="datetime2">
              <a:rPr lang="en-US" smtClean="0"/>
              <a:pPr/>
              <a:t>Friday, June 08,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6518-6F30-4BAD-B677-A0E86677DA41}" type="datetime2">
              <a:rPr lang="en-US" smtClean="0"/>
              <a:pPr/>
              <a:t>Friday, June 08,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0984-91C7-4CD6-B7C8-8BE40A037CD3}" type="datetime2">
              <a:rPr lang="en-US" smtClean="0"/>
              <a:pPr/>
              <a:t>Friday, June 08,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5D90-D0A0-4613-8B93-DE6194E1DDE6}" type="datetime2">
              <a:rPr lang="en-US" smtClean="0"/>
              <a:pPr/>
              <a:t>Friday, June 08,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317ED-FC5E-4955-B5E6-C20FF4910BA6}" type="datetime2">
              <a:rPr lang="en-US" smtClean="0"/>
              <a:pPr/>
              <a:t>Friday, June 08,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FFED-3BD9-4969-83E0-7E63025B7D28}" type="datetime2">
              <a:rPr lang="en-US" smtClean="0"/>
              <a:pPr/>
              <a:t>Friday, June 08, 2012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A4782E-12B7-4143-A032-D1B7CAEBC783}" type="slidenum">
              <a:rPr lang="en-US" smtClean="0"/>
              <a:pPr/>
              <a:t>1</a:t>
            </a:fld>
            <a:r>
              <a:rPr lang="en-US" dirty="0" smtClean="0"/>
              <a:t>/8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4572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Weekly Meeting (# 3)</a:t>
            </a:r>
            <a:endParaRPr lang="en-US" sz="48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276600"/>
            <a:ext cx="8305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Simulation in MATLAB;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With linear array of microphones.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With 2-dimensional array of microphones.</a:t>
            </a:r>
            <a:endParaRPr lang="en-US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400" y="18288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Bradley Hand ITC" pitchFamily="66" charset="0"/>
              </a:rPr>
              <a:t>Good Afternoon Everyone</a:t>
            </a:r>
            <a:endParaRPr lang="en-US" sz="3600" b="1" dirty="0">
              <a:latin typeface="Bradley Hand ITC" pitchFamily="66" charset="0"/>
            </a:endParaRPr>
          </a:p>
        </p:txBody>
      </p:sp>
      <p:sp>
        <p:nvSpPr>
          <p:cNvPr id="15" name="Footer Placeholder 8"/>
          <p:cNvSpPr txBox="1">
            <a:spLocks/>
          </p:cNvSpPr>
          <p:nvPr/>
        </p:nvSpPr>
        <p:spPr>
          <a:xfrm>
            <a:off x="7696200" y="6400800"/>
            <a:ext cx="1219200" cy="3048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41910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Results; Plots;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25146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Microphone far-field array signal processing  - Source amplitude estimation using Particle Filters.</a:t>
            </a:r>
          </a:p>
          <a:p>
            <a:pPr marL="347663" indent="-347663"/>
            <a:endParaRPr lang="en-US" sz="24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47663" indent="-347663">
              <a:buFont typeface="Wingdings" pitchFamily="2" charset="2"/>
              <a:buChar char="Ø"/>
            </a:pPr>
            <a:endParaRPr lang="en-US" sz="24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47663" indent="-347663">
              <a:buFont typeface="Wingdings" pitchFamily="2" charset="2"/>
              <a:buChar char="Ø"/>
            </a:pPr>
            <a:endParaRPr lang="en-US" sz="24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47663" indent="-347663"/>
            <a:endParaRPr lang="en-US" sz="24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47663" indent="-347663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Proof Reading of the Estimation theory section in Prof. </a:t>
            </a:r>
            <a:r>
              <a:rPr lang="en-US" sz="24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Bai’s</a:t>
            </a: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book.</a:t>
            </a:r>
          </a:p>
          <a:p>
            <a:pPr marL="347663" indent="-347663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Pseudo Code for the particle filters (SIR Algorithm).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133600" y="12192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Algerian" pitchFamily="82" charset="0"/>
              </a:rPr>
              <a:t>TEA; PME; NTHU;</a:t>
            </a:r>
            <a:endParaRPr lang="en-US" i="1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77200" cy="457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Simulation Results: Linear array of 11 microphones</a:t>
            </a:r>
            <a:endParaRPr lang="en-US" sz="2400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32EB-764D-4772-AF3A-A8DEA78FEB40}" type="datetime2">
              <a:rPr lang="en-US" smtClean="0"/>
              <a:pPr/>
              <a:t>Friday, June 08,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TEA; PME; NTHU;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A4782E-12B7-4143-A032-D1B7CAEBC783}" type="slidenum">
              <a:rPr lang="en-US" smtClean="0"/>
              <a:pPr/>
              <a:t>2</a:t>
            </a:fld>
            <a:r>
              <a:rPr lang="en-US" dirty="0" smtClean="0"/>
              <a:t>/8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12573"/>
            <a:ext cx="8534400" cy="553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28600" y="152400"/>
            <a:ext cx="8643936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417A-BC1E-445D-9390-D8EFF7557A10}" type="datetime2">
              <a:rPr lang="en-US" altLang="en-US" smtClean="0"/>
              <a:pPr/>
              <a:t>Friday, June 08, 2012</a:t>
            </a:fld>
            <a:endParaRPr lang="en-US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A4782E-12B7-4143-A032-D1B7CAEBC783}" type="slidenum">
              <a:rPr lang="en-US" smtClean="0"/>
              <a:pPr/>
              <a:t>3</a:t>
            </a:fld>
            <a:r>
              <a:rPr lang="en-US" dirty="0" smtClean="0"/>
              <a:t>/8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6AD8-7EE0-447A-9C68-922100185E42}" type="datetime2">
              <a:rPr lang="en-US" smtClean="0"/>
              <a:pPr/>
              <a:t>Friday, June 08,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TEA; PME; NTHU;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782E-12B7-4143-A032-D1B7CAEBC783}" type="slidenum">
              <a:rPr lang="en-US" smtClean="0"/>
              <a:pPr/>
              <a:t>4</a:t>
            </a:fld>
            <a:r>
              <a:rPr lang="en-US" dirty="0" smtClean="0"/>
              <a:t>/8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77200" cy="457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2 Dimensional array (3</a:t>
            </a:r>
            <a:r>
              <a:rPr lang="en-US" sz="2400" dirty="0" smtClean="0">
                <a:sym typeface="Wingdings"/>
              </a:rPr>
              <a:t>3 grid</a:t>
            </a:r>
            <a:r>
              <a:rPr lang="en-US" sz="2400" dirty="0" smtClean="0"/>
              <a:t> of 9 microphones)</a:t>
            </a:r>
            <a:endParaRPr lang="en-US" sz="2400" dirty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8763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6AD8-7EE0-447A-9C68-922100185E42}" type="datetime2">
              <a:rPr lang="en-US" smtClean="0"/>
              <a:pPr/>
              <a:t>Friday, June 08,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782E-12B7-4143-A032-D1B7CAEBC783}" type="slidenum">
              <a:rPr lang="en-US" smtClean="0"/>
              <a:pPr/>
              <a:t>5</a:t>
            </a:fld>
            <a:r>
              <a:rPr lang="en-US" dirty="0" smtClean="0"/>
              <a:t>/8</a:t>
            </a:r>
            <a:endParaRPr lang="en-US" dirty="0"/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534400" cy="6026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Comments and 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The error bandwidth decreases for 2 dimensional arrays as compared to linear arrays which shows greater accuracy in </a:t>
            </a:r>
            <a:r>
              <a:rPr lang="en-US" dirty="0" smtClean="0"/>
              <a:t>estimation.</a:t>
            </a:r>
          </a:p>
          <a:p>
            <a:pPr algn="just"/>
            <a:r>
              <a:rPr lang="en-US" dirty="0" smtClean="0"/>
              <a:t>For linear arrays, the graphs are discontinuous i.e. the error points are not plotted for certain frequencies. This may be the result of error going very large (and therefore </a:t>
            </a:r>
            <a:r>
              <a:rPr lang="en-US" dirty="0" err="1" smtClean="0"/>
              <a:t>NaN</a:t>
            </a:r>
            <a:r>
              <a:rPr lang="en-US" dirty="0" smtClean="0"/>
              <a:t>) when source amplitude tends to zero. This is not the case with 2 dimensional arrays which shows the true states also never deviate much from the initial amplitude.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6AD8-7EE0-447A-9C68-922100185E42}" type="datetime2">
              <a:rPr lang="en-US" smtClean="0"/>
              <a:pPr/>
              <a:t>Friday, June 08,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782E-12B7-4143-A032-D1B7CAEBC783}" type="slidenum">
              <a:rPr lang="en-US" smtClean="0"/>
              <a:pPr/>
              <a:t>6</a:t>
            </a:fld>
            <a:r>
              <a:rPr lang="en-US" dirty="0" smtClean="0"/>
              <a:t>/8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Things to do next…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410200"/>
          </a:xfrm>
        </p:spPr>
        <p:txBody>
          <a:bodyPr>
            <a:normAutofit fontScale="47500" lnSpcReduction="20000"/>
          </a:bodyPr>
          <a:lstStyle/>
          <a:p>
            <a:pPr lvl="0">
              <a:spcAft>
                <a:spcPts val="600"/>
              </a:spcAft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Search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the reason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missing error points at particular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frequencies in case of linear array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Literature Study: “</a:t>
            </a:r>
            <a:r>
              <a:rPr lang="en-US" sz="3800" dirty="0" smtClean="0"/>
              <a:t>A </a:t>
            </a:r>
            <a:r>
              <a:rPr lang="en-US" sz="3800" dirty="0" smtClean="0"/>
              <a:t>Bayesian approach to sound source reconstruction: </a:t>
            </a:r>
            <a:r>
              <a:rPr lang="en-US" sz="3800" dirty="0" smtClean="0"/>
              <a:t>Optimal basis</a:t>
            </a:r>
            <a:r>
              <a:rPr lang="en-US" sz="3800" dirty="0" smtClean="0"/>
              <a:t>, regularization, and </a:t>
            </a:r>
            <a:r>
              <a:rPr lang="en-US" sz="3800" dirty="0" smtClean="0"/>
              <a:t>focusing”</a:t>
            </a:r>
            <a:endParaRPr lang="en-US" sz="38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Aft>
                <a:spcPts val="600"/>
              </a:spcAft>
            </a:pPr>
            <a:r>
              <a:rPr lang="en-US" sz="3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Try </a:t>
            </a:r>
            <a:r>
              <a:rPr lang="en-US" sz="3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same problem with </a:t>
            </a:r>
            <a:r>
              <a:rPr lang="en-US" sz="3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multiple </a:t>
            </a:r>
            <a:r>
              <a:rPr lang="en-US" sz="3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sources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(code written, debugging </a:t>
            </a:r>
            <a:r>
              <a:rPr lang="en-US" sz="3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sz="3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3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Aft>
                <a:spcPts val="600"/>
              </a:spcAft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Calculate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the normal velocity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and compare the results with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C. C. Chen’s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Paper.</a:t>
            </a:r>
          </a:p>
          <a:p>
            <a:pPr lvl="0">
              <a:spcAft>
                <a:spcPts val="600"/>
              </a:spcAft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Match the results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obtained with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MVU and 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Kalman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Filter techniques.</a:t>
            </a:r>
            <a:endParaRPr lang="en-US" sz="38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Aft>
                <a:spcPts val="600"/>
              </a:spcAft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Use MLE for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same problem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and compare the results with particle filter results.</a:t>
            </a:r>
          </a:p>
          <a:p>
            <a:pPr lvl="0">
              <a:spcAft>
                <a:spcPts val="600"/>
              </a:spcAft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Apply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EM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Expectation maximization algorithm to the same problem.</a:t>
            </a:r>
            <a:endParaRPr lang="en-US" sz="38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Aft>
                <a:spcPts val="600"/>
              </a:spcAft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Make JASA paper outline under following section headings: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Theoretical background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this problem can be fitted into particle filter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framework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Simulation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Conclusions</a:t>
            </a:r>
          </a:p>
          <a:p>
            <a:pPr lvl="0">
              <a:spcAft>
                <a:spcPts val="600"/>
              </a:spcAft>
            </a:pPr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6AD8-7EE0-447A-9C68-922100185E42}" type="datetime2">
              <a:rPr lang="en-US" smtClean="0"/>
              <a:pPr/>
              <a:t>Friday, June 08,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782E-12B7-4143-A032-D1B7CAEBC783}" type="slidenum">
              <a:rPr lang="en-US" smtClean="0"/>
              <a:pPr/>
              <a:t>7</a:t>
            </a:fld>
            <a:r>
              <a:rPr lang="en-US" dirty="0" smtClean="0"/>
              <a:t>/8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2438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7200" dirty="0" smtClean="0">
                <a:latin typeface="Algerian" pitchFamily="82" charset="0"/>
              </a:rPr>
              <a:t>Thank you for listening</a:t>
            </a:r>
            <a:endParaRPr lang="en-US" sz="7200" dirty="0">
              <a:latin typeface="Algerian" pitchFamily="82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6DBA-8233-4FC6-ACD9-DE7492F78CF6}" type="datetime2">
              <a:rPr lang="en-US" smtClean="0"/>
              <a:pPr/>
              <a:t>Friday, June 08,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A4782E-12B7-4143-A032-D1B7CAEBC783}" type="slidenum">
              <a:rPr lang="en-US" smtClean="0"/>
              <a:pPr/>
              <a:t>8</a:t>
            </a:fld>
            <a:r>
              <a:rPr lang="en-US" dirty="0" smtClean="0"/>
              <a:t>/8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2389</TotalTime>
  <Words>377</Words>
  <Application>Microsoft Office PowerPoint</Application>
  <PresentationFormat>On-screen Show (4:3)</PresentationFormat>
  <Paragraphs>57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Simulation Results: Linear array of 11 microphones</vt:lpstr>
      <vt:lpstr>Slide 3</vt:lpstr>
      <vt:lpstr>2 Dimensional array (33 grid of 9 microphones)</vt:lpstr>
      <vt:lpstr>Slide 5</vt:lpstr>
      <vt:lpstr>Comments and Conclusions</vt:lpstr>
      <vt:lpstr>Things to do next…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amal</dc:creator>
  <cp:lastModifiedBy>amal</cp:lastModifiedBy>
  <cp:revision>253</cp:revision>
  <dcterms:created xsi:type="dcterms:W3CDTF">2012-05-21T06:32:36Z</dcterms:created>
  <dcterms:modified xsi:type="dcterms:W3CDTF">2012-06-08T04:59:45Z</dcterms:modified>
</cp:coreProperties>
</file>