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8"/>
  </p:notesMasterIdLst>
  <p:handoutMasterIdLst>
    <p:handoutMasterId r:id="rId39"/>
  </p:handoutMasterIdLst>
  <p:sldIdLst>
    <p:sldId id="256" r:id="rId2"/>
    <p:sldId id="274" r:id="rId3"/>
    <p:sldId id="313" r:id="rId4"/>
    <p:sldId id="327" r:id="rId5"/>
    <p:sldId id="314" r:id="rId6"/>
    <p:sldId id="326" r:id="rId7"/>
    <p:sldId id="328" r:id="rId8"/>
    <p:sldId id="316" r:id="rId9"/>
    <p:sldId id="331" r:id="rId10"/>
    <p:sldId id="330" r:id="rId11"/>
    <p:sldId id="334" r:id="rId12"/>
    <p:sldId id="333" r:id="rId13"/>
    <p:sldId id="332" r:id="rId14"/>
    <p:sldId id="329" r:id="rId15"/>
    <p:sldId id="325" r:id="rId16"/>
    <p:sldId id="324" r:id="rId17"/>
    <p:sldId id="323" r:id="rId18"/>
    <p:sldId id="322" r:id="rId19"/>
    <p:sldId id="320" r:id="rId20"/>
    <p:sldId id="317" r:id="rId21"/>
    <p:sldId id="318" r:id="rId22"/>
    <p:sldId id="319" r:id="rId23"/>
    <p:sldId id="336" r:id="rId24"/>
    <p:sldId id="339" r:id="rId25"/>
    <p:sldId id="338" r:id="rId26"/>
    <p:sldId id="340" r:id="rId27"/>
    <p:sldId id="341" r:id="rId28"/>
    <p:sldId id="342" r:id="rId29"/>
    <p:sldId id="343" r:id="rId30"/>
    <p:sldId id="345" r:id="rId31"/>
    <p:sldId id="346" r:id="rId32"/>
    <p:sldId id="347" r:id="rId33"/>
    <p:sldId id="348" r:id="rId34"/>
    <p:sldId id="349" r:id="rId35"/>
    <p:sldId id="335"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9498" autoAdjust="0"/>
  </p:normalViewPr>
  <p:slideViewPr>
    <p:cSldViewPr>
      <p:cViewPr>
        <p:scale>
          <a:sx n="66" d="100"/>
          <a:sy n="66" d="100"/>
        </p:scale>
        <p:origin x="-142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3D9509-EB6C-4A89-8B91-4D9045F9C3AA}" type="datetimeFigureOut">
              <a:rPr lang="en-US" smtClean="0"/>
              <a:pPr/>
              <a:t>6/15/2012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6C8CE-85EC-4507-8579-47C482A14A67}" type="slidenum">
              <a:rPr lang="en-US" smtClean="0"/>
              <a:pPr/>
              <a:t>‹#›</a:t>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C667C-9B86-4FA4-9294-290ED0E185BD}" type="datetimeFigureOut">
              <a:rPr lang="en-US" smtClean="0"/>
              <a:pPr/>
              <a:t>6/15/2012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9CCB2-637D-4377-961B-D9EFFFB7ACC7}"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CCC4DE-6142-4392-A650-B8160EEA2159}" type="datetime2">
              <a:rPr lang="en-US" smtClean="0"/>
              <a:pPr/>
              <a:t>Friday, June 15, 2012</a:t>
            </a:fld>
            <a:endParaRPr lang="en-US"/>
          </a:p>
        </p:txBody>
      </p:sp>
      <p:sp>
        <p:nvSpPr>
          <p:cNvPr id="17" name="Footer Placeholder 16"/>
          <p:cNvSpPr>
            <a:spLocks noGrp="1"/>
          </p:cNvSpPr>
          <p:nvPr>
            <p:ph type="ftr" sz="quarter" idx="11"/>
          </p:nvPr>
        </p:nvSpPr>
        <p:spPr/>
        <p:txBody>
          <a:bodyPr/>
          <a:lstStyle/>
          <a:p>
            <a:r>
              <a:rPr lang="en-US" smtClean="0"/>
              <a:t>TEA; PME; NTHU;</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5A4782E-12B7-4143-A032-D1B7CAEBC78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9C9695-576F-4192-B414-56C71665DA9C}" type="datetime2">
              <a:rPr lang="en-US" smtClean="0"/>
              <a:pPr/>
              <a:t>Friday, June 15, 2012</a:t>
            </a:fld>
            <a:endParaRPr lang="en-US"/>
          </a:p>
        </p:txBody>
      </p:sp>
      <p:sp>
        <p:nvSpPr>
          <p:cNvPr id="5" name="Footer Placeholder 4"/>
          <p:cNvSpPr>
            <a:spLocks noGrp="1"/>
          </p:cNvSpPr>
          <p:nvPr>
            <p:ph type="ftr" sz="quarter" idx="11"/>
          </p:nvPr>
        </p:nvSpPr>
        <p:spPr/>
        <p:txBody>
          <a:bodyPr/>
          <a:lstStyle/>
          <a:p>
            <a:r>
              <a:rPr lang="en-US" smtClean="0"/>
              <a:t>TEA; PME; NTHU;</a:t>
            </a:r>
            <a:endParaRPr lang="en-US"/>
          </a:p>
        </p:txBody>
      </p:sp>
      <p:sp>
        <p:nvSpPr>
          <p:cNvPr id="6" name="Slide Number Placeholder 5"/>
          <p:cNvSpPr>
            <a:spLocks noGrp="1"/>
          </p:cNvSpPr>
          <p:nvPr>
            <p:ph type="sldNum" sz="quarter" idx="12"/>
          </p:nvPr>
        </p:nvSpPr>
        <p:spPr/>
        <p:txBody>
          <a:bodyPr/>
          <a:lstStyle/>
          <a:p>
            <a:fld id="{35A4782E-12B7-4143-A032-D1B7CAEBC7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2E2E46-7A87-419E-9CA4-0DAAE76663EA}" type="datetime2">
              <a:rPr lang="en-US" smtClean="0"/>
              <a:pPr/>
              <a:t>Friday, June 15, 2012</a:t>
            </a:fld>
            <a:endParaRPr lang="en-US"/>
          </a:p>
        </p:txBody>
      </p:sp>
      <p:sp>
        <p:nvSpPr>
          <p:cNvPr id="5" name="Footer Placeholder 4"/>
          <p:cNvSpPr>
            <a:spLocks noGrp="1"/>
          </p:cNvSpPr>
          <p:nvPr>
            <p:ph type="ftr" sz="quarter" idx="11"/>
          </p:nvPr>
        </p:nvSpPr>
        <p:spPr/>
        <p:txBody>
          <a:bodyPr/>
          <a:lstStyle/>
          <a:p>
            <a:r>
              <a:rPr lang="en-US" smtClean="0"/>
              <a:t>TEA; PME; NTHU;</a:t>
            </a:r>
            <a:endParaRPr lang="en-US"/>
          </a:p>
        </p:txBody>
      </p:sp>
      <p:sp>
        <p:nvSpPr>
          <p:cNvPr id="6" name="Slide Number Placeholder 5"/>
          <p:cNvSpPr>
            <a:spLocks noGrp="1"/>
          </p:cNvSpPr>
          <p:nvPr>
            <p:ph type="sldNum" sz="quarter" idx="12"/>
          </p:nvPr>
        </p:nvSpPr>
        <p:spPr/>
        <p:txBody>
          <a:bodyPr/>
          <a:lstStyle/>
          <a:p>
            <a:fld id="{35A4782E-12B7-4143-A032-D1B7CAEBC7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38A6AD8-7EE0-447A-9C68-922100185E42}" type="datetime2">
              <a:rPr lang="en-US" smtClean="0"/>
              <a:pPr/>
              <a:t>Friday, June 15, 2012</a:t>
            </a:fld>
            <a:endParaRPr lang="en-US"/>
          </a:p>
        </p:txBody>
      </p:sp>
      <p:sp>
        <p:nvSpPr>
          <p:cNvPr id="5" name="Footer Placeholder 4"/>
          <p:cNvSpPr>
            <a:spLocks noGrp="1"/>
          </p:cNvSpPr>
          <p:nvPr>
            <p:ph type="ftr" sz="quarter" idx="11"/>
          </p:nvPr>
        </p:nvSpPr>
        <p:spPr/>
        <p:txBody>
          <a:bodyPr/>
          <a:lstStyle/>
          <a:p>
            <a:r>
              <a:rPr lang="en-US" smtClean="0"/>
              <a:t>TEA; PME; NTHU;</a:t>
            </a:r>
            <a:endParaRPr lang="en-US"/>
          </a:p>
        </p:txBody>
      </p:sp>
      <p:sp>
        <p:nvSpPr>
          <p:cNvPr id="6" name="Slide Number Placeholder 5"/>
          <p:cNvSpPr>
            <a:spLocks noGrp="1"/>
          </p:cNvSpPr>
          <p:nvPr>
            <p:ph type="sldNum" sz="quarter" idx="12"/>
          </p:nvPr>
        </p:nvSpPr>
        <p:spPr/>
        <p:txBody>
          <a:bodyPr/>
          <a:lstStyle/>
          <a:p>
            <a:fld id="{35A4782E-12B7-4143-A032-D1B7CAEBC78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8EEF06-C219-415D-BFDD-27A162FEDD78}" type="datetime2">
              <a:rPr lang="en-US" smtClean="0"/>
              <a:pPr/>
              <a:t>Friday, June 15, 2012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TEA; PME; NTHU;</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5A4782E-12B7-4143-A032-D1B7CAEBC78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F7272F-5595-4BC8-9B2B-3A6BD523E970}" type="datetime2">
              <a:rPr lang="en-US" smtClean="0"/>
              <a:pPr/>
              <a:t>Friday, June 15, 2012</a:t>
            </a:fld>
            <a:endParaRPr lang="en-US"/>
          </a:p>
        </p:txBody>
      </p:sp>
      <p:sp>
        <p:nvSpPr>
          <p:cNvPr id="6" name="Footer Placeholder 5"/>
          <p:cNvSpPr>
            <a:spLocks noGrp="1"/>
          </p:cNvSpPr>
          <p:nvPr>
            <p:ph type="ftr" sz="quarter" idx="11"/>
          </p:nvPr>
        </p:nvSpPr>
        <p:spPr/>
        <p:txBody>
          <a:bodyPr/>
          <a:lstStyle/>
          <a:p>
            <a:r>
              <a:rPr lang="en-US" smtClean="0"/>
              <a:t>TEA; PME; NTHU;</a:t>
            </a:r>
            <a:endParaRPr lang="en-US"/>
          </a:p>
        </p:txBody>
      </p:sp>
      <p:sp>
        <p:nvSpPr>
          <p:cNvPr id="7" name="Slide Number Placeholder 6"/>
          <p:cNvSpPr>
            <a:spLocks noGrp="1"/>
          </p:cNvSpPr>
          <p:nvPr>
            <p:ph type="sldNum" sz="quarter" idx="12"/>
          </p:nvPr>
        </p:nvSpPr>
        <p:spPr/>
        <p:txBody>
          <a:bodyPr/>
          <a:lstStyle/>
          <a:p>
            <a:fld id="{35A4782E-12B7-4143-A032-D1B7CAEBC78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9298B72-8D27-4CC6-9095-2E6A3ACE49A4}" type="datetime2">
              <a:rPr lang="en-US" smtClean="0"/>
              <a:pPr/>
              <a:t>Friday, June 15, 2012</a:t>
            </a:fld>
            <a:endParaRPr lang="en-US"/>
          </a:p>
        </p:txBody>
      </p:sp>
      <p:sp>
        <p:nvSpPr>
          <p:cNvPr id="8" name="Footer Placeholder 7"/>
          <p:cNvSpPr>
            <a:spLocks noGrp="1"/>
          </p:cNvSpPr>
          <p:nvPr>
            <p:ph type="ftr" sz="quarter" idx="11"/>
          </p:nvPr>
        </p:nvSpPr>
        <p:spPr/>
        <p:txBody>
          <a:bodyPr/>
          <a:lstStyle/>
          <a:p>
            <a:r>
              <a:rPr lang="en-US" smtClean="0"/>
              <a:t>TEA; PME; NTHU;</a:t>
            </a:r>
            <a:endParaRPr lang="en-US"/>
          </a:p>
        </p:txBody>
      </p:sp>
      <p:sp>
        <p:nvSpPr>
          <p:cNvPr id="9" name="Slide Number Placeholder 8"/>
          <p:cNvSpPr>
            <a:spLocks noGrp="1"/>
          </p:cNvSpPr>
          <p:nvPr>
            <p:ph type="sldNum" sz="quarter" idx="12"/>
          </p:nvPr>
        </p:nvSpPr>
        <p:spPr/>
        <p:txBody>
          <a:bodyPr/>
          <a:lstStyle/>
          <a:p>
            <a:fld id="{35A4782E-12B7-4143-A032-D1B7CAEBC78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605D62-EFF6-4DF6-A312-FDDC0CAD6C58}" type="datetime2">
              <a:rPr lang="en-US" smtClean="0"/>
              <a:pPr/>
              <a:t>Friday, June 15, 2012</a:t>
            </a:fld>
            <a:endParaRPr lang="en-US"/>
          </a:p>
        </p:txBody>
      </p:sp>
      <p:sp>
        <p:nvSpPr>
          <p:cNvPr id="4" name="Footer Placeholder 3"/>
          <p:cNvSpPr>
            <a:spLocks noGrp="1"/>
          </p:cNvSpPr>
          <p:nvPr>
            <p:ph type="ftr" sz="quarter" idx="11"/>
          </p:nvPr>
        </p:nvSpPr>
        <p:spPr/>
        <p:txBody>
          <a:bodyPr/>
          <a:lstStyle/>
          <a:p>
            <a:r>
              <a:rPr lang="en-US" smtClean="0"/>
              <a:t>TEA; PME; NTHU;</a:t>
            </a:r>
            <a:endParaRPr lang="en-US"/>
          </a:p>
        </p:txBody>
      </p:sp>
      <p:sp>
        <p:nvSpPr>
          <p:cNvPr id="5" name="Slide Number Placeholder 4"/>
          <p:cNvSpPr>
            <a:spLocks noGrp="1"/>
          </p:cNvSpPr>
          <p:nvPr>
            <p:ph type="sldNum" sz="quarter" idx="12"/>
          </p:nvPr>
        </p:nvSpPr>
        <p:spPr/>
        <p:txBody>
          <a:bodyPr/>
          <a:lstStyle/>
          <a:p>
            <a:fld id="{35A4782E-12B7-4143-A032-D1B7CAEBC7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F6518-6F30-4BAD-B677-A0E86677DA41}" type="datetime2">
              <a:rPr lang="en-US" smtClean="0"/>
              <a:pPr/>
              <a:t>Friday, June 15, 2012</a:t>
            </a:fld>
            <a:endParaRPr lang="en-US"/>
          </a:p>
        </p:txBody>
      </p:sp>
      <p:sp>
        <p:nvSpPr>
          <p:cNvPr id="3" name="Footer Placeholder 2"/>
          <p:cNvSpPr>
            <a:spLocks noGrp="1"/>
          </p:cNvSpPr>
          <p:nvPr>
            <p:ph type="ftr" sz="quarter" idx="11"/>
          </p:nvPr>
        </p:nvSpPr>
        <p:spPr/>
        <p:txBody>
          <a:bodyPr/>
          <a:lstStyle/>
          <a:p>
            <a:r>
              <a:rPr lang="en-US" smtClean="0"/>
              <a:t>TEA; PME; NTHU;</a:t>
            </a:r>
            <a:endParaRPr lang="en-US"/>
          </a:p>
        </p:txBody>
      </p:sp>
      <p:sp>
        <p:nvSpPr>
          <p:cNvPr id="4" name="Slide Number Placeholder 3"/>
          <p:cNvSpPr>
            <a:spLocks noGrp="1"/>
          </p:cNvSpPr>
          <p:nvPr>
            <p:ph type="sldNum" sz="quarter" idx="12"/>
          </p:nvPr>
        </p:nvSpPr>
        <p:spPr/>
        <p:txBody>
          <a:bodyPr/>
          <a:lstStyle/>
          <a:p>
            <a:fld id="{35A4782E-12B7-4143-A032-D1B7CAEBC7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D0984-91C7-4CD6-B7C8-8BE40A037CD3}" type="datetime2">
              <a:rPr lang="en-US" smtClean="0"/>
              <a:pPr/>
              <a:t>Friday, June 15, 2012</a:t>
            </a:fld>
            <a:endParaRPr lang="en-US"/>
          </a:p>
        </p:txBody>
      </p:sp>
      <p:sp>
        <p:nvSpPr>
          <p:cNvPr id="6" name="Footer Placeholder 5"/>
          <p:cNvSpPr>
            <a:spLocks noGrp="1"/>
          </p:cNvSpPr>
          <p:nvPr>
            <p:ph type="ftr" sz="quarter" idx="11"/>
          </p:nvPr>
        </p:nvSpPr>
        <p:spPr/>
        <p:txBody>
          <a:bodyPr/>
          <a:lstStyle/>
          <a:p>
            <a:r>
              <a:rPr lang="en-US" smtClean="0"/>
              <a:t>TEA; PME; NTHU;</a:t>
            </a:r>
            <a:endParaRPr lang="en-US"/>
          </a:p>
        </p:txBody>
      </p:sp>
      <p:sp>
        <p:nvSpPr>
          <p:cNvPr id="7" name="Slide Number Placeholder 6"/>
          <p:cNvSpPr>
            <a:spLocks noGrp="1"/>
          </p:cNvSpPr>
          <p:nvPr>
            <p:ph type="sldNum" sz="quarter" idx="12"/>
          </p:nvPr>
        </p:nvSpPr>
        <p:spPr/>
        <p:txBody>
          <a:bodyPr/>
          <a:lstStyle/>
          <a:p>
            <a:fld id="{35A4782E-12B7-4143-A032-D1B7CAEBC78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AF5D90-D0A0-4613-8B93-DE6194E1DDE6}" type="datetime2">
              <a:rPr lang="en-US" smtClean="0"/>
              <a:pPr/>
              <a:t>Friday, June 15, 2012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TEA; PME; NTHU;</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5A4782E-12B7-4143-A032-D1B7CAEBC78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EB317ED-FC5E-4955-B5E6-C20FF4910BA6}" type="datetime2">
              <a:rPr lang="en-US" smtClean="0"/>
              <a:pPr/>
              <a:t>Friday, June 15, 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TEA; PME; NTHU;</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5A4782E-12B7-4143-A032-D1B7CAEBC7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2.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p:cNvSpPr>
            <a:spLocks noGrp="1"/>
          </p:cNvSpPr>
          <p:nvPr>
            <p:ph type="dt" sz="half" idx="10"/>
          </p:nvPr>
        </p:nvSpPr>
        <p:spPr>
          <a:xfrm>
            <a:off x="6400800" y="6381750"/>
            <a:ext cx="2476500" cy="476250"/>
          </a:xfrm>
        </p:spPr>
        <p:txBody>
          <a:bodyPr/>
          <a:lstStyle/>
          <a:p>
            <a:fld id="{FAF2FFED-3BD9-4969-83E0-7E63025B7D28}" type="datetime2">
              <a:rPr lang="en-US" smtClean="0"/>
              <a:pPr/>
              <a:t>Friday, June 15, 2012</a:t>
            </a:fld>
            <a:endParaRPr lang="en-US" dirty="0"/>
          </a:p>
        </p:txBody>
      </p:sp>
      <p:sp>
        <p:nvSpPr>
          <p:cNvPr id="14" name="Slide Number Placeholder 13"/>
          <p:cNvSpPr>
            <a:spLocks noGrp="1"/>
          </p:cNvSpPr>
          <p:nvPr>
            <p:ph type="sldNum" sz="quarter" idx="12"/>
          </p:nvPr>
        </p:nvSpPr>
        <p:spPr/>
        <p:txBody>
          <a:bodyPr>
            <a:normAutofit/>
          </a:bodyPr>
          <a:lstStyle/>
          <a:p>
            <a:fld id="{35A4782E-12B7-4143-A032-D1B7CAEBC783}" type="slidenum">
              <a:rPr lang="en-US" smtClean="0"/>
              <a:pPr/>
              <a:t>1</a:t>
            </a:fld>
            <a:r>
              <a:rPr lang="en-US" dirty="0" smtClean="0"/>
              <a:t>/36</a:t>
            </a:r>
            <a:endParaRPr lang="en-US" dirty="0"/>
          </a:p>
        </p:txBody>
      </p:sp>
      <p:sp>
        <p:nvSpPr>
          <p:cNvPr id="2" name="Title 1"/>
          <p:cNvSpPr>
            <a:spLocks noGrp="1"/>
          </p:cNvSpPr>
          <p:nvPr>
            <p:ph type="ctrTitle"/>
          </p:nvPr>
        </p:nvSpPr>
        <p:spPr>
          <a:xfrm>
            <a:off x="533400" y="3124200"/>
            <a:ext cx="6781800" cy="533400"/>
          </a:xfrm>
        </p:spPr>
        <p:txBody>
          <a:bodyPr>
            <a:normAutofit fontScale="90000"/>
          </a:bodyPr>
          <a:lstStyle/>
          <a:p>
            <a:pPr algn="l">
              <a:buFont typeface="Wingdings" pitchFamily="2" charset="2"/>
              <a:buChar char="Ø"/>
            </a:pPr>
            <a:r>
              <a:rPr lang="en-US" sz="2800" dirty="0" smtClean="0">
                <a:solidFill>
                  <a:schemeClr val="tx2"/>
                </a:solidFill>
              </a:rPr>
              <a:t> Literature Study this week;</a:t>
            </a:r>
            <a:endParaRPr lang="en-US" sz="2800" dirty="0">
              <a:solidFill>
                <a:schemeClr val="tx2"/>
              </a:solidFill>
            </a:endParaRPr>
          </a:p>
        </p:txBody>
      </p:sp>
      <p:sp>
        <p:nvSpPr>
          <p:cNvPr id="5" name="TextBox 4"/>
          <p:cNvSpPr txBox="1"/>
          <p:nvPr/>
        </p:nvSpPr>
        <p:spPr>
          <a:xfrm>
            <a:off x="1676400" y="457200"/>
            <a:ext cx="6019800" cy="830997"/>
          </a:xfrm>
          <a:prstGeom prst="rect">
            <a:avLst/>
          </a:prstGeom>
          <a:noFill/>
        </p:spPr>
        <p:txBody>
          <a:bodyPr wrap="square" rtlCol="0">
            <a:spAutoFit/>
          </a:bodyPr>
          <a:lstStyle/>
          <a:p>
            <a:pPr algn="ctr"/>
            <a:r>
              <a:rPr lang="en-US" sz="4800" b="1" dirty="0" smtClean="0">
                <a:solidFill>
                  <a:schemeClr val="accent3">
                    <a:lumMod val="75000"/>
                  </a:schemeClr>
                </a:solidFill>
                <a:latin typeface="Times New Roman" pitchFamily="18" charset="0"/>
                <a:cs typeface="Times New Roman" pitchFamily="18" charset="0"/>
              </a:rPr>
              <a:t>Weekly Meeting (# 4)</a:t>
            </a:r>
            <a:endParaRPr lang="en-US" sz="4800" b="1" dirty="0">
              <a:solidFill>
                <a:schemeClr val="accent3">
                  <a:lumMod val="75000"/>
                </a:schemeClr>
              </a:solidFill>
              <a:latin typeface="Times New Roman" pitchFamily="18" charset="0"/>
              <a:cs typeface="Times New Roman" pitchFamily="18" charset="0"/>
            </a:endParaRPr>
          </a:p>
        </p:txBody>
      </p:sp>
      <p:sp>
        <p:nvSpPr>
          <p:cNvPr id="6" name="TextBox 5"/>
          <p:cNvSpPr txBox="1"/>
          <p:nvPr/>
        </p:nvSpPr>
        <p:spPr>
          <a:xfrm>
            <a:off x="381000" y="4419601"/>
            <a:ext cx="8534400" cy="1200329"/>
          </a:xfrm>
          <a:prstGeom prst="rect">
            <a:avLst/>
          </a:prstGeom>
          <a:noFill/>
        </p:spPr>
        <p:txBody>
          <a:bodyPr wrap="square" rtlCol="0">
            <a:spAutoFit/>
          </a:bodyPr>
          <a:lstStyle/>
          <a:p>
            <a:pPr marL="914400" lvl="1" indent="-457200">
              <a:buFont typeface="Wingdings" pitchFamily="2" charset="2"/>
              <a:buChar char="q"/>
            </a:pPr>
            <a:r>
              <a:rPr lang="en-US" sz="2400" dirty="0" smtClean="0">
                <a:solidFill>
                  <a:schemeClr val="tx2"/>
                </a:solidFill>
                <a:effectLst>
                  <a:outerShdw blurRad="50000" dist="30000" dir="5400000" algn="tl" rotWithShape="0">
                    <a:srgbClr val="000000">
                      <a:alpha val="30000"/>
                    </a:srgbClr>
                  </a:outerShdw>
                </a:effectLst>
                <a:ea typeface="+mj-ea"/>
                <a:cs typeface="+mj-cs"/>
              </a:rPr>
              <a:t>Simulation in MATLAB for linear array and 2 dimensional array of microphones; </a:t>
            </a:r>
            <a:r>
              <a:rPr lang="en-US" sz="2400" dirty="0" err="1" smtClean="0">
                <a:solidFill>
                  <a:schemeClr val="tx2"/>
                </a:solidFill>
                <a:effectLst>
                  <a:outerShdw blurRad="50000" dist="30000" dir="5400000" algn="tl" rotWithShape="0">
                    <a:srgbClr val="000000">
                      <a:alpha val="30000"/>
                    </a:srgbClr>
                  </a:outerShdw>
                </a:effectLst>
                <a:ea typeface="+mj-ea"/>
                <a:cs typeface="+mj-cs"/>
              </a:rPr>
              <a:t>Resampling</a:t>
            </a:r>
            <a:r>
              <a:rPr lang="en-US" sz="2400" dirty="0" smtClean="0">
                <a:solidFill>
                  <a:schemeClr val="tx2"/>
                </a:solidFill>
                <a:effectLst>
                  <a:outerShdw blurRad="50000" dist="30000" dir="5400000" algn="tl" rotWithShape="0">
                    <a:srgbClr val="000000">
                      <a:alpha val="30000"/>
                    </a:srgbClr>
                  </a:outerShdw>
                </a:effectLst>
                <a:ea typeface="+mj-ea"/>
                <a:cs typeface="+mj-cs"/>
              </a:rPr>
              <a:t>  module debugged;</a:t>
            </a:r>
          </a:p>
          <a:p>
            <a:pPr marL="914400" lvl="1" indent="-457200">
              <a:buFont typeface="Wingdings" pitchFamily="2" charset="2"/>
              <a:buChar char="q"/>
            </a:pPr>
            <a:r>
              <a:rPr lang="en-US" sz="2400" dirty="0" smtClean="0">
                <a:solidFill>
                  <a:schemeClr val="tx2"/>
                </a:solidFill>
                <a:effectLst>
                  <a:outerShdw blurRad="50000" dist="30000" dir="5400000" algn="tl" rotWithShape="0">
                    <a:srgbClr val="000000">
                      <a:alpha val="30000"/>
                    </a:srgbClr>
                  </a:outerShdw>
                </a:effectLst>
                <a:ea typeface="+mj-ea"/>
                <a:cs typeface="+mj-cs"/>
              </a:rPr>
              <a:t>Comparison with MVU estimator;</a:t>
            </a:r>
            <a:endParaRPr lang="en-US" sz="2400" dirty="0">
              <a:solidFill>
                <a:schemeClr val="tx2"/>
              </a:solidFill>
              <a:effectLst>
                <a:outerShdw blurRad="50000" dist="30000" dir="5400000" algn="tl" rotWithShape="0">
                  <a:srgbClr val="000000">
                    <a:alpha val="30000"/>
                  </a:srgbClr>
                </a:outerShdw>
              </a:effectLst>
              <a:ea typeface="+mj-ea"/>
              <a:cs typeface="+mj-cs"/>
            </a:endParaRPr>
          </a:p>
        </p:txBody>
      </p:sp>
      <p:sp>
        <p:nvSpPr>
          <p:cNvPr id="8" name="TextBox 7"/>
          <p:cNvSpPr txBox="1"/>
          <p:nvPr/>
        </p:nvSpPr>
        <p:spPr>
          <a:xfrm>
            <a:off x="1905000" y="2209800"/>
            <a:ext cx="5410200" cy="646331"/>
          </a:xfrm>
          <a:prstGeom prst="rect">
            <a:avLst/>
          </a:prstGeom>
          <a:noFill/>
        </p:spPr>
        <p:txBody>
          <a:bodyPr wrap="square" rtlCol="0">
            <a:spAutoFit/>
          </a:bodyPr>
          <a:lstStyle/>
          <a:p>
            <a:r>
              <a:rPr lang="en-US" sz="3600" b="1" dirty="0" smtClean="0">
                <a:latin typeface="Bradley Hand ITC" pitchFamily="66" charset="0"/>
              </a:rPr>
              <a:t>Good Afternoon Everyone</a:t>
            </a:r>
            <a:endParaRPr lang="en-US" sz="3600" b="1" dirty="0">
              <a:latin typeface="Bradley Hand ITC" pitchFamily="66" charset="0"/>
            </a:endParaRPr>
          </a:p>
        </p:txBody>
      </p:sp>
      <p:sp>
        <p:nvSpPr>
          <p:cNvPr id="9" name="TextBox 8"/>
          <p:cNvSpPr txBox="1"/>
          <p:nvPr/>
        </p:nvSpPr>
        <p:spPr>
          <a:xfrm>
            <a:off x="381000" y="5562600"/>
            <a:ext cx="6934200" cy="830997"/>
          </a:xfrm>
          <a:prstGeom prst="rect">
            <a:avLst/>
          </a:prstGeom>
          <a:noFill/>
        </p:spPr>
        <p:txBody>
          <a:bodyPr wrap="square" rtlCol="0">
            <a:spAutoFit/>
          </a:bodyPr>
          <a:lstStyle/>
          <a:p>
            <a:pPr marL="914400" lvl="1" indent="-457200">
              <a:buFont typeface="Wingdings" pitchFamily="2" charset="2"/>
              <a:buChar char="q"/>
            </a:pPr>
            <a:r>
              <a:rPr lang="en-US" sz="2400" dirty="0" smtClean="0">
                <a:solidFill>
                  <a:schemeClr val="tx2"/>
                </a:solidFill>
                <a:effectLst>
                  <a:outerShdw blurRad="50000" dist="30000" dir="5400000" algn="tl" rotWithShape="0">
                    <a:srgbClr val="000000">
                      <a:alpha val="30000"/>
                    </a:srgbClr>
                  </a:outerShdw>
                </a:effectLst>
              </a:rPr>
              <a:t>Results; </a:t>
            </a:r>
          </a:p>
          <a:p>
            <a:pPr marL="914400" lvl="1" indent="-457200">
              <a:buFont typeface="Wingdings" pitchFamily="2" charset="2"/>
              <a:buChar char="q"/>
            </a:pPr>
            <a:r>
              <a:rPr lang="en-US" sz="2400" dirty="0" smtClean="0">
                <a:solidFill>
                  <a:schemeClr val="tx2"/>
                </a:solidFill>
                <a:effectLst>
                  <a:outerShdw blurRad="50000" dist="30000" dir="5400000" algn="tl" rotWithShape="0">
                    <a:srgbClr val="000000">
                      <a:alpha val="30000"/>
                    </a:srgbClr>
                  </a:outerShdw>
                </a:effectLst>
              </a:rPr>
              <a:t>Plots;</a:t>
            </a:r>
            <a:endParaRPr lang="en-US" sz="2400" dirty="0">
              <a:solidFill>
                <a:schemeClr val="tx2"/>
              </a:solidFill>
            </a:endParaRPr>
          </a:p>
        </p:txBody>
      </p:sp>
      <p:sp>
        <p:nvSpPr>
          <p:cNvPr id="10" name="TextBox 9"/>
          <p:cNvSpPr txBox="1"/>
          <p:nvPr/>
        </p:nvSpPr>
        <p:spPr>
          <a:xfrm>
            <a:off x="533400" y="3657600"/>
            <a:ext cx="8229600" cy="830997"/>
          </a:xfrm>
          <a:prstGeom prst="rect">
            <a:avLst/>
          </a:prstGeom>
          <a:noFill/>
        </p:spPr>
        <p:txBody>
          <a:bodyPr wrap="square" rtlCol="0">
            <a:spAutoFit/>
          </a:bodyPr>
          <a:lstStyle/>
          <a:p>
            <a:pPr marL="347663" indent="-347663">
              <a:buFont typeface="Wingdings" pitchFamily="2" charset="2"/>
              <a:buChar char="Ø"/>
            </a:pPr>
            <a:r>
              <a:rPr lang="en-US" sz="2400" dirty="0" smtClean="0">
                <a:solidFill>
                  <a:schemeClr val="tx2"/>
                </a:solidFill>
                <a:effectLst>
                  <a:outerShdw blurRad="50000" dist="30000" dir="5400000" algn="tl" rotWithShape="0">
                    <a:srgbClr val="000000">
                      <a:alpha val="30000"/>
                    </a:srgbClr>
                  </a:outerShdw>
                </a:effectLst>
              </a:rPr>
              <a:t>Microphone far-field array signal processing  - Multiple Source amplitude and velocity estimation using Particle Filters:</a:t>
            </a:r>
            <a:endParaRPr lang="en-US" sz="2400" dirty="0">
              <a:solidFill>
                <a:schemeClr val="tx2"/>
              </a:solidFill>
            </a:endParaRPr>
          </a:p>
        </p:txBody>
      </p:sp>
      <p:sp>
        <p:nvSpPr>
          <p:cNvPr id="11" name="TextBox 10"/>
          <p:cNvSpPr txBox="1"/>
          <p:nvPr/>
        </p:nvSpPr>
        <p:spPr>
          <a:xfrm>
            <a:off x="2057400" y="1752600"/>
            <a:ext cx="4876800" cy="369332"/>
          </a:xfrm>
          <a:prstGeom prst="rect">
            <a:avLst/>
          </a:prstGeom>
          <a:noFill/>
        </p:spPr>
        <p:txBody>
          <a:bodyPr wrap="square" rtlCol="0">
            <a:spAutoFit/>
          </a:bodyPr>
          <a:lstStyle/>
          <a:p>
            <a:pPr algn="ctr"/>
            <a:r>
              <a:rPr lang="en-US" i="1" dirty="0" smtClean="0">
                <a:latin typeface="Algerian" pitchFamily="82" charset="0"/>
              </a:rPr>
              <a:t>TEA; PME; NTHU;</a:t>
            </a:r>
            <a:endParaRPr lang="en-US" i="1"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normAutofit/>
          </a:bodyPr>
          <a:lstStyle/>
          <a:p>
            <a:pPr algn="ctr"/>
            <a:r>
              <a:rPr lang="en-US" dirty="0" smtClean="0"/>
              <a:t>Source field-1</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10</a:t>
            </a:fld>
            <a:r>
              <a:rPr lang="en-US" sz="1100" dirty="0" smtClean="0"/>
              <a:t>/36</a:t>
            </a:r>
            <a:endParaRPr lang="en-US" sz="1100" dirty="0"/>
          </a:p>
        </p:txBody>
      </p:sp>
      <p:sp>
        <p:nvSpPr>
          <p:cNvPr id="6" name="Content Placeholder 5"/>
          <p:cNvSpPr>
            <a:spLocks noGrp="1"/>
          </p:cNvSpPr>
          <p:nvPr>
            <p:ph sz="quarter" idx="1"/>
          </p:nvPr>
        </p:nvSpPr>
        <p:spPr>
          <a:xfrm>
            <a:off x="457200" y="1295400"/>
            <a:ext cx="8229600" cy="4724400"/>
          </a:xfrm>
        </p:spPr>
        <p:txBody>
          <a:bodyPr>
            <a:normAutofit/>
          </a:bodyPr>
          <a:lstStyle/>
          <a:p>
            <a:r>
              <a:rPr lang="en-US" sz="2800" dirty="0" smtClean="0"/>
              <a:t>Aim of inverse problem: To extract s(r) from</a:t>
            </a:r>
          </a:p>
          <a:p>
            <a:endParaRPr lang="en-US" sz="2800" dirty="0" smtClean="0"/>
          </a:p>
          <a:p>
            <a:endParaRPr lang="en-US" sz="2800" dirty="0" smtClean="0"/>
          </a:p>
          <a:p>
            <a:r>
              <a:rPr lang="en-US" sz="2800" dirty="0" smtClean="0"/>
              <a:t>Ill-posed in </a:t>
            </a:r>
            <a:r>
              <a:rPr lang="en-US" sz="2800" dirty="0" err="1" smtClean="0"/>
              <a:t>Hadamard’s</a:t>
            </a:r>
            <a:r>
              <a:rPr lang="en-US" sz="2800" dirty="0" smtClean="0"/>
              <a:t> sense.</a:t>
            </a:r>
          </a:p>
          <a:p>
            <a:pPr marL="623888" lvl="1" indent="-304800" algn="just">
              <a:buFont typeface="Wingdings" pitchFamily="2" charset="2"/>
              <a:buChar char="Ø"/>
            </a:pPr>
            <a:r>
              <a:rPr lang="en-US" sz="2800" dirty="0" smtClean="0"/>
              <a:t>a unique solution would require to measure the acoustic field over a whole surface enclosing the radiating body.</a:t>
            </a:r>
          </a:p>
          <a:p>
            <a:r>
              <a:rPr lang="en-US" sz="2800" dirty="0" smtClean="0"/>
              <a:t>Methods estimate s(r) as:</a:t>
            </a:r>
          </a:p>
        </p:txBody>
      </p:sp>
      <p:pic>
        <p:nvPicPr>
          <p:cNvPr id="46083" name="Picture 3"/>
          <p:cNvPicPr>
            <a:picLocks noChangeAspect="1" noChangeArrowheads="1"/>
          </p:cNvPicPr>
          <p:nvPr/>
        </p:nvPicPr>
        <p:blipFill>
          <a:blip r:embed="rId2" cstate="print"/>
          <a:srcRect/>
          <a:stretch>
            <a:fillRect/>
          </a:stretch>
        </p:blipFill>
        <p:spPr bwMode="auto">
          <a:xfrm>
            <a:off x="762000" y="1752599"/>
            <a:ext cx="3505200" cy="1011451"/>
          </a:xfrm>
          <a:prstGeom prst="rect">
            <a:avLst/>
          </a:prstGeom>
          <a:noFill/>
          <a:ln w="9525">
            <a:noFill/>
            <a:miter lim="800000"/>
            <a:headEnd/>
            <a:tailEnd/>
          </a:ln>
        </p:spPr>
      </p:pic>
      <p:pic>
        <p:nvPicPr>
          <p:cNvPr id="46084" name="Picture 4"/>
          <p:cNvPicPr>
            <a:picLocks noChangeAspect="1" noChangeArrowheads="1"/>
          </p:cNvPicPr>
          <p:nvPr/>
        </p:nvPicPr>
        <p:blipFill>
          <a:blip r:embed="rId3" cstate="print"/>
          <a:srcRect/>
          <a:stretch>
            <a:fillRect/>
          </a:stretch>
        </p:blipFill>
        <p:spPr bwMode="auto">
          <a:xfrm>
            <a:off x="838200" y="4724400"/>
            <a:ext cx="2819400" cy="10706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84238"/>
          </a:xfrm>
        </p:spPr>
        <p:txBody>
          <a:bodyPr>
            <a:normAutofit/>
          </a:bodyPr>
          <a:lstStyle/>
          <a:p>
            <a:pPr algn="ctr"/>
            <a:r>
              <a:rPr lang="en-US" dirty="0" smtClean="0"/>
              <a:t>Source field-2</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11</a:t>
            </a:fld>
            <a:r>
              <a:rPr lang="en-US" sz="1100" dirty="0" smtClean="0"/>
              <a:t>/36</a:t>
            </a:r>
            <a:endParaRPr lang="en-US" sz="1100" dirty="0"/>
          </a:p>
        </p:txBody>
      </p:sp>
      <p:sp>
        <p:nvSpPr>
          <p:cNvPr id="6" name="Content Placeholder 5"/>
          <p:cNvSpPr>
            <a:spLocks noGrp="1"/>
          </p:cNvSpPr>
          <p:nvPr>
            <p:ph sz="quarter" idx="1"/>
          </p:nvPr>
        </p:nvSpPr>
        <p:spPr>
          <a:xfrm>
            <a:off x="457200" y="1295400"/>
            <a:ext cx="8229600" cy="4572000"/>
          </a:xfrm>
        </p:spPr>
        <p:txBody>
          <a:bodyPr>
            <a:normAutofit/>
          </a:bodyPr>
          <a:lstStyle/>
          <a:p>
            <a:pPr algn="just"/>
            <a:r>
              <a:rPr lang="en-US" dirty="0" smtClean="0"/>
              <a:t>Equivalently this can also be written as</a:t>
            </a:r>
          </a:p>
          <a:p>
            <a:pPr algn="just"/>
            <a:endParaRPr lang="en-US" dirty="0" smtClean="0"/>
          </a:p>
          <a:p>
            <a:pPr algn="just"/>
            <a:endParaRPr lang="en-US" dirty="0" smtClean="0"/>
          </a:p>
          <a:p>
            <a:pPr algn="just"/>
            <a:r>
              <a:rPr lang="en-US" dirty="0" smtClean="0"/>
              <a:t>where  </a:t>
            </a:r>
            <a:r>
              <a:rPr lang="en-US" dirty="0" smtClean="0"/>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 1</a:t>
            </a:r>
            <a:r>
              <a:rPr lang="en-US" dirty="0" smtClean="0"/>
              <a:t>,…, </a:t>
            </a:r>
            <a:r>
              <a:rPr lang="en-US" i="1" dirty="0" smtClean="0"/>
              <a:t>P</a:t>
            </a:r>
            <a:r>
              <a:rPr lang="en-US" dirty="0" smtClean="0"/>
              <a:t> are coefficients which depend on measurements </a:t>
            </a:r>
            <a:r>
              <a:rPr lang="en-US" i="1" dirty="0" smtClean="0"/>
              <a:t>p</a:t>
            </a:r>
            <a:r>
              <a:rPr lang="en-US" dirty="0" smtClean="0"/>
              <a:t>(   ), </a:t>
            </a:r>
            <a:r>
              <a:rPr lang="en-US" i="1" dirty="0" err="1" smtClean="0"/>
              <a:t>i</a:t>
            </a:r>
            <a:r>
              <a:rPr lang="en-US" dirty="0" smtClean="0"/>
              <a:t> </a:t>
            </a:r>
            <a:r>
              <a:rPr lang="en-US" dirty="0" smtClean="0">
                <a:latin typeface="Times New Roman" pitchFamily="18" charset="0"/>
                <a:cs typeface="Times New Roman" pitchFamily="18" charset="0"/>
              </a:rPr>
              <a:t>=</a:t>
            </a:r>
            <a:r>
              <a:rPr lang="en-US" dirty="0" smtClean="0"/>
              <a:t> 1,…, </a:t>
            </a:r>
            <a:r>
              <a:rPr lang="en-US" i="1" dirty="0" smtClean="0"/>
              <a:t>M</a:t>
            </a:r>
            <a:r>
              <a:rPr lang="en-US" dirty="0" smtClean="0"/>
              <a:t> and     (r), </a:t>
            </a:r>
            <a:r>
              <a:rPr lang="en-US" i="1" dirty="0" smtClean="0"/>
              <a:t>k</a:t>
            </a:r>
            <a:r>
              <a:rPr lang="en-US" dirty="0" smtClean="0">
                <a:latin typeface="Times New Roman" pitchFamily="18" charset="0"/>
                <a:cs typeface="Times New Roman" pitchFamily="18" charset="0"/>
              </a:rPr>
              <a:t> = </a:t>
            </a:r>
            <a:r>
              <a:rPr lang="en-US" dirty="0" smtClean="0"/>
              <a:t>1,…, </a:t>
            </a:r>
            <a:r>
              <a:rPr lang="en-US" i="1" dirty="0" smtClean="0"/>
              <a:t>P</a:t>
            </a:r>
            <a:r>
              <a:rPr lang="en-US" dirty="0" smtClean="0"/>
              <a:t> are spatial basis functions that interpolate the source field independently of the measurements.</a:t>
            </a:r>
          </a:p>
          <a:p>
            <a:pPr algn="just"/>
            <a:r>
              <a:rPr lang="en-US" dirty="0" smtClean="0"/>
              <a:t>the unknowns of the problem are all at once the spatial functions 	(r) their coefficients      and their number </a:t>
            </a:r>
            <a:r>
              <a:rPr lang="en-US" i="1" dirty="0" smtClean="0"/>
              <a:t>P</a:t>
            </a:r>
            <a:r>
              <a:rPr lang="en-US" dirty="0" smtClean="0"/>
              <a:t> (the dimension of the basis).</a:t>
            </a:r>
          </a:p>
          <a:p>
            <a:pPr algn="just"/>
            <a:endParaRPr lang="en-US" dirty="0"/>
          </a:p>
        </p:txBody>
      </p:sp>
      <p:pic>
        <p:nvPicPr>
          <p:cNvPr id="47106" name="Picture 2"/>
          <p:cNvPicPr>
            <a:picLocks noChangeAspect="1" noChangeArrowheads="1"/>
          </p:cNvPicPr>
          <p:nvPr/>
        </p:nvPicPr>
        <p:blipFill>
          <a:blip r:embed="rId3" cstate="print"/>
          <a:srcRect/>
          <a:stretch>
            <a:fillRect/>
          </a:stretch>
        </p:blipFill>
        <p:spPr bwMode="auto">
          <a:xfrm>
            <a:off x="762000" y="1752600"/>
            <a:ext cx="2286000" cy="1066800"/>
          </a:xfrm>
          <a:prstGeom prst="rect">
            <a:avLst/>
          </a:prstGeom>
          <a:noFill/>
          <a:ln w="9525">
            <a:noFill/>
            <a:miter lim="800000"/>
            <a:headEnd/>
            <a:tailEnd/>
          </a:ln>
        </p:spPr>
      </p:pic>
      <p:graphicFrame>
        <p:nvGraphicFramePr>
          <p:cNvPr id="47108" name="Object 4"/>
          <p:cNvGraphicFramePr>
            <a:graphicFrameLocks noChangeAspect="1"/>
          </p:cNvGraphicFramePr>
          <p:nvPr/>
        </p:nvGraphicFramePr>
        <p:xfrm>
          <a:off x="2895600" y="3276600"/>
          <a:ext cx="304800" cy="228600"/>
        </p:xfrm>
        <a:graphic>
          <a:graphicData uri="http://schemas.openxmlformats.org/presentationml/2006/ole">
            <p:oleObj spid="_x0000_s47108" name="Equation" r:id="rId4" imgW="139680" imgH="139680" progId="Equation.3">
              <p:embed/>
            </p:oleObj>
          </a:graphicData>
        </a:graphic>
      </p:graphicFrame>
      <p:graphicFrame>
        <p:nvGraphicFramePr>
          <p:cNvPr id="10" name="Object 9"/>
          <p:cNvGraphicFramePr>
            <a:graphicFrameLocks noChangeAspect="1"/>
          </p:cNvGraphicFramePr>
          <p:nvPr/>
        </p:nvGraphicFramePr>
        <p:xfrm>
          <a:off x="5791200" y="3124200"/>
          <a:ext cx="352425" cy="527050"/>
        </p:xfrm>
        <a:graphic>
          <a:graphicData uri="http://schemas.openxmlformats.org/presentationml/2006/ole">
            <p:oleObj spid="_x0000_s47109" name="Equation" r:id="rId5" imgW="152280" imgH="228600" progId="Equation.3">
              <p:embed/>
            </p:oleObj>
          </a:graphicData>
        </a:graphic>
      </p:graphicFrame>
      <p:graphicFrame>
        <p:nvGraphicFramePr>
          <p:cNvPr id="47110" name="Object 6"/>
          <p:cNvGraphicFramePr>
            <a:graphicFrameLocks noChangeAspect="1"/>
          </p:cNvGraphicFramePr>
          <p:nvPr/>
        </p:nvGraphicFramePr>
        <p:xfrm>
          <a:off x="914400" y="4724400"/>
          <a:ext cx="352425" cy="527050"/>
        </p:xfrm>
        <a:graphic>
          <a:graphicData uri="http://schemas.openxmlformats.org/presentationml/2006/ole">
            <p:oleObj spid="_x0000_s47110" name="Equation" r:id="rId6" imgW="152280" imgH="228600" progId="Equation.3">
              <p:embed/>
            </p:oleObj>
          </a:graphicData>
        </a:graphic>
      </p:graphicFrame>
      <p:graphicFrame>
        <p:nvGraphicFramePr>
          <p:cNvPr id="12" name="Object 11"/>
          <p:cNvGraphicFramePr>
            <a:graphicFrameLocks noChangeAspect="1"/>
          </p:cNvGraphicFramePr>
          <p:nvPr/>
        </p:nvGraphicFramePr>
        <p:xfrm>
          <a:off x="3962400" y="4800600"/>
          <a:ext cx="381000" cy="444843"/>
        </p:xfrm>
        <a:graphic>
          <a:graphicData uri="http://schemas.openxmlformats.org/presentationml/2006/ole">
            <p:oleObj spid="_x0000_s47111" name="Equation" r:id="rId7" imgW="164880" imgH="228600" progId="Equation.3">
              <p:embed/>
            </p:oleObj>
          </a:graphicData>
        </a:graphic>
      </p:graphicFrame>
      <p:graphicFrame>
        <p:nvGraphicFramePr>
          <p:cNvPr id="47113" name="Object 9"/>
          <p:cNvGraphicFramePr>
            <a:graphicFrameLocks noChangeAspect="1"/>
          </p:cNvGraphicFramePr>
          <p:nvPr/>
        </p:nvGraphicFramePr>
        <p:xfrm>
          <a:off x="1600200" y="2743200"/>
          <a:ext cx="381000" cy="444500"/>
        </p:xfrm>
        <a:graphic>
          <a:graphicData uri="http://schemas.openxmlformats.org/presentationml/2006/ole">
            <p:oleObj spid="_x0000_s47113" name="Equation" r:id="rId8" imgW="164880" imgH="2286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884238"/>
          </a:xfrm>
        </p:spPr>
        <p:txBody>
          <a:bodyPr>
            <a:normAutofit/>
          </a:bodyPr>
          <a:lstStyle/>
          <a:p>
            <a:pPr algn="ctr"/>
            <a:r>
              <a:rPr lang="en-US" dirty="0" smtClean="0"/>
              <a:t>Bayesian Inference</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12</a:t>
            </a:fld>
            <a:r>
              <a:rPr lang="en-US" sz="1100" dirty="0" smtClean="0"/>
              <a:t>/36</a:t>
            </a:r>
            <a:endParaRPr lang="en-US" sz="1100" dirty="0"/>
          </a:p>
        </p:txBody>
      </p:sp>
      <p:sp>
        <p:nvSpPr>
          <p:cNvPr id="6" name="Content Placeholder 5"/>
          <p:cNvSpPr>
            <a:spLocks noGrp="1"/>
          </p:cNvSpPr>
          <p:nvPr>
            <p:ph sz="quarter" idx="1"/>
          </p:nvPr>
        </p:nvSpPr>
        <p:spPr>
          <a:xfrm>
            <a:off x="381000" y="1219200"/>
            <a:ext cx="8382000" cy="4876800"/>
          </a:xfrm>
        </p:spPr>
        <p:txBody>
          <a:bodyPr>
            <a:normAutofit/>
          </a:bodyPr>
          <a:lstStyle/>
          <a:p>
            <a:pPr algn="just"/>
            <a:r>
              <a:rPr lang="en-US" dirty="0" smtClean="0"/>
              <a:t>Posterior distribution:</a:t>
            </a:r>
          </a:p>
          <a:p>
            <a:pPr algn="just"/>
            <a:r>
              <a:rPr lang="en-US" dirty="0" smtClean="0"/>
              <a:t>High value means that the measurements p explain the source </a:t>
            </a:r>
            <a:endParaRPr lang="en-US" dirty="0" smtClean="0"/>
          </a:p>
          <a:p>
            <a:pPr algn="just">
              <a:buNone/>
            </a:pPr>
            <a:r>
              <a:rPr lang="en-US" dirty="0" smtClean="0"/>
              <a:t>	</a:t>
            </a:r>
            <a:r>
              <a:rPr lang="en-US" dirty="0" smtClean="0"/>
              <a:t>s(c</a:t>
            </a:r>
            <a:r>
              <a:rPr lang="en-US" dirty="0" smtClean="0"/>
              <a:t>, </a:t>
            </a:r>
            <a:r>
              <a:rPr lang="en-US" dirty="0" smtClean="0"/>
              <a:t> 	) </a:t>
            </a:r>
            <a:r>
              <a:rPr lang="en-US" dirty="0" smtClean="0"/>
              <a:t>with a high probability. </a:t>
            </a:r>
          </a:p>
          <a:p>
            <a:pPr algn="just"/>
            <a:r>
              <a:rPr lang="en-US" dirty="0" smtClean="0"/>
              <a:t>This suggests viewing the posterior as a cost functional, whose maximization with respect to c </a:t>
            </a:r>
            <a:r>
              <a:rPr lang="en-US" dirty="0" smtClean="0"/>
              <a:t>and</a:t>
            </a:r>
            <a:r>
              <a:rPr lang="en-US" dirty="0" smtClean="0"/>
              <a:t>   </a:t>
            </a:r>
            <a:r>
              <a:rPr lang="en-US" dirty="0" smtClean="0"/>
              <a:t>  will </a:t>
            </a:r>
            <a:r>
              <a:rPr lang="en-US" dirty="0" smtClean="0"/>
              <a:t>then return the optimal </a:t>
            </a:r>
            <a:r>
              <a:rPr lang="en-US" dirty="0" smtClean="0"/>
              <a:t>parameters, that </a:t>
            </a:r>
            <a:r>
              <a:rPr lang="en-US" dirty="0" smtClean="0"/>
              <a:t>best explain the data, i.e., the so-called maximum a posteriori (MAP) estimates</a:t>
            </a:r>
          </a:p>
          <a:p>
            <a:pPr algn="just"/>
            <a:endParaRPr lang="en-US" dirty="0" smtClean="0"/>
          </a:p>
          <a:p>
            <a:pPr algn="just"/>
            <a:endParaRPr lang="en-US" dirty="0" smtClean="0"/>
          </a:p>
          <a:p>
            <a:pPr algn="just"/>
            <a:r>
              <a:rPr lang="en-US" dirty="0" smtClean="0"/>
              <a:t>Using </a:t>
            </a:r>
            <a:r>
              <a:rPr lang="en-US" dirty="0" err="1" smtClean="0"/>
              <a:t>Bayes</a:t>
            </a:r>
            <a:r>
              <a:rPr lang="en-US" dirty="0" smtClean="0"/>
              <a:t>’ rule:</a:t>
            </a:r>
          </a:p>
          <a:p>
            <a:pPr algn="just"/>
            <a:endParaRPr lang="en-US" dirty="0" smtClean="0"/>
          </a:p>
          <a:p>
            <a:endParaRPr lang="en-US" dirty="0"/>
          </a:p>
        </p:txBody>
      </p:sp>
      <p:pic>
        <p:nvPicPr>
          <p:cNvPr id="48130" name="Picture 2"/>
          <p:cNvPicPr>
            <a:picLocks noChangeAspect="1" noChangeArrowheads="1"/>
          </p:cNvPicPr>
          <p:nvPr/>
        </p:nvPicPr>
        <p:blipFill>
          <a:blip r:embed="rId3" cstate="print"/>
          <a:srcRect/>
          <a:stretch>
            <a:fillRect/>
          </a:stretch>
        </p:blipFill>
        <p:spPr bwMode="auto">
          <a:xfrm>
            <a:off x="3505200" y="1295400"/>
            <a:ext cx="1295400" cy="327949"/>
          </a:xfrm>
          <a:prstGeom prst="rect">
            <a:avLst/>
          </a:prstGeom>
          <a:noFill/>
          <a:ln w="9525">
            <a:noFill/>
            <a:miter lim="800000"/>
            <a:headEnd/>
            <a:tailEnd/>
          </a:ln>
        </p:spPr>
      </p:pic>
      <p:pic>
        <p:nvPicPr>
          <p:cNvPr id="48132" name="Picture 4"/>
          <p:cNvPicPr>
            <a:picLocks noChangeAspect="1" noChangeArrowheads="1"/>
          </p:cNvPicPr>
          <p:nvPr/>
        </p:nvPicPr>
        <p:blipFill>
          <a:blip r:embed="rId4" cstate="print"/>
          <a:srcRect/>
          <a:stretch>
            <a:fillRect/>
          </a:stretch>
        </p:blipFill>
        <p:spPr bwMode="auto">
          <a:xfrm>
            <a:off x="2971800" y="4953000"/>
            <a:ext cx="3657600" cy="883404"/>
          </a:xfrm>
          <a:prstGeom prst="rect">
            <a:avLst/>
          </a:prstGeom>
          <a:noFill/>
          <a:ln w="9525">
            <a:noFill/>
            <a:miter lim="800000"/>
            <a:headEnd/>
            <a:tailEnd/>
          </a:ln>
        </p:spPr>
      </p:pic>
      <p:pic>
        <p:nvPicPr>
          <p:cNvPr id="48133" name="Picture 5"/>
          <p:cNvPicPr>
            <a:picLocks noChangeAspect="1" noChangeArrowheads="1"/>
          </p:cNvPicPr>
          <p:nvPr/>
        </p:nvPicPr>
        <p:blipFill>
          <a:blip r:embed="rId5" cstate="print"/>
          <a:srcRect/>
          <a:stretch>
            <a:fillRect/>
          </a:stretch>
        </p:blipFill>
        <p:spPr bwMode="auto">
          <a:xfrm>
            <a:off x="761999" y="4191000"/>
            <a:ext cx="3597349" cy="762000"/>
          </a:xfrm>
          <a:prstGeom prst="rect">
            <a:avLst/>
          </a:prstGeom>
          <a:noFill/>
          <a:ln w="9525">
            <a:noFill/>
            <a:miter lim="800000"/>
            <a:headEnd/>
            <a:tailEnd/>
          </a:ln>
        </p:spPr>
      </p:pic>
      <p:graphicFrame>
        <p:nvGraphicFramePr>
          <p:cNvPr id="10" name="Object 9"/>
          <p:cNvGraphicFramePr>
            <a:graphicFrameLocks noChangeAspect="1"/>
          </p:cNvGraphicFramePr>
          <p:nvPr/>
        </p:nvGraphicFramePr>
        <p:xfrm>
          <a:off x="1143000" y="2209800"/>
          <a:ext cx="304800" cy="487680"/>
        </p:xfrm>
        <a:graphic>
          <a:graphicData uri="http://schemas.openxmlformats.org/presentationml/2006/ole">
            <p:oleObj spid="_x0000_s71681" name="Equation" r:id="rId6" imgW="126720" imgH="203040" progId="Equation.3">
              <p:embed/>
            </p:oleObj>
          </a:graphicData>
        </a:graphic>
      </p:graphicFrame>
      <p:graphicFrame>
        <p:nvGraphicFramePr>
          <p:cNvPr id="71683" name="Object 3"/>
          <p:cNvGraphicFramePr>
            <a:graphicFrameLocks noChangeAspect="1"/>
          </p:cNvGraphicFramePr>
          <p:nvPr/>
        </p:nvGraphicFramePr>
        <p:xfrm>
          <a:off x="4953000" y="3048000"/>
          <a:ext cx="304800" cy="487363"/>
        </p:xfrm>
        <a:graphic>
          <a:graphicData uri="http://schemas.openxmlformats.org/presentationml/2006/ole">
            <p:oleObj spid="_x0000_s71683" name="Equation" r:id="rId7" imgW="126720" imgH="20304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01000" cy="838200"/>
          </a:xfrm>
        </p:spPr>
        <p:txBody>
          <a:bodyPr/>
          <a:lstStyle/>
          <a:p>
            <a:pPr algn="ctr"/>
            <a:r>
              <a:rPr lang="en-US" dirty="0" smtClean="0"/>
              <a:t>Likelihood function</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13</a:t>
            </a:fld>
            <a:r>
              <a:rPr lang="en-US" sz="1100" dirty="0" smtClean="0"/>
              <a:t>/36</a:t>
            </a:r>
            <a:endParaRPr lang="en-US" sz="1100" dirty="0"/>
          </a:p>
        </p:txBody>
      </p:sp>
      <p:sp>
        <p:nvSpPr>
          <p:cNvPr id="6" name="Content Placeholder 5"/>
          <p:cNvSpPr>
            <a:spLocks noGrp="1"/>
          </p:cNvSpPr>
          <p:nvPr>
            <p:ph sz="quarter" idx="1"/>
          </p:nvPr>
        </p:nvSpPr>
        <p:spPr>
          <a:xfrm>
            <a:off x="381000" y="1371600"/>
            <a:ext cx="8458200" cy="4724400"/>
          </a:xfrm>
        </p:spPr>
        <p:txBody>
          <a:bodyPr>
            <a:normAutofit/>
          </a:bodyPr>
          <a:lstStyle/>
          <a:p>
            <a:r>
              <a:rPr lang="en-US" dirty="0" smtClean="0"/>
              <a:t>Covariance Matrix:</a:t>
            </a:r>
          </a:p>
          <a:p>
            <a:pPr>
              <a:buNone/>
            </a:pPr>
            <a:r>
              <a:rPr lang="en-US" dirty="0" smtClean="0"/>
              <a:t>	where       has a known structure (e.g., spatially white noise or isotropic noise) with normalization trace{     } </a:t>
            </a:r>
            <a:r>
              <a:rPr lang="en-US" dirty="0" smtClean="0">
                <a:latin typeface="Times New Roman" pitchFamily="18" charset="0"/>
                <a:cs typeface="Times New Roman" pitchFamily="18" charset="0"/>
              </a:rPr>
              <a:t>= </a:t>
            </a:r>
            <a:r>
              <a:rPr lang="en-US" dirty="0" smtClean="0"/>
              <a:t>M so that      reflects the mean energy of the noise (i.e., as </a:t>
            </a:r>
            <a:r>
              <a:rPr lang="en-US" dirty="0" smtClean="0"/>
              <a:t>obtained </a:t>
            </a:r>
            <a:r>
              <a:rPr lang="en-US" dirty="0" smtClean="0"/>
              <a:t>after averaging the noise energy over all </a:t>
            </a:r>
            <a:r>
              <a:rPr lang="en-US" dirty="0" smtClean="0"/>
              <a:t>microphones</a:t>
            </a:r>
            <a:r>
              <a:rPr lang="en-US" dirty="0" smtClean="0"/>
              <a:t>)</a:t>
            </a:r>
          </a:p>
          <a:p>
            <a:r>
              <a:rPr lang="en-US" dirty="0" smtClean="0"/>
              <a:t>S</a:t>
            </a:r>
          </a:p>
          <a:p>
            <a:endParaRPr lang="en-US" dirty="0" smtClean="0"/>
          </a:p>
          <a:p>
            <a:endParaRPr lang="en-US" dirty="0" smtClean="0"/>
          </a:p>
          <a:p>
            <a:endParaRPr lang="en-US" dirty="0" smtClean="0"/>
          </a:p>
          <a:p>
            <a:r>
              <a:rPr lang="en-US" dirty="0" smtClean="0"/>
              <a:t>Here</a:t>
            </a:r>
          </a:p>
          <a:p>
            <a:pPr>
              <a:buNone/>
            </a:pPr>
            <a:endParaRPr lang="en-US" dirty="0" smtClean="0"/>
          </a:p>
          <a:p>
            <a:pPr>
              <a:buNone/>
            </a:pPr>
            <a:endParaRPr lang="en-US" dirty="0"/>
          </a:p>
        </p:txBody>
      </p:sp>
      <p:pic>
        <p:nvPicPr>
          <p:cNvPr id="49154" name="Picture 2"/>
          <p:cNvPicPr>
            <a:picLocks noChangeAspect="1" noChangeArrowheads="1"/>
          </p:cNvPicPr>
          <p:nvPr/>
        </p:nvPicPr>
        <p:blipFill>
          <a:blip r:embed="rId3" cstate="print">
            <a:clrChange>
              <a:clrFrom>
                <a:srgbClr val="FFFFF2"/>
              </a:clrFrom>
              <a:clrTo>
                <a:srgbClr val="FFFFF2">
                  <a:alpha val="0"/>
                </a:srgbClr>
              </a:clrTo>
            </a:clrChange>
          </a:blip>
          <a:srcRect/>
          <a:stretch>
            <a:fillRect/>
          </a:stretch>
        </p:blipFill>
        <p:spPr bwMode="auto">
          <a:xfrm>
            <a:off x="3124200" y="1447800"/>
            <a:ext cx="2182088" cy="381000"/>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1524000" y="1905000"/>
          <a:ext cx="457200" cy="433137"/>
        </p:xfrm>
        <a:graphic>
          <a:graphicData uri="http://schemas.openxmlformats.org/presentationml/2006/ole">
            <p:oleObj spid="_x0000_s49155" name="Equation" r:id="rId4" imgW="241200" imgH="228600" progId="Equation.3">
              <p:embed/>
            </p:oleObj>
          </a:graphicData>
        </a:graphic>
      </p:graphicFrame>
      <p:graphicFrame>
        <p:nvGraphicFramePr>
          <p:cNvPr id="49156" name="Object 4"/>
          <p:cNvGraphicFramePr>
            <a:graphicFrameLocks noChangeAspect="1"/>
          </p:cNvGraphicFramePr>
          <p:nvPr/>
        </p:nvGraphicFramePr>
        <p:xfrm>
          <a:off x="5715000" y="2286000"/>
          <a:ext cx="482600" cy="457200"/>
        </p:xfrm>
        <a:graphic>
          <a:graphicData uri="http://schemas.openxmlformats.org/presentationml/2006/ole">
            <p:oleObj spid="_x0000_s49156" name="Equation" r:id="rId5" imgW="241200" imgH="228600" progId="Equation.3">
              <p:embed/>
            </p:oleObj>
          </a:graphicData>
        </a:graphic>
      </p:graphicFrame>
      <p:graphicFrame>
        <p:nvGraphicFramePr>
          <p:cNvPr id="10" name="Object 9"/>
          <p:cNvGraphicFramePr>
            <a:graphicFrameLocks noChangeAspect="1"/>
          </p:cNvGraphicFramePr>
          <p:nvPr/>
        </p:nvGraphicFramePr>
        <p:xfrm>
          <a:off x="7772400" y="2286000"/>
          <a:ext cx="381000" cy="428625"/>
        </p:xfrm>
        <a:graphic>
          <a:graphicData uri="http://schemas.openxmlformats.org/presentationml/2006/ole">
            <p:oleObj spid="_x0000_s49157" name="Equation" r:id="rId6" imgW="203040" imgH="228600" progId="Equation.3">
              <p:embed/>
            </p:oleObj>
          </a:graphicData>
        </a:graphic>
      </p:graphicFrame>
      <p:pic>
        <p:nvPicPr>
          <p:cNvPr id="49159" name="Picture 7"/>
          <p:cNvPicPr>
            <a:picLocks noChangeAspect="1" noChangeArrowheads="1"/>
          </p:cNvPicPr>
          <p:nvPr/>
        </p:nvPicPr>
        <p:blipFill>
          <a:blip r:embed="rId7" cstate="print"/>
          <a:srcRect/>
          <a:stretch>
            <a:fillRect/>
          </a:stretch>
        </p:blipFill>
        <p:spPr bwMode="auto">
          <a:xfrm>
            <a:off x="685800" y="3505200"/>
            <a:ext cx="5418664" cy="1828800"/>
          </a:xfrm>
          <a:prstGeom prst="rect">
            <a:avLst/>
          </a:prstGeom>
          <a:noFill/>
          <a:ln w="9525">
            <a:noFill/>
            <a:miter lim="800000"/>
            <a:headEnd/>
            <a:tailEnd/>
          </a:ln>
        </p:spPr>
      </p:pic>
      <p:pic>
        <p:nvPicPr>
          <p:cNvPr id="49160" name="Picture 8"/>
          <p:cNvPicPr>
            <a:picLocks noChangeAspect="1" noChangeArrowheads="1"/>
          </p:cNvPicPr>
          <p:nvPr/>
        </p:nvPicPr>
        <p:blipFill>
          <a:blip r:embed="rId8" cstate="print"/>
          <a:srcRect/>
          <a:stretch>
            <a:fillRect/>
          </a:stretch>
        </p:blipFill>
        <p:spPr bwMode="auto">
          <a:xfrm>
            <a:off x="1447800" y="5410200"/>
            <a:ext cx="165735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838200"/>
          </a:xfrm>
        </p:spPr>
        <p:txBody>
          <a:bodyPr/>
          <a:lstStyle/>
          <a:p>
            <a:pPr algn="ctr"/>
            <a:r>
              <a:rPr lang="en-US" dirty="0" smtClean="0"/>
              <a:t>The Prior Distribution-1</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14</a:t>
            </a:fld>
            <a:r>
              <a:rPr lang="en-US" sz="1100" dirty="0" smtClean="0"/>
              <a:t>/36</a:t>
            </a:r>
            <a:endParaRPr lang="en-US" sz="1100" dirty="0"/>
          </a:p>
        </p:txBody>
      </p:sp>
      <p:sp>
        <p:nvSpPr>
          <p:cNvPr id="6" name="Content Placeholder 5"/>
          <p:cNvSpPr>
            <a:spLocks noGrp="1"/>
          </p:cNvSpPr>
          <p:nvPr>
            <p:ph sz="quarter" idx="1"/>
          </p:nvPr>
        </p:nvSpPr>
        <p:spPr>
          <a:xfrm>
            <a:off x="381000" y="1447800"/>
            <a:ext cx="8305800" cy="4495800"/>
          </a:xfrm>
        </p:spPr>
        <p:txBody>
          <a:bodyPr/>
          <a:lstStyle/>
          <a:p>
            <a:r>
              <a:rPr lang="en-US" sz="3200" dirty="0" smtClean="0"/>
              <a:t>The spatial covariance function of the random field </a:t>
            </a:r>
            <a:r>
              <a:rPr lang="en-US" sz="3200" i="1" dirty="0" smtClean="0"/>
              <a:t>s</a:t>
            </a:r>
            <a:r>
              <a:rPr lang="en-US" sz="3200" dirty="0" smtClean="0"/>
              <a:t>(</a:t>
            </a:r>
            <a:r>
              <a:rPr lang="en-US" sz="3200" b="1" dirty="0" smtClean="0"/>
              <a:t>r</a:t>
            </a:r>
            <a:r>
              <a:rPr lang="en-US" sz="3200" dirty="0" smtClean="0"/>
              <a:t>), namely</a:t>
            </a:r>
          </a:p>
          <a:p>
            <a:endParaRPr lang="en-US" sz="3200" dirty="0" smtClean="0"/>
          </a:p>
          <a:p>
            <a:r>
              <a:rPr lang="en-US" sz="3200" dirty="0" smtClean="0"/>
              <a:t>Normalization: </a:t>
            </a:r>
            <a:r>
              <a:rPr lang="en-US" sz="3200" dirty="0" smtClean="0"/>
              <a:t>			   .</a:t>
            </a:r>
            <a:endParaRPr lang="en-US" sz="3200" dirty="0" smtClean="0"/>
          </a:p>
          <a:p>
            <a:r>
              <a:rPr lang="en-US" sz="3200" dirty="0" smtClean="0"/>
              <a:t>     reflects the mean energy of the source.</a:t>
            </a:r>
          </a:p>
          <a:p>
            <a:r>
              <a:rPr lang="en-US" sz="3200" dirty="0" smtClean="0"/>
              <a:t>The expectation operator is to be understood here as an ensemble average over all possible and admissible source fields before the experiment is performed.</a:t>
            </a:r>
          </a:p>
        </p:txBody>
      </p:sp>
      <p:pic>
        <p:nvPicPr>
          <p:cNvPr id="50179" name="Picture 3"/>
          <p:cNvPicPr>
            <a:picLocks noChangeAspect="1" noChangeArrowheads="1"/>
          </p:cNvPicPr>
          <p:nvPr/>
        </p:nvPicPr>
        <p:blipFill>
          <a:blip r:embed="rId2" cstate="print"/>
          <a:srcRect/>
          <a:stretch>
            <a:fillRect/>
          </a:stretch>
        </p:blipFill>
        <p:spPr bwMode="auto">
          <a:xfrm>
            <a:off x="685800" y="2438400"/>
            <a:ext cx="4267200" cy="651219"/>
          </a:xfrm>
          <a:prstGeom prst="rect">
            <a:avLst/>
          </a:prstGeom>
          <a:noFill/>
          <a:ln w="9525">
            <a:noFill/>
            <a:miter lim="800000"/>
            <a:headEnd/>
            <a:tailEnd/>
          </a:ln>
        </p:spPr>
      </p:pic>
      <p:pic>
        <p:nvPicPr>
          <p:cNvPr id="50180" name="Picture 4"/>
          <p:cNvPicPr>
            <a:picLocks noChangeAspect="1" noChangeArrowheads="1"/>
          </p:cNvPicPr>
          <p:nvPr/>
        </p:nvPicPr>
        <p:blipFill>
          <a:blip r:embed="rId3" cstate="print"/>
          <a:srcRect/>
          <a:stretch>
            <a:fillRect/>
          </a:stretch>
        </p:blipFill>
        <p:spPr bwMode="auto">
          <a:xfrm>
            <a:off x="3048000" y="3124200"/>
            <a:ext cx="2275488" cy="499918"/>
          </a:xfrm>
          <a:prstGeom prst="rect">
            <a:avLst/>
          </a:prstGeom>
          <a:noFill/>
          <a:ln w="9525">
            <a:noFill/>
            <a:miter lim="800000"/>
            <a:headEnd/>
            <a:tailEnd/>
          </a:ln>
        </p:spPr>
      </p:pic>
      <p:pic>
        <p:nvPicPr>
          <p:cNvPr id="50181" name="Picture 5"/>
          <p:cNvPicPr>
            <a:picLocks noChangeAspect="1" noChangeArrowheads="1"/>
          </p:cNvPicPr>
          <p:nvPr/>
        </p:nvPicPr>
        <p:blipFill>
          <a:blip r:embed="rId4" cstate="print"/>
          <a:srcRect/>
          <a:stretch>
            <a:fillRect/>
          </a:stretch>
        </p:blipFill>
        <p:spPr bwMode="auto">
          <a:xfrm>
            <a:off x="685800" y="3657600"/>
            <a:ext cx="457200" cy="536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14400"/>
          </a:xfrm>
        </p:spPr>
        <p:txBody>
          <a:bodyPr>
            <a:normAutofit/>
          </a:bodyPr>
          <a:lstStyle/>
          <a:p>
            <a:pPr algn="ctr"/>
            <a:r>
              <a:rPr lang="en-US" dirty="0" smtClean="0"/>
              <a:t>The Prior Distribution-2</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15</a:t>
            </a:fld>
            <a:r>
              <a:rPr lang="en-US" sz="1100" dirty="0" smtClean="0"/>
              <a:t>/36</a:t>
            </a:r>
            <a:endParaRPr lang="en-US" sz="1100" dirty="0"/>
          </a:p>
        </p:txBody>
      </p:sp>
      <p:sp>
        <p:nvSpPr>
          <p:cNvPr id="6" name="Content Placeholder 5"/>
          <p:cNvSpPr>
            <a:spLocks noGrp="1"/>
          </p:cNvSpPr>
          <p:nvPr>
            <p:ph sz="quarter" idx="1"/>
          </p:nvPr>
        </p:nvSpPr>
        <p:spPr>
          <a:xfrm>
            <a:off x="457200" y="1371600"/>
            <a:ext cx="8305800" cy="4419600"/>
          </a:xfrm>
        </p:spPr>
        <p:txBody>
          <a:bodyPr>
            <a:normAutofit fontScale="92500" lnSpcReduction="10000"/>
          </a:bodyPr>
          <a:lstStyle/>
          <a:p>
            <a:pPr marL="406400" indent="-406400"/>
            <a:r>
              <a:rPr lang="en-US" sz="3500" dirty="0" smtClean="0"/>
              <a:t> </a:t>
            </a:r>
          </a:p>
          <a:p>
            <a:pPr marL="406400" indent="-406400"/>
            <a:endParaRPr lang="en-US" sz="4000" dirty="0" smtClean="0"/>
          </a:p>
          <a:p>
            <a:pPr marL="406400" indent="-406400"/>
            <a:r>
              <a:rPr lang="en-US" sz="3500" dirty="0" smtClean="0"/>
              <a:t>Here</a:t>
            </a:r>
          </a:p>
          <a:p>
            <a:pPr marL="406400" indent="-406400"/>
            <a:r>
              <a:rPr lang="en-US" sz="3500" dirty="0" smtClean="0"/>
              <a:t>In analogy with the </a:t>
            </a:r>
            <a:r>
              <a:rPr lang="en-US" sz="3500" dirty="0" smtClean="0"/>
              <a:t>Maxwell-Boltzmann distribution </a:t>
            </a:r>
            <a:r>
              <a:rPr lang="en-US" sz="3500" dirty="0" smtClean="0"/>
              <a:t>law of Statistical Mechanics:  </a:t>
            </a:r>
            <a:r>
              <a:rPr lang="en-US" sz="4000" dirty="0" smtClean="0"/>
              <a:t>       </a:t>
            </a:r>
          </a:p>
          <a:p>
            <a:pPr lvl="1">
              <a:buFont typeface="Wingdings" pitchFamily="2" charset="2"/>
              <a:buChar char="Ø"/>
            </a:pPr>
            <a:r>
              <a:rPr lang="en-US" sz="3800" dirty="0" smtClean="0"/>
              <a:t>               </a:t>
            </a:r>
            <a:r>
              <a:rPr lang="en-US" sz="3000" dirty="0" smtClean="0"/>
              <a:t>can be viewed as the total energy of the microstates.</a:t>
            </a:r>
          </a:p>
          <a:p>
            <a:pPr lvl="1">
              <a:buFont typeface="Wingdings" pitchFamily="2" charset="2"/>
              <a:buChar char="Ø"/>
            </a:pPr>
            <a:r>
              <a:rPr lang="en-US" sz="3000" dirty="0" smtClean="0"/>
              <a:t>      can be viewed as the temperature times the Boltzmann constant.</a:t>
            </a:r>
            <a:endParaRPr lang="en-US" sz="4000" dirty="0" smtClean="0"/>
          </a:p>
          <a:p>
            <a:endParaRPr lang="en-US" dirty="0"/>
          </a:p>
        </p:txBody>
      </p:sp>
      <p:pic>
        <p:nvPicPr>
          <p:cNvPr id="51202" name="Picture 2"/>
          <p:cNvPicPr>
            <a:picLocks noChangeAspect="1" noChangeArrowheads="1"/>
          </p:cNvPicPr>
          <p:nvPr/>
        </p:nvPicPr>
        <p:blipFill>
          <a:blip r:embed="rId2" cstate="print"/>
          <a:srcRect/>
          <a:stretch>
            <a:fillRect/>
          </a:stretch>
        </p:blipFill>
        <p:spPr bwMode="auto">
          <a:xfrm>
            <a:off x="1676400" y="2362200"/>
            <a:ext cx="3990109" cy="609600"/>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1219200" y="4055533"/>
            <a:ext cx="1371600" cy="592667"/>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134533" y="4953000"/>
            <a:ext cx="389467" cy="45720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838199" y="1143000"/>
            <a:ext cx="6172201"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62000"/>
          </a:xfrm>
        </p:spPr>
        <p:txBody>
          <a:bodyPr/>
          <a:lstStyle/>
          <a:p>
            <a:pPr algn="ctr"/>
            <a:r>
              <a:rPr lang="en-US" dirty="0" smtClean="0"/>
              <a:t>The Cost Function</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16</a:t>
            </a:fld>
            <a:r>
              <a:rPr lang="en-US" sz="1100" dirty="0" smtClean="0"/>
              <a:t>/36</a:t>
            </a:r>
            <a:endParaRPr lang="en-US" sz="1100" dirty="0"/>
          </a:p>
        </p:txBody>
      </p:sp>
      <p:sp>
        <p:nvSpPr>
          <p:cNvPr id="6" name="Content Placeholder 5"/>
          <p:cNvSpPr>
            <a:spLocks noGrp="1"/>
          </p:cNvSpPr>
          <p:nvPr>
            <p:ph sz="quarter" idx="1"/>
          </p:nvPr>
        </p:nvSpPr>
        <p:spPr>
          <a:xfrm>
            <a:off x="381000" y="1219200"/>
            <a:ext cx="8382000" cy="4876800"/>
          </a:xfrm>
        </p:spPr>
        <p:txBody>
          <a:bodyPr/>
          <a:lstStyle/>
          <a:p>
            <a:r>
              <a:rPr lang="en-US" dirty="0" smtClean="0"/>
              <a:t> </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This has to be minimized with respect to      and  </a:t>
            </a:r>
          </a:p>
          <a:p>
            <a:r>
              <a:rPr lang="en-US" b="1" dirty="0" smtClean="0"/>
              <a:t>Singular Value Decomposition:</a:t>
            </a:r>
            <a:endParaRPr lang="en-US" b="1" dirty="0"/>
          </a:p>
        </p:txBody>
      </p:sp>
      <p:pic>
        <p:nvPicPr>
          <p:cNvPr id="52226" name="Picture 2"/>
          <p:cNvPicPr>
            <a:picLocks noChangeAspect="1" noChangeArrowheads="1"/>
          </p:cNvPicPr>
          <p:nvPr/>
        </p:nvPicPr>
        <p:blipFill>
          <a:blip r:embed="rId2" cstate="print"/>
          <a:srcRect/>
          <a:stretch>
            <a:fillRect/>
          </a:stretch>
        </p:blipFill>
        <p:spPr bwMode="auto">
          <a:xfrm>
            <a:off x="685800" y="1143000"/>
            <a:ext cx="6172200" cy="3021129"/>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5602941" y="4191000"/>
            <a:ext cx="340659" cy="304800"/>
          </a:xfrm>
          <a:prstGeom prst="rect">
            <a:avLst/>
          </a:prstGeom>
          <a:noFill/>
          <a:ln w="9525">
            <a:noFill/>
            <a:miter lim="800000"/>
            <a:headEnd/>
            <a:tailEnd/>
          </a:ln>
        </p:spPr>
      </p:pic>
      <p:pic>
        <p:nvPicPr>
          <p:cNvPr id="52228" name="Picture 4"/>
          <p:cNvPicPr>
            <a:picLocks noChangeAspect="1" noChangeArrowheads="1"/>
          </p:cNvPicPr>
          <p:nvPr/>
        </p:nvPicPr>
        <p:blipFill>
          <a:blip r:embed="rId4" cstate="print"/>
          <a:srcRect/>
          <a:stretch>
            <a:fillRect/>
          </a:stretch>
        </p:blipFill>
        <p:spPr bwMode="auto">
          <a:xfrm>
            <a:off x="6545943" y="4171950"/>
            <a:ext cx="616857" cy="323850"/>
          </a:xfrm>
          <a:prstGeom prst="rect">
            <a:avLst/>
          </a:prstGeom>
          <a:noFill/>
          <a:ln w="9525">
            <a:noFill/>
            <a:miter lim="800000"/>
            <a:headEnd/>
            <a:tailEnd/>
          </a:ln>
        </p:spPr>
      </p:pic>
      <p:pic>
        <p:nvPicPr>
          <p:cNvPr id="52229" name="Picture 5"/>
          <p:cNvPicPr>
            <a:picLocks noChangeAspect="1" noChangeArrowheads="1"/>
          </p:cNvPicPr>
          <p:nvPr/>
        </p:nvPicPr>
        <p:blipFill>
          <a:blip r:embed="rId5" cstate="print"/>
          <a:srcRect/>
          <a:stretch>
            <a:fillRect/>
          </a:stretch>
        </p:blipFill>
        <p:spPr bwMode="auto">
          <a:xfrm>
            <a:off x="761999" y="5029200"/>
            <a:ext cx="389007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772400" cy="731838"/>
          </a:xfrm>
        </p:spPr>
        <p:txBody>
          <a:bodyPr>
            <a:normAutofit fontScale="90000"/>
          </a:bodyPr>
          <a:lstStyle/>
          <a:p>
            <a:pPr algn="ctr"/>
            <a:r>
              <a:rPr lang="en-US" dirty="0" smtClean="0"/>
              <a:t>Skipping the mathematical details…</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17</a:t>
            </a:fld>
            <a:r>
              <a:rPr lang="en-US" sz="1100" dirty="0" smtClean="0"/>
              <a:t>/36</a:t>
            </a:r>
            <a:endParaRPr lang="en-US" sz="1100" dirty="0"/>
          </a:p>
        </p:txBody>
      </p:sp>
      <p:sp>
        <p:nvSpPr>
          <p:cNvPr id="6" name="Content Placeholder 5"/>
          <p:cNvSpPr>
            <a:spLocks noGrp="1"/>
          </p:cNvSpPr>
          <p:nvPr>
            <p:ph sz="quarter" idx="1"/>
          </p:nvPr>
        </p:nvSpPr>
        <p:spPr>
          <a:xfrm>
            <a:off x="457200" y="1295400"/>
            <a:ext cx="8229600" cy="4876800"/>
          </a:xfrm>
        </p:spPr>
        <p:txBody>
          <a:bodyPr/>
          <a:lstStyle/>
          <a:p>
            <a:r>
              <a:rPr lang="en-US" dirty="0" smtClean="0"/>
              <a:t>It can be proved that:</a:t>
            </a:r>
          </a:p>
          <a:p>
            <a:pPr marL="623888" lvl="1" indent="-350838">
              <a:buFont typeface="+mj-lt"/>
              <a:buAutoNum type="arabicPeriod"/>
            </a:pPr>
            <a:r>
              <a:rPr lang="en-US" dirty="0" smtClean="0"/>
              <a:t>The optimal basis functions sought are the </a:t>
            </a:r>
            <a:r>
              <a:rPr lang="en-US" dirty="0" err="1" smtClean="0"/>
              <a:t>eigen</a:t>
            </a:r>
            <a:r>
              <a:rPr lang="en-US" dirty="0" smtClean="0"/>
              <a:t>-functions of above equation, i.e. </a:t>
            </a:r>
          </a:p>
          <a:p>
            <a:pPr marL="623888" lvl="1" indent="-304800">
              <a:buFont typeface="+mj-lt"/>
              <a:buAutoNum type="arabicPeriod"/>
            </a:pPr>
            <a:r>
              <a:rPr lang="en-US" dirty="0" smtClean="0"/>
              <a:t>There are P </a:t>
            </a:r>
            <a:r>
              <a:rPr lang="en-US" dirty="0" smtClean="0">
                <a:latin typeface="Times New Roman" pitchFamily="18" charset="0"/>
                <a:cs typeface="Times New Roman" pitchFamily="18" charset="0"/>
              </a:rPr>
              <a:t>=</a:t>
            </a:r>
            <a:r>
              <a:rPr lang="en-US" dirty="0" smtClean="0"/>
              <a:t> M of them and they are orthogonal through the aperture function          i.e.</a:t>
            </a:r>
          </a:p>
          <a:p>
            <a:pPr marL="623888" lvl="1" indent="-304800">
              <a:buFont typeface="+mj-lt"/>
              <a:buAutoNum type="arabicPeriod"/>
            </a:pPr>
            <a:endParaRPr lang="en-US" dirty="0" smtClean="0"/>
          </a:p>
          <a:p>
            <a:pPr marL="623888" lvl="1" indent="-304800">
              <a:buFont typeface="+mj-lt"/>
              <a:buAutoNum type="arabicPeriod"/>
            </a:pPr>
            <a:endParaRPr lang="en-US" dirty="0" smtClean="0"/>
          </a:p>
          <a:p>
            <a:pPr marL="623888" lvl="1" indent="-304800">
              <a:buFont typeface="+mj-lt"/>
              <a:buAutoNum type="arabicPeriod"/>
            </a:pPr>
            <a:r>
              <a:rPr lang="en-US" dirty="0" smtClean="0"/>
              <a:t>The optimal coefficients are</a:t>
            </a:r>
          </a:p>
          <a:p>
            <a:pPr marL="623888" lvl="1" indent="-304800">
              <a:buFont typeface="+mj-lt"/>
              <a:buAutoNum type="arabicPeriod"/>
            </a:pPr>
            <a:endParaRPr lang="en-US" dirty="0" smtClean="0"/>
          </a:p>
          <a:p>
            <a:pPr marL="623888" lvl="1" indent="-304800">
              <a:buFont typeface="+mj-lt"/>
              <a:buAutoNum type="arabicPeriod"/>
            </a:pPr>
            <a:endParaRPr lang="en-US" dirty="0" smtClean="0"/>
          </a:p>
          <a:p>
            <a:pPr marL="623888" lvl="1" indent="-304800">
              <a:buNone/>
            </a:pPr>
            <a:r>
              <a:rPr lang="en-US" dirty="0" smtClean="0"/>
              <a:t>	where                stands for a noise to signal ratio.</a:t>
            </a:r>
            <a:endParaRPr lang="en-US" dirty="0"/>
          </a:p>
        </p:txBody>
      </p:sp>
      <p:pic>
        <p:nvPicPr>
          <p:cNvPr id="53250" name="Picture 2"/>
          <p:cNvPicPr>
            <a:picLocks noChangeAspect="1" noChangeArrowheads="1"/>
          </p:cNvPicPr>
          <p:nvPr/>
        </p:nvPicPr>
        <p:blipFill>
          <a:blip r:embed="rId2" cstate="print"/>
          <a:srcRect/>
          <a:stretch>
            <a:fillRect/>
          </a:stretch>
        </p:blipFill>
        <p:spPr bwMode="auto">
          <a:xfrm>
            <a:off x="2667000" y="2168878"/>
            <a:ext cx="1493520" cy="345722"/>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3200400" y="2967990"/>
            <a:ext cx="457200" cy="308610"/>
          </a:xfrm>
          <a:prstGeom prst="rect">
            <a:avLst/>
          </a:prstGeom>
          <a:noFill/>
          <a:ln w="9525">
            <a:noFill/>
            <a:miter lim="800000"/>
            <a:headEnd/>
            <a:tailEnd/>
          </a:ln>
        </p:spPr>
      </p:pic>
      <p:pic>
        <p:nvPicPr>
          <p:cNvPr id="53253" name="Picture 5"/>
          <p:cNvPicPr>
            <a:picLocks noChangeAspect="1" noChangeArrowheads="1"/>
          </p:cNvPicPr>
          <p:nvPr/>
        </p:nvPicPr>
        <p:blipFill>
          <a:blip r:embed="rId4" cstate="print"/>
          <a:srcRect/>
          <a:stretch>
            <a:fillRect/>
          </a:stretch>
        </p:blipFill>
        <p:spPr bwMode="auto">
          <a:xfrm>
            <a:off x="1143000" y="3276600"/>
            <a:ext cx="3922148" cy="838200"/>
          </a:xfrm>
          <a:prstGeom prst="rect">
            <a:avLst/>
          </a:prstGeom>
          <a:noFill/>
          <a:ln w="9525">
            <a:noFill/>
            <a:miter lim="800000"/>
            <a:headEnd/>
            <a:tailEnd/>
          </a:ln>
        </p:spPr>
      </p:pic>
      <p:pic>
        <p:nvPicPr>
          <p:cNvPr id="53254" name="Picture 6"/>
          <p:cNvPicPr>
            <a:picLocks noChangeAspect="1" noChangeArrowheads="1"/>
          </p:cNvPicPr>
          <p:nvPr/>
        </p:nvPicPr>
        <p:blipFill>
          <a:blip r:embed="rId5" cstate="print"/>
          <a:srcRect/>
          <a:stretch>
            <a:fillRect/>
          </a:stretch>
        </p:blipFill>
        <p:spPr bwMode="auto">
          <a:xfrm>
            <a:off x="1219199" y="4572000"/>
            <a:ext cx="2706689" cy="838200"/>
          </a:xfrm>
          <a:prstGeom prst="rect">
            <a:avLst/>
          </a:prstGeom>
          <a:noFill/>
          <a:ln w="9525">
            <a:noFill/>
            <a:miter lim="800000"/>
            <a:headEnd/>
            <a:tailEnd/>
          </a:ln>
        </p:spPr>
      </p:pic>
      <p:pic>
        <p:nvPicPr>
          <p:cNvPr id="53255" name="Picture 7"/>
          <p:cNvPicPr>
            <a:picLocks noChangeAspect="1" noChangeArrowheads="1"/>
          </p:cNvPicPr>
          <p:nvPr/>
        </p:nvPicPr>
        <p:blipFill>
          <a:blip r:embed="rId6" cstate="print"/>
          <a:srcRect/>
          <a:stretch>
            <a:fillRect/>
          </a:stretch>
        </p:blipFill>
        <p:spPr bwMode="auto">
          <a:xfrm>
            <a:off x="1905000" y="5334000"/>
            <a:ext cx="101518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18</a:t>
            </a:fld>
            <a:r>
              <a:rPr lang="en-US" sz="1100" dirty="0" smtClean="0"/>
              <a:t>/36</a:t>
            </a:r>
            <a:endParaRPr lang="en-US" sz="1100" dirty="0"/>
          </a:p>
        </p:txBody>
      </p:sp>
      <p:sp>
        <p:nvSpPr>
          <p:cNvPr id="6" name="Content Placeholder 5"/>
          <p:cNvSpPr>
            <a:spLocks noGrp="1"/>
          </p:cNvSpPr>
          <p:nvPr>
            <p:ph sz="quarter" idx="1"/>
          </p:nvPr>
        </p:nvSpPr>
        <p:spPr>
          <a:xfrm>
            <a:off x="457200" y="457200"/>
            <a:ext cx="8153400" cy="5791200"/>
          </a:xfrm>
        </p:spPr>
        <p:txBody>
          <a:bodyPr>
            <a:normAutofit/>
          </a:bodyPr>
          <a:lstStyle/>
          <a:p>
            <a:pPr marL="274320" lvl="1" indent="-274320">
              <a:spcBef>
                <a:spcPts val="580"/>
              </a:spcBef>
              <a:buClr>
                <a:schemeClr val="accent1"/>
              </a:buClr>
            </a:pPr>
            <a:r>
              <a:rPr lang="en-US" sz="2800" dirty="0" smtClean="0"/>
              <a:t>Thus the reconstructed source field is</a:t>
            </a:r>
          </a:p>
          <a:p>
            <a:endParaRPr lang="en-US" dirty="0" smtClean="0"/>
          </a:p>
          <a:p>
            <a:endParaRPr lang="en-US" dirty="0" smtClean="0"/>
          </a:p>
          <a:p>
            <a:pPr marL="347663" indent="-347663"/>
            <a:r>
              <a:rPr lang="en-US" sz="2800" dirty="0" smtClean="0"/>
              <a:t>Remarkable Features:</a:t>
            </a:r>
          </a:p>
          <a:p>
            <a:pPr marL="623888" lvl="1" indent="-304800">
              <a:buFont typeface="Wingdings" pitchFamily="2" charset="2"/>
              <a:buChar char="q"/>
            </a:pPr>
            <a:r>
              <a:rPr lang="en-US" sz="2800" dirty="0" smtClean="0"/>
              <a:t>The optimal interpolating basis does not depend on the measurements but only on </a:t>
            </a:r>
          </a:p>
          <a:p>
            <a:pPr marL="914400" lvl="2" indent="-290513">
              <a:buFont typeface="+mj-lt"/>
              <a:buAutoNum type="arabicParenR"/>
            </a:pPr>
            <a:r>
              <a:rPr lang="en-US" sz="2400" dirty="0" smtClean="0"/>
              <a:t>the topology of the source surface, </a:t>
            </a:r>
          </a:p>
          <a:p>
            <a:pPr marL="914400" lvl="2" indent="-290513">
              <a:buFont typeface="+mj-lt"/>
              <a:buAutoNum type="arabicParenR"/>
            </a:pPr>
            <a:r>
              <a:rPr lang="en-US" sz="2400" dirty="0" smtClean="0"/>
              <a:t>the geometry of the antenna, </a:t>
            </a:r>
          </a:p>
          <a:p>
            <a:pPr marL="914400" lvl="2" indent="-290513">
              <a:buFont typeface="+mj-lt"/>
              <a:buAutoNum type="arabicParenR"/>
            </a:pPr>
            <a:r>
              <a:rPr lang="en-US" sz="2400" dirty="0" smtClean="0"/>
              <a:t>the spatial structure of the measurement noise and</a:t>
            </a:r>
          </a:p>
          <a:p>
            <a:pPr marL="914400" lvl="2" indent="-290513">
              <a:buFont typeface="+mj-lt"/>
              <a:buAutoNum type="arabicParenR"/>
            </a:pPr>
            <a:r>
              <a:rPr lang="en-US" sz="2400" dirty="0" smtClean="0"/>
              <a:t>a priori available spatial information on the source field.</a:t>
            </a:r>
          </a:p>
          <a:p>
            <a:pPr marL="623888" lvl="1" indent="-304800">
              <a:buFont typeface="Wingdings" pitchFamily="2" charset="2"/>
              <a:buChar char="q"/>
            </a:pPr>
            <a:r>
              <a:rPr lang="en-US" sz="2800" dirty="0" smtClean="0"/>
              <a:t>The dimension of the basis is exactly equal to the number of microphones in the </a:t>
            </a:r>
            <a:r>
              <a:rPr lang="en-US" sz="2800" dirty="0" smtClean="0"/>
              <a:t>array.</a:t>
            </a:r>
            <a:endParaRPr lang="en-US" sz="2800" dirty="0"/>
          </a:p>
        </p:txBody>
      </p:sp>
      <p:pic>
        <p:nvPicPr>
          <p:cNvPr id="54274" name="Picture 2"/>
          <p:cNvPicPr>
            <a:picLocks noChangeAspect="1" noChangeArrowheads="1"/>
          </p:cNvPicPr>
          <p:nvPr/>
        </p:nvPicPr>
        <p:blipFill>
          <a:blip r:embed="rId2" cstate="print"/>
          <a:srcRect/>
          <a:stretch>
            <a:fillRect/>
          </a:stretch>
        </p:blipFill>
        <p:spPr bwMode="auto">
          <a:xfrm>
            <a:off x="838200" y="914399"/>
            <a:ext cx="3733800" cy="9410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algn="ctr"/>
            <a:r>
              <a:rPr lang="en-US" dirty="0" smtClean="0"/>
              <a:t>Skipping the details of</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19</a:t>
            </a:fld>
            <a:r>
              <a:rPr lang="en-US" sz="1100" dirty="0" smtClean="0"/>
              <a:t>/36</a:t>
            </a:r>
            <a:endParaRPr lang="en-US" sz="1100" dirty="0"/>
          </a:p>
        </p:txBody>
      </p:sp>
      <p:sp>
        <p:nvSpPr>
          <p:cNvPr id="6" name="Content Placeholder 5"/>
          <p:cNvSpPr>
            <a:spLocks noGrp="1"/>
          </p:cNvSpPr>
          <p:nvPr>
            <p:ph sz="quarter" idx="1"/>
          </p:nvPr>
        </p:nvSpPr>
        <p:spPr>
          <a:xfrm>
            <a:off x="457200" y="1143000"/>
            <a:ext cx="8305800" cy="4953000"/>
          </a:xfrm>
        </p:spPr>
        <p:txBody>
          <a:bodyPr/>
          <a:lstStyle/>
          <a:p>
            <a:r>
              <a:rPr lang="en-US" dirty="0" smtClean="0"/>
              <a:t>Physical and Probabilistic Interpretations of the optimal basis functions           and their associated singular </a:t>
            </a:r>
            <a:r>
              <a:rPr lang="en-US" dirty="0" smtClean="0"/>
              <a:t>values     .</a:t>
            </a:r>
            <a:endParaRPr lang="en-US" dirty="0" smtClean="0"/>
          </a:p>
          <a:p>
            <a:r>
              <a:rPr lang="en-US" dirty="0" smtClean="0"/>
              <a:t>Regularization.</a:t>
            </a:r>
          </a:p>
          <a:p>
            <a:r>
              <a:rPr lang="en-US" dirty="0" smtClean="0"/>
              <a:t>Refer to the paper for details.</a:t>
            </a:r>
            <a:endParaRPr lang="en-US" dirty="0"/>
          </a:p>
        </p:txBody>
      </p:sp>
      <p:pic>
        <p:nvPicPr>
          <p:cNvPr id="55298" name="Picture 2"/>
          <p:cNvPicPr>
            <a:picLocks noChangeAspect="1" noChangeArrowheads="1"/>
          </p:cNvPicPr>
          <p:nvPr/>
        </p:nvPicPr>
        <p:blipFill>
          <a:blip r:embed="rId3" cstate="print"/>
          <a:srcRect/>
          <a:stretch>
            <a:fillRect/>
          </a:stretch>
        </p:blipFill>
        <p:spPr bwMode="auto">
          <a:xfrm>
            <a:off x="1981200" y="1600200"/>
            <a:ext cx="682625" cy="381000"/>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6934200" y="1600200"/>
          <a:ext cx="275167" cy="381000"/>
        </p:xfrm>
        <a:graphic>
          <a:graphicData uri="http://schemas.openxmlformats.org/presentationml/2006/ole">
            <p:oleObj spid="_x0000_s55299" name="Equation" r:id="rId4" imgW="164880" imgH="2286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algn="ctr"/>
            <a:r>
              <a:rPr lang="en-US" sz="2400" dirty="0" smtClean="0"/>
              <a:t>A Bayesian approach to sound source reconstruction: Optimal</a:t>
            </a:r>
            <a:br>
              <a:rPr lang="en-US" sz="2400" dirty="0" smtClean="0"/>
            </a:br>
            <a:r>
              <a:rPr lang="en-US" sz="2400" dirty="0" smtClean="0"/>
              <a:t>basis, regularization, and focusing</a:t>
            </a:r>
            <a:endParaRPr lang="en-US" sz="2400" dirty="0"/>
          </a:p>
        </p:txBody>
      </p:sp>
      <p:sp>
        <p:nvSpPr>
          <p:cNvPr id="12" name="Date Placeholder 11"/>
          <p:cNvSpPr>
            <a:spLocks noGrp="1"/>
          </p:cNvSpPr>
          <p:nvPr>
            <p:ph type="dt" sz="half" idx="10"/>
          </p:nvPr>
        </p:nvSpPr>
        <p:spPr>
          <a:xfrm>
            <a:off x="6400800" y="6381750"/>
            <a:ext cx="2476500" cy="476250"/>
          </a:xfrm>
        </p:spPr>
        <p:txBody>
          <a:bodyPr/>
          <a:lstStyle/>
          <a:p>
            <a:fld id="{11D532EB-764D-4772-AF3A-A8DEA78FEB40}" type="datetime2">
              <a:rPr lang="en-US" smtClean="0"/>
              <a:pPr/>
              <a:t>Friday, June 15, 2012</a:t>
            </a:fld>
            <a:endParaRPr lang="en-US" dirty="0"/>
          </a:p>
        </p:txBody>
      </p:sp>
      <p:sp>
        <p:nvSpPr>
          <p:cNvPr id="6" name="Footer Placeholder 5"/>
          <p:cNvSpPr>
            <a:spLocks noGrp="1"/>
          </p:cNvSpPr>
          <p:nvPr>
            <p:ph type="ftr" sz="quarter" idx="11"/>
          </p:nvPr>
        </p:nvSpPr>
        <p:spPr>
          <a:xfrm>
            <a:off x="685800" y="6400800"/>
            <a:ext cx="3962400" cy="457200"/>
          </a:xfrm>
        </p:spPr>
        <p:txBody>
          <a:bodyPr/>
          <a:lstStyle/>
          <a:p>
            <a:r>
              <a:rPr lang="en-US" dirty="0" smtClean="0"/>
              <a:t>TEA; PME; NTHU;</a:t>
            </a:r>
            <a:endParaRPr lang="en-US" dirty="0"/>
          </a:p>
        </p:txBody>
      </p:sp>
      <p:sp>
        <p:nvSpPr>
          <p:cNvPr id="7" name="Slide Number Placeholder 6"/>
          <p:cNvSpPr>
            <a:spLocks noGrp="1"/>
          </p:cNvSpPr>
          <p:nvPr>
            <p:ph type="sldNum" sz="quarter" idx="12"/>
          </p:nvPr>
        </p:nvSpPr>
        <p:spPr/>
        <p:txBody>
          <a:bodyPr>
            <a:normAutofit/>
          </a:bodyPr>
          <a:lstStyle/>
          <a:p>
            <a:fld id="{35A4782E-12B7-4143-A032-D1B7CAEBC783}" type="slidenum">
              <a:rPr lang="en-US" smtClean="0"/>
              <a:pPr/>
              <a:t>2</a:t>
            </a:fld>
            <a:r>
              <a:rPr lang="en-US" dirty="0" smtClean="0"/>
              <a:t>/36</a:t>
            </a:r>
            <a:endParaRPr lang="en-US" dirty="0"/>
          </a:p>
        </p:txBody>
      </p:sp>
      <p:sp>
        <p:nvSpPr>
          <p:cNvPr id="4" name="Subtitle 2"/>
          <p:cNvSpPr>
            <a:spLocks noGrp="1"/>
          </p:cNvSpPr>
          <p:nvPr>
            <p:ph sz="quarter" idx="1"/>
          </p:nvPr>
        </p:nvSpPr>
        <p:spPr>
          <a:xfrm>
            <a:off x="304800" y="1371600"/>
            <a:ext cx="8534400" cy="4953000"/>
          </a:xfrm>
        </p:spPr>
        <p:txBody>
          <a:bodyPr>
            <a:normAutofit fontScale="92500" lnSpcReduction="20000"/>
          </a:bodyPr>
          <a:lstStyle/>
          <a:p>
            <a:pPr marL="290513" indent="-290513"/>
            <a:r>
              <a:rPr lang="en-US" sz="3000" b="1" dirty="0" smtClean="0"/>
              <a:t>Factors that matter:</a:t>
            </a:r>
          </a:p>
          <a:p>
            <a:pPr marL="682625" lvl="1" indent="-363538">
              <a:buFont typeface="Wingdings" pitchFamily="2" charset="2"/>
              <a:buChar char="Ø"/>
            </a:pPr>
            <a:r>
              <a:rPr lang="en-US" sz="2800" dirty="0" smtClean="0"/>
              <a:t>Topology of the source surface.</a:t>
            </a:r>
          </a:p>
          <a:p>
            <a:pPr marL="682625" lvl="1" indent="-363538">
              <a:buFont typeface="Wingdings" pitchFamily="2" charset="2"/>
              <a:buChar char="Ø"/>
            </a:pPr>
            <a:r>
              <a:rPr lang="en-US" sz="2800" dirty="0" smtClean="0"/>
              <a:t>A priori spatial distribution of the sources.</a:t>
            </a:r>
          </a:p>
          <a:p>
            <a:pPr marL="682625" lvl="1" indent="-363538">
              <a:buFont typeface="Wingdings" pitchFamily="2" charset="2"/>
              <a:buChar char="Ø"/>
            </a:pPr>
            <a:r>
              <a:rPr lang="en-US" sz="2800" dirty="0" smtClean="0"/>
              <a:t>Geometry of the array.</a:t>
            </a:r>
          </a:p>
          <a:p>
            <a:pPr marL="682625" lvl="1" indent="-363538">
              <a:buFont typeface="Wingdings" pitchFamily="2" charset="2"/>
              <a:buChar char="Ø"/>
            </a:pPr>
            <a:r>
              <a:rPr lang="en-US" sz="2800" dirty="0" smtClean="0"/>
              <a:t>Type of propagation (near-field or far-field, </a:t>
            </a:r>
            <a:r>
              <a:rPr lang="en-US" sz="2800" dirty="0" err="1" smtClean="0"/>
              <a:t>freefield</a:t>
            </a:r>
            <a:r>
              <a:rPr lang="en-US" sz="2800" dirty="0" smtClean="0"/>
              <a:t> or scattering).</a:t>
            </a:r>
          </a:p>
          <a:p>
            <a:pPr marL="682625" lvl="1" indent="-363538">
              <a:buFont typeface="Wingdings" pitchFamily="2" charset="2"/>
              <a:buChar char="Ø"/>
            </a:pPr>
            <a:r>
              <a:rPr lang="en-US" sz="2800" dirty="0" smtClean="0"/>
              <a:t>Frequency range of interest.</a:t>
            </a:r>
            <a:endParaRPr lang="en-US" sz="2800" b="1" dirty="0" smtClean="0"/>
          </a:p>
          <a:p>
            <a:r>
              <a:rPr lang="en-US" sz="3000" b="1" dirty="0" smtClean="0"/>
              <a:t>Classical methods:</a:t>
            </a:r>
          </a:p>
          <a:p>
            <a:pPr marL="682625" lvl="1" indent="-363538">
              <a:buFont typeface="Wingdings" pitchFamily="2" charset="2"/>
              <a:buChar char="Ø"/>
            </a:pPr>
            <a:r>
              <a:rPr lang="en-US" sz="2800" dirty="0" err="1" smtClean="0"/>
              <a:t>Beamforming</a:t>
            </a:r>
            <a:r>
              <a:rPr lang="en-US" sz="2800" dirty="0" smtClean="0"/>
              <a:t>; NAH; SONAH; IBEM; HELS; ESM; WSA;</a:t>
            </a:r>
          </a:p>
          <a:p>
            <a:pPr marL="682625" lvl="1" indent="-363538">
              <a:buFont typeface="Wingdings" pitchFamily="2" charset="2"/>
              <a:buChar char="Ø"/>
            </a:pPr>
            <a:r>
              <a:rPr lang="en-US" sz="2800" b="1" dirty="0" smtClean="0">
                <a:solidFill>
                  <a:schemeClr val="accent2"/>
                </a:solidFill>
              </a:rPr>
              <a:t>Follow 2 step approach:</a:t>
            </a:r>
          </a:p>
          <a:p>
            <a:pPr marL="1030288" lvl="2" indent="-347663">
              <a:buFont typeface="Wingdings" pitchFamily="2" charset="2"/>
              <a:buChar char="q"/>
            </a:pPr>
            <a:r>
              <a:rPr lang="en-US" sz="2600" dirty="0" smtClean="0"/>
              <a:t>Interpolate the measurements onto some spatial functions whose propagation are known.</a:t>
            </a:r>
          </a:p>
          <a:p>
            <a:pPr marL="1030288" lvl="2" indent="-347663">
              <a:buFont typeface="Wingdings" pitchFamily="2" charset="2"/>
              <a:buChar char="q"/>
            </a:pPr>
            <a:r>
              <a:rPr lang="en-US" sz="2600" dirty="0" smtClean="0"/>
              <a:t>Reconstruct the source field by </a:t>
            </a:r>
            <a:r>
              <a:rPr lang="en-US" sz="2600" dirty="0" err="1" smtClean="0"/>
              <a:t>retropropagation</a:t>
            </a:r>
            <a:r>
              <a:rPr lang="en-US" sz="2600" dirty="0" smtClean="0"/>
              <a:t>.</a:t>
            </a:r>
            <a:endParaRPr lang="en-US" sz="2600" dirty="0" smtClean="0">
              <a:solidFill>
                <a:schemeClr val="tx1"/>
              </a:solidFill>
            </a:endParaRPr>
          </a:p>
          <a:p>
            <a:pPr lvl="1">
              <a:buNone/>
            </a:pPr>
            <a:endParaRPr lang="en-US" dirty="0" smtClean="0">
              <a:solidFill>
                <a:schemeClr val="tx1"/>
              </a:solidFill>
            </a:endParaRPr>
          </a:p>
          <a:p>
            <a:pPr lvl="1">
              <a:buNone/>
            </a:pPr>
            <a:endParaRPr lang="en-US" dirty="0">
              <a:solidFill>
                <a:schemeClr val="tx1"/>
              </a:solidFill>
            </a:endParaRPr>
          </a:p>
        </p:txBody>
      </p:sp>
      <p:sp>
        <p:nvSpPr>
          <p:cNvPr id="8" name="TextBox 7"/>
          <p:cNvSpPr txBox="1"/>
          <p:nvPr/>
        </p:nvSpPr>
        <p:spPr>
          <a:xfrm>
            <a:off x="2743200" y="990600"/>
            <a:ext cx="3657600" cy="369332"/>
          </a:xfrm>
          <a:prstGeom prst="rect">
            <a:avLst/>
          </a:prstGeom>
          <a:noFill/>
        </p:spPr>
        <p:txBody>
          <a:bodyPr wrap="square" rtlCol="0">
            <a:spAutoFit/>
          </a:bodyPr>
          <a:lstStyle/>
          <a:p>
            <a:pPr algn="ctr"/>
            <a:r>
              <a:rPr lang="en-US" dirty="0" smtClean="0">
                <a:solidFill>
                  <a:schemeClr val="accent2"/>
                </a:solidFill>
              </a:rPr>
              <a:t>-Jerome </a:t>
            </a:r>
            <a:r>
              <a:rPr lang="en-US" dirty="0" err="1" smtClean="0">
                <a:solidFill>
                  <a:schemeClr val="accent2"/>
                </a:solidFill>
              </a:rPr>
              <a:t>Antoni</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08038"/>
          </a:xfrm>
        </p:spPr>
        <p:txBody>
          <a:bodyPr>
            <a:normAutofit/>
          </a:bodyPr>
          <a:lstStyle/>
          <a:p>
            <a:pPr algn="ctr"/>
            <a:r>
              <a:rPr lang="en-US" dirty="0" smtClean="0"/>
              <a:t>Bayesian Focusing</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20</a:t>
            </a:fld>
            <a:r>
              <a:rPr lang="en-US" sz="1100" dirty="0" smtClean="0"/>
              <a:t>/36</a:t>
            </a:r>
            <a:endParaRPr lang="en-US" sz="1100" dirty="0"/>
          </a:p>
        </p:txBody>
      </p:sp>
      <p:sp>
        <p:nvSpPr>
          <p:cNvPr id="6" name="Content Placeholder 5"/>
          <p:cNvSpPr>
            <a:spLocks noGrp="1"/>
          </p:cNvSpPr>
          <p:nvPr>
            <p:ph sz="quarter" idx="1"/>
          </p:nvPr>
        </p:nvSpPr>
        <p:spPr>
          <a:xfrm>
            <a:off x="457200" y="1219200"/>
            <a:ext cx="8305800" cy="4953000"/>
          </a:xfrm>
        </p:spPr>
        <p:txBody>
          <a:bodyPr/>
          <a:lstStyle/>
          <a:p>
            <a:r>
              <a:rPr lang="en-US" dirty="0" smtClean="0"/>
              <a:t>Consider a source field modeled a posteriori by a band-limited spatially white random field. </a:t>
            </a:r>
          </a:p>
          <a:p>
            <a:r>
              <a:rPr lang="en-US" dirty="0" smtClean="0"/>
              <a:t>Let B be the effective </a:t>
            </a:r>
            <a:r>
              <a:rPr lang="en-US" dirty="0" err="1" smtClean="0"/>
              <a:t>wavenumber</a:t>
            </a:r>
            <a:r>
              <a:rPr lang="en-US" dirty="0" smtClean="0"/>
              <a:t> bandwidth of the field.</a:t>
            </a:r>
          </a:p>
          <a:p>
            <a:r>
              <a:rPr lang="en-US" dirty="0" smtClean="0"/>
              <a:t>The energy of the field through the aperture          is then returned by</a:t>
            </a:r>
          </a:p>
          <a:p>
            <a:endParaRPr lang="en-US" dirty="0" smtClean="0"/>
          </a:p>
          <a:p>
            <a:r>
              <a:rPr lang="en-US" dirty="0" smtClean="0"/>
              <a:t>The energy of the reconstructed field with measurement noise taken into account is</a:t>
            </a:r>
          </a:p>
          <a:p>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762000" y="3352800"/>
            <a:ext cx="2514600" cy="668438"/>
          </a:xfrm>
          <a:prstGeom prst="rect">
            <a:avLst/>
          </a:prstGeom>
          <a:noFill/>
          <a:ln w="9525">
            <a:noFill/>
            <a:miter lim="800000"/>
            <a:headEnd/>
            <a:tailEnd/>
          </a:ln>
        </p:spPr>
      </p:pic>
      <p:pic>
        <p:nvPicPr>
          <p:cNvPr id="56323" name="Picture 3"/>
          <p:cNvPicPr>
            <a:picLocks noChangeAspect="1" noChangeArrowheads="1"/>
          </p:cNvPicPr>
          <p:nvPr/>
        </p:nvPicPr>
        <p:blipFill>
          <a:blip r:embed="rId3" cstate="print"/>
          <a:srcRect/>
          <a:stretch>
            <a:fillRect/>
          </a:stretch>
        </p:blipFill>
        <p:spPr bwMode="auto">
          <a:xfrm>
            <a:off x="6172200" y="2667000"/>
            <a:ext cx="609600" cy="304800"/>
          </a:xfrm>
          <a:prstGeom prst="rect">
            <a:avLst/>
          </a:prstGeom>
          <a:noFill/>
          <a:ln w="9525">
            <a:noFill/>
            <a:miter lim="800000"/>
            <a:headEnd/>
            <a:tailEnd/>
          </a:ln>
        </p:spPr>
      </p:pic>
      <p:pic>
        <p:nvPicPr>
          <p:cNvPr id="56324" name="Picture 4"/>
          <p:cNvPicPr>
            <a:picLocks noChangeAspect="1" noChangeArrowheads="1"/>
          </p:cNvPicPr>
          <p:nvPr/>
        </p:nvPicPr>
        <p:blipFill>
          <a:blip r:embed="rId4" cstate="print"/>
          <a:srcRect/>
          <a:stretch>
            <a:fillRect/>
          </a:stretch>
        </p:blipFill>
        <p:spPr bwMode="auto">
          <a:xfrm>
            <a:off x="685800" y="4724400"/>
            <a:ext cx="3411684"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21</a:t>
            </a:fld>
            <a:r>
              <a:rPr lang="en-US" sz="1100" dirty="0" smtClean="0"/>
              <a:t>/36</a:t>
            </a:r>
            <a:endParaRPr lang="en-US" sz="1100" dirty="0"/>
          </a:p>
        </p:txBody>
      </p:sp>
      <p:sp>
        <p:nvSpPr>
          <p:cNvPr id="6" name="Content Placeholder 5"/>
          <p:cNvSpPr>
            <a:spLocks noGrp="1"/>
          </p:cNvSpPr>
          <p:nvPr>
            <p:ph sz="quarter" idx="1"/>
          </p:nvPr>
        </p:nvSpPr>
        <p:spPr>
          <a:xfrm>
            <a:off x="381000" y="762000"/>
            <a:ext cx="8382000" cy="5181600"/>
          </a:xfrm>
        </p:spPr>
        <p:txBody>
          <a:bodyPr/>
          <a:lstStyle/>
          <a:p>
            <a:r>
              <a:rPr lang="en-US" dirty="0" smtClean="0"/>
              <a:t>where </a:t>
            </a:r>
            <a:r>
              <a:rPr lang="en-US" i="1" dirty="0" smtClean="0"/>
              <a:t>P </a:t>
            </a:r>
            <a:r>
              <a:rPr lang="en-US" dirty="0" smtClean="0"/>
              <a:t>is the relative variance which is a good measure to measure the quality of the reconstructed source.</a:t>
            </a:r>
          </a:p>
          <a:p>
            <a:endParaRPr lang="en-US" i="1" dirty="0" smtClean="0"/>
          </a:p>
          <a:p>
            <a:endParaRPr lang="en-US" i="1" dirty="0" smtClean="0"/>
          </a:p>
          <a:p>
            <a:r>
              <a:rPr lang="en-US" dirty="0" smtClean="0"/>
              <a:t>Thus the resolution surface of the reconstructed field is on the order of</a:t>
            </a:r>
          </a:p>
          <a:p>
            <a:endParaRPr lang="en-US" dirty="0" smtClean="0"/>
          </a:p>
          <a:p>
            <a:endParaRPr lang="en-US" dirty="0" smtClean="0"/>
          </a:p>
          <a:p>
            <a:r>
              <a:rPr lang="en-US" dirty="0" smtClean="0"/>
              <a:t>This makes it clear that the narrower the aperture, the finest the spatial resolution. In other words, the aperture function          plays the role of a lens in the </a:t>
            </a:r>
            <a:r>
              <a:rPr lang="en-US" dirty="0" err="1" smtClean="0"/>
              <a:t>retropropagation</a:t>
            </a:r>
            <a:r>
              <a:rPr lang="en-US" dirty="0" smtClean="0"/>
              <a:t> process.</a:t>
            </a:r>
          </a:p>
          <a:p>
            <a:endParaRPr lang="en-US" i="1" dirty="0"/>
          </a:p>
        </p:txBody>
      </p:sp>
      <p:pic>
        <p:nvPicPr>
          <p:cNvPr id="57346" name="Picture 2"/>
          <p:cNvPicPr>
            <a:picLocks noChangeAspect="1" noChangeArrowheads="1"/>
          </p:cNvPicPr>
          <p:nvPr/>
        </p:nvPicPr>
        <p:blipFill>
          <a:blip r:embed="rId2" cstate="print"/>
          <a:srcRect/>
          <a:stretch>
            <a:fillRect/>
          </a:stretch>
        </p:blipFill>
        <p:spPr bwMode="auto">
          <a:xfrm>
            <a:off x="762000" y="1600200"/>
            <a:ext cx="4726745" cy="914400"/>
          </a:xfrm>
          <a:prstGeom prst="rect">
            <a:avLst/>
          </a:prstGeom>
          <a:noFill/>
          <a:ln w="9525">
            <a:noFill/>
            <a:miter lim="800000"/>
            <a:headEnd/>
            <a:tailEnd/>
          </a:ln>
        </p:spPr>
      </p:pic>
      <p:pic>
        <p:nvPicPr>
          <p:cNvPr id="57347" name="Picture 3"/>
          <p:cNvPicPr>
            <a:picLocks noChangeAspect="1" noChangeArrowheads="1"/>
          </p:cNvPicPr>
          <p:nvPr/>
        </p:nvPicPr>
        <p:blipFill>
          <a:blip r:embed="rId3" cstate="print"/>
          <a:srcRect/>
          <a:stretch>
            <a:fillRect/>
          </a:stretch>
        </p:blipFill>
        <p:spPr bwMode="auto">
          <a:xfrm>
            <a:off x="762000" y="3429000"/>
            <a:ext cx="3200400" cy="863825"/>
          </a:xfrm>
          <a:prstGeom prst="rect">
            <a:avLst/>
          </a:prstGeom>
          <a:noFill/>
          <a:ln w="9525">
            <a:noFill/>
            <a:miter lim="800000"/>
            <a:headEnd/>
            <a:tailEnd/>
          </a:ln>
        </p:spPr>
      </p:pic>
      <p:pic>
        <p:nvPicPr>
          <p:cNvPr id="57348" name="Picture 4"/>
          <p:cNvPicPr>
            <a:picLocks noChangeAspect="1" noChangeArrowheads="1"/>
          </p:cNvPicPr>
          <p:nvPr/>
        </p:nvPicPr>
        <p:blipFill>
          <a:blip r:embed="rId4" cstate="print"/>
          <a:srcRect/>
          <a:stretch>
            <a:fillRect/>
          </a:stretch>
        </p:blipFill>
        <p:spPr bwMode="auto">
          <a:xfrm>
            <a:off x="7467600" y="4876800"/>
            <a:ext cx="615462"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pPr algn="ctr"/>
            <a:r>
              <a:rPr lang="en-US" dirty="0" smtClean="0"/>
              <a:t>Conclusions and Practical Implications</a:t>
            </a:r>
            <a:endParaRPr lang="en-US"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22</a:t>
            </a:fld>
            <a:r>
              <a:rPr lang="en-US" sz="1100" dirty="0" smtClean="0"/>
              <a:t>/36</a:t>
            </a:r>
            <a:endParaRPr lang="en-US" sz="1100" dirty="0"/>
          </a:p>
        </p:txBody>
      </p:sp>
      <p:sp>
        <p:nvSpPr>
          <p:cNvPr id="6" name="Content Placeholder 5"/>
          <p:cNvSpPr>
            <a:spLocks noGrp="1"/>
          </p:cNvSpPr>
          <p:nvPr>
            <p:ph sz="quarter" idx="1"/>
          </p:nvPr>
        </p:nvSpPr>
        <p:spPr>
          <a:xfrm>
            <a:off x="457200" y="1066800"/>
            <a:ext cx="8305800" cy="5105400"/>
          </a:xfrm>
        </p:spPr>
        <p:txBody>
          <a:bodyPr>
            <a:normAutofit/>
          </a:bodyPr>
          <a:lstStyle/>
          <a:p>
            <a:pPr algn="just"/>
            <a:r>
              <a:rPr lang="en-US" sz="2400" dirty="0" smtClean="0"/>
              <a:t>The elegance of the approach is to place the user’s choice at the highest level, in the formulation of the prior, which is surely more insightful and intuitive than the choice of norms.</a:t>
            </a:r>
          </a:p>
          <a:p>
            <a:pPr algn="just"/>
            <a:r>
              <a:rPr lang="en-US" sz="2400" dirty="0" smtClean="0"/>
              <a:t>The user is guaranteed to systematically obtain the smallest possible reconstruction error and is therefore released from the difficult choice of selecting a specific method.</a:t>
            </a:r>
          </a:p>
          <a:p>
            <a:pPr algn="just"/>
            <a:r>
              <a:rPr lang="en-US" sz="2400" dirty="0" smtClean="0"/>
              <a:t>The source is reconstructed with the minimum number of necessary basis functions, thus solving the difficult issue of fixing that parameter while implying at the same time a definite saving in terms of computation time and data storage.</a:t>
            </a:r>
          </a:p>
          <a:p>
            <a:pPr algn="just"/>
            <a:r>
              <a:rPr lang="en-US" sz="2400" dirty="0" smtClean="0"/>
              <a:t>The approach is general enough to apply over a wide range of configurations (near-field and far-field, low and high frequency ranges), and thus unifies most classical methods.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85800"/>
          </a:xfrm>
        </p:spPr>
        <p:txBody>
          <a:bodyPr>
            <a:noAutofit/>
          </a:bodyPr>
          <a:lstStyle/>
          <a:p>
            <a:pPr algn="ctr"/>
            <a:r>
              <a:rPr lang="en-US" sz="3200" dirty="0" smtClean="0"/>
              <a:t>Simulation Results: Linear Array, Single Source</a:t>
            </a:r>
            <a:endParaRPr lang="en-US" sz="3200"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23</a:t>
            </a:fld>
            <a:r>
              <a:rPr lang="en-US" sz="1100" dirty="0" smtClean="0"/>
              <a:t>/36</a:t>
            </a:r>
            <a:endParaRPr lang="en-US" sz="1100" dirty="0"/>
          </a:p>
        </p:txBody>
      </p:sp>
      <p:pic>
        <p:nvPicPr>
          <p:cNvPr id="58370" name="Picture 2"/>
          <p:cNvPicPr>
            <a:picLocks noGrp="1" noChangeAspect="1" noChangeArrowheads="1"/>
          </p:cNvPicPr>
          <p:nvPr>
            <p:ph sz="quarter" idx="1"/>
          </p:nvPr>
        </p:nvPicPr>
        <p:blipFill>
          <a:blip r:embed="rId2" cstate="print"/>
          <a:srcRect/>
          <a:stretch>
            <a:fillRect/>
          </a:stretch>
        </p:blipFill>
        <p:spPr bwMode="auto">
          <a:xfrm>
            <a:off x="228600" y="914400"/>
            <a:ext cx="86868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24</a:t>
            </a:fld>
            <a:r>
              <a:rPr lang="en-US" sz="1100" dirty="0" smtClean="0"/>
              <a:t>/36</a:t>
            </a:r>
            <a:endParaRPr lang="en-US" sz="1100" dirty="0"/>
          </a:p>
        </p:txBody>
      </p:sp>
      <p:pic>
        <p:nvPicPr>
          <p:cNvPr id="59394" name="Picture 2"/>
          <p:cNvPicPr>
            <a:picLocks noGrp="1" noChangeAspect="1" noChangeArrowheads="1"/>
          </p:cNvPicPr>
          <p:nvPr>
            <p:ph sz="quarter" idx="1"/>
          </p:nvPr>
        </p:nvPicPr>
        <p:blipFill>
          <a:blip r:embed="rId2" cstate="print"/>
          <a:srcRect/>
          <a:stretch>
            <a:fillRect/>
          </a:stretch>
        </p:blipFill>
        <p:spPr bwMode="auto">
          <a:xfrm>
            <a:off x="228600" y="304800"/>
            <a:ext cx="86868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25</a:t>
            </a:fld>
            <a:r>
              <a:rPr lang="en-US" sz="1100" dirty="0" smtClean="0"/>
              <a:t>/36</a:t>
            </a:r>
            <a:endParaRPr lang="en-US" sz="1100" dirty="0"/>
          </a:p>
        </p:txBody>
      </p:sp>
      <p:pic>
        <p:nvPicPr>
          <p:cNvPr id="60419" name="Picture 3"/>
          <p:cNvPicPr>
            <a:picLocks noChangeAspect="1" noChangeArrowheads="1"/>
          </p:cNvPicPr>
          <p:nvPr/>
        </p:nvPicPr>
        <p:blipFill>
          <a:blip r:embed="rId2" cstate="print"/>
          <a:srcRect/>
          <a:stretch>
            <a:fillRect/>
          </a:stretch>
        </p:blipFill>
        <p:spPr bwMode="auto">
          <a:xfrm>
            <a:off x="304800" y="304800"/>
            <a:ext cx="8534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26</a:t>
            </a:fld>
            <a:r>
              <a:rPr lang="en-US" sz="1100" dirty="0" smtClean="0"/>
              <a:t>/36</a:t>
            </a:r>
            <a:endParaRPr lang="en-US" sz="1100" dirty="0"/>
          </a:p>
        </p:txBody>
      </p:sp>
      <p:pic>
        <p:nvPicPr>
          <p:cNvPr id="61443" name="Picture 3"/>
          <p:cNvPicPr>
            <a:picLocks noChangeAspect="1" noChangeArrowheads="1"/>
          </p:cNvPicPr>
          <p:nvPr/>
        </p:nvPicPr>
        <p:blipFill>
          <a:blip r:embed="rId2" cstate="print"/>
          <a:srcRect/>
          <a:stretch>
            <a:fillRect/>
          </a:stretch>
        </p:blipFill>
        <p:spPr bwMode="auto">
          <a:xfrm>
            <a:off x="304800" y="304800"/>
            <a:ext cx="8534400" cy="5867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27</a:t>
            </a:fld>
            <a:r>
              <a:rPr lang="en-US" sz="1100" dirty="0" smtClean="0"/>
              <a:t>/36</a:t>
            </a:r>
            <a:endParaRPr lang="en-US" sz="1100" dirty="0"/>
          </a:p>
        </p:txBody>
      </p:sp>
      <p:pic>
        <p:nvPicPr>
          <p:cNvPr id="62467" name="Picture 3"/>
          <p:cNvPicPr>
            <a:picLocks noGrp="1" noChangeAspect="1" noChangeArrowheads="1"/>
          </p:cNvPicPr>
          <p:nvPr>
            <p:ph sz="quarter" idx="1"/>
          </p:nvPr>
        </p:nvPicPr>
        <p:blipFill>
          <a:blip r:embed="rId2" cstate="print"/>
          <a:srcRect/>
          <a:stretch>
            <a:fillRect/>
          </a:stretch>
        </p:blipFill>
        <p:spPr bwMode="auto">
          <a:xfrm>
            <a:off x="228600" y="304800"/>
            <a:ext cx="8686800" cy="5791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28</a:t>
            </a:fld>
            <a:r>
              <a:rPr lang="en-US" sz="1100" dirty="0" smtClean="0"/>
              <a:t>/36</a:t>
            </a:r>
            <a:endParaRPr lang="en-US" sz="1100" dirty="0"/>
          </a:p>
        </p:txBody>
      </p:sp>
      <p:pic>
        <p:nvPicPr>
          <p:cNvPr id="63490" name="Picture 2"/>
          <p:cNvPicPr>
            <a:picLocks noGrp="1" noChangeAspect="1" noChangeArrowheads="1"/>
          </p:cNvPicPr>
          <p:nvPr>
            <p:ph sz="quarter" idx="1"/>
          </p:nvPr>
        </p:nvPicPr>
        <p:blipFill>
          <a:blip r:embed="rId2" cstate="print"/>
          <a:srcRect/>
          <a:stretch>
            <a:fillRect/>
          </a:stretch>
        </p:blipFill>
        <p:spPr bwMode="auto">
          <a:xfrm>
            <a:off x="228600" y="228600"/>
            <a:ext cx="8610600" cy="5943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31838"/>
          </a:xfrm>
        </p:spPr>
        <p:txBody>
          <a:bodyPr>
            <a:normAutofit/>
          </a:bodyPr>
          <a:lstStyle/>
          <a:p>
            <a:pPr algn="ctr"/>
            <a:r>
              <a:rPr lang="en-US" sz="3200" dirty="0" smtClean="0"/>
              <a:t>2-Dimensional array (3*3), Single Source</a:t>
            </a:r>
            <a:endParaRPr lang="en-US" sz="3200" dirty="0"/>
          </a:p>
        </p:txBody>
      </p:sp>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29</a:t>
            </a:fld>
            <a:r>
              <a:rPr lang="en-US" sz="1100" dirty="0" smtClean="0"/>
              <a:t>/36</a:t>
            </a:r>
            <a:endParaRPr lang="en-US" sz="1100" dirty="0"/>
          </a:p>
        </p:txBody>
      </p:sp>
      <p:pic>
        <p:nvPicPr>
          <p:cNvPr id="64515" name="Picture 3"/>
          <p:cNvPicPr>
            <a:picLocks noGrp="1" noChangeAspect="1" noChangeArrowheads="1"/>
          </p:cNvPicPr>
          <p:nvPr>
            <p:ph sz="quarter" idx="1"/>
          </p:nvPr>
        </p:nvPicPr>
        <p:blipFill>
          <a:blip r:embed="rId2" cstate="print"/>
          <a:srcRect/>
          <a:stretch>
            <a:fillRect/>
          </a:stretch>
        </p:blipFill>
        <p:spPr bwMode="auto">
          <a:xfrm>
            <a:off x="304800" y="1066800"/>
            <a:ext cx="8534400" cy="510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838200"/>
          </a:xfrm>
        </p:spPr>
        <p:txBody>
          <a:bodyPr/>
          <a:lstStyle/>
          <a:p>
            <a:pPr algn="ctr"/>
            <a:r>
              <a:rPr lang="en-US" dirty="0" smtClean="0"/>
              <a:t>The gist - 1</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3</a:t>
            </a:fld>
            <a:r>
              <a:rPr lang="en-US" dirty="0" smtClean="0"/>
              <a:t>/36</a:t>
            </a:r>
            <a:endParaRPr lang="en-US" dirty="0"/>
          </a:p>
        </p:txBody>
      </p:sp>
      <p:sp>
        <p:nvSpPr>
          <p:cNvPr id="6" name="Content Placeholder 5"/>
          <p:cNvSpPr>
            <a:spLocks noGrp="1"/>
          </p:cNvSpPr>
          <p:nvPr>
            <p:ph sz="quarter" idx="1"/>
          </p:nvPr>
        </p:nvSpPr>
        <p:spPr>
          <a:xfrm>
            <a:off x="304800" y="1447800"/>
            <a:ext cx="8458200" cy="4724400"/>
          </a:xfrm>
        </p:spPr>
        <p:txBody>
          <a:bodyPr>
            <a:noAutofit/>
          </a:bodyPr>
          <a:lstStyle/>
          <a:p>
            <a:pPr algn="just"/>
            <a:r>
              <a:rPr lang="en-US" sz="3600" b="1" dirty="0" smtClean="0"/>
              <a:t>Fundamental question:</a:t>
            </a:r>
          </a:p>
          <a:p>
            <a:pPr marL="548640" lvl="2" indent="-274320" algn="just">
              <a:spcBef>
                <a:spcPts val="580"/>
              </a:spcBef>
              <a:buClr>
                <a:schemeClr val="accent1"/>
              </a:buClr>
              <a:buFont typeface="Wingdings" pitchFamily="2" charset="2"/>
              <a:buChar char="Ø"/>
            </a:pPr>
            <a:r>
              <a:rPr lang="en-US" sz="3200" dirty="0" smtClean="0"/>
              <a:t>For a given </a:t>
            </a:r>
            <a:r>
              <a:rPr lang="en-US" sz="3200" dirty="0" smtClean="0">
                <a:solidFill>
                  <a:srgbClr val="0070C0"/>
                </a:solidFill>
              </a:rPr>
              <a:t>source topology</a:t>
            </a:r>
            <a:r>
              <a:rPr lang="en-US" sz="3200" dirty="0" smtClean="0"/>
              <a:t> and </a:t>
            </a:r>
            <a:r>
              <a:rPr lang="en-US" sz="3200" dirty="0" smtClean="0">
                <a:solidFill>
                  <a:srgbClr val="0070C0"/>
                </a:solidFill>
              </a:rPr>
              <a:t>array geometry</a:t>
            </a:r>
            <a:r>
              <a:rPr lang="en-US" sz="3200" dirty="0" smtClean="0"/>
              <a:t>, is there an optimal interpolation basis which minimizes the reconstruction error </a:t>
            </a:r>
            <a:r>
              <a:rPr lang="en-US" sz="3200" b="1" dirty="0" smtClean="0"/>
              <a:t>?</a:t>
            </a:r>
          </a:p>
          <a:p>
            <a:pPr marL="548640" lvl="2" indent="-274320" algn="just">
              <a:spcBef>
                <a:spcPts val="580"/>
              </a:spcBef>
              <a:buClr>
                <a:schemeClr val="accent1"/>
              </a:buClr>
              <a:buFont typeface="Wingdings" pitchFamily="2" charset="2"/>
              <a:buChar char="Ø"/>
            </a:pPr>
            <a:r>
              <a:rPr lang="en-US" sz="3200" dirty="0" smtClean="0">
                <a:solidFill>
                  <a:srgbClr val="C00000"/>
                </a:solidFill>
              </a:rPr>
              <a:t>Two important ramifications:</a:t>
            </a:r>
          </a:p>
          <a:p>
            <a:pPr marL="1004888" lvl="2" indent="-457200">
              <a:buFont typeface="Wingdings" pitchFamily="2" charset="2"/>
              <a:buChar char="q"/>
            </a:pPr>
            <a:r>
              <a:rPr lang="en-US" sz="3200" dirty="0" smtClean="0"/>
              <a:t>What is the dimension of such an optimal basis?</a:t>
            </a:r>
          </a:p>
          <a:p>
            <a:pPr marL="1004888" lvl="2" indent="-457200">
              <a:buFont typeface="Wingdings" pitchFamily="2" charset="2"/>
              <a:buChar char="q"/>
            </a:pPr>
            <a:r>
              <a:rPr lang="en-US" sz="3200" dirty="0" smtClean="0"/>
              <a:t>How does it affect the regularization?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30</a:t>
            </a:fld>
            <a:r>
              <a:rPr lang="en-US" sz="1100" dirty="0" smtClean="0"/>
              <a:t>/36</a:t>
            </a:r>
            <a:endParaRPr lang="en-US" sz="1100" dirty="0"/>
          </a:p>
        </p:txBody>
      </p:sp>
      <p:pic>
        <p:nvPicPr>
          <p:cNvPr id="66562" name="Picture 2"/>
          <p:cNvPicPr>
            <a:picLocks noGrp="1" noChangeAspect="1" noChangeArrowheads="1"/>
          </p:cNvPicPr>
          <p:nvPr>
            <p:ph sz="quarter" idx="1"/>
          </p:nvPr>
        </p:nvPicPr>
        <p:blipFill>
          <a:blip r:embed="rId2" cstate="print"/>
          <a:srcRect/>
          <a:stretch>
            <a:fillRect/>
          </a:stretch>
        </p:blipFill>
        <p:spPr bwMode="auto">
          <a:xfrm>
            <a:off x="304800" y="304800"/>
            <a:ext cx="8458200" cy="5867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31</a:t>
            </a:fld>
            <a:r>
              <a:rPr lang="en-US" sz="1100" dirty="0" smtClean="0"/>
              <a:t>/36</a:t>
            </a:r>
            <a:endParaRPr lang="en-US" sz="1100" dirty="0"/>
          </a:p>
        </p:txBody>
      </p:sp>
      <p:pic>
        <p:nvPicPr>
          <p:cNvPr id="68610" name="Picture 2"/>
          <p:cNvPicPr>
            <a:picLocks noGrp="1" noChangeAspect="1" noChangeArrowheads="1"/>
          </p:cNvPicPr>
          <p:nvPr>
            <p:ph sz="quarter" idx="1"/>
          </p:nvPr>
        </p:nvPicPr>
        <p:blipFill>
          <a:blip r:embed="rId2" cstate="print"/>
          <a:srcRect/>
          <a:stretch>
            <a:fillRect/>
          </a:stretch>
        </p:blipFill>
        <p:spPr bwMode="auto">
          <a:xfrm>
            <a:off x="228600" y="228600"/>
            <a:ext cx="8610600" cy="5867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32</a:t>
            </a:fld>
            <a:r>
              <a:rPr lang="en-US" sz="1100" dirty="0" smtClean="0"/>
              <a:t>/36</a:t>
            </a:r>
            <a:endParaRPr lang="en-US" sz="1100" dirty="0"/>
          </a:p>
        </p:txBody>
      </p:sp>
      <p:pic>
        <p:nvPicPr>
          <p:cNvPr id="67586" name="Picture 2"/>
          <p:cNvPicPr>
            <a:picLocks noGrp="1" noChangeAspect="1" noChangeArrowheads="1"/>
          </p:cNvPicPr>
          <p:nvPr>
            <p:ph sz="quarter" idx="1"/>
          </p:nvPr>
        </p:nvPicPr>
        <p:blipFill>
          <a:blip r:embed="rId2" cstate="print"/>
          <a:srcRect/>
          <a:stretch>
            <a:fillRect/>
          </a:stretch>
        </p:blipFill>
        <p:spPr bwMode="auto">
          <a:xfrm>
            <a:off x="228600" y="228600"/>
            <a:ext cx="8686800" cy="5943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33</a:t>
            </a:fld>
            <a:r>
              <a:rPr lang="en-US" sz="1100" dirty="0" smtClean="0"/>
              <a:t>/36</a:t>
            </a:r>
            <a:endParaRPr lang="en-US" sz="1100" dirty="0"/>
          </a:p>
        </p:txBody>
      </p:sp>
      <p:pic>
        <p:nvPicPr>
          <p:cNvPr id="69634" name="Picture 2"/>
          <p:cNvPicPr>
            <a:picLocks noGrp="1" noChangeAspect="1" noChangeArrowheads="1"/>
          </p:cNvPicPr>
          <p:nvPr>
            <p:ph sz="quarter" idx="1"/>
          </p:nvPr>
        </p:nvPicPr>
        <p:blipFill>
          <a:blip r:embed="rId2" cstate="print"/>
          <a:srcRect/>
          <a:stretch>
            <a:fillRect/>
          </a:stretch>
        </p:blipFill>
        <p:spPr bwMode="auto">
          <a:xfrm>
            <a:off x="304800" y="228600"/>
            <a:ext cx="8610600" cy="5943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z="1100" smtClean="0"/>
              <a:pPr/>
              <a:t>34</a:t>
            </a:fld>
            <a:r>
              <a:rPr lang="en-US" sz="1100" dirty="0" smtClean="0"/>
              <a:t>/36</a:t>
            </a:r>
            <a:endParaRPr lang="en-US" sz="1100" dirty="0"/>
          </a:p>
        </p:txBody>
      </p:sp>
      <p:pic>
        <p:nvPicPr>
          <p:cNvPr id="70658" name="Picture 2"/>
          <p:cNvPicPr>
            <a:picLocks noGrp="1" noChangeAspect="1" noChangeArrowheads="1"/>
          </p:cNvPicPr>
          <p:nvPr>
            <p:ph sz="quarter" idx="1"/>
          </p:nvPr>
        </p:nvPicPr>
        <p:blipFill>
          <a:blip r:embed="rId2" cstate="print"/>
          <a:srcRect/>
          <a:stretch>
            <a:fillRect/>
          </a:stretch>
        </p:blipFill>
        <p:spPr bwMode="auto">
          <a:xfrm>
            <a:off x="228599" y="228600"/>
            <a:ext cx="8607451" cy="5943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dirty="0" smtClean="0"/>
              <a:t>Things to do next…</a:t>
            </a:r>
            <a:endParaRPr lang="en-US" dirty="0"/>
          </a:p>
        </p:txBody>
      </p:sp>
      <p:sp>
        <p:nvSpPr>
          <p:cNvPr id="3" name="Content Placeholder 2"/>
          <p:cNvSpPr>
            <a:spLocks noGrp="1"/>
          </p:cNvSpPr>
          <p:nvPr>
            <p:ph idx="1"/>
          </p:nvPr>
        </p:nvSpPr>
        <p:spPr>
          <a:xfrm>
            <a:off x="381000" y="1219200"/>
            <a:ext cx="8458200" cy="5029200"/>
          </a:xfrm>
        </p:spPr>
        <p:txBody>
          <a:bodyPr>
            <a:normAutofit/>
          </a:bodyPr>
          <a:lstStyle/>
          <a:p>
            <a:pPr lvl="0" algn="just">
              <a:spcAft>
                <a:spcPts val="600"/>
              </a:spcAft>
            </a:pPr>
            <a:r>
              <a:rPr lang="en-US" sz="2400" dirty="0" smtClean="0">
                <a:latin typeface="Times New Roman" pitchFamily="18" charset="0"/>
                <a:cs typeface="Times New Roman" pitchFamily="18" charset="0"/>
              </a:rPr>
              <a:t>Add suitable prior and evidence functions in the weight update equation according to the </a:t>
            </a:r>
            <a:r>
              <a:rPr lang="en-US" sz="2400" dirty="0" err="1" smtClean="0">
                <a:latin typeface="Times New Roman" pitchFamily="18" charset="0"/>
                <a:cs typeface="Times New Roman" pitchFamily="18" charset="0"/>
              </a:rPr>
              <a:t>Antoni’s</a:t>
            </a:r>
            <a:r>
              <a:rPr lang="en-US" sz="2400" dirty="0" smtClean="0">
                <a:latin typeface="Times New Roman" pitchFamily="18" charset="0"/>
                <a:cs typeface="Times New Roman" pitchFamily="18" charset="0"/>
              </a:rPr>
              <a:t> paper.</a:t>
            </a:r>
          </a:p>
          <a:p>
            <a:pPr lvl="0" algn="just">
              <a:spcAft>
                <a:spcPts val="600"/>
              </a:spcAft>
            </a:pPr>
            <a:r>
              <a:rPr lang="en-US" dirty="0" smtClean="0">
                <a:latin typeface="Times New Roman" pitchFamily="18" charset="0"/>
                <a:cs typeface="Times New Roman" pitchFamily="18" charset="0"/>
              </a:rPr>
              <a:t>Make JASA paper outline under following section headings:</a:t>
            </a:r>
          </a:p>
          <a:p>
            <a:pPr lvl="1" algn="just">
              <a:spcAft>
                <a:spcPts val="600"/>
              </a:spcAft>
              <a:buFont typeface="Wingdings" pitchFamily="2" charset="2"/>
              <a:buChar char="Ø"/>
            </a:pPr>
            <a:r>
              <a:rPr lang="en-US" dirty="0" smtClean="0">
                <a:latin typeface="Times New Roman" pitchFamily="18" charset="0"/>
                <a:cs typeface="Times New Roman" pitchFamily="18" charset="0"/>
              </a:rPr>
              <a:t>Introduction</a:t>
            </a:r>
          </a:p>
          <a:p>
            <a:pPr lvl="1" algn="just">
              <a:spcAft>
                <a:spcPts val="600"/>
              </a:spcAft>
              <a:buFont typeface="Wingdings" pitchFamily="2" charset="2"/>
              <a:buChar char="Ø"/>
            </a:pPr>
            <a:r>
              <a:rPr lang="en-US" dirty="0" smtClean="0">
                <a:latin typeface="Times New Roman" pitchFamily="18" charset="0"/>
                <a:cs typeface="Times New Roman" pitchFamily="18" charset="0"/>
              </a:rPr>
              <a:t>Theoretical background</a:t>
            </a:r>
          </a:p>
          <a:p>
            <a:pPr lvl="1" algn="just">
              <a:spcAft>
                <a:spcPts val="600"/>
              </a:spcAft>
              <a:buFont typeface="Wingdings" pitchFamily="2" charset="2"/>
              <a:buChar char="Ø"/>
            </a:pPr>
            <a:r>
              <a:rPr lang="en-US" dirty="0" smtClean="0">
                <a:latin typeface="Times New Roman" pitchFamily="18" charset="0"/>
                <a:cs typeface="Times New Roman" pitchFamily="18" charset="0"/>
              </a:rPr>
              <a:t>How this problem can be fitted into particle filter framework</a:t>
            </a:r>
          </a:p>
          <a:p>
            <a:pPr lvl="1" algn="just">
              <a:spcAft>
                <a:spcPts val="600"/>
              </a:spcAft>
              <a:buFont typeface="Wingdings" pitchFamily="2" charset="2"/>
              <a:buChar char="Ø"/>
            </a:pPr>
            <a:r>
              <a:rPr lang="en-US" dirty="0" smtClean="0">
                <a:latin typeface="Times New Roman" pitchFamily="18" charset="0"/>
                <a:cs typeface="Times New Roman" pitchFamily="18" charset="0"/>
              </a:rPr>
              <a:t>Simulation and Results</a:t>
            </a:r>
          </a:p>
          <a:p>
            <a:pPr lvl="1" algn="just">
              <a:spcAft>
                <a:spcPts val="600"/>
              </a:spcAft>
              <a:buFont typeface="Wingdings" pitchFamily="2" charset="2"/>
              <a:buChar char="Ø"/>
            </a:pPr>
            <a:r>
              <a:rPr lang="en-US" dirty="0" smtClean="0">
                <a:latin typeface="Times New Roman" pitchFamily="18" charset="0"/>
                <a:cs typeface="Times New Roman" pitchFamily="18" charset="0"/>
              </a:rPr>
              <a:t>Conclusions</a:t>
            </a:r>
            <a:endParaRPr lang="en-US" sz="2400" dirty="0" smtClean="0">
              <a:solidFill>
                <a:srgbClr val="FF0000"/>
              </a:solidFill>
              <a:latin typeface="Times New Roman" pitchFamily="18" charset="0"/>
              <a:cs typeface="Times New Roman" pitchFamily="18" charset="0"/>
            </a:endParaRPr>
          </a:p>
          <a:p>
            <a:pPr lvl="0" algn="just">
              <a:spcAft>
                <a:spcPts val="600"/>
              </a:spcAft>
            </a:pPr>
            <a:r>
              <a:rPr lang="en-US" sz="2400" dirty="0" smtClean="0">
                <a:solidFill>
                  <a:srgbClr val="FF0000"/>
                </a:solidFill>
                <a:latin typeface="Times New Roman" pitchFamily="18" charset="0"/>
                <a:cs typeface="Times New Roman" pitchFamily="18" charset="0"/>
              </a:rPr>
              <a:t>Apply EM (Expectation maximization) algorithm to the same problem </a:t>
            </a:r>
            <a:r>
              <a:rPr lang="en-US" sz="2400" b="1" dirty="0" smtClean="0">
                <a:solidFill>
                  <a:srgbClr val="FF0000"/>
                </a:solidFill>
                <a:latin typeface="Times New Roman" pitchFamily="18" charset="0"/>
                <a:cs typeface="Times New Roman" pitchFamily="18" charset="0"/>
              </a:rPr>
              <a:t>if time remains</a:t>
            </a:r>
            <a:r>
              <a:rPr lang="en-US" sz="2400" dirty="0" smtClean="0">
                <a:solidFill>
                  <a:srgbClr val="FF0000"/>
                </a:solidFill>
                <a:latin typeface="Times New Roman" pitchFamily="18" charset="0"/>
                <a:cs typeface="Times New Roman" pitchFamily="18" charset="0"/>
              </a:rPr>
              <a:t>.</a:t>
            </a:r>
          </a:p>
          <a:p>
            <a:pPr lvl="0">
              <a:spcAft>
                <a:spcPts val="600"/>
              </a:spcAft>
            </a:pPr>
            <a:endParaRPr lang="en-US" sz="3600" dirty="0"/>
          </a:p>
          <a:p>
            <a:endParaRPr lang="en-US" dirty="0"/>
          </a:p>
        </p:txBody>
      </p:sp>
      <p:sp>
        <p:nvSpPr>
          <p:cNvPr id="4" name="Date Placeholder 3"/>
          <p:cNvSpPr>
            <a:spLocks noGrp="1"/>
          </p:cNvSpPr>
          <p:nvPr>
            <p:ph type="dt" sz="half" idx="10"/>
          </p:nvPr>
        </p:nvSpPr>
        <p:spPr>
          <a:xfrm>
            <a:off x="6324600" y="6381750"/>
            <a:ext cx="2476500" cy="476250"/>
          </a:xfrm>
        </p:spPr>
        <p:txBody>
          <a:bodyPr/>
          <a:lstStyle/>
          <a:p>
            <a:fld id="{D38A6AD8-7EE0-447A-9C68-922100185E42}" type="datetime2">
              <a:rPr lang="en-US" smtClean="0"/>
              <a:pPr/>
              <a:t>Friday, June 15, 2012</a:t>
            </a:fld>
            <a:endParaRPr lang="en-US" dirty="0"/>
          </a:p>
        </p:txBody>
      </p:sp>
      <p:sp>
        <p:nvSpPr>
          <p:cNvPr id="5" name="Footer Placeholder 4"/>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6" name="Slide Number Placeholder 5"/>
          <p:cNvSpPr>
            <a:spLocks noGrp="1"/>
          </p:cNvSpPr>
          <p:nvPr>
            <p:ph type="sldNum" sz="quarter" idx="12"/>
          </p:nvPr>
        </p:nvSpPr>
        <p:spPr/>
        <p:txBody>
          <a:bodyPr/>
          <a:lstStyle/>
          <a:p>
            <a:fld id="{35A4782E-12B7-4143-A032-D1B7CAEBC783}" type="slidenum">
              <a:rPr lang="en-US" sz="1100" smtClean="0"/>
              <a:pPr/>
              <a:t>35</a:t>
            </a:fld>
            <a:r>
              <a:rPr lang="en-US" sz="1100" dirty="0" smtClean="0"/>
              <a:t>/36</a:t>
            </a:r>
            <a:endParaRPr lang="en-US" sz="11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324600" y="6381750"/>
            <a:ext cx="2476500" cy="476250"/>
          </a:xfrm>
        </p:spPr>
        <p:txBody>
          <a:bodyPr/>
          <a:lstStyle/>
          <a:p>
            <a:fld id="{F5C26DBA-8233-4FC6-ACD9-DE7492F78CF6}" type="datetime2">
              <a:rPr lang="en-US" smtClean="0"/>
              <a:pPr/>
              <a:t>Friday, June 15, 2012</a:t>
            </a:fld>
            <a:endParaRPr lang="en-US" dirty="0"/>
          </a:p>
        </p:txBody>
      </p:sp>
      <p:sp>
        <p:nvSpPr>
          <p:cNvPr id="5" name="Footer Placeholder 4"/>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6" name="Slide Number Placeholder 5"/>
          <p:cNvSpPr>
            <a:spLocks noGrp="1"/>
          </p:cNvSpPr>
          <p:nvPr>
            <p:ph type="sldNum" sz="quarter" idx="12"/>
          </p:nvPr>
        </p:nvSpPr>
        <p:spPr/>
        <p:txBody>
          <a:bodyPr>
            <a:normAutofit/>
          </a:bodyPr>
          <a:lstStyle/>
          <a:p>
            <a:r>
              <a:rPr lang="en-US" sz="1100" dirty="0" smtClean="0"/>
              <a:t>36/36</a:t>
            </a:r>
            <a:endParaRPr lang="en-US" sz="1100" dirty="0"/>
          </a:p>
        </p:txBody>
      </p:sp>
      <p:sp>
        <p:nvSpPr>
          <p:cNvPr id="3" name="Content Placeholder 2"/>
          <p:cNvSpPr>
            <a:spLocks noGrp="1"/>
          </p:cNvSpPr>
          <p:nvPr>
            <p:ph sz="quarter" idx="1"/>
          </p:nvPr>
        </p:nvSpPr>
        <p:spPr>
          <a:xfrm>
            <a:off x="457200" y="2286000"/>
            <a:ext cx="8229600" cy="2438400"/>
          </a:xfrm>
        </p:spPr>
        <p:txBody>
          <a:bodyPr>
            <a:normAutofit/>
          </a:bodyPr>
          <a:lstStyle/>
          <a:p>
            <a:pPr algn="ctr">
              <a:buNone/>
            </a:pPr>
            <a:r>
              <a:rPr lang="en-US" sz="7200" dirty="0" smtClean="0">
                <a:latin typeface="Algerian" pitchFamily="82" charset="0"/>
              </a:rPr>
              <a:t>Thank you for listening</a:t>
            </a:r>
            <a:endParaRPr lang="en-US" sz="7200" dirty="0">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31838"/>
          </a:xfrm>
        </p:spPr>
        <p:txBody>
          <a:bodyPr>
            <a:normAutofit fontScale="90000"/>
          </a:bodyPr>
          <a:lstStyle/>
          <a:p>
            <a:pPr algn="ctr"/>
            <a:r>
              <a:rPr lang="en-US" b="1" dirty="0" smtClean="0"/>
              <a:t>The gist - 2</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4</a:t>
            </a:fld>
            <a:r>
              <a:rPr lang="en-US" dirty="0" smtClean="0"/>
              <a:t>/36</a:t>
            </a:r>
            <a:endParaRPr lang="en-US" dirty="0"/>
          </a:p>
        </p:txBody>
      </p:sp>
      <p:sp>
        <p:nvSpPr>
          <p:cNvPr id="6" name="Content Placeholder 5"/>
          <p:cNvSpPr>
            <a:spLocks noGrp="1"/>
          </p:cNvSpPr>
          <p:nvPr>
            <p:ph sz="quarter" idx="1"/>
          </p:nvPr>
        </p:nvSpPr>
        <p:spPr>
          <a:xfrm>
            <a:off x="381000" y="1066800"/>
            <a:ext cx="8305800" cy="5105400"/>
          </a:xfrm>
        </p:spPr>
        <p:txBody>
          <a:bodyPr>
            <a:normAutofit/>
          </a:bodyPr>
          <a:lstStyle/>
          <a:p>
            <a:pPr marL="347663" indent="-347663" algn="just">
              <a:buFont typeface="Wingdings" pitchFamily="2" charset="2"/>
              <a:buChar char="Ø"/>
            </a:pPr>
            <a:r>
              <a:rPr lang="en-US" sz="2800" b="1" dirty="0" smtClean="0"/>
              <a:t>Main findings:</a:t>
            </a:r>
            <a:endParaRPr lang="en-US" sz="2800" dirty="0" smtClean="0"/>
          </a:p>
          <a:p>
            <a:pPr marL="621983" lvl="1" indent="-347663" algn="just">
              <a:buFont typeface="+mj-lt"/>
              <a:buAutoNum type="arabicPeriod"/>
            </a:pPr>
            <a:r>
              <a:rPr lang="en-US" sz="2800" dirty="0" smtClean="0"/>
              <a:t>The optimal basis functions are the </a:t>
            </a:r>
            <a:r>
              <a:rPr lang="en-US" sz="2800" dirty="0" smtClean="0">
                <a:solidFill>
                  <a:srgbClr val="0070C0"/>
                </a:solidFill>
              </a:rPr>
              <a:t>M </a:t>
            </a:r>
            <a:r>
              <a:rPr lang="en-US" sz="2800" dirty="0" err="1" smtClean="0">
                <a:solidFill>
                  <a:srgbClr val="0070C0"/>
                </a:solidFill>
              </a:rPr>
              <a:t>eigen</a:t>
            </a:r>
            <a:r>
              <a:rPr lang="en-US" sz="2800" dirty="0" smtClean="0">
                <a:solidFill>
                  <a:srgbClr val="0070C0"/>
                </a:solidFill>
              </a:rPr>
              <a:t>-functions</a:t>
            </a:r>
            <a:r>
              <a:rPr lang="en-US" sz="2800" dirty="0" smtClean="0"/>
              <a:t> of a specific continuous-discrete propagation operator, with M being the number of microphones in the array.</a:t>
            </a:r>
          </a:p>
          <a:p>
            <a:pPr marL="621983" lvl="1" indent="-347663" algn="just">
              <a:buFont typeface="+mj-lt"/>
              <a:buAutoNum type="arabicPeriod"/>
            </a:pPr>
            <a:r>
              <a:rPr lang="en-US" sz="2800" dirty="0" smtClean="0"/>
              <a:t>The a priori inclusion of spatial information on the source field causes super-resolution according to a phenomenon coined </a:t>
            </a:r>
            <a:r>
              <a:rPr lang="en-US" sz="2800" dirty="0" smtClean="0">
                <a:solidFill>
                  <a:srgbClr val="0070C0"/>
                </a:solidFill>
              </a:rPr>
              <a:t>“Bayesian focusing.”</a:t>
            </a:r>
            <a:endParaRPr lang="en-US" sz="2800" dirty="0" smtClean="0"/>
          </a:p>
          <a:p>
            <a:pPr marL="621983" lvl="1" indent="-347663" algn="just">
              <a:buFont typeface="+mj-lt"/>
              <a:buAutoNum type="arabicPeriod"/>
            </a:pPr>
            <a:r>
              <a:rPr lang="en-US" sz="2800" dirty="0" smtClean="0"/>
              <a:t>The approach is naturally endowed with an </a:t>
            </a:r>
            <a:r>
              <a:rPr lang="en-US" sz="2800" dirty="0" smtClean="0">
                <a:solidFill>
                  <a:srgbClr val="0070C0"/>
                </a:solidFill>
              </a:rPr>
              <a:t>internal regularization mechanism</a:t>
            </a:r>
            <a:r>
              <a:rPr lang="en-US" sz="2800" dirty="0" smtClean="0"/>
              <a:t> and results in a robust regularization criterion with no more than one minimum.</a:t>
            </a:r>
          </a:p>
          <a:p>
            <a:pPr marL="621983" lvl="1" indent="-347663" algn="just">
              <a:buFont typeface="+mj-lt"/>
              <a:buAutoNum type="arabicPeriod"/>
            </a:pPr>
            <a:r>
              <a:rPr lang="en-US" sz="2800" dirty="0" smtClean="0"/>
              <a:t>It admits classical methods as particular cases.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685800"/>
          </a:xfrm>
        </p:spPr>
        <p:txBody>
          <a:bodyPr>
            <a:normAutofit fontScale="90000"/>
          </a:bodyPr>
          <a:lstStyle/>
          <a:p>
            <a:pPr algn="ctr"/>
            <a:r>
              <a:rPr lang="en-US" dirty="0" smtClean="0"/>
              <a:t>Inverse </a:t>
            </a:r>
            <a:r>
              <a:rPr lang="en-US" dirty="0" err="1" smtClean="0"/>
              <a:t>accoustic</a:t>
            </a:r>
            <a:r>
              <a:rPr lang="en-US" dirty="0" smtClean="0"/>
              <a:t> problem</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5</a:t>
            </a:fld>
            <a:r>
              <a:rPr lang="en-US" dirty="0" smtClean="0"/>
              <a:t>/36</a:t>
            </a:r>
            <a:endParaRPr lang="en-US" dirty="0"/>
          </a:p>
        </p:txBody>
      </p:sp>
      <p:sp>
        <p:nvSpPr>
          <p:cNvPr id="6" name="Content Placeholder 5"/>
          <p:cNvSpPr>
            <a:spLocks noGrp="1"/>
          </p:cNvSpPr>
          <p:nvPr>
            <p:ph sz="quarter" idx="1"/>
          </p:nvPr>
        </p:nvSpPr>
        <p:spPr>
          <a:xfrm>
            <a:off x="457200" y="1447800"/>
            <a:ext cx="8229600" cy="4343400"/>
          </a:xfrm>
        </p:spPr>
        <p:txBody>
          <a:bodyPr>
            <a:normAutofit/>
          </a:bodyPr>
          <a:lstStyle/>
          <a:p>
            <a:pPr algn="just"/>
            <a:r>
              <a:rPr lang="en-US" sz="3200" b="1" dirty="0" smtClean="0"/>
              <a:t>Common Ground</a:t>
            </a:r>
            <a:r>
              <a:rPr lang="en-US" sz="3200" dirty="0" smtClean="0"/>
              <a:t> of all methods:</a:t>
            </a:r>
          </a:p>
          <a:p>
            <a:pPr marL="682625" lvl="1" indent="-363538" algn="just">
              <a:buFont typeface="Wingdings" pitchFamily="2" charset="2"/>
              <a:buChar char="Ø"/>
            </a:pPr>
            <a:r>
              <a:rPr lang="en-US" sz="2800" dirty="0" smtClean="0"/>
              <a:t>Source field is reconstructed as a </a:t>
            </a:r>
            <a:r>
              <a:rPr lang="en-US" sz="2800" dirty="0" smtClean="0">
                <a:solidFill>
                  <a:srgbClr val="C00000"/>
                </a:solidFill>
              </a:rPr>
              <a:t>linear combination of spatial basis functions</a:t>
            </a:r>
            <a:r>
              <a:rPr lang="en-US" sz="2800" dirty="0" smtClean="0"/>
              <a:t>.</a:t>
            </a:r>
          </a:p>
          <a:p>
            <a:pPr marL="682625" lvl="1" indent="-363538" algn="just">
              <a:buFont typeface="Wingdings" pitchFamily="2" charset="2"/>
              <a:buChar char="Ø"/>
            </a:pPr>
            <a:r>
              <a:rPr lang="en-US" sz="2800" dirty="0" smtClean="0"/>
              <a:t>The coefficients of the basis functions are computed so as to match the measured field at the microphones.</a:t>
            </a:r>
          </a:p>
          <a:p>
            <a:pPr algn="just"/>
            <a:r>
              <a:rPr lang="en-US" sz="3200" dirty="0" smtClean="0"/>
              <a:t>Involves a mapping from a continuous space (source field) to a finite discrete space (sampled acoustic field at the array microphones).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685800"/>
          </a:xfrm>
        </p:spPr>
        <p:txBody>
          <a:bodyPr>
            <a:normAutofit fontScale="90000"/>
          </a:bodyPr>
          <a:lstStyle/>
          <a:p>
            <a:pPr algn="ctr"/>
            <a:r>
              <a:rPr lang="en-US" dirty="0" smtClean="0"/>
              <a:t>The </a:t>
            </a:r>
            <a:r>
              <a:rPr lang="en-US" b="1" dirty="0" smtClean="0"/>
              <a:t>two sub-problems</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6</a:t>
            </a:fld>
            <a:r>
              <a:rPr lang="en-US" dirty="0" smtClean="0"/>
              <a:t>/36</a:t>
            </a:r>
            <a:endParaRPr lang="en-US" dirty="0"/>
          </a:p>
        </p:txBody>
      </p:sp>
      <p:sp>
        <p:nvSpPr>
          <p:cNvPr id="6" name="Content Placeholder 5"/>
          <p:cNvSpPr>
            <a:spLocks noGrp="1"/>
          </p:cNvSpPr>
          <p:nvPr>
            <p:ph sz="quarter" idx="1"/>
          </p:nvPr>
        </p:nvSpPr>
        <p:spPr>
          <a:xfrm>
            <a:off x="304800" y="1524000"/>
            <a:ext cx="8458200" cy="4572000"/>
          </a:xfrm>
        </p:spPr>
        <p:txBody>
          <a:bodyPr/>
          <a:lstStyle/>
          <a:p>
            <a:pPr marL="347663" indent="-347663" algn="just">
              <a:buFont typeface="+mj-lt"/>
              <a:buAutoNum type="arabicPeriod"/>
            </a:pPr>
            <a:r>
              <a:rPr lang="en-US" sz="3200" dirty="0" smtClean="0">
                <a:solidFill>
                  <a:srgbClr val="C00000"/>
                </a:solidFill>
              </a:rPr>
              <a:t>Interpolation</a:t>
            </a:r>
            <a:r>
              <a:rPr lang="en-US" sz="3200" dirty="0" smtClean="0"/>
              <a:t> of the measurements onto the basis functions propagated at the </a:t>
            </a:r>
            <a:r>
              <a:rPr lang="fr-FR" sz="3200" dirty="0" smtClean="0"/>
              <a:t>microphones - </a:t>
            </a:r>
            <a:r>
              <a:rPr lang="en-US" sz="3200" dirty="0" smtClean="0"/>
              <a:t>involves a non-trivial choice of the basis functions.</a:t>
            </a:r>
          </a:p>
          <a:p>
            <a:pPr marL="347663" indent="-347663" algn="just">
              <a:buFont typeface="+mj-lt"/>
              <a:buAutoNum type="arabicPeriod"/>
            </a:pPr>
            <a:r>
              <a:rPr lang="fr-FR" sz="3200" dirty="0" smtClean="0">
                <a:solidFill>
                  <a:srgbClr val="C00000"/>
                </a:solidFill>
              </a:rPr>
              <a:t>Extrapolation</a:t>
            </a:r>
            <a:r>
              <a:rPr lang="fr-FR" sz="3200" dirty="0" smtClean="0"/>
              <a:t> (retro-propagation) by </a:t>
            </a:r>
            <a:r>
              <a:rPr lang="en-US" sz="3200" dirty="0" smtClean="0"/>
              <a:t>evaluating the interpolated field at the source surface - careful regularization so as to forbid unstable results, which in turn critically depends on the choice of the interpolation functions in the first step.</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12838"/>
          </a:xfrm>
        </p:spPr>
        <p:txBody>
          <a:bodyPr>
            <a:normAutofit fontScale="90000"/>
          </a:bodyPr>
          <a:lstStyle/>
          <a:p>
            <a:pPr algn="ctr"/>
            <a:r>
              <a:rPr lang="en-US" dirty="0" smtClean="0"/>
              <a:t>Bayesian Approach - The cost function aspect</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7</a:t>
            </a:fld>
            <a:r>
              <a:rPr lang="en-US" dirty="0" smtClean="0"/>
              <a:t>/36</a:t>
            </a:r>
            <a:endParaRPr lang="en-US" dirty="0"/>
          </a:p>
        </p:txBody>
      </p:sp>
      <p:sp>
        <p:nvSpPr>
          <p:cNvPr id="6" name="Content Placeholder 5"/>
          <p:cNvSpPr>
            <a:spLocks noGrp="1"/>
          </p:cNvSpPr>
          <p:nvPr>
            <p:ph sz="quarter" idx="1"/>
          </p:nvPr>
        </p:nvSpPr>
        <p:spPr>
          <a:xfrm>
            <a:off x="381000" y="1600200"/>
            <a:ext cx="8382000" cy="4724400"/>
          </a:xfrm>
        </p:spPr>
        <p:txBody>
          <a:bodyPr>
            <a:normAutofit/>
          </a:bodyPr>
          <a:lstStyle/>
          <a:p>
            <a:pPr algn="just"/>
            <a:r>
              <a:rPr lang="en-US" sz="2800" dirty="0" smtClean="0"/>
              <a:t>Combines physical and probabilistic measures.</a:t>
            </a:r>
          </a:p>
          <a:p>
            <a:pPr algn="just"/>
            <a:r>
              <a:rPr lang="en-US" sz="2800" dirty="0" smtClean="0"/>
              <a:t>The minimization of such a cost function will </a:t>
            </a:r>
            <a:r>
              <a:rPr lang="en-US" sz="2800" dirty="0" smtClean="0"/>
              <a:t>r</a:t>
            </a:r>
            <a:r>
              <a:rPr lang="en-US" sz="2800" dirty="0" smtClean="0"/>
              <a:t>eturn </a:t>
            </a:r>
            <a:r>
              <a:rPr lang="en-US" sz="2800" dirty="0" smtClean="0"/>
              <a:t>the optimal basis functions.</a:t>
            </a:r>
          </a:p>
          <a:p>
            <a:pPr algn="just"/>
            <a:r>
              <a:rPr lang="en-US" sz="2800" dirty="0" smtClean="0"/>
              <a:t>Interpretation of the latter in terms of </a:t>
            </a:r>
            <a:endParaRPr lang="en-US" sz="2800" dirty="0" smtClean="0"/>
          </a:p>
          <a:p>
            <a:pPr lvl="1" algn="just">
              <a:buFont typeface="Wingdings" pitchFamily="2" charset="2"/>
              <a:buChar char="Ø"/>
            </a:pPr>
            <a:r>
              <a:rPr lang="en-US" dirty="0" smtClean="0"/>
              <a:t>transfer </a:t>
            </a:r>
            <a:r>
              <a:rPr lang="en-US" dirty="0" smtClean="0"/>
              <a:t>of information </a:t>
            </a:r>
            <a:r>
              <a:rPr lang="en-US" dirty="0" smtClean="0"/>
              <a:t>,</a:t>
            </a:r>
          </a:p>
          <a:p>
            <a:pPr lvl="1" algn="just">
              <a:buFont typeface="Wingdings" pitchFamily="2" charset="2"/>
              <a:buChar char="Ø"/>
            </a:pPr>
            <a:r>
              <a:rPr lang="en-US" dirty="0" smtClean="0"/>
              <a:t>probability </a:t>
            </a:r>
            <a:r>
              <a:rPr lang="en-US" dirty="0" smtClean="0"/>
              <a:t>of good reconstruction, </a:t>
            </a:r>
            <a:endParaRPr lang="en-US" dirty="0" smtClean="0"/>
          </a:p>
          <a:p>
            <a:pPr lvl="1" algn="just">
              <a:buFont typeface="Wingdings" pitchFamily="2" charset="2"/>
              <a:buChar char="Ø"/>
            </a:pPr>
            <a:r>
              <a:rPr lang="en-US" dirty="0" smtClean="0"/>
              <a:t>an </a:t>
            </a:r>
            <a:r>
              <a:rPr lang="en-US" dirty="0" smtClean="0"/>
              <a:t>internal mechanism of regularization, </a:t>
            </a:r>
            <a:endParaRPr lang="en-US" dirty="0" smtClean="0"/>
          </a:p>
          <a:p>
            <a:pPr lvl="1" algn="just">
              <a:buFont typeface="Wingdings" pitchFamily="2" charset="2"/>
              <a:buChar char="Ø"/>
            </a:pPr>
            <a:r>
              <a:rPr lang="en-US" dirty="0" smtClean="0"/>
              <a:t>an </a:t>
            </a:r>
            <a:r>
              <a:rPr lang="en-US" dirty="0" smtClean="0"/>
              <a:t>explicit criterion to optimize the regularization parameter</a:t>
            </a:r>
            <a:r>
              <a:rPr lang="en-US" dirty="0" smtClean="0"/>
              <a:t>, and</a:t>
            </a:r>
            <a:endParaRPr lang="en-US" dirty="0" smtClean="0"/>
          </a:p>
          <a:p>
            <a:pPr lvl="1" algn="just">
              <a:buFont typeface="Wingdings" pitchFamily="2" charset="2"/>
              <a:buChar char="Ø"/>
            </a:pPr>
            <a:r>
              <a:rPr lang="en-US" dirty="0" smtClean="0"/>
              <a:t>an </a:t>
            </a:r>
            <a:r>
              <a:rPr lang="en-US" dirty="0" smtClean="0"/>
              <a:t>interpretation of the aforementioned focusing </a:t>
            </a:r>
            <a:r>
              <a:rPr lang="en-US" dirty="0" smtClean="0"/>
              <a:t>effect.</a:t>
            </a:r>
            <a:endParaRPr lang="en-US" dirty="0" smtClean="0"/>
          </a:p>
          <a:p>
            <a:pPr lvl="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62000"/>
          </a:xfrm>
        </p:spPr>
        <p:txBody>
          <a:bodyPr/>
          <a:lstStyle/>
          <a:p>
            <a:pPr algn="ctr"/>
            <a:r>
              <a:rPr lang="en-US" dirty="0" smtClean="0"/>
              <a:t>Link to Statistical Physics</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8</a:t>
            </a:fld>
            <a:r>
              <a:rPr lang="en-US" dirty="0" smtClean="0"/>
              <a:t>/36</a:t>
            </a:r>
            <a:endParaRPr lang="en-US" dirty="0"/>
          </a:p>
        </p:txBody>
      </p:sp>
      <p:sp>
        <p:nvSpPr>
          <p:cNvPr id="6" name="Content Placeholder 5"/>
          <p:cNvSpPr>
            <a:spLocks noGrp="1"/>
          </p:cNvSpPr>
          <p:nvPr>
            <p:ph sz="quarter" idx="1"/>
          </p:nvPr>
        </p:nvSpPr>
        <p:spPr>
          <a:xfrm>
            <a:off x="381000" y="1219200"/>
            <a:ext cx="8382000" cy="4953000"/>
          </a:xfrm>
        </p:spPr>
        <p:txBody>
          <a:bodyPr>
            <a:normAutofit fontScale="92500" lnSpcReduction="10000"/>
          </a:bodyPr>
          <a:lstStyle/>
          <a:p>
            <a:pPr algn="just"/>
            <a:r>
              <a:rPr lang="en-US" dirty="0" smtClean="0"/>
              <a:t>Considers all unknown quantities of interest as random variables i.e. as “microstates” which are allowed to take different values in admissible ranges in order to reproduce the observed “</a:t>
            </a:r>
            <a:r>
              <a:rPr lang="en-US" dirty="0" err="1" smtClean="0"/>
              <a:t>macrostate</a:t>
            </a:r>
            <a:r>
              <a:rPr lang="en-US" dirty="0" smtClean="0"/>
              <a:t>.” </a:t>
            </a:r>
          </a:p>
          <a:p>
            <a:pPr algn="just"/>
            <a:r>
              <a:rPr lang="en-US" dirty="0" smtClean="0"/>
              <a:t>In the present paper,</a:t>
            </a:r>
          </a:p>
          <a:p>
            <a:pPr lvl="1" algn="just">
              <a:buFont typeface="Wingdings" pitchFamily="2" charset="2"/>
              <a:buChar char="Ø"/>
            </a:pPr>
            <a:r>
              <a:rPr lang="en-US" dirty="0" smtClean="0"/>
              <a:t>Microstates are embodied by the source parameters—the coefficients assigned to spatial basis functions.</a:t>
            </a:r>
          </a:p>
          <a:p>
            <a:pPr lvl="1" algn="just">
              <a:buFont typeface="Wingdings" pitchFamily="2" charset="2"/>
              <a:buChar char="Ø"/>
            </a:pPr>
            <a:r>
              <a:rPr lang="en-US" dirty="0" err="1" smtClean="0"/>
              <a:t>Macrostate</a:t>
            </a:r>
            <a:r>
              <a:rPr lang="en-US" dirty="0" smtClean="0"/>
              <a:t> corresponds to the measured pressures on the microphone array. </a:t>
            </a:r>
          </a:p>
          <a:p>
            <a:pPr algn="just"/>
            <a:r>
              <a:rPr lang="en-US" dirty="0" smtClean="0"/>
              <a:t>The randomness of the microstates is not fundamentally physical, but is merely an apparatus to reflect the experimenter’s lack of knowledge about the exact state of the system.</a:t>
            </a:r>
          </a:p>
          <a:p>
            <a:pPr algn="just"/>
            <a:r>
              <a:rPr lang="en-US" dirty="0" smtClean="0"/>
              <a:t>It may be construed as a collection of many systems which are statistically equivalent to the system under study, the so-called “Gibbs ensemble” in our analogy with statistical mechanics.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655638"/>
          </a:xfrm>
        </p:spPr>
        <p:txBody>
          <a:bodyPr>
            <a:normAutofit fontScale="90000"/>
          </a:bodyPr>
          <a:lstStyle/>
          <a:p>
            <a:pPr algn="ctr"/>
            <a:r>
              <a:rPr lang="en-US" dirty="0" smtClean="0"/>
              <a:t>Problem Statement</a:t>
            </a:r>
            <a:endParaRPr lang="en-US" dirty="0"/>
          </a:p>
        </p:txBody>
      </p:sp>
      <p:sp>
        <p:nvSpPr>
          <p:cNvPr id="3" name="Date Placeholder 2"/>
          <p:cNvSpPr>
            <a:spLocks noGrp="1"/>
          </p:cNvSpPr>
          <p:nvPr>
            <p:ph type="dt" sz="half" idx="10"/>
          </p:nvPr>
        </p:nvSpPr>
        <p:spPr>
          <a:xfrm>
            <a:off x="6400800" y="6381750"/>
            <a:ext cx="2476500" cy="476250"/>
          </a:xfrm>
        </p:spPr>
        <p:txBody>
          <a:bodyPr/>
          <a:lstStyle/>
          <a:p>
            <a:fld id="{D38A6AD8-7EE0-447A-9C68-922100185E42}" type="datetime2">
              <a:rPr lang="en-US" smtClean="0"/>
              <a:pPr/>
              <a:t>Friday, June 15, 2012</a:t>
            </a:fld>
            <a:endParaRPr lang="en-US" dirty="0"/>
          </a:p>
        </p:txBody>
      </p:sp>
      <p:sp>
        <p:nvSpPr>
          <p:cNvPr id="4" name="Footer Placeholder 3"/>
          <p:cNvSpPr>
            <a:spLocks noGrp="1"/>
          </p:cNvSpPr>
          <p:nvPr>
            <p:ph type="ftr" sz="quarter" idx="11"/>
          </p:nvPr>
        </p:nvSpPr>
        <p:spPr>
          <a:xfrm>
            <a:off x="609600" y="6400800"/>
            <a:ext cx="3962400" cy="457200"/>
          </a:xfrm>
        </p:spPr>
        <p:txBody>
          <a:bodyPr/>
          <a:lstStyle/>
          <a:p>
            <a:r>
              <a:rPr lang="en-US" dirty="0" smtClean="0"/>
              <a:t>TEA; PME; NTHU;</a:t>
            </a:r>
            <a:endParaRPr lang="en-US" dirty="0"/>
          </a:p>
        </p:txBody>
      </p:sp>
      <p:sp>
        <p:nvSpPr>
          <p:cNvPr id="5" name="Slide Number Placeholder 4"/>
          <p:cNvSpPr>
            <a:spLocks noGrp="1"/>
          </p:cNvSpPr>
          <p:nvPr>
            <p:ph type="sldNum" sz="quarter" idx="12"/>
          </p:nvPr>
        </p:nvSpPr>
        <p:spPr/>
        <p:txBody>
          <a:bodyPr/>
          <a:lstStyle/>
          <a:p>
            <a:fld id="{35A4782E-12B7-4143-A032-D1B7CAEBC783}" type="slidenum">
              <a:rPr lang="en-US" smtClean="0"/>
              <a:pPr/>
              <a:t>9</a:t>
            </a:fld>
            <a:r>
              <a:rPr lang="en-US" dirty="0" smtClean="0"/>
              <a:t>/36</a:t>
            </a:r>
            <a:endParaRPr lang="en-US" dirty="0"/>
          </a:p>
        </p:txBody>
      </p:sp>
      <p:sp>
        <p:nvSpPr>
          <p:cNvPr id="6" name="Content Placeholder 5"/>
          <p:cNvSpPr>
            <a:spLocks noGrp="1"/>
          </p:cNvSpPr>
          <p:nvPr>
            <p:ph sz="quarter" idx="1"/>
          </p:nvPr>
        </p:nvSpPr>
        <p:spPr>
          <a:xfrm>
            <a:off x="381000" y="1219200"/>
            <a:ext cx="8305800" cy="4572000"/>
          </a:xfrm>
        </p:spPr>
        <p:txBody>
          <a:bodyPr/>
          <a:lstStyle/>
          <a:p>
            <a:pPr algn="just"/>
            <a:r>
              <a:rPr lang="en-US" dirty="0" smtClean="0"/>
              <a:t>Acoustic field produced by a radiating body D.</a:t>
            </a:r>
          </a:p>
          <a:p>
            <a:pPr algn="just"/>
            <a:r>
              <a:rPr lang="en-US" dirty="0" smtClean="0"/>
              <a:t>Measured at some discrete locations    , </a:t>
            </a:r>
            <a:r>
              <a:rPr lang="en-US" dirty="0" err="1" smtClean="0"/>
              <a:t>i</a:t>
            </a:r>
            <a:r>
              <a:rPr lang="en-US" dirty="0" smtClean="0"/>
              <a:t> </a:t>
            </a:r>
            <a:r>
              <a:rPr lang="en-US" dirty="0" smtClean="0">
                <a:latin typeface="Times New Roman" pitchFamily="18" charset="0"/>
                <a:cs typeface="Times New Roman" pitchFamily="18" charset="0"/>
              </a:rPr>
              <a:t>=</a:t>
            </a:r>
            <a:r>
              <a:rPr lang="en-US" dirty="0" smtClean="0"/>
              <a:t> 1,…, M by means of an array of M microphones. </a:t>
            </a:r>
          </a:p>
          <a:p>
            <a:pPr algn="just"/>
            <a:r>
              <a:rPr lang="en-US" dirty="0" smtClean="0"/>
              <a:t>Let     be the source surface of interest which does not necessarily coincide with the body surface on which the source field s(r) is sought.</a:t>
            </a:r>
            <a:endParaRPr lang="en-US" dirty="0"/>
          </a:p>
        </p:txBody>
      </p:sp>
      <p:pic>
        <p:nvPicPr>
          <p:cNvPr id="45058" name="Picture 2"/>
          <p:cNvPicPr>
            <a:picLocks noChangeAspect="1" noChangeArrowheads="1"/>
          </p:cNvPicPr>
          <p:nvPr/>
        </p:nvPicPr>
        <p:blipFill>
          <a:blip r:embed="rId3" cstate="print"/>
          <a:srcRect/>
          <a:stretch>
            <a:fillRect/>
          </a:stretch>
        </p:blipFill>
        <p:spPr bwMode="auto">
          <a:xfrm>
            <a:off x="2438400" y="3581400"/>
            <a:ext cx="3889854" cy="2209800"/>
          </a:xfrm>
          <a:prstGeom prst="rect">
            <a:avLst/>
          </a:prstGeom>
          <a:noFill/>
          <a:ln w="9525">
            <a:noFill/>
            <a:miter lim="800000"/>
            <a:headEnd/>
            <a:tailEnd/>
          </a:ln>
        </p:spPr>
      </p:pic>
      <p:pic>
        <p:nvPicPr>
          <p:cNvPr id="45060" name="Picture 4"/>
          <p:cNvPicPr>
            <a:picLocks noChangeAspect="1" noChangeArrowheads="1"/>
          </p:cNvPicPr>
          <p:nvPr/>
        </p:nvPicPr>
        <p:blipFill>
          <a:blip r:embed="rId4" cstate="print"/>
          <a:srcRect/>
          <a:stretch>
            <a:fillRect/>
          </a:stretch>
        </p:blipFill>
        <p:spPr bwMode="auto">
          <a:xfrm>
            <a:off x="1219200" y="2666999"/>
            <a:ext cx="249383" cy="304801"/>
          </a:xfrm>
          <a:prstGeom prst="rect">
            <a:avLst/>
          </a:prstGeom>
          <a:noFill/>
          <a:ln w="9525">
            <a:noFill/>
            <a:miter lim="800000"/>
            <a:headEnd/>
            <a:tailEnd/>
          </a:ln>
        </p:spPr>
      </p:pic>
      <p:graphicFrame>
        <p:nvGraphicFramePr>
          <p:cNvPr id="10" name="Object 9"/>
          <p:cNvGraphicFramePr>
            <a:graphicFrameLocks noChangeAspect="1"/>
          </p:cNvGraphicFramePr>
          <p:nvPr/>
        </p:nvGraphicFramePr>
        <p:xfrm>
          <a:off x="5181600" y="1828800"/>
          <a:ext cx="304800" cy="304800"/>
        </p:xfrm>
        <a:graphic>
          <a:graphicData uri="http://schemas.openxmlformats.org/presentationml/2006/ole">
            <p:oleObj spid="_x0000_s45061" name="Equation" r:id="rId5" imgW="139680" imgH="13968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2610</TotalTime>
  <Words>1642</Words>
  <Application>Microsoft Office PowerPoint</Application>
  <PresentationFormat>On-screen Show (4:3)</PresentationFormat>
  <Paragraphs>274</Paragraphs>
  <Slides>36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Equity</vt:lpstr>
      <vt:lpstr>Equation</vt:lpstr>
      <vt:lpstr>Microsoft Equation 3.0</vt:lpstr>
      <vt:lpstr> Literature Study this week;</vt:lpstr>
      <vt:lpstr>A Bayesian approach to sound source reconstruction: Optimal basis, regularization, and focusing</vt:lpstr>
      <vt:lpstr>The gist - 1</vt:lpstr>
      <vt:lpstr>The gist - 2</vt:lpstr>
      <vt:lpstr>Inverse accoustic problem</vt:lpstr>
      <vt:lpstr>The two sub-problems</vt:lpstr>
      <vt:lpstr>Bayesian Approach - The cost function aspect</vt:lpstr>
      <vt:lpstr>Link to Statistical Physics</vt:lpstr>
      <vt:lpstr>Problem Statement</vt:lpstr>
      <vt:lpstr>Source field-1</vt:lpstr>
      <vt:lpstr>Source field-2</vt:lpstr>
      <vt:lpstr>Bayesian Inference</vt:lpstr>
      <vt:lpstr>Likelihood function</vt:lpstr>
      <vt:lpstr>The Prior Distribution-1</vt:lpstr>
      <vt:lpstr>The Prior Distribution-2</vt:lpstr>
      <vt:lpstr>The Cost Function</vt:lpstr>
      <vt:lpstr>Skipping the mathematical details…</vt:lpstr>
      <vt:lpstr>Slide 18</vt:lpstr>
      <vt:lpstr>Skipping the details of</vt:lpstr>
      <vt:lpstr>Bayesian Focusing</vt:lpstr>
      <vt:lpstr>Slide 21</vt:lpstr>
      <vt:lpstr>Conclusions and Practical Implications</vt:lpstr>
      <vt:lpstr>Simulation Results: Linear Array, Single Source</vt:lpstr>
      <vt:lpstr>Slide 24</vt:lpstr>
      <vt:lpstr>Slide 25</vt:lpstr>
      <vt:lpstr>Slide 26</vt:lpstr>
      <vt:lpstr>Slide 27</vt:lpstr>
      <vt:lpstr>Slide 28</vt:lpstr>
      <vt:lpstr>2-Dimensional array (3*3), Single Source</vt:lpstr>
      <vt:lpstr>Slide 30</vt:lpstr>
      <vt:lpstr>Slide 31</vt:lpstr>
      <vt:lpstr>Slide 32</vt:lpstr>
      <vt:lpstr>Slide 33</vt:lpstr>
      <vt:lpstr>Slide 34</vt:lpstr>
      <vt:lpstr>Things to do next…</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amal</dc:creator>
  <cp:lastModifiedBy>amal</cp:lastModifiedBy>
  <cp:revision>339</cp:revision>
  <dcterms:created xsi:type="dcterms:W3CDTF">2012-05-21T06:32:36Z</dcterms:created>
  <dcterms:modified xsi:type="dcterms:W3CDTF">2012-06-15T04:44:46Z</dcterms:modified>
</cp:coreProperties>
</file>