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58" r:id="rId5"/>
    <p:sldId id="257" r:id="rId6"/>
    <p:sldId id="259" r:id="rId7"/>
    <p:sldId id="260" r:id="rId8"/>
    <p:sldId id="261" r:id="rId9"/>
    <p:sldId id="264" r:id="rId10"/>
    <p:sldId id="269" r:id="rId11"/>
    <p:sldId id="266" r:id="rId12"/>
    <p:sldId id="270" r:id="rId13"/>
    <p:sldId id="271" r:id="rId14"/>
    <p:sldId id="274" r:id="rId15"/>
    <p:sldId id="273"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B5E7BA68-4EE5-49B6-9DFB-4320EC31414D}"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475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E7BA68-4EE5-49B6-9DFB-4320EC31414D}" type="slidenum">
              <a:rPr lang="en-US" smtClean="0"/>
              <a:t>‹#›</a:t>
            </a:fld>
            <a:endParaRPr lang="en-US" dirty="0"/>
          </a:p>
        </p:txBody>
      </p:sp>
    </p:spTree>
    <p:extLst>
      <p:ext uri="{BB962C8B-B14F-4D97-AF65-F5344CB8AC3E}">
        <p14:creationId xmlns:p14="http://schemas.microsoft.com/office/powerpoint/2010/main" val="17139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E7BA68-4EE5-49B6-9DFB-4320EC31414D}"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57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E7BA68-4EE5-49B6-9DFB-4320EC31414D}"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2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E7BA68-4EE5-49B6-9DFB-4320EC31414D}"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98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E7BA68-4EE5-49B6-9DFB-4320EC31414D}"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58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5E7BA68-4EE5-49B6-9DFB-4320EC31414D}" type="slidenum">
              <a:rPr lang="en-US" smtClean="0"/>
              <a:t>‹#›</a:t>
            </a:fld>
            <a:endParaRPr lang="en-US" dirty="0"/>
          </a:p>
        </p:txBody>
      </p:sp>
    </p:spTree>
    <p:extLst>
      <p:ext uri="{BB962C8B-B14F-4D97-AF65-F5344CB8AC3E}">
        <p14:creationId xmlns:p14="http://schemas.microsoft.com/office/powerpoint/2010/main" val="35827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5E7BA68-4EE5-49B6-9DFB-4320EC31414D}" type="slidenum">
              <a:rPr lang="en-US" smtClean="0"/>
              <a:t>‹#›</a:t>
            </a:fld>
            <a:endParaRPr lang="en-US" dirty="0"/>
          </a:p>
        </p:txBody>
      </p:sp>
    </p:spTree>
    <p:extLst>
      <p:ext uri="{BB962C8B-B14F-4D97-AF65-F5344CB8AC3E}">
        <p14:creationId xmlns:p14="http://schemas.microsoft.com/office/powerpoint/2010/main" val="26212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5E7BA68-4EE5-49B6-9DFB-4320EC31414D}" type="slidenum">
              <a:rPr lang="en-US" smtClean="0"/>
              <a:t>‹#›</a:t>
            </a:fld>
            <a:endParaRPr lang="en-US" dirty="0"/>
          </a:p>
        </p:txBody>
      </p:sp>
    </p:spTree>
    <p:extLst>
      <p:ext uri="{BB962C8B-B14F-4D97-AF65-F5344CB8AC3E}">
        <p14:creationId xmlns:p14="http://schemas.microsoft.com/office/powerpoint/2010/main" val="140552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A30FE3B-2A15-4B91-94FE-3CF463E58CD7}" type="datetimeFigureOut">
              <a:rPr lang="en-US" smtClean="0"/>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5E7BA68-4EE5-49B6-9DFB-4320EC31414D}"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51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A30FE3B-2A15-4B91-94FE-3CF463E58CD7}" type="datetimeFigureOut">
              <a:rPr lang="en-US" smtClean="0"/>
              <a:t>12/30/2023</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B5E7BA68-4EE5-49B6-9DFB-4320EC31414D}"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5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30FE3B-2A15-4B91-94FE-3CF463E58CD7}" type="datetimeFigureOut">
              <a:rPr lang="en-US" smtClean="0"/>
              <a:t>12/30/2023</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5E7BA68-4EE5-49B6-9DFB-4320EC31414D}" type="slidenum">
              <a:rPr lang="en-US" smtClean="0"/>
              <a:t>‹#›</a:t>
            </a:fld>
            <a:endParaRPr lang="en-US" dirty="0"/>
          </a:p>
        </p:txBody>
      </p:sp>
    </p:spTree>
    <p:extLst>
      <p:ext uri="{BB962C8B-B14F-4D97-AF65-F5344CB8AC3E}">
        <p14:creationId xmlns:p14="http://schemas.microsoft.com/office/powerpoint/2010/main" val="27370234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simplilearn.com/tutorials/python-tutorial/python-project-ideas" TargetMode="External"/><Relationship Id="rId2" Type="http://schemas.openxmlformats.org/officeDocument/2006/relationships/hyperlink" Target="https://www.simplilearn.com/tutorials/python-tutorial/pychar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1" y="802299"/>
            <a:ext cx="7024234" cy="1712301"/>
          </a:xfrm>
        </p:spPr>
        <p:txBody>
          <a:bodyPr>
            <a:normAutofit/>
          </a:bodyPr>
          <a:lstStyle/>
          <a:p>
            <a:pPr algn="ctr"/>
            <a:r>
              <a:rPr lang="en-US" dirty="0"/>
              <a:t>Object Detector Using Python</a:t>
            </a:r>
          </a:p>
        </p:txBody>
      </p:sp>
      <p:sp>
        <p:nvSpPr>
          <p:cNvPr id="3" name="Subtitle 2"/>
          <p:cNvSpPr>
            <a:spLocks noGrp="1"/>
          </p:cNvSpPr>
          <p:nvPr>
            <p:ph type="subTitle" idx="1"/>
          </p:nvPr>
        </p:nvSpPr>
        <p:spPr>
          <a:xfrm>
            <a:off x="1295400" y="2895600"/>
            <a:ext cx="6719434" cy="2590800"/>
          </a:xfrm>
        </p:spPr>
        <p:txBody>
          <a:bodyPr>
            <a:normAutofit fontScale="92500" lnSpcReduction="10000"/>
          </a:bodyPr>
          <a:lstStyle/>
          <a:p>
            <a:pPr algn="ctr"/>
            <a:r>
              <a:rPr lang="en-US" sz="1800" dirty="0"/>
              <a:t>                Information technology      </a:t>
            </a:r>
          </a:p>
          <a:p>
            <a:endParaRPr lang="en-US" sz="1800" dirty="0"/>
          </a:p>
          <a:p>
            <a:r>
              <a:rPr lang="en-US" sz="1800" dirty="0"/>
              <a:t>                Done by:</a:t>
            </a:r>
          </a:p>
          <a:p>
            <a:pPr algn="just"/>
            <a:r>
              <a:rPr lang="en-US" sz="1800" dirty="0"/>
              <a:t>                               Amala mahalakshmi p</a:t>
            </a:r>
          </a:p>
          <a:p>
            <a:pPr algn="just"/>
            <a:r>
              <a:rPr lang="en-US" sz="1800" dirty="0"/>
              <a:t>                               Evelyn beatrice a</a:t>
            </a:r>
          </a:p>
          <a:p>
            <a:pPr algn="just"/>
            <a:r>
              <a:rPr lang="en-US" sz="1800" dirty="0"/>
              <a:t>                               Charulatha </a:t>
            </a:r>
            <a:r>
              <a:rPr lang="en-US" dirty="0"/>
              <a:t>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5897E-0D07-BABF-3095-5CC60C23EABD}"/>
              </a:ext>
            </a:extLst>
          </p:cNvPr>
          <p:cNvSpPr>
            <a:spLocks noGrp="1"/>
          </p:cNvSpPr>
          <p:nvPr>
            <p:ph idx="1"/>
          </p:nvPr>
        </p:nvSpPr>
        <p:spPr>
          <a:xfrm>
            <a:off x="533400" y="76200"/>
            <a:ext cx="8229599" cy="5867399"/>
          </a:xfrm>
        </p:spPr>
        <p:txBody>
          <a:bodyPr/>
          <a:lstStyle/>
          <a:p>
            <a:r>
              <a:rPr lang="en-IN" b="0" i="0" dirty="0">
                <a:solidFill>
                  <a:srgbClr val="272C37"/>
                </a:solidFill>
                <a:effectLst/>
                <a:latin typeface="Roboto" panose="02000000000000000000" pitchFamily="2" charset="0"/>
              </a:rPr>
              <a:t>Visual Studio Code</a:t>
            </a:r>
          </a:p>
          <a:p>
            <a:endParaRPr lang="en-IN" dirty="0">
              <a:solidFill>
                <a:srgbClr val="272C37"/>
              </a:solidFill>
              <a:latin typeface="Roboto" panose="02000000000000000000" pitchFamily="2" charset="0"/>
            </a:endParaRPr>
          </a:p>
          <a:p>
            <a:endParaRPr lang="en-IN" b="0" i="0" dirty="0">
              <a:solidFill>
                <a:srgbClr val="272C37"/>
              </a:solidFill>
              <a:effectLst/>
              <a:latin typeface="Roboto" panose="02000000000000000000" pitchFamily="2" charset="0"/>
            </a:endParaRPr>
          </a:p>
          <a:p>
            <a:endParaRPr lang="en-IN" dirty="0">
              <a:solidFill>
                <a:srgbClr val="272C37"/>
              </a:solidFill>
              <a:latin typeface="Roboto" panose="02000000000000000000" pitchFamily="2" charset="0"/>
            </a:endParaRPr>
          </a:p>
          <a:p>
            <a:r>
              <a:rPr lang="en-IN" b="0" i="0" dirty="0">
                <a:solidFill>
                  <a:srgbClr val="272C37"/>
                </a:solidFill>
                <a:effectLst/>
                <a:latin typeface="Roboto" panose="02000000000000000000" pitchFamily="2" charset="0"/>
              </a:rPr>
              <a:t>Sublime Text 3</a:t>
            </a:r>
          </a:p>
          <a:p>
            <a:endParaRPr lang="en-IN" b="0" i="0" dirty="0">
              <a:solidFill>
                <a:srgbClr val="272C37"/>
              </a:solidFill>
              <a:effectLst/>
              <a:latin typeface="Roboto" panose="02000000000000000000" pitchFamily="2" charset="0"/>
            </a:endParaRPr>
          </a:p>
          <a:p>
            <a:endParaRPr lang="en-IN" dirty="0"/>
          </a:p>
          <a:p>
            <a:endParaRPr lang="en-IN" dirty="0"/>
          </a:p>
          <a:p>
            <a:r>
              <a:rPr lang="en-IN" b="0" i="0" dirty="0" err="1">
                <a:solidFill>
                  <a:srgbClr val="272C37"/>
                </a:solidFill>
                <a:effectLst/>
                <a:latin typeface="Roboto" panose="02000000000000000000" pitchFamily="2" charset="0"/>
              </a:rPr>
              <a:t>Jupyter</a:t>
            </a:r>
            <a:endParaRPr lang="en-IN" b="0" i="0" dirty="0">
              <a:solidFill>
                <a:srgbClr val="272C37"/>
              </a:solidFill>
              <a:effectLst/>
              <a:latin typeface="Roboto" panose="02000000000000000000" pitchFamily="2" charset="0"/>
            </a:endParaRPr>
          </a:p>
          <a:p>
            <a:endParaRPr lang="en-IN" dirty="0"/>
          </a:p>
        </p:txBody>
      </p:sp>
      <p:pic>
        <p:nvPicPr>
          <p:cNvPr id="2050" name="Picture 2" descr="visual-studio-code">
            <a:extLst>
              <a:ext uri="{FF2B5EF4-FFF2-40B4-BE49-F238E27FC236}">
                <a16:creationId xmlns:a16="http://schemas.microsoft.com/office/drawing/2014/main" id="{B562D70B-F508-8E34-E99E-AD6D89173B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76200"/>
            <a:ext cx="3429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blime-text">
            <a:extLst>
              <a:ext uri="{FF2B5EF4-FFF2-40B4-BE49-F238E27FC236}">
                <a16:creationId xmlns:a16="http://schemas.microsoft.com/office/drawing/2014/main" id="{F5C6493C-239A-AA3A-3B15-18C1536A8B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4738" y="1981200"/>
            <a:ext cx="3826306" cy="19257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jupyter.">
            <a:extLst>
              <a:ext uri="{FF2B5EF4-FFF2-40B4-BE49-F238E27FC236}">
                <a16:creationId xmlns:a16="http://schemas.microsoft.com/office/drawing/2014/main" id="{A850A05A-75A8-A5CC-78ED-C1C667CA10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3461236"/>
            <a:ext cx="3826305" cy="271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D02F-79AC-445A-B326-126C880CE9CE}"/>
              </a:ext>
            </a:extLst>
          </p:cNvPr>
          <p:cNvSpPr>
            <a:spLocks noGrp="1"/>
          </p:cNvSpPr>
          <p:nvPr>
            <p:ph type="title"/>
          </p:nvPr>
        </p:nvSpPr>
        <p:spPr/>
        <p:txBody>
          <a:bodyPr/>
          <a:lstStyle/>
          <a:p>
            <a:pPr algn="ctr"/>
            <a:r>
              <a:rPr lang="en-US" dirty="0"/>
              <a:t>The software used by us is:</a:t>
            </a:r>
          </a:p>
        </p:txBody>
      </p:sp>
      <p:sp>
        <p:nvSpPr>
          <p:cNvPr id="3" name="Content Placeholder 2">
            <a:extLst>
              <a:ext uri="{FF2B5EF4-FFF2-40B4-BE49-F238E27FC236}">
                <a16:creationId xmlns:a16="http://schemas.microsoft.com/office/drawing/2014/main" id="{3E2B15A4-A6B4-460A-EA28-35246329C3AF}"/>
              </a:ext>
            </a:extLst>
          </p:cNvPr>
          <p:cNvSpPr>
            <a:spLocks noGrp="1"/>
          </p:cNvSpPr>
          <p:nvPr>
            <p:ph idx="1"/>
          </p:nvPr>
        </p:nvSpPr>
        <p:spPr>
          <a:xfrm>
            <a:off x="914400" y="1981200"/>
            <a:ext cx="7548109" cy="3775467"/>
          </a:xfrm>
        </p:spPr>
        <p:txBody>
          <a:bodyPr>
            <a:normAutofit lnSpcReduction="10000"/>
          </a:bodyPr>
          <a:lstStyle/>
          <a:p>
            <a:pPr marL="0" indent="0">
              <a:buNone/>
            </a:pPr>
            <a:r>
              <a:rPr lang="en-IN" sz="3200" b="1" i="0" dirty="0">
                <a:solidFill>
                  <a:srgbClr val="272C37"/>
                </a:solidFill>
                <a:effectLst/>
                <a:latin typeface="Roboto" panose="02000000000000000000" pitchFamily="2" charset="0"/>
              </a:rPr>
              <a:t>PyCharm</a:t>
            </a:r>
          </a:p>
          <a:p>
            <a:pPr algn="l">
              <a:buFont typeface="Arial" panose="020B0604020202020204" pitchFamily="34" charset="0"/>
              <a:buChar char="•"/>
            </a:pPr>
            <a:r>
              <a:rPr lang="en-US" b="0" i="0" u="none" strike="noStrike" dirty="0">
                <a:solidFill>
                  <a:srgbClr val="1179EF"/>
                </a:solidFill>
                <a:effectLst/>
                <a:latin typeface="Roboto" panose="02000000000000000000" pitchFamily="2" charset="0"/>
                <a:hlinkClick r:id="rId2" tooltip="PyCharm"/>
              </a:rPr>
              <a:t>PyCharm</a:t>
            </a:r>
            <a:r>
              <a:rPr lang="en-US" b="0" i="0" dirty="0">
                <a:solidFill>
                  <a:srgbClr val="51565E"/>
                </a:solidFill>
                <a:effectLst/>
                <a:latin typeface="Roboto" panose="02000000000000000000" pitchFamily="2" charset="0"/>
              </a:rPr>
              <a:t> is a widely used Python IDE created by JetBrains</a:t>
            </a:r>
          </a:p>
          <a:p>
            <a:pPr algn="l">
              <a:buFont typeface="Arial" panose="020B0604020202020204" pitchFamily="34" charset="0"/>
              <a:buChar char="•"/>
            </a:pPr>
            <a:r>
              <a:rPr lang="en-US" b="0" i="0" dirty="0">
                <a:solidFill>
                  <a:srgbClr val="51565E"/>
                </a:solidFill>
                <a:effectLst/>
                <a:latin typeface="Roboto" panose="02000000000000000000" pitchFamily="2" charset="0"/>
              </a:rPr>
              <a:t>This IDE is suitable for professional developers and facilitates the development of large </a:t>
            </a:r>
            <a:r>
              <a:rPr lang="en-US" b="0" i="0" u="none" strike="noStrike" dirty="0">
                <a:solidFill>
                  <a:srgbClr val="1179EF"/>
                </a:solidFill>
                <a:effectLst/>
                <a:latin typeface="Roboto" panose="02000000000000000000" pitchFamily="2" charset="0"/>
                <a:hlinkClick r:id="rId3" tooltip="Python projects"/>
              </a:rPr>
              <a:t>Python projects</a:t>
            </a:r>
            <a:endParaRPr lang="en-US" b="0" i="0" dirty="0">
              <a:solidFill>
                <a:srgbClr val="51565E"/>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Smart code navigation</a:t>
            </a:r>
          </a:p>
          <a:p>
            <a:pPr algn="l">
              <a:buFont typeface="Arial" panose="020B0604020202020204" pitchFamily="34" charset="0"/>
              <a:buChar char="•"/>
            </a:pPr>
            <a:r>
              <a:rPr lang="en-US" b="0" i="0" dirty="0">
                <a:solidFill>
                  <a:srgbClr val="51565E"/>
                </a:solidFill>
                <a:effectLst/>
                <a:latin typeface="Roboto" panose="02000000000000000000" pitchFamily="2" charset="0"/>
              </a:rPr>
              <a:t>Quick and safe code refactoring</a:t>
            </a:r>
          </a:p>
          <a:p>
            <a:pPr algn="l">
              <a:buFont typeface="Arial" panose="020B0604020202020204" pitchFamily="34" charset="0"/>
              <a:buChar char="•"/>
            </a:pPr>
            <a:r>
              <a:rPr lang="en-US" b="0" i="0" dirty="0">
                <a:solidFill>
                  <a:srgbClr val="51565E"/>
                </a:solidFill>
                <a:effectLst/>
                <a:latin typeface="Roboto" panose="02000000000000000000" pitchFamily="2" charset="0"/>
              </a:rPr>
              <a:t>Support features like accessing databases directly from the IDE</a:t>
            </a:r>
          </a:p>
          <a:p>
            <a:pPr marL="0" indent="0">
              <a:buNone/>
            </a:pPr>
            <a:endParaRPr lang="en-IN" dirty="0"/>
          </a:p>
        </p:txBody>
      </p:sp>
    </p:spTree>
    <p:extLst>
      <p:ext uri="{BB962C8B-B14F-4D97-AF65-F5344CB8AC3E}">
        <p14:creationId xmlns:p14="http://schemas.microsoft.com/office/powerpoint/2010/main" val="367659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90C92E5-0695-4938-7F15-81FF1EBA9697}"/>
              </a:ext>
            </a:extLst>
          </p:cNvPr>
          <p:cNvSpPr>
            <a:spLocks noGrp="1"/>
          </p:cNvSpPr>
          <p:nvPr>
            <p:ph idx="1"/>
          </p:nvPr>
        </p:nvSpPr>
        <p:spPr>
          <a:xfrm>
            <a:off x="1443491" y="381001"/>
            <a:ext cx="6571343" cy="5085346"/>
          </a:xfrm>
        </p:spPr>
        <p:txBody>
          <a:bodyPr/>
          <a:lstStyle/>
          <a:p>
            <a:endParaRPr lang="en-IN" dirty="0"/>
          </a:p>
          <a:p>
            <a:endParaRPr lang="en-IN" dirty="0"/>
          </a:p>
          <a:p>
            <a:endParaRPr lang="en-IN" dirty="0"/>
          </a:p>
          <a:p>
            <a:pPr marL="0" indent="0">
              <a:buNone/>
            </a:pPr>
            <a:endParaRPr lang="en-IN" dirty="0"/>
          </a:p>
          <a:p>
            <a:pPr marL="0" indent="0">
              <a:buNone/>
            </a:pPr>
            <a:endParaRPr lang="en-IN" dirty="0"/>
          </a:p>
          <a:p>
            <a:pPr marL="0" indent="0" algn="ctr">
              <a:buNone/>
            </a:pPr>
            <a:r>
              <a:rPr lang="en-IN" sz="4500" dirty="0"/>
              <a:t>CODE</a:t>
            </a:r>
          </a:p>
        </p:txBody>
      </p:sp>
    </p:spTree>
    <p:extLst>
      <p:ext uri="{BB962C8B-B14F-4D97-AF65-F5344CB8AC3E}">
        <p14:creationId xmlns:p14="http://schemas.microsoft.com/office/powerpoint/2010/main" val="372492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CA4C-82BE-4EBE-52D5-34FE30A5A9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69B2B4-4D34-41F0-9801-E78B357777B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184BC27-8F3B-1FB0-8D28-A1596E3ABB81}"/>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61426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51B1-C376-DE6B-9110-8363035EA7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EBC5E1-E3AC-9C93-3826-BA35F28BE36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BCCA287-6E0B-1264-CC69-2AD358E10C0C}"/>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7141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0179-2F9F-FCC6-E655-EE0C7205E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67D4C-571C-CAD3-18D6-1F1EFC62E32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B9D1E1E-81D4-AD58-4E4C-8EAC33FB786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3639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64F0-15E8-FF3A-63B1-48AB3D13FC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630E67-9D44-86D6-307F-982D475BC6E7}"/>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4000" dirty="0"/>
              <a:t>THANK YOU</a:t>
            </a:r>
          </a:p>
        </p:txBody>
      </p:sp>
    </p:spTree>
    <p:extLst>
      <p:ext uri="{BB962C8B-B14F-4D97-AF65-F5344CB8AC3E}">
        <p14:creationId xmlns:p14="http://schemas.microsoft.com/office/powerpoint/2010/main" val="15422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a:t>
            </a:r>
          </a:p>
        </p:txBody>
      </p:sp>
      <p:sp>
        <p:nvSpPr>
          <p:cNvPr id="3" name="Content Placeholder 2"/>
          <p:cNvSpPr>
            <a:spLocks noGrp="1"/>
          </p:cNvSpPr>
          <p:nvPr>
            <p:ph idx="1"/>
          </p:nvPr>
        </p:nvSpPr>
        <p:spPr/>
        <p:txBody>
          <a:bodyPr>
            <a:normAutofit lnSpcReduction="10000"/>
          </a:bodyPr>
          <a:lstStyle/>
          <a:p>
            <a:pPr>
              <a:buNone/>
            </a:pPr>
            <a:endParaRPr lang="en-US" dirty="0"/>
          </a:p>
          <a:p>
            <a:r>
              <a:rPr lang="en-US" dirty="0"/>
              <a:t>Humans can easily detect and identify objects present in an image or in front of them. The human visual system is fast and accurate and can perform complex tasks like identifying multiple objects and detecting obstacles with little conscious thought. With the availability of large amounts of data, faster GPUs, and better algorithms, we can now easily train computers to detect and classify multiple objects within an image with high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EAA5-0885-4391-8FA7-C38BE58F5CCD}"/>
              </a:ext>
            </a:extLst>
          </p:cNvPr>
          <p:cNvSpPr>
            <a:spLocks noGrp="1"/>
          </p:cNvSpPr>
          <p:nvPr>
            <p:ph type="title"/>
          </p:nvPr>
        </p:nvSpPr>
        <p:spPr>
          <a:xfrm>
            <a:off x="1371600" y="148028"/>
            <a:ext cx="6571343" cy="3310280"/>
          </a:xfrm>
        </p:spPr>
        <p:txBody>
          <a:bodyPr/>
          <a:lstStyle/>
          <a:p>
            <a:pPr algn="ctr"/>
            <a:br>
              <a:rPr lang="en-US" dirty="0"/>
            </a:br>
            <a:br>
              <a:rPr lang="en-US" dirty="0"/>
            </a:br>
            <a:br>
              <a:rPr lang="en-US" dirty="0"/>
            </a:br>
            <a:br>
              <a:rPr lang="en-US" dirty="0"/>
            </a:br>
            <a:br>
              <a:rPr lang="en-US" dirty="0"/>
            </a:br>
            <a:r>
              <a:rPr lang="en-US" dirty="0"/>
              <a:t>WHAT IS OPENCV ?</a:t>
            </a:r>
          </a:p>
        </p:txBody>
      </p:sp>
      <p:pic>
        <p:nvPicPr>
          <p:cNvPr id="1028" name="Picture 4" descr="Important Libraries of OpenCV. OpenCV is a cross-platform library used… |  by Prithvi Dev | Javarevisited | Medium">
            <a:extLst>
              <a:ext uri="{FF2B5EF4-FFF2-40B4-BE49-F238E27FC236}">
                <a16:creationId xmlns:a16="http://schemas.microsoft.com/office/drawing/2014/main" id="{60894A54-C5CD-E8D2-9B53-4DAC3C5640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96" b="19345"/>
          <a:stretch/>
        </p:blipFill>
        <p:spPr bwMode="auto">
          <a:xfrm>
            <a:off x="85344" y="3200400"/>
            <a:ext cx="8973312"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47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38200"/>
            <a:ext cx="6571343" cy="1049235"/>
          </a:xfrm>
        </p:spPr>
        <p:txBody>
          <a:bodyPr/>
          <a:lstStyle/>
          <a:p>
            <a:r>
              <a:rPr lang="en-US" dirty="0"/>
              <a:t>              OpenCV </a:t>
            </a:r>
          </a:p>
        </p:txBody>
      </p:sp>
      <p:sp>
        <p:nvSpPr>
          <p:cNvPr id="3" name="Content Placeholder 2"/>
          <p:cNvSpPr>
            <a:spLocks noGrp="1"/>
          </p:cNvSpPr>
          <p:nvPr>
            <p:ph idx="1"/>
          </p:nvPr>
        </p:nvSpPr>
        <p:spPr/>
        <p:txBody>
          <a:bodyPr/>
          <a:lstStyle/>
          <a:p>
            <a:pPr>
              <a:buNone/>
            </a:pPr>
            <a:endParaRPr lang="en-US" dirty="0"/>
          </a:p>
          <a:p>
            <a:r>
              <a:rPr lang="en-US" dirty="0"/>
              <a:t>OpenCV is the huge open-source library for computer vision, machine learning, and image processing and now it plays a major role in real-time operation which is very important in today’s systems. By using it, one can process images and videos to identify objects, faces, or even the handwriting of a human. This article focuses on detecting objects.</a:t>
            </a:r>
          </a:p>
        </p:txBody>
      </p:sp>
      <p:pic>
        <p:nvPicPr>
          <p:cNvPr id="4" name="Picture 2" descr="Introduction - OpenCV Tutorial C++">
            <a:extLst>
              <a:ext uri="{FF2B5EF4-FFF2-40B4-BE49-F238E27FC236}">
                <a16:creationId xmlns:a16="http://schemas.microsoft.com/office/drawing/2014/main" id="{5BF2EA4C-DC6B-B8F6-D24E-F9CB714DA6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01822"/>
            <a:ext cx="1667564" cy="1472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 </a:t>
            </a:r>
          </a:p>
        </p:txBody>
      </p:sp>
      <p:sp>
        <p:nvSpPr>
          <p:cNvPr id="3" name="Content Placeholder 2"/>
          <p:cNvSpPr>
            <a:spLocks noGrp="1"/>
          </p:cNvSpPr>
          <p:nvPr>
            <p:ph idx="1"/>
          </p:nvPr>
        </p:nvSpPr>
        <p:spPr>
          <a:xfrm>
            <a:off x="1443490" y="1874270"/>
            <a:ext cx="6571343" cy="3450613"/>
          </a:xfrm>
        </p:spPr>
        <p:txBody>
          <a:bodyPr/>
          <a:lstStyle/>
          <a:p>
            <a:pPr algn="ctr">
              <a:buNone/>
            </a:pPr>
            <a:r>
              <a:rPr lang="en-US" sz="3000" b="1" dirty="0">
                <a:latin typeface="Arial" charset="0"/>
              </a:rPr>
              <a:t>Object Recognition</a:t>
            </a:r>
          </a:p>
          <a:p>
            <a:pPr algn="ctr">
              <a:buNone/>
            </a:pPr>
            <a:endParaRPr lang="en-US" sz="2400" b="1" dirty="0">
              <a:latin typeface="Arial" charset="0"/>
            </a:endParaRPr>
          </a:p>
          <a:p>
            <a:pPr algn="ctr">
              <a:buNone/>
            </a:pPr>
            <a:r>
              <a:rPr lang="en-US" sz="2400" b="1" dirty="0">
                <a:latin typeface="Arial" charset="0"/>
              </a:rPr>
              <a:t>Object identification             object detection   </a:t>
            </a:r>
          </a:p>
          <a:p>
            <a:pPr>
              <a:buNone/>
            </a:pPr>
            <a:r>
              <a:rPr lang="en-US" sz="2400" dirty="0">
                <a:latin typeface="Arial" charset="0"/>
              </a:rPr>
              <a:t>   </a:t>
            </a:r>
          </a:p>
        </p:txBody>
      </p:sp>
      <p:sp>
        <p:nvSpPr>
          <p:cNvPr id="4" name="Down Arrow 3"/>
          <p:cNvSpPr/>
          <p:nvPr/>
        </p:nvSpPr>
        <p:spPr>
          <a:xfrm rot="2408036">
            <a:off x="3205959" y="2584802"/>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own Arrow 4"/>
          <p:cNvSpPr/>
          <p:nvPr/>
        </p:nvSpPr>
        <p:spPr>
          <a:xfrm rot="19218666">
            <a:off x="5433250" y="2584492"/>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1_6j34dAOTijqP6HDFnjxPFA_udggex.jpg"/>
          <p:cNvPicPr>
            <a:picLocks noChangeAspect="1"/>
          </p:cNvPicPr>
          <p:nvPr/>
        </p:nvPicPr>
        <p:blipFill rotWithShape="1">
          <a:blip r:embed="rId2"/>
          <a:srcRect t="6360" b="10141"/>
          <a:stretch/>
        </p:blipFill>
        <p:spPr>
          <a:xfrm>
            <a:off x="2362200" y="3599576"/>
            <a:ext cx="5029200" cy="2409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detection?</a:t>
            </a:r>
          </a:p>
        </p:txBody>
      </p:sp>
      <p:sp>
        <p:nvSpPr>
          <p:cNvPr id="3" name="Content Placeholder 2"/>
          <p:cNvSpPr>
            <a:spLocks noGrp="1"/>
          </p:cNvSpPr>
          <p:nvPr>
            <p:ph idx="1"/>
          </p:nvPr>
        </p:nvSpPr>
        <p:spPr>
          <a:xfrm>
            <a:off x="1443490" y="1447800"/>
            <a:ext cx="6571343" cy="3450613"/>
          </a:xfrm>
        </p:spPr>
        <p:txBody>
          <a:bodyPr/>
          <a:lstStyle/>
          <a:p>
            <a:endParaRPr lang="en-US" dirty="0"/>
          </a:p>
          <a:p>
            <a:r>
              <a:rPr lang="en-US" dirty="0"/>
              <a:t>Object detection is the process of locating objects with bounding boxes in an image or a video. It is one of the most important tasks in computer vision, and it has many applications in various fields such as surveillance, people counting, traffic monitoring, detecting pedestrians, self-driving cars, etc.</a:t>
            </a:r>
          </a:p>
        </p:txBody>
      </p:sp>
      <p:pic>
        <p:nvPicPr>
          <p:cNvPr id="2050" name="Picture 2" descr="Object Detection: Models, Architectures &amp; Tutorial [2023]">
            <a:extLst>
              <a:ext uri="{FF2B5EF4-FFF2-40B4-BE49-F238E27FC236}">
                <a16:creationId xmlns:a16="http://schemas.microsoft.com/office/drawing/2014/main" id="{1A64E5E0-5AB7-A34A-0B85-4E8AA8A209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2567" y="3810000"/>
            <a:ext cx="2920218" cy="2243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xploring Object Detection Applications and Benefits - DeepLobe">
            <a:extLst>
              <a:ext uri="{FF2B5EF4-FFF2-40B4-BE49-F238E27FC236}">
                <a16:creationId xmlns:a16="http://schemas.microsoft.com/office/drawing/2014/main" id="{1A04CD26-E7AA-95BD-178C-2EFDD0742A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4004" y="4258341"/>
            <a:ext cx="3671433"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2702"/>
            <a:ext cx="8534400" cy="758952"/>
          </a:xfrm>
        </p:spPr>
        <p:txBody>
          <a:bodyPr>
            <a:normAutofit fontScale="90000"/>
          </a:bodyPr>
          <a:lstStyle/>
          <a:p>
            <a:r>
              <a:rPr lang="en-US" dirty="0"/>
              <a:t>How object detection different from image classification?</a:t>
            </a:r>
          </a:p>
        </p:txBody>
      </p:sp>
      <p:sp>
        <p:nvSpPr>
          <p:cNvPr id="3" name="Content Placeholder 2"/>
          <p:cNvSpPr>
            <a:spLocks noGrp="1"/>
          </p:cNvSpPr>
          <p:nvPr>
            <p:ph idx="1"/>
          </p:nvPr>
        </p:nvSpPr>
        <p:spPr>
          <a:xfrm>
            <a:off x="1286328" y="1391654"/>
            <a:ext cx="6571343" cy="3450613"/>
          </a:xfrm>
        </p:spPr>
        <p:txBody>
          <a:bodyPr/>
          <a:lstStyle/>
          <a:p>
            <a:endParaRPr lang="en-US" dirty="0"/>
          </a:p>
          <a:p>
            <a:r>
              <a:rPr lang="en-US" dirty="0"/>
              <a:t>Object detection is different from image classification: Object detection is the process that identifies or locates objects in an image while image classification is the process that assigns labels (classes) to images based on their content.</a:t>
            </a:r>
          </a:p>
        </p:txBody>
      </p:sp>
      <p:pic>
        <p:nvPicPr>
          <p:cNvPr id="4100" name="Picture 4" descr="Developing Critical and Creative Thinking Skills | PlanetSpark">
            <a:extLst>
              <a:ext uri="{FF2B5EF4-FFF2-40B4-BE49-F238E27FC236}">
                <a16:creationId xmlns:a16="http://schemas.microsoft.com/office/drawing/2014/main" id="{573695ED-DE7F-EAB1-6F86-634E54133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05200"/>
            <a:ext cx="3803252" cy="2505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 and object detection</a:t>
            </a:r>
          </a:p>
        </p:txBody>
      </p:sp>
      <p:pic>
        <p:nvPicPr>
          <p:cNvPr id="1026" name="Picture 2" descr="Beginner's Guide To Object Detection">
            <a:extLst>
              <a:ext uri="{FF2B5EF4-FFF2-40B4-BE49-F238E27FC236}">
                <a16:creationId xmlns:a16="http://schemas.microsoft.com/office/drawing/2014/main" id="{A49A25B0-AE0E-4A82-935A-3EB28DD93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3491" y="1981200"/>
            <a:ext cx="6571343"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6492-7570-4C69-B726-6CFA6CB33E9A}"/>
              </a:ext>
            </a:extLst>
          </p:cNvPr>
          <p:cNvSpPr>
            <a:spLocks noGrp="1"/>
          </p:cNvSpPr>
          <p:nvPr>
            <p:ph type="title"/>
          </p:nvPr>
        </p:nvSpPr>
        <p:spPr/>
        <p:txBody>
          <a:bodyPr/>
          <a:lstStyle/>
          <a:p>
            <a:pPr algn="ctr"/>
            <a:r>
              <a:rPr lang="en-US" dirty="0"/>
              <a:t>The Different platforms which can be used are:</a:t>
            </a:r>
          </a:p>
        </p:txBody>
      </p:sp>
      <p:sp>
        <p:nvSpPr>
          <p:cNvPr id="3" name="Content Placeholder 2">
            <a:extLst>
              <a:ext uri="{FF2B5EF4-FFF2-40B4-BE49-F238E27FC236}">
                <a16:creationId xmlns:a16="http://schemas.microsoft.com/office/drawing/2014/main" id="{A3986EFB-B975-415A-BAA1-B4ED8CBDAA41}"/>
              </a:ext>
            </a:extLst>
          </p:cNvPr>
          <p:cNvSpPr>
            <a:spLocks noGrp="1"/>
          </p:cNvSpPr>
          <p:nvPr>
            <p:ph idx="1"/>
          </p:nvPr>
        </p:nvSpPr>
        <p:spPr/>
        <p:txBody>
          <a:bodyPr/>
          <a:lstStyle/>
          <a:p>
            <a:r>
              <a:rPr lang="en-IN" b="0" i="0" dirty="0">
                <a:solidFill>
                  <a:srgbClr val="272C37"/>
                </a:solidFill>
                <a:effectLst/>
                <a:latin typeface="Roboto" panose="02000000000000000000" pitchFamily="2" charset="0"/>
              </a:rPr>
              <a:t>IDLE</a:t>
            </a:r>
          </a:p>
          <a:p>
            <a:endParaRPr lang="en-US" dirty="0"/>
          </a:p>
          <a:p>
            <a:endParaRPr lang="en-US" dirty="0"/>
          </a:p>
          <a:p>
            <a:endParaRPr lang="en-US" dirty="0"/>
          </a:p>
          <a:p>
            <a:r>
              <a:rPr lang="en-IN" b="0" i="0" dirty="0">
                <a:solidFill>
                  <a:srgbClr val="272C37"/>
                </a:solidFill>
                <a:effectLst/>
                <a:latin typeface="Roboto" panose="02000000000000000000" pitchFamily="2" charset="0"/>
              </a:rPr>
              <a:t>PyCharm</a:t>
            </a:r>
          </a:p>
          <a:p>
            <a:pPr marL="0" indent="0">
              <a:buNone/>
            </a:pPr>
            <a:endParaRPr lang="en-US" dirty="0"/>
          </a:p>
        </p:txBody>
      </p:sp>
      <p:pic>
        <p:nvPicPr>
          <p:cNvPr id="1028" name="Picture 4" descr="/idle-best-python-IDEs">
            <a:extLst>
              <a:ext uri="{FF2B5EF4-FFF2-40B4-BE49-F238E27FC236}">
                <a16:creationId xmlns:a16="http://schemas.microsoft.com/office/drawing/2014/main" id="{16AD43F4-D15C-5E73-625E-08C94364FF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6712" y="1873330"/>
            <a:ext cx="3360948" cy="20509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a:extLst>
              <a:ext uri="{FF2B5EF4-FFF2-40B4-BE49-F238E27FC236}">
                <a16:creationId xmlns:a16="http://schemas.microsoft.com/office/drawing/2014/main" id="{1DC0E60D-352F-28F1-C8EB-41F7B932FF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002484"/>
            <a:ext cx="3511812" cy="205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5378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179</TotalTime>
  <Words>369</Words>
  <Application>Microsoft Office PowerPoint</Application>
  <PresentationFormat>On-screen Show (4:3)</PresentationFormat>
  <Paragraphs>57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Roboto</vt:lpstr>
      <vt:lpstr>Gallery</vt:lpstr>
      <vt:lpstr>Object Detector Using Python</vt:lpstr>
      <vt:lpstr>Introduction </vt:lpstr>
      <vt:lpstr>     WHAT IS OPENCV ?</vt:lpstr>
      <vt:lpstr>              OpenCV </vt:lpstr>
      <vt:lpstr>Classification </vt:lpstr>
      <vt:lpstr>What is Object detection?</vt:lpstr>
      <vt:lpstr>How object detection different from image classification?</vt:lpstr>
      <vt:lpstr>Image classification and object detection</vt:lpstr>
      <vt:lpstr>The Different platforms which can be used are:</vt:lpstr>
      <vt:lpstr>PowerPoint Presentation</vt:lpstr>
      <vt:lpstr>The software used by us 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Detector Using Python</dc:title>
  <dc:creator>Amala Mahalakshmi</dc:creator>
  <cp:lastModifiedBy>arunvelchamy raja</cp:lastModifiedBy>
  <cp:revision>15</cp:revision>
  <dcterms:created xsi:type="dcterms:W3CDTF">2023-08-16T16:49:39Z</dcterms:created>
  <dcterms:modified xsi:type="dcterms:W3CDTF">2023-12-30T12:28:14Z</dcterms:modified>
</cp:coreProperties>
</file>