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72352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38A24-455C-47AB-8D3C-B30F25D4C6AB}"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215676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395973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378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262391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223726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1516422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2773248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49315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194161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376814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38A24-455C-47AB-8D3C-B30F25D4C6AB}"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46319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38A24-455C-47AB-8D3C-B30F25D4C6AB}"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348091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142367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51443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A38A24-455C-47AB-8D3C-B30F25D4C6AB}" type="datetimeFigureOut">
              <a:rPr lang="en-IN" smtClean="0"/>
              <a:t>01-03-2022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368963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38A24-455C-47AB-8D3C-B30F25D4C6AB}"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C8E88-28A2-438E-AD8A-CB2F73E1BE6D}" type="slidenum">
              <a:rPr lang="en-IN" smtClean="0"/>
              <a:t>‹#›</a:t>
            </a:fld>
            <a:endParaRPr lang="en-IN"/>
          </a:p>
        </p:txBody>
      </p:sp>
    </p:spTree>
    <p:extLst>
      <p:ext uri="{BB962C8B-B14F-4D97-AF65-F5344CB8AC3E}">
        <p14:creationId xmlns:p14="http://schemas.microsoft.com/office/powerpoint/2010/main" val="403112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A38A24-455C-47AB-8D3C-B30F25D4C6AB}" type="datetimeFigureOut">
              <a:rPr lang="en-IN" smtClean="0"/>
              <a:t>01-03-2022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AC8E88-28A2-438E-AD8A-CB2F73E1BE6D}" type="slidenum">
              <a:rPr lang="en-IN" smtClean="0"/>
              <a:t>‹#›</a:t>
            </a:fld>
            <a:endParaRPr lang="en-IN"/>
          </a:p>
        </p:txBody>
      </p:sp>
    </p:spTree>
    <p:extLst>
      <p:ext uri="{BB962C8B-B14F-4D97-AF65-F5344CB8AC3E}">
        <p14:creationId xmlns:p14="http://schemas.microsoft.com/office/powerpoint/2010/main" val="225264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C6FB-2B85-4954-865E-F650EF3C394C}"/>
              </a:ext>
            </a:extLst>
          </p:cNvPr>
          <p:cNvSpPr>
            <a:spLocks noGrp="1"/>
          </p:cNvSpPr>
          <p:nvPr>
            <p:ph type="ctrTitle"/>
          </p:nvPr>
        </p:nvSpPr>
        <p:spPr/>
        <p:txBody>
          <a:bodyPr>
            <a:normAutofit fontScale="90000"/>
          </a:bodyPr>
          <a:lstStyle/>
          <a:p>
            <a:pPr algn="l"/>
            <a:br>
              <a:rPr lang="en-IN" dirty="0"/>
            </a:br>
            <a:r>
              <a:rPr lang="en-IN" sz="2200" b="1" dirty="0">
                <a:latin typeface="Arial Narrow" panose="020B0606020202030204" pitchFamily="34" charset="0"/>
              </a:rPr>
              <a:t>MCA Mini Project Presentation</a:t>
            </a:r>
            <a:br>
              <a:rPr lang="en-IN" dirty="0"/>
            </a:br>
            <a:br>
              <a:rPr lang="en-IN" dirty="0"/>
            </a:br>
            <a:r>
              <a:rPr lang="en-IN" dirty="0"/>
              <a:t>		      </a:t>
            </a:r>
            <a:r>
              <a:rPr lang="en-IN" b="1" dirty="0">
                <a:latin typeface="Arial Black" panose="020B0A04020102020204" pitchFamily="34" charset="0"/>
              </a:rPr>
              <a:t>CANDREAM</a:t>
            </a:r>
          </a:p>
        </p:txBody>
      </p:sp>
      <p:sp>
        <p:nvSpPr>
          <p:cNvPr id="3" name="Subtitle 2">
            <a:extLst>
              <a:ext uri="{FF2B5EF4-FFF2-40B4-BE49-F238E27FC236}">
                <a16:creationId xmlns:a16="http://schemas.microsoft.com/office/drawing/2014/main" id="{D3A8820F-AE37-4EAE-B5D0-C19B1C4280D9}"/>
              </a:ext>
            </a:extLst>
          </p:cNvPr>
          <p:cNvSpPr>
            <a:spLocks noGrp="1"/>
          </p:cNvSpPr>
          <p:nvPr>
            <p:ph type="subTitle" idx="1"/>
          </p:nvPr>
        </p:nvSpPr>
        <p:spPr>
          <a:xfrm>
            <a:off x="4043929" y="3809972"/>
            <a:ext cx="8825658" cy="861420"/>
          </a:xfrm>
        </p:spPr>
        <p:txBody>
          <a:bodyPr>
            <a:noAutofit/>
          </a:bodyPr>
          <a:lstStyle/>
          <a:p>
            <a:endParaRPr lang="en-IN" sz="1800" b="1" dirty="0"/>
          </a:p>
          <a:p>
            <a:endParaRPr lang="en-IN" sz="1800" b="1" dirty="0"/>
          </a:p>
          <a:p>
            <a:r>
              <a:rPr lang="en-IN" sz="1800" b="1" dirty="0">
                <a:latin typeface="Arial Narrow" panose="020B0606020202030204" pitchFamily="34" charset="0"/>
              </a:rPr>
              <a:t>A Student Migration Support System</a:t>
            </a:r>
          </a:p>
        </p:txBody>
      </p:sp>
    </p:spTree>
    <p:extLst>
      <p:ext uri="{BB962C8B-B14F-4D97-AF65-F5344CB8AC3E}">
        <p14:creationId xmlns:p14="http://schemas.microsoft.com/office/powerpoint/2010/main" val="19367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CD76EC-E098-416A-85A3-8DFD68ECA362}"/>
              </a:ext>
            </a:extLst>
          </p:cNvPr>
          <p:cNvGraphicFramePr>
            <a:graphicFrameLocks noGrp="1"/>
          </p:cNvGraphicFramePr>
          <p:nvPr>
            <p:extLst>
              <p:ext uri="{D42A27DB-BD31-4B8C-83A1-F6EECF244321}">
                <p14:modId xmlns:p14="http://schemas.microsoft.com/office/powerpoint/2010/main" val="2411891963"/>
              </p:ext>
            </p:extLst>
          </p:nvPr>
        </p:nvGraphicFramePr>
        <p:xfrm>
          <a:off x="1405133" y="1833960"/>
          <a:ext cx="9381733" cy="4167190"/>
        </p:xfrm>
        <a:graphic>
          <a:graphicData uri="http://schemas.openxmlformats.org/drawingml/2006/table">
            <a:tbl>
              <a:tblPr>
                <a:tableStyleId>{5C22544A-7EE6-4342-B048-85BDC9FD1C3A}</a:tableStyleId>
              </a:tblPr>
              <a:tblGrid>
                <a:gridCol w="2281429">
                  <a:extLst>
                    <a:ext uri="{9D8B030D-6E8A-4147-A177-3AD203B41FA5}">
                      <a16:colId xmlns:a16="http://schemas.microsoft.com/office/drawing/2014/main" val="728148918"/>
                    </a:ext>
                  </a:extLst>
                </a:gridCol>
                <a:gridCol w="2173036">
                  <a:extLst>
                    <a:ext uri="{9D8B030D-6E8A-4147-A177-3AD203B41FA5}">
                      <a16:colId xmlns:a16="http://schemas.microsoft.com/office/drawing/2014/main" val="1314755776"/>
                    </a:ext>
                  </a:extLst>
                </a:gridCol>
                <a:gridCol w="2315496">
                  <a:extLst>
                    <a:ext uri="{9D8B030D-6E8A-4147-A177-3AD203B41FA5}">
                      <a16:colId xmlns:a16="http://schemas.microsoft.com/office/drawing/2014/main" val="1947433442"/>
                    </a:ext>
                  </a:extLst>
                </a:gridCol>
                <a:gridCol w="2611772">
                  <a:extLst>
                    <a:ext uri="{9D8B030D-6E8A-4147-A177-3AD203B41FA5}">
                      <a16:colId xmlns:a16="http://schemas.microsoft.com/office/drawing/2014/main" val="2889421557"/>
                    </a:ext>
                  </a:extLst>
                </a:gridCol>
              </a:tblGrid>
              <a:tr h="216535">
                <a:tc>
                  <a:txBody>
                    <a:bodyPr/>
                    <a:lstStyle/>
                    <a:p>
                      <a:pPr marL="162560" algn="ctr">
                        <a:lnSpc>
                          <a:spcPts val="1600"/>
                        </a:lnSpc>
                        <a:spcBef>
                          <a:spcPts val="5"/>
                        </a:spcBef>
                      </a:pPr>
                      <a:r>
                        <a:rPr lang="en-IN" sz="1200">
                          <a:effectLst/>
                        </a:rPr>
                        <a:t>Field</a:t>
                      </a:r>
                      <a:endParaRPr lang="en-IN" sz="1100">
                        <a:effectLst/>
                        <a:latin typeface="Calibri" panose="020F0502020204030204" pitchFamily="34" charset="0"/>
                      </a:endParaRPr>
                    </a:p>
                  </a:txBody>
                  <a:tcPr/>
                </a:tc>
                <a:tc>
                  <a:txBody>
                    <a:bodyPr/>
                    <a:lstStyle/>
                    <a:p>
                      <a:pPr marL="67310" algn="ctr">
                        <a:lnSpc>
                          <a:spcPts val="1600"/>
                        </a:lnSpc>
                        <a:spcBef>
                          <a:spcPts val="5"/>
                        </a:spcBef>
                      </a:pPr>
                      <a:r>
                        <a:rPr lang="en-IN" sz="1200">
                          <a:effectLst/>
                        </a:rPr>
                        <a:t>Data type</a:t>
                      </a:r>
                      <a:endParaRPr lang="en-IN" sz="1100">
                        <a:effectLst/>
                        <a:latin typeface="Calibri" panose="020F0502020204030204" pitchFamily="34" charset="0"/>
                      </a:endParaRPr>
                    </a:p>
                  </a:txBody>
                  <a:tcPr/>
                </a:tc>
                <a:tc>
                  <a:txBody>
                    <a:bodyPr/>
                    <a:lstStyle/>
                    <a:p>
                      <a:pPr marL="162560" algn="ctr">
                        <a:lnSpc>
                          <a:spcPts val="1600"/>
                        </a:lnSpc>
                        <a:spcBef>
                          <a:spcPts val="5"/>
                        </a:spcBef>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600"/>
                        </a:lnSpc>
                        <a:spcBef>
                          <a:spcPts val="5"/>
                        </a:spcBef>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3519988573"/>
                  </a:ext>
                </a:extLst>
              </a:tr>
              <a:tr h="434340">
                <a:tc>
                  <a:txBody>
                    <a:bodyPr/>
                    <a:lstStyle/>
                    <a:p>
                      <a:pPr marL="162560" algn="ctr">
                        <a:lnSpc>
                          <a:spcPts val="1325"/>
                        </a:lnSpc>
                      </a:pPr>
                      <a:r>
                        <a:rPr lang="en-IN" sz="1200">
                          <a:effectLst/>
                        </a:rPr>
                        <a:t>Document_id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Document id of</a:t>
                      </a:r>
                      <a:endParaRPr lang="en-IN" sz="1100">
                        <a:effectLst/>
                      </a:endParaRPr>
                    </a:p>
                    <a:p>
                      <a:pPr marL="162560" algn="ctr">
                        <a:lnSpc>
                          <a:spcPts val="1615"/>
                        </a:lnSpc>
                      </a:pPr>
                      <a:r>
                        <a:rPr lang="en-IN" sz="1200">
                          <a:effectLst/>
                        </a:rPr>
                        <a:t>Students</a:t>
                      </a:r>
                      <a:endParaRPr lang="en-IN" sz="1100">
                        <a:effectLst/>
                        <a:latin typeface="Calibri" panose="020F0502020204030204" pitchFamily="34" charset="0"/>
                      </a:endParaRPr>
                    </a:p>
                  </a:txBody>
                  <a:tcPr/>
                </a:tc>
                <a:extLst>
                  <a:ext uri="{0D108BD9-81ED-4DB2-BD59-A6C34878D82A}">
                    <a16:rowId xmlns:a16="http://schemas.microsoft.com/office/drawing/2014/main" val="2124378157"/>
                  </a:ext>
                </a:extLst>
              </a:tr>
              <a:tr h="433070">
                <a:tc>
                  <a:txBody>
                    <a:bodyPr/>
                    <a:lstStyle/>
                    <a:p>
                      <a:pPr marL="162560" algn="ctr">
                        <a:lnSpc>
                          <a:spcPts val="1705"/>
                        </a:lnSpc>
                      </a:pPr>
                      <a:r>
                        <a:rPr lang="en-IN" sz="1200" dirty="0" err="1">
                          <a:effectLst/>
                        </a:rPr>
                        <a:t>Adhar</a:t>
                      </a:r>
                      <a:endParaRPr lang="en-IN" sz="1100" dirty="0">
                        <a:effectLst/>
                        <a:latin typeface="Calibri" panose="020F0502020204030204" pitchFamily="34" charset="0"/>
                      </a:endParaRPr>
                    </a:p>
                  </a:txBody>
                  <a:tcPr/>
                </a:tc>
                <a:tc>
                  <a:txBody>
                    <a:bodyPr/>
                    <a:lstStyle/>
                    <a:p>
                      <a:pPr marL="67310" algn="ctr">
                        <a:lnSpc>
                          <a:spcPts val="170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Adhar document of</a:t>
                      </a:r>
                      <a:endParaRPr lang="en-IN" sz="1100">
                        <a:effectLst/>
                      </a:endParaRPr>
                    </a:p>
                    <a:p>
                      <a:pPr marL="162560" algn="ctr">
                        <a:lnSpc>
                          <a:spcPts val="1325"/>
                        </a:lnSpc>
                      </a:pPr>
                      <a:r>
                        <a:rPr lang="en-IN" sz="1200">
                          <a:effectLst/>
                        </a:rPr>
                        <a:t>Student</a:t>
                      </a:r>
                      <a:endParaRPr lang="en-IN" sz="1100">
                        <a:effectLst/>
                        <a:latin typeface="Calibri" panose="020F0502020204030204" pitchFamily="34" charset="0"/>
                      </a:endParaRPr>
                    </a:p>
                  </a:txBody>
                  <a:tcPr/>
                </a:tc>
                <a:extLst>
                  <a:ext uri="{0D108BD9-81ED-4DB2-BD59-A6C34878D82A}">
                    <a16:rowId xmlns:a16="http://schemas.microsoft.com/office/drawing/2014/main" val="2174148848"/>
                  </a:ext>
                </a:extLst>
              </a:tr>
              <a:tr h="434340">
                <a:tc>
                  <a:txBody>
                    <a:bodyPr/>
                    <a:lstStyle/>
                    <a:p>
                      <a:pPr marL="162560" algn="ctr">
                        <a:lnSpc>
                          <a:spcPts val="1325"/>
                        </a:lnSpc>
                      </a:pPr>
                      <a:r>
                        <a:rPr lang="en-IN" sz="1200">
                          <a:effectLst/>
                        </a:rPr>
                        <a:t>Passport</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Passport document</a:t>
                      </a:r>
                      <a:endParaRPr lang="en-IN" sz="1100">
                        <a:effectLst/>
                      </a:endParaRPr>
                    </a:p>
                    <a:p>
                      <a:pPr marL="162560" algn="ctr">
                        <a:lnSpc>
                          <a:spcPts val="1615"/>
                        </a:lnSpc>
                      </a:pPr>
                      <a:r>
                        <a:rPr lang="en-IN" sz="1200">
                          <a:effectLst/>
                        </a:rPr>
                        <a:t>of Student</a:t>
                      </a:r>
                      <a:endParaRPr lang="en-IN" sz="1100">
                        <a:effectLst/>
                        <a:latin typeface="Calibri" panose="020F0502020204030204" pitchFamily="34" charset="0"/>
                      </a:endParaRPr>
                    </a:p>
                  </a:txBody>
                  <a:tcPr/>
                </a:tc>
                <a:extLst>
                  <a:ext uri="{0D108BD9-81ED-4DB2-BD59-A6C34878D82A}">
                    <a16:rowId xmlns:a16="http://schemas.microsoft.com/office/drawing/2014/main" val="1472719068"/>
                  </a:ext>
                </a:extLst>
              </a:tr>
              <a:tr h="433070">
                <a:tc>
                  <a:txBody>
                    <a:bodyPr/>
                    <a:lstStyle/>
                    <a:p>
                      <a:pPr marL="162560" algn="ctr">
                        <a:lnSpc>
                          <a:spcPts val="1710"/>
                        </a:lnSpc>
                      </a:pPr>
                      <a:r>
                        <a:rPr lang="en-IN" sz="1200">
                          <a:effectLst/>
                        </a:rPr>
                        <a:t>Police_clearance</a:t>
                      </a:r>
                      <a:endParaRPr lang="en-IN" sz="1100">
                        <a:effectLst/>
                        <a:latin typeface="Calibri" panose="020F0502020204030204" pitchFamily="34" charset="0"/>
                      </a:endParaRPr>
                    </a:p>
                  </a:txBody>
                  <a:tcPr/>
                </a:tc>
                <a:tc>
                  <a:txBody>
                    <a:bodyPr/>
                    <a:lstStyle/>
                    <a:p>
                      <a:pPr marL="67310" algn="ctr">
                        <a:lnSpc>
                          <a:spcPts val="1710"/>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710"/>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Police_clearance</a:t>
                      </a:r>
                      <a:endParaRPr lang="en-IN" sz="1100">
                        <a:effectLst/>
                      </a:endParaRPr>
                    </a:p>
                    <a:p>
                      <a:pPr marL="162560" algn="ctr">
                        <a:lnSpc>
                          <a:spcPts val="1325"/>
                        </a:lnSpc>
                      </a:pPr>
                      <a:r>
                        <a:rPr lang="en-IN" sz="1200">
                          <a:effectLst/>
                        </a:rPr>
                        <a:t>certificate</a:t>
                      </a:r>
                      <a:endParaRPr lang="en-IN" sz="1100">
                        <a:effectLst/>
                        <a:latin typeface="Calibri" panose="020F0502020204030204" pitchFamily="34" charset="0"/>
                      </a:endParaRPr>
                    </a:p>
                  </a:txBody>
                  <a:tcPr/>
                </a:tc>
                <a:extLst>
                  <a:ext uri="{0D108BD9-81ED-4DB2-BD59-A6C34878D82A}">
                    <a16:rowId xmlns:a16="http://schemas.microsoft.com/office/drawing/2014/main" val="1849652278"/>
                  </a:ext>
                </a:extLst>
              </a:tr>
              <a:tr h="434340">
                <a:tc>
                  <a:txBody>
                    <a:bodyPr/>
                    <a:lstStyle/>
                    <a:p>
                      <a:pPr marL="162560" algn="ctr">
                        <a:lnSpc>
                          <a:spcPts val="1325"/>
                        </a:lnSpc>
                      </a:pPr>
                      <a:r>
                        <a:rPr lang="en-IN" sz="1200">
                          <a:effectLst/>
                        </a:rPr>
                        <a:t>Medical_document</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Medical report of</a:t>
                      </a:r>
                      <a:endParaRPr lang="en-IN" sz="1100">
                        <a:effectLst/>
                      </a:endParaRPr>
                    </a:p>
                    <a:p>
                      <a:pPr marL="162560" algn="ctr">
                        <a:lnSpc>
                          <a:spcPts val="1325"/>
                        </a:lnSpc>
                      </a:pPr>
                      <a:r>
                        <a:rPr lang="en-IN" sz="1200">
                          <a:effectLst/>
                        </a:rPr>
                        <a:t>Student</a:t>
                      </a:r>
                      <a:endParaRPr lang="en-IN" sz="1100">
                        <a:effectLst/>
                        <a:latin typeface="Calibri" panose="020F0502020204030204" pitchFamily="34" charset="0"/>
                      </a:endParaRPr>
                    </a:p>
                  </a:txBody>
                  <a:tcPr/>
                </a:tc>
                <a:extLst>
                  <a:ext uri="{0D108BD9-81ED-4DB2-BD59-A6C34878D82A}">
                    <a16:rowId xmlns:a16="http://schemas.microsoft.com/office/drawing/2014/main" val="3441545789"/>
                  </a:ext>
                </a:extLst>
              </a:tr>
              <a:tr h="433705">
                <a:tc>
                  <a:txBody>
                    <a:bodyPr/>
                    <a:lstStyle/>
                    <a:p>
                      <a:pPr marL="162560" algn="ctr">
                        <a:lnSpc>
                          <a:spcPts val="1325"/>
                        </a:lnSpc>
                      </a:pPr>
                      <a:r>
                        <a:rPr lang="en-IN" sz="1200">
                          <a:effectLst/>
                        </a:rPr>
                        <a:t>Self_declaration</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US" sz="1200">
                          <a:effectLst/>
                        </a:rPr>
                        <a:t>Self declaration</a:t>
                      </a:r>
                      <a:endParaRPr lang="en-US" sz="1100">
                        <a:effectLst/>
                      </a:endParaRPr>
                    </a:p>
                    <a:p>
                      <a:pPr marL="162560" algn="ctr">
                        <a:lnSpc>
                          <a:spcPts val="1615"/>
                        </a:lnSpc>
                      </a:pPr>
                      <a:r>
                        <a:rPr lang="en-US" sz="1200">
                          <a:effectLst/>
                        </a:rPr>
                        <a:t>form of Student</a:t>
                      </a:r>
                      <a:endParaRPr lang="en-US" sz="1100">
                        <a:effectLst/>
                        <a:latin typeface="Calibri" panose="020F0502020204030204" pitchFamily="34" charset="0"/>
                      </a:endParaRPr>
                    </a:p>
                  </a:txBody>
                  <a:tcPr/>
                </a:tc>
                <a:extLst>
                  <a:ext uri="{0D108BD9-81ED-4DB2-BD59-A6C34878D82A}">
                    <a16:rowId xmlns:a16="http://schemas.microsoft.com/office/drawing/2014/main" val="1651328654"/>
                  </a:ext>
                </a:extLst>
              </a:tr>
              <a:tr h="433070">
                <a:tc>
                  <a:txBody>
                    <a:bodyPr/>
                    <a:lstStyle/>
                    <a:p>
                      <a:pPr marL="162560" algn="ctr">
                        <a:lnSpc>
                          <a:spcPts val="1705"/>
                        </a:lnSpc>
                      </a:pPr>
                      <a:r>
                        <a:rPr lang="en-IN" sz="1200">
                          <a:effectLst/>
                        </a:rPr>
                        <a:t>Bank_passbook</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Passbook document</a:t>
                      </a:r>
                      <a:endParaRPr lang="en-IN" sz="1100">
                        <a:effectLst/>
                      </a:endParaRPr>
                    </a:p>
                    <a:p>
                      <a:pPr marL="162560" algn="ctr">
                        <a:lnSpc>
                          <a:spcPts val="1325"/>
                        </a:lnSpc>
                      </a:pPr>
                      <a:r>
                        <a:rPr lang="en-IN" sz="1200">
                          <a:effectLst/>
                        </a:rPr>
                        <a:t>of Student</a:t>
                      </a:r>
                      <a:endParaRPr lang="en-IN" sz="1100">
                        <a:effectLst/>
                        <a:latin typeface="Calibri" panose="020F0502020204030204" pitchFamily="34" charset="0"/>
                      </a:endParaRPr>
                    </a:p>
                  </a:txBody>
                  <a:tcPr/>
                </a:tc>
                <a:extLst>
                  <a:ext uri="{0D108BD9-81ED-4DB2-BD59-A6C34878D82A}">
                    <a16:rowId xmlns:a16="http://schemas.microsoft.com/office/drawing/2014/main" val="754072708"/>
                  </a:ext>
                </a:extLst>
              </a:tr>
              <a:tr h="433705">
                <a:tc>
                  <a:txBody>
                    <a:bodyPr/>
                    <a:lstStyle/>
                    <a:p>
                      <a:pPr marL="162560" algn="ctr">
                        <a:lnSpc>
                          <a:spcPts val="1325"/>
                        </a:lnSpc>
                      </a:pPr>
                      <a:r>
                        <a:rPr lang="en-IN" sz="1200">
                          <a:effectLst/>
                        </a:rPr>
                        <a:t>Photo</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Blob</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US" sz="1200" dirty="0">
                          <a:effectLst/>
                        </a:rPr>
                        <a:t>Passport size photo</a:t>
                      </a:r>
                      <a:endParaRPr lang="en-US" sz="1100" dirty="0">
                        <a:effectLst/>
                      </a:endParaRPr>
                    </a:p>
                    <a:p>
                      <a:pPr marL="162560" algn="ctr">
                        <a:lnSpc>
                          <a:spcPts val="1615"/>
                        </a:lnSpc>
                      </a:pPr>
                      <a:r>
                        <a:rPr lang="en-US" sz="1200" dirty="0">
                          <a:effectLst/>
                        </a:rPr>
                        <a:t>of Student</a:t>
                      </a:r>
                      <a:endParaRPr lang="en-US" sz="1100" dirty="0">
                        <a:effectLst/>
                        <a:latin typeface="Calibri" panose="020F0502020204030204" pitchFamily="34" charset="0"/>
                      </a:endParaRPr>
                    </a:p>
                  </a:txBody>
                  <a:tcPr/>
                </a:tc>
                <a:extLst>
                  <a:ext uri="{0D108BD9-81ED-4DB2-BD59-A6C34878D82A}">
                    <a16:rowId xmlns:a16="http://schemas.microsoft.com/office/drawing/2014/main" val="3365919193"/>
                  </a:ext>
                </a:extLst>
              </a:tr>
            </a:tbl>
          </a:graphicData>
        </a:graphic>
      </p:graphicFrame>
      <p:sp>
        <p:nvSpPr>
          <p:cNvPr id="3" name="Rectangle 1">
            <a:extLst>
              <a:ext uri="{FF2B5EF4-FFF2-40B4-BE49-F238E27FC236}">
                <a16:creationId xmlns:a16="http://schemas.microsoft.com/office/drawing/2014/main" id="{483A679A-65F1-45DC-82D6-073EDA8528CF}"/>
              </a:ext>
            </a:extLst>
          </p:cNvPr>
          <p:cNvSpPr>
            <a:spLocks noChangeArrowheads="1"/>
          </p:cNvSpPr>
          <p:nvPr/>
        </p:nvSpPr>
        <p:spPr bwMode="auto">
          <a:xfrm>
            <a:off x="848365" y="1187629"/>
            <a:ext cx="187837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tb</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_</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documents</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30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147EC-1896-4A5C-8BF8-57582231EEBE}"/>
              </a:ext>
            </a:extLst>
          </p:cNvPr>
          <p:cNvSpPr txBox="1"/>
          <p:nvPr/>
        </p:nvSpPr>
        <p:spPr>
          <a:xfrm>
            <a:off x="569844" y="1518238"/>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tb_consultancy</a:t>
            </a:r>
            <a:endParaRPr lang="en-IN" sz="1600" dirty="0">
              <a:effectLst/>
              <a:latin typeface="Times New Roman" panose="02020603050405020304" pitchFamily="18" charset="0"/>
            </a:endParaRPr>
          </a:p>
        </p:txBody>
      </p:sp>
      <p:graphicFrame>
        <p:nvGraphicFramePr>
          <p:cNvPr id="4" name="Table 3">
            <a:extLst>
              <a:ext uri="{FF2B5EF4-FFF2-40B4-BE49-F238E27FC236}">
                <a16:creationId xmlns:a16="http://schemas.microsoft.com/office/drawing/2014/main" id="{D1C883D6-CA24-4AD0-ABDB-59C5B56F92F4}"/>
              </a:ext>
            </a:extLst>
          </p:cNvPr>
          <p:cNvGraphicFramePr>
            <a:graphicFrameLocks noGrp="1"/>
          </p:cNvGraphicFramePr>
          <p:nvPr>
            <p:extLst>
              <p:ext uri="{D42A27DB-BD31-4B8C-83A1-F6EECF244321}">
                <p14:modId xmlns:p14="http://schemas.microsoft.com/office/powerpoint/2010/main" val="4215179234"/>
              </p:ext>
            </p:extLst>
          </p:nvPr>
        </p:nvGraphicFramePr>
        <p:xfrm>
          <a:off x="1577009" y="2162872"/>
          <a:ext cx="9011477" cy="3531302"/>
        </p:xfrm>
        <a:graphic>
          <a:graphicData uri="http://schemas.openxmlformats.org/drawingml/2006/table">
            <a:tbl>
              <a:tblPr>
                <a:tableStyleId>{5C22544A-7EE6-4342-B048-85BDC9FD1C3A}</a:tableStyleId>
              </a:tblPr>
              <a:tblGrid>
                <a:gridCol w="2161567">
                  <a:extLst>
                    <a:ext uri="{9D8B030D-6E8A-4147-A177-3AD203B41FA5}">
                      <a16:colId xmlns:a16="http://schemas.microsoft.com/office/drawing/2014/main" val="3412720204"/>
                    </a:ext>
                  </a:extLst>
                </a:gridCol>
                <a:gridCol w="2057645">
                  <a:extLst>
                    <a:ext uri="{9D8B030D-6E8A-4147-A177-3AD203B41FA5}">
                      <a16:colId xmlns:a16="http://schemas.microsoft.com/office/drawing/2014/main" val="1670188040"/>
                    </a:ext>
                  </a:extLst>
                </a:gridCol>
                <a:gridCol w="2271427">
                  <a:extLst>
                    <a:ext uri="{9D8B030D-6E8A-4147-A177-3AD203B41FA5}">
                      <a16:colId xmlns:a16="http://schemas.microsoft.com/office/drawing/2014/main" val="3849885864"/>
                    </a:ext>
                  </a:extLst>
                </a:gridCol>
                <a:gridCol w="2520838">
                  <a:extLst>
                    <a:ext uri="{9D8B030D-6E8A-4147-A177-3AD203B41FA5}">
                      <a16:colId xmlns:a16="http://schemas.microsoft.com/office/drawing/2014/main" val="1191031077"/>
                    </a:ext>
                  </a:extLst>
                </a:gridCol>
              </a:tblGrid>
              <a:tr h="217170">
                <a:tc>
                  <a:txBody>
                    <a:bodyPr/>
                    <a:lstStyle/>
                    <a:p>
                      <a:pPr marL="68580" algn="ctr">
                        <a:lnSpc>
                          <a:spcPts val="1325"/>
                        </a:lnSpc>
                      </a:pPr>
                      <a:r>
                        <a:rPr lang="en-IN" sz="1200">
                          <a:effectLst/>
                        </a:rPr>
                        <a:t>Field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Data type</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2618593251"/>
                  </a:ext>
                </a:extLst>
              </a:tr>
              <a:tr h="216535">
                <a:tc>
                  <a:txBody>
                    <a:bodyPr/>
                    <a:lstStyle/>
                    <a:p>
                      <a:pPr marL="68580" algn="ctr">
                        <a:lnSpc>
                          <a:spcPts val="1605"/>
                        </a:lnSpc>
                      </a:pPr>
                      <a:r>
                        <a:rPr lang="en-IN" sz="1200">
                          <a:effectLst/>
                        </a:rPr>
                        <a:t>Consultancy_id</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Id of consultancy</a:t>
                      </a:r>
                      <a:endParaRPr lang="en-IN" sz="1100">
                        <a:effectLst/>
                        <a:latin typeface="Calibri" panose="020F0502020204030204" pitchFamily="34" charset="0"/>
                      </a:endParaRPr>
                    </a:p>
                  </a:txBody>
                  <a:tcPr/>
                </a:tc>
                <a:extLst>
                  <a:ext uri="{0D108BD9-81ED-4DB2-BD59-A6C34878D82A}">
                    <a16:rowId xmlns:a16="http://schemas.microsoft.com/office/drawing/2014/main" val="2833416245"/>
                  </a:ext>
                </a:extLst>
              </a:tr>
              <a:tr h="434340">
                <a:tc>
                  <a:txBody>
                    <a:bodyPr/>
                    <a:lstStyle/>
                    <a:p>
                      <a:pPr marL="68580" algn="ctr">
                        <a:lnSpc>
                          <a:spcPts val="1705"/>
                        </a:lnSpc>
                      </a:pPr>
                      <a:r>
                        <a:rPr lang="en-IN" sz="1200">
                          <a:effectLst/>
                        </a:rPr>
                        <a:t>Consultancy_name</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Name of</a:t>
                      </a:r>
                      <a:endParaRPr lang="en-IN" sz="1100">
                        <a:effectLst/>
                      </a:endParaRPr>
                    </a:p>
                    <a:p>
                      <a:pPr marL="162560" algn="ctr">
                        <a:lnSpc>
                          <a:spcPts val="1605"/>
                        </a:lnSpc>
                        <a:spcBef>
                          <a:spcPts val="5"/>
                        </a:spcBef>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412588218"/>
                  </a:ext>
                </a:extLst>
              </a:tr>
              <a:tr h="433705">
                <a:tc>
                  <a:txBody>
                    <a:bodyPr/>
                    <a:lstStyle/>
                    <a:p>
                      <a:pPr marL="68580" algn="ctr">
                        <a:lnSpc>
                          <a:spcPts val="1705"/>
                        </a:lnSpc>
                      </a:pPr>
                      <a:r>
                        <a:rPr lang="en-IN" sz="1200">
                          <a:effectLst/>
                        </a:rPr>
                        <a:t>Location</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Location of</a:t>
                      </a:r>
                      <a:endParaRPr lang="en-IN" sz="1100">
                        <a:effectLst/>
                      </a:endParaRPr>
                    </a:p>
                    <a:p>
                      <a:pPr marL="162560" algn="ctr">
                        <a:lnSpc>
                          <a:spcPts val="1620"/>
                        </a:lnSpc>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1807278805"/>
                  </a:ext>
                </a:extLst>
              </a:tr>
              <a:tr h="433070">
                <a:tc>
                  <a:txBody>
                    <a:bodyPr/>
                    <a:lstStyle/>
                    <a:p>
                      <a:pPr marL="68580" algn="ctr">
                        <a:lnSpc>
                          <a:spcPts val="1700"/>
                        </a:lnSpc>
                      </a:pPr>
                      <a:r>
                        <a:rPr lang="en-IN" sz="1200">
                          <a:effectLst/>
                        </a:rPr>
                        <a:t>License_no</a:t>
                      </a:r>
                      <a:endParaRPr lang="en-IN" sz="1100">
                        <a:effectLst/>
                        <a:latin typeface="Calibri" panose="020F0502020204030204" pitchFamily="34" charset="0"/>
                      </a:endParaRPr>
                    </a:p>
                  </a:txBody>
                  <a:tcPr/>
                </a:tc>
                <a:tc>
                  <a:txBody>
                    <a:bodyPr/>
                    <a:lstStyle/>
                    <a:p>
                      <a:pPr marL="67310" algn="ctr">
                        <a:lnSpc>
                          <a:spcPts val="1700"/>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Licence number of</a:t>
                      </a:r>
                      <a:endParaRPr lang="en-IN" sz="1100">
                        <a:effectLst/>
                      </a:endParaRPr>
                    </a:p>
                    <a:p>
                      <a:pPr marL="162560" algn="ctr">
                        <a:lnSpc>
                          <a:spcPts val="1615"/>
                        </a:lnSpc>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4070345572"/>
                  </a:ext>
                </a:extLst>
              </a:tr>
              <a:tr h="434340">
                <a:tc>
                  <a:txBody>
                    <a:bodyPr/>
                    <a:lstStyle/>
                    <a:p>
                      <a:pPr marL="68580" algn="ctr">
                        <a:lnSpc>
                          <a:spcPts val="1325"/>
                        </a:lnSpc>
                        <a:spcBef>
                          <a:spcPts val="5"/>
                        </a:spcBef>
                      </a:pPr>
                      <a:r>
                        <a:rPr lang="en-IN" sz="1200">
                          <a:effectLst/>
                        </a:rPr>
                        <a:t>Email_id</a:t>
                      </a:r>
                      <a:endParaRPr lang="en-IN" sz="1100">
                        <a:effectLst/>
                        <a:latin typeface="Calibri" panose="020F0502020204030204" pitchFamily="34" charset="0"/>
                      </a:endParaRPr>
                    </a:p>
                  </a:txBody>
                  <a:tcPr/>
                </a:tc>
                <a:tc>
                  <a:txBody>
                    <a:bodyPr/>
                    <a:lstStyle/>
                    <a:p>
                      <a:pPr marL="67310" algn="ctr">
                        <a:lnSpc>
                          <a:spcPts val="1325"/>
                        </a:lnSpc>
                        <a:spcBef>
                          <a:spcPts val="5"/>
                        </a:spcBef>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325"/>
                        </a:lnSpc>
                        <a:spcBef>
                          <a:spcPts val="5"/>
                        </a:spcBef>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spcBef>
                          <a:spcPts val="5"/>
                        </a:spcBef>
                      </a:pPr>
                      <a:r>
                        <a:rPr lang="en-IN" sz="1200">
                          <a:effectLst/>
                        </a:rPr>
                        <a:t>Email id of</a:t>
                      </a:r>
                      <a:endParaRPr lang="en-IN" sz="1100">
                        <a:effectLst/>
                      </a:endParaRPr>
                    </a:p>
                    <a:p>
                      <a:pPr marL="162560" algn="ctr">
                        <a:lnSpc>
                          <a:spcPts val="1605"/>
                        </a:lnSpc>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3698516492"/>
                  </a:ext>
                </a:extLst>
              </a:tr>
              <a:tr h="433070">
                <a:tc>
                  <a:txBody>
                    <a:bodyPr/>
                    <a:lstStyle/>
                    <a:p>
                      <a:pPr marL="68580" algn="ctr">
                        <a:lnSpc>
                          <a:spcPts val="1705"/>
                        </a:lnSpc>
                      </a:pPr>
                      <a:r>
                        <a:rPr lang="en-IN" sz="1200">
                          <a:effectLst/>
                        </a:rPr>
                        <a:t>Phone_no</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Phone	number	of</a:t>
                      </a:r>
                      <a:endParaRPr lang="en-IN" sz="1100">
                        <a:effectLst/>
                      </a:endParaRPr>
                    </a:p>
                    <a:p>
                      <a:pPr marL="162560" algn="ctr">
                        <a:lnSpc>
                          <a:spcPts val="1615"/>
                        </a:lnSpc>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3858693172"/>
                  </a:ext>
                </a:extLst>
              </a:tr>
              <a:tr h="434340">
                <a:tc>
                  <a:txBody>
                    <a:bodyPr/>
                    <a:lstStyle/>
                    <a:p>
                      <a:pPr marL="68580" algn="ctr">
                        <a:lnSpc>
                          <a:spcPts val="1705"/>
                        </a:lnSpc>
                      </a:pPr>
                      <a:r>
                        <a:rPr lang="en-IN" sz="1200">
                          <a:effectLst/>
                        </a:rPr>
                        <a:t>Service_id</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dirty="0">
                          <a:effectLst/>
                        </a:rPr>
                        <a:t>Service	id	of</a:t>
                      </a:r>
                      <a:endParaRPr lang="en-IN" sz="1100" dirty="0">
                        <a:effectLst/>
                      </a:endParaRPr>
                    </a:p>
                    <a:p>
                      <a:pPr marL="162560" algn="ctr">
                        <a:lnSpc>
                          <a:spcPts val="1605"/>
                        </a:lnSpc>
                        <a:spcBef>
                          <a:spcPts val="5"/>
                        </a:spcBef>
                      </a:pPr>
                      <a:r>
                        <a:rPr lang="en-IN" sz="1200" dirty="0">
                          <a:effectLst/>
                        </a:rPr>
                        <a:t>consultancy</a:t>
                      </a:r>
                      <a:endParaRPr lang="en-IN" sz="1100" dirty="0">
                        <a:effectLst/>
                        <a:latin typeface="Calibri" panose="020F0502020204030204" pitchFamily="34" charset="0"/>
                      </a:endParaRPr>
                    </a:p>
                  </a:txBody>
                  <a:tcPr/>
                </a:tc>
                <a:extLst>
                  <a:ext uri="{0D108BD9-81ED-4DB2-BD59-A6C34878D82A}">
                    <a16:rowId xmlns:a16="http://schemas.microsoft.com/office/drawing/2014/main" val="2435162535"/>
                  </a:ext>
                </a:extLst>
              </a:tr>
            </a:tbl>
          </a:graphicData>
        </a:graphic>
      </p:graphicFrame>
    </p:spTree>
    <p:extLst>
      <p:ext uri="{BB962C8B-B14F-4D97-AF65-F5344CB8AC3E}">
        <p14:creationId xmlns:p14="http://schemas.microsoft.com/office/powerpoint/2010/main" val="202108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B9F1D3-3D08-4411-BBC8-E8D5993C488C}"/>
              </a:ext>
            </a:extLst>
          </p:cNvPr>
          <p:cNvSpPr txBox="1"/>
          <p:nvPr/>
        </p:nvSpPr>
        <p:spPr>
          <a:xfrm>
            <a:off x="636105" y="2313370"/>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tb_service</a:t>
            </a:r>
            <a:endParaRPr lang="en-IN" sz="1600" dirty="0">
              <a:effectLst/>
              <a:latin typeface="Times New Roman" panose="02020603050405020304" pitchFamily="18" charset="0"/>
            </a:endParaRPr>
          </a:p>
        </p:txBody>
      </p:sp>
      <p:graphicFrame>
        <p:nvGraphicFramePr>
          <p:cNvPr id="4" name="Table 3">
            <a:extLst>
              <a:ext uri="{FF2B5EF4-FFF2-40B4-BE49-F238E27FC236}">
                <a16:creationId xmlns:a16="http://schemas.microsoft.com/office/drawing/2014/main" id="{C8A0393F-4218-4540-B3EF-B29A7728F2F0}"/>
              </a:ext>
            </a:extLst>
          </p:cNvPr>
          <p:cNvGraphicFramePr>
            <a:graphicFrameLocks noGrp="1"/>
          </p:cNvGraphicFramePr>
          <p:nvPr>
            <p:extLst>
              <p:ext uri="{D42A27DB-BD31-4B8C-83A1-F6EECF244321}">
                <p14:modId xmlns:p14="http://schemas.microsoft.com/office/powerpoint/2010/main" val="149825656"/>
              </p:ext>
            </p:extLst>
          </p:nvPr>
        </p:nvGraphicFramePr>
        <p:xfrm>
          <a:off x="1616766" y="2904281"/>
          <a:ext cx="8958468" cy="1845630"/>
        </p:xfrm>
        <a:graphic>
          <a:graphicData uri="http://schemas.openxmlformats.org/drawingml/2006/table">
            <a:tbl>
              <a:tblPr>
                <a:tableStyleId>{5C22544A-7EE6-4342-B048-85BDC9FD1C3A}</a:tableStyleId>
              </a:tblPr>
              <a:tblGrid>
                <a:gridCol w="2032369">
                  <a:extLst>
                    <a:ext uri="{9D8B030D-6E8A-4147-A177-3AD203B41FA5}">
                      <a16:colId xmlns:a16="http://schemas.microsoft.com/office/drawing/2014/main" val="2995020434"/>
                    </a:ext>
                  </a:extLst>
                </a:gridCol>
                <a:gridCol w="1772876">
                  <a:extLst>
                    <a:ext uri="{9D8B030D-6E8A-4147-A177-3AD203B41FA5}">
                      <a16:colId xmlns:a16="http://schemas.microsoft.com/office/drawing/2014/main" val="2855740924"/>
                    </a:ext>
                  </a:extLst>
                </a:gridCol>
                <a:gridCol w="2318604">
                  <a:extLst>
                    <a:ext uri="{9D8B030D-6E8A-4147-A177-3AD203B41FA5}">
                      <a16:colId xmlns:a16="http://schemas.microsoft.com/office/drawing/2014/main" val="3769051185"/>
                    </a:ext>
                  </a:extLst>
                </a:gridCol>
                <a:gridCol w="2834619">
                  <a:extLst>
                    <a:ext uri="{9D8B030D-6E8A-4147-A177-3AD203B41FA5}">
                      <a16:colId xmlns:a16="http://schemas.microsoft.com/office/drawing/2014/main" val="3868378341"/>
                    </a:ext>
                  </a:extLst>
                </a:gridCol>
              </a:tblGrid>
              <a:tr h="216535">
                <a:tc>
                  <a:txBody>
                    <a:bodyPr/>
                    <a:lstStyle/>
                    <a:p>
                      <a:pPr marL="68580" algn="ctr">
                        <a:lnSpc>
                          <a:spcPts val="1600"/>
                        </a:lnSpc>
                        <a:spcBef>
                          <a:spcPts val="5"/>
                        </a:spcBef>
                      </a:pPr>
                      <a:r>
                        <a:rPr lang="en-IN" sz="1200">
                          <a:effectLst/>
                        </a:rPr>
                        <a:t>Field</a:t>
                      </a:r>
                      <a:endParaRPr lang="en-IN" sz="1100">
                        <a:effectLst/>
                        <a:latin typeface="Calibri" panose="020F0502020204030204" pitchFamily="34" charset="0"/>
                      </a:endParaRPr>
                    </a:p>
                  </a:txBody>
                  <a:tcPr/>
                </a:tc>
                <a:tc>
                  <a:txBody>
                    <a:bodyPr/>
                    <a:lstStyle/>
                    <a:p>
                      <a:pPr marL="67310" algn="ctr">
                        <a:lnSpc>
                          <a:spcPts val="1600"/>
                        </a:lnSpc>
                        <a:spcBef>
                          <a:spcPts val="5"/>
                        </a:spcBef>
                      </a:pPr>
                      <a:r>
                        <a:rPr lang="en-IN" sz="1200">
                          <a:effectLst/>
                        </a:rPr>
                        <a:t>Data type</a:t>
                      </a:r>
                      <a:endParaRPr lang="en-IN" sz="1100">
                        <a:effectLst/>
                        <a:latin typeface="Calibri" panose="020F0502020204030204" pitchFamily="34" charset="0"/>
                      </a:endParaRPr>
                    </a:p>
                  </a:txBody>
                  <a:tcPr/>
                </a:tc>
                <a:tc>
                  <a:txBody>
                    <a:bodyPr/>
                    <a:lstStyle/>
                    <a:p>
                      <a:pPr marL="67310" algn="ctr">
                        <a:lnSpc>
                          <a:spcPts val="1600"/>
                        </a:lnSpc>
                        <a:spcBef>
                          <a:spcPts val="5"/>
                        </a:spcBef>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600"/>
                        </a:lnSpc>
                        <a:spcBef>
                          <a:spcPts val="5"/>
                        </a:spcBef>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428274512"/>
                  </a:ext>
                </a:extLst>
              </a:tr>
              <a:tr h="434340">
                <a:tc>
                  <a:txBody>
                    <a:bodyPr/>
                    <a:lstStyle/>
                    <a:p>
                      <a:pPr marL="68580" algn="ctr">
                        <a:lnSpc>
                          <a:spcPts val="1325"/>
                        </a:lnSpc>
                      </a:pPr>
                      <a:r>
                        <a:rPr lang="en-IN" sz="1200">
                          <a:effectLst/>
                        </a:rPr>
                        <a:t>Service_id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integer</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Service id</a:t>
                      </a:r>
                      <a:r>
                        <a:rPr lang="en-IN" sz="1200" spc="-25">
                          <a:effectLst/>
                        </a:rPr>
                        <a:t> </a:t>
                      </a:r>
                      <a:r>
                        <a:rPr lang="en-IN" sz="1200">
                          <a:effectLst/>
                        </a:rPr>
                        <a:t>of</a:t>
                      </a:r>
                      <a:endParaRPr lang="en-IN" sz="1100">
                        <a:effectLst/>
                      </a:endParaRPr>
                    </a:p>
                    <a:p>
                      <a:pPr marL="162560" algn="ctr">
                        <a:lnSpc>
                          <a:spcPts val="1615"/>
                        </a:lnSpc>
                      </a:pPr>
                      <a:r>
                        <a:rPr lang="en-IN" sz="1200">
                          <a:effectLst/>
                        </a:rPr>
                        <a:t>Consultancy</a:t>
                      </a:r>
                      <a:endParaRPr lang="en-IN" sz="1100">
                        <a:effectLst/>
                        <a:latin typeface="Calibri" panose="020F0502020204030204" pitchFamily="34" charset="0"/>
                      </a:endParaRPr>
                    </a:p>
                  </a:txBody>
                  <a:tcPr/>
                </a:tc>
                <a:extLst>
                  <a:ext uri="{0D108BD9-81ED-4DB2-BD59-A6C34878D82A}">
                    <a16:rowId xmlns:a16="http://schemas.microsoft.com/office/drawing/2014/main" val="3207075766"/>
                  </a:ext>
                </a:extLst>
              </a:tr>
              <a:tr h="215900">
                <a:tc>
                  <a:txBody>
                    <a:bodyPr/>
                    <a:lstStyle/>
                    <a:p>
                      <a:pPr marL="68580" algn="ctr">
                        <a:lnSpc>
                          <a:spcPts val="1605"/>
                        </a:lnSpc>
                      </a:pPr>
                      <a:r>
                        <a:rPr lang="en-IN" sz="1200">
                          <a:effectLst/>
                        </a:rPr>
                        <a:t>Counselling_time</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Time</a:t>
                      </a:r>
                      <a:endParaRPr lang="en-IN" sz="1100">
                        <a:effectLst/>
                        <a:latin typeface="Calibri" panose="020F0502020204030204" pitchFamily="34" charset="0"/>
                      </a:endParaRPr>
                    </a:p>
                  </a:txBody>
                  <a:tcPr/>
                </a:tc>
                <a:tc>
                  <a:txBody>
                    <a:bodyPr/>
                    <a:lstStyle/>
                    <a:p>
                      <a:pPr marL="67310" algn="ctr">
                        <a:lnSpc>
                          <a:spcPts val="1605"/>
                        </a:lnSpc>
                      </a:pPr>
                      <a:r>
                        <a:rPr lang="en-IN" sz="1200" dirty="0">
                          <a:effectLst/>
                        </a:rPr>
                        <a:t>Not null</a:t>
                      </a:r>
                      <a:endParaRPr lang="en-IN" sz="1100" dirty="0">
                        <a:effectLst/>
                        <a:latin typeface="Calibri" panose="020F0502020204030204" pitchFamily="34" charset="0"/>
                      </a:endParaRPr>
                    </a:p>
                  </a:txBody>
                  <a:tcPr/>
                </a:tc>
                <a:tc>
                  <a:txBody>
                    <a:bodyPr/>
                    <a:lstStyle/>
                    <a:p>
                      <a:pPr marL="162560" algn="ctr">
                        <a:lnSpc>
                          <a:spcPts val="1605"/>
                        </a:lnSpc>
                      </a:pPr>
                      <a:r>
                        <a:rPr lang="en-IN" sz="1200">
                          <a:effectLst/>
                        </a:rPr>
                        <a:t>Counselling time</a:t>
                      </a:r>
                      <a:endParaRPr lang="en-IN" sz="1100">
                        <a:effectLst/>
                        <a:latin typeface="Calibri" panose="020F0502020204030204" pitchFamily="34" charset="0"/>
                      </a:endParaRPr>
                    </a:p>
                  </a:txBody>
                  <a:tcPr/>
                </a:tc>
                <a:extLst>
                  <a:ext uri="{0D108BD9-81ED-4DB2-BD59-A6C34878D82A}">
                    <a16:rowId xmlns:a16="http://schemas.microsoft.com/office/drawing/2014/main" val="1028340271"/>
                  </a:ext>
                </a:extLst>
              </a:tr>
              <a:tr h="217170">
                <a:tc>
                  <a:txBody>
                    <a:bodyPr/>
                    <a:lstStyle/>
                    <a:p>
                      <a:pPr marL="68580" algn="ctr">
                        <a:lnSpc>
                          <a:spcPts val="1605"/>
                        </a:lnSpc>
                        <a:spcBef>
                          <a:spcPts val="5"/>
                        </a:spcBef>
                      </a:pPr>
                      <a:r>
                        <a:rPr lang="en-IN" sz="1200">
                          <a:effectLst/>
                        </a:rPr>
                        <a:t>Counselling_date</a:t>
                      </a:r>
                      <a:endParaRPr lang="en-IN" sz="1100">
                        <a:effectLst/>
                        <a:latin typeface="Calibri" panose="020F0502020204030204" pitchFamily="34" charset="0"/>
                      </a:endParaRPr>
                    </a:p>
                  </a:txBody>
                  <a:tcPr/>
                </a:tc>
                <a:tc>
                  <a:txBody>
                    <a:bodyPr/>
                    <a:lstStyle/>
                    <a:p>
                      <a:pPr marL="67310" algn="ctr">
                        <a:lnSpc>
                          <a:spcPts val="1605"/>
                        </a:lnSpc>
                        <a:spcBef>
                          <a:spcPts val="5"/>
                        </a:spcBef>
                      </a:pPr>
                      <a:r>
                        <a:rPr lang="en-IN" sz="1200">
                          <a:effectLst/>
                        </a:rPr>
                        <a:t>Date</a:t>
                      </a:r>
                      <a:endParaRPr lang="en-IN" sz="1100">
                        <a:effectLst/>
                        <a:latin typeface="Calibri" panose="020F0502020204030204" pitchFamily="34" charset="0"/>
                      </a:endParaRPr>
                    </a:p>
                  </a:txBody>
                  <a:tcPr/>
                </a:tc>
                <a:tc>
                  <a:txBody>
                    <a:bodyPr/>
                    <a:lstStyle/>
                    <a:p>
                      <a:pPr marL="67310" algn="ctr">
                        <a:lnSpc>
                          <a:spcPts val="1605"/>
                        </a:lnSpc>
                        <a:spcBef>
                          <a:spcPts val="5"/>
                        </a:spcBef>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605"/>
                        </a:lnSpc>
                        <a:spcBef>
                          <a:spcPts val="5"/>
                        </a:spcBef>
                      </a:pPr>
                      <a:r>
                        <a:rPr lang="en-IN" sz="1200">
                          <a:effectLst/>
                        </a:rPr>
                        <a:t>Counselling date</a:t>
                      </a:r>
                      <a:endParaRPr lang="en-IN" sz="1100">
                        <a:effectLst/>
                        <a:latin typeface="Calibri" panose="020F0502020204030204" pitchFamily="34" charset="0"/>
                      </a:endParaRPr>
                    </a:p>
                  </a:txBody>
                  <a:tcPr/>
                </a:tc>
                <a:extLst>
                  <a:ext uri="{0D108BD9-81ED-4DB2-BD59-A6C34878D82A}">
                    <a16:rowId xmlns:a16="http://schemas.microsoft.com/office/drawing/2014/main" val="664267607"/>
                  </a:ext>
                </a:extLst>
              </a:tr>
              <a:tr h="434340">
                <a:tc>
                  <a:txBody>
                    <a:bodyPr/>
                    <a:lstStyle/>
                    <a:p>
                      <a:pPr marL="68580" algn="ctr">
                        <a:lnSpc>
                          <a:spcPts val="1710"/>
                        </a:lnSpc>
                      </a:pPr>
                      <a:r>
                        <a:rPr lang="en-IN" sz="1200">
                          <a:effectLst/>
                        </a:rPr>
                        <a:t>Admission</a:t>
                      </a:r>
                      <a:endParaRPr lang="en-IN" sz="1100">
                        <a:effectLst/>
                        <a:latin typeface="Calibri" panose="020F0502020204030204" pitchFamily="34" charset="0"/>
                      </a:endParaRPr>
                    </a:p>
                  </a:txBody>
                  <a:tcPr/>
                </a:tc>
                <a:tc>
                  <a:txBody>
                    <a:bodyPr/>
                    <a:lstStyle/>
                    <a:p>
                      <a:pPr marL="67310" algn="ctr">
                        <a:lnSpc>
                          <a:spcPts val="1710"/>
                        </a:lnSpc>
                      </a:pPr>
                      <a:r>
                        <a:rPr lang="en-IN" sz="1200">
                          <a:effectLst/>
                        </a:rPr>
                        <a:t>Varchar(20)</a:t>
                      </a:r>
                      <a:endParaRPr lang="en-IN" sz="1100">
                        <a:effectLst/>
                        <a:latin typeface="Calibri" panose="020F0502020204030204" pitchFamily="34" charset="0"/>
                      </a:endParaRPr>
                    </a:p>
                  </a:txBody>
                  <a:tcPr/>
                </a:tc>
                <a:tc>
                  <a:txBody>
                    <a:bodyPr/>
                    <a:lstStyle/>
                    <a:p>
                      <a:pPr marL="67310" algn="ctr">
                        <a:lnSpc>
                          <a:spcPts val="1710"/>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dirty="0">
                          <a:effectLst/>
                        </a:rPr>
                        <a:t>University admission</a:t>
                      </a:r>
                      <a:endParaRPr lang="en-IN" sz="1100" dirty="0">
                        <a:effectLst/>
                      </a:endParaRPr>
                    </a:p>
                    <a:p>
                      <a:pPr marL="162560" algn="ctr">
                        <a:lnSpc>
                          <a:spcPts val="1615"/>
                        </a:lnSpc>
                      </a:pPr>
                      <a:r>
                        <a:rPr lang="en-IN" sz="1200" dirty="0">
                          <a:effectLst/>
                        </a:rPr>
                        <a:t>of Student</a:t>
                      </a:r>
                      <a:endParaRPr lang="en-IN" sz="1100" dirty="0">
                        <a:effectLst/>
                        <a:latin typeface="Calibri" panose="020F0502020204030204" pitchFamily="34" charset="0"/>
                      </a:endParaRPr>
                    </a:p>
                  </a:txBody>
                  <a:tcPr/>
                </a:tc>
                <a:extLst>
                  <a:ext uri="{0D108BD9-81ED-4DB2-BD59-A6C34878D82A}">
                    <a16:rowId xmlns:a16="http://schemas.microsoft.com/office/drawing/2014/main" val="981493603"/>
                  </a:ext>
                </a:extLst>
              </a:tr>
            </a:tbl>
          </a:graphicData>
        </a:graphic>
      </p:graphicFrame>
    </p:spTree>
    <p:extLst>
      <p:ext uri="{BB962C8B-B14F-4D97-AF65-F5344CB8AC3E}">
        <p14:creationId xmlns:p14="http://schemas.microsoft.com/office/powerpoint/2010/main" val="47079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207776-13BB-4870-8147-AB5458C94AB5}"/>
              </a:ext>
            </a:extLst>
          </p:cNvPr>
          <p:cNvSpPr txBox="1"/>
          <p:nvPr/>
        </p:nvSpPr>
        <p:spPr>
          <a:xfrm>
            <a:off x="596349" y="365299"/>
            <a:ext cx="2663687" cy="400110"/>
          </a:xfrm>
          <a:prstGeom prst="rect">
            <a:avLst/>
          </a:prstGeom>
          <a:noFill/>
        </p:spPr>
        <p:txBody>
          <a:bodyPr wrap="square">
            <a:spAutoFit/>
          </a:bodyPr>
          <a:lstStyle/>
          <a:p>
            <a:pPr lvl="1" algn="l">
              <a:spcBef>
                <a:spcPts val="0"/>
              </a:spcBef>
            </a:pPr>
            <a:r>
              <a:rPr lang="en-IN" sz="2000" b="1" dirty="0">
                <a:solidFill>
                  <a:schemeClr val="accent1"/>
                </a:solidFill>
                <a:effectLst/>
                <a:highlight>
                  <a:srgbClr val="000000"/>
                </a:highlight>
                <a:latin typeface="Times New Roman" panose="02020603050405020304" pitchFamily="18" charset="0"/>
              </a:rPr>
              <a:t>UML</a:t>
            </a:r>
            <a:r>
              <a:rPr lang="en-IN" sz="2000" b="1" spc="-5" dirty="0">
                <a:effectLst/>
                <a:highlight>
                  <a:srgbClr val="000000"/>
                </a:highlight>
                <a:latin typeface="Times New Roman" panose="02020603050405020304" pitchFamily="18" charset="0"/>
              </a:rPr>
              <a:t> </a:t>
            </a:r>
            <a:r>
              <a:rPr lang="en-IN" sz="2000" b="1" dirty="0">
                <a:solidFill>
                  <a:schemeClr val="accent1"/>
                </a:solidFill>
                <a:effectLst/>
                <a:highlight>
                  <a:srgbClr val="000000"/>
                </a:highlight>
                <a:latin typeface="Times New Roman" panose="02020603050405020304" pitchFamily="18" charset="0"/>
              </a:rPr>
              <a:t>DIAGRAM</a:t>
            </a:r>
          </a:p>
        </p:txBody>
      </p:sp>
      <p:sp>
        <p:nvSpPr>
          <p:cNvPr id="8" name="TextBox 7">
            <a:extLst>
              <a:ext uri="{FF2B5EF4-FFF2-40B4-BE49-F238E27FC236}">
                <a16:creationId xmlns:a16="http://schemas.microsoft.com/office/drawing/2014/main" id="{D6D75313-652E-45B4-95EB-B16B2E205326}"/>
              </a:ext>
            </a:extLst>
          </p:cNvPr>
          <p:cNvSpPr txBox="1"/>
          <p:nvPr/>
        </p:nvSpPr>
        <p:spPr>
          <a:xfrm>
            <a:off x="1056239" y="428162"/>
            <a:ext cx="6096000" cy="861774"/>
          </a:xfrm>
          <a:prstGeom prst="rect">
            <a:avLst/>
          </a:prstGeom>
          <a:noFill/>
        </p:spPr>
        <p:txBody>
          <a:bodyPr wrap="square">
            <a:spAutoFit/>
          </a:bodyPr>
          <a:lstStyle/>
          <a:p>
            <a:pPr marL="0" marR="0">
              <a:spcBef>
                <a:spcPts val="25"/>
              </a:spcBef>
              <a:spcAft>
                <a:spcPts val="0"/>
              </a:spcAft>
            </a:pPr>
            <a:endParaRPr lang="en-IN" sz="3200" dirty="0">
              <a:effectLst/>
              <a:latin typeface="Times New Roman" panose="02020603050405020304" pitchFamily="18" charset="0"/>
            </a:endParaRPr>
          </a:p>
          <a:p>
            <a:pPr marL="0" marR="0">
              <a:spcBef>
                <a:spcPts val="0"/>
              </a:spcBef>
              <a:spcAft>
                <a:spcPts val="0"/>
              </a:spcAft>
            </a:pPr>
            <a:r>
              <a:rPr lang="en-IN" sz="1800" dirty="0">
                <a:effectLst/>
                <a:latin typeface="Times New Roman" panose="02020603050405020304" pitchFamily="18" charset="0"/>
              </a:rPr>
              <a:t>USE CASE</a:t>
            </a:r>
            <a:r>
              <a:rPr lang="en-IN" sz="1800" spc="-20" dirty="0">
                <a:effectLst/>
                <a:latin typeface="Times New Roman" panose="02020603050405020304" pitchFamily="18" charset="0"/>
              </a:rPr>
              <a:t> </a:t>
            </a:r>
            <a:r>
              <a:rPr lang="en-IN" sz="1600" dirty="0">
                <a:effectLst/>
                <a:latin typeface="Times New Roman" panose="02020603050405020304" pitchFamily="18" charset="0"/>
              </a:rPr>
              <a:t>DIAGRAM</a:t>
            </a:r>
          </a:p>
        </p:txBody>
      </p:sp>
      <p:pic>
        <p:nvPicPr>
          <p:cNvPr id="9" name="Picture 8">
            <a:extLst>
              <a:ext uri="{FF2B5EF4-FFF2-40B4-BE49-F238E27FC236}">
                <a16:creationId xmlns:a16="http://schemas.microsoft.com/office/drawing/2014/main" id="{4764D6B3-7DD3-4318-9114-57DA42518F61}"/>
              </a:ext>
            </a:extLst>
          </p:cNvPr>
          <p:cNvPicPr>
            <a:picLocks noChangeAspect="1"/>
          </p:cNvPicPr>
          <p:nvPr/>
        </p:nvPicPr>
        <p:blipFill>
          <a:blip r:embed="rId2"/>
          <a:stretch>
            <a:fillRect/>
          </a:stretch>
        </p:blipFill>
        <p:spPr>
          <a:xfrm>
            <a:off x="4039945" y="1522243"/>
            <a:ext cx="4112109" cy="4907595"/>
          </a:xfrm>
          <a:prstGeom prst="rect">
            <a:avLst/>
          </a:prstGeom>
          <a:noFill/>
          <a:ln>
            <a:noFill/>
          </a:ln>
        </p:spPr>
      </p:pic>
    </p:spTree>
    <p:extLst>
      <p:ext uri="{BB962C8B-B14F-4D97-AF65-F5344CB8AC3E}">
        <p14:creationId xmlns:p14="http://schemas.microsoft.com/office/powerpoint/2010/main" val="160289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99C95-F0E0-4A42-B2A2-62C8207A82ED}"/>
              </a:ext>
            </a:extLst>
          </p:cNvPr>
          <p:cNvSpPr txBox="1"/>
          <p:nvPr/>
        </p:nvSpPr>
        <p:spPr>
          <a:xfrm>
            <a:off x="291547" y="670100"/>
            <a:ext cx="6096000" cy="369332"/>
          </a:xfrm>
          <a:prstGeom prst="rect">
            <a:avLst/>
          </a:prstGeom>
          <a:noFill/>
        </p:spPr>
        <p:txBody>
          <a:bodyPr wrap="square">
            <a:spAutoFit/>
          </a:bodyPr>
          <a:lstStyle/>
          <a:p>
            <a:pPr lvl="2" algn="l">
              <a:spcBef>
                <a:spcPts val="385"/>
              </a:spcBef>
            </a:pPr>
            <a:r>
              <a:rPr lang="en-IN" sz="1800" b="1" spc="-15" dirty="0">
                <a:effectLst/>
                <a:latin typeface="Times New Roman" panose="02020603050405020304" pitchFamily="18" charset="0"/>
              </a:rPr>
              <a:t>SEQUENCE</a:t>
            </a:r>
            <a:r>
              <a:rPr lang="en-IN" sz="1800" b="1" spc="-5" dirty="0">
                <a:effectLst/>
                <a:latin typeface="Times New Roman" panose="02020603050405020304" pitchFamily="18" charset="0"/>
              </a:rPr>
              <a:t> </a:t>
            </a:r>
            <a:r>
              <a:rPr lang="en-IN" sz="1800" b="1" spc="-15" dirty="0">
                <a:effectLst/>
                <a:latin typeface="Times New Roman" panose="02020603050405020304" pitchFamily="18" charset="0"/>
              </a:rPr>
              <a:t>DIAGRAM</a:t>
            </a:r>
          </a:p>
        </p:txBody>
      </p:sp>
      <p:pic>
        <p:nvPicPr>
          <p:cNvPr id="4" name="Picture 3">
            <a:extLst>
              <a:ext uri="{FF2B5EF4-FFF2-40B4-BE49-F238E27FC236}">
                <a16:creationId xmlns:a16="http://schemas.microsoft.com/office/drawing/2014/main" id="{0D85CCAF-0F3C-419F-9B5B-0CAFD74641A3}"/>
              </a:ext>
            </a:extLst>
          </p:cNvPr>
          <p:cNvPicPr>
            <a:picLocks noChangeAspect="1"/>
          </p:cNvPicPr>
          <p:nvPr/>
        </p:nvPicPr>
        <p:blipFill>
          <a:blip r:embed="rId2"/>
          <a:stretch>
            <a:fillRect/>
          </a:stretch>
        </p:blipFill>
        <p:spPr>
          <a:xfrm>
            <a:off x="3760194" y="1172818"/>
            <a:ext cx="4903098" cy="5320748"/>
          </a:xfrm>
          <a:prstGeom prst="rect">
            <a:avLst/>
          </a:prstGeom>
          <a:noFill/>
          <a:ln>
            <a:noFill/>
          </a:ln>
        </p:spPr>
      </p:pic>
    </p:spTree>
    <p:extLst>
      <p:ext uri="{BB962C8B-B14F-4D97-AF65-F5344CB8AC3E}">
        <p14:creationId xmlns:p14="http://schemas.microsoft.com/office/powerpoint/2010/main" val="142627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EB14A-E485-4BAB-8E7A-C45F0C55C8D1}"/>
              </a:ext>
            </a:extLst>
          </p:cNvPr>
          <p:cNvSpPr txBox="1"/>
          <p:nvPr/>
        </p:nvSpPr>
        <p:spPr>
          <a:xfrm>
            <a:off x="1046921" y="749612"/>
            <a:ext cx="6096000" cy="369332"/>
          </a:xfrm>
          <a:prstGeom prst="rect">
            <a:avLst/>
          </a:prstGeom>
          <a:noFill/>
        </p:spPr>
        <p:txBody>
          <a:bodyPr wrap="square">
            <a:spAutoFit/>
          </a:bodyPr>
          <a:lstStyle/>
          <a:p>
            <a:pPr marL="0" indent="0" algn="just">
              <a:spcBef>
                <a:spcPts val="385"/>
              </a:spcBef>
            </a:pPr>
            <a:r>
              <a:rPr lang="en-IN" sz="1800" b="1" dirty="0">
                <a:effectLst/>
                <a:latin typeface="Times New Roman" panose="02020603050405020304" pitchFamily="18" charset="0"/>
              </a:rPr>
              <a:t> State Chart</a:t>
            </a:r>
            <a:r>
              <a:rPr lang="en-IN" sz="1800" b="1" spc="-20" dirty="0">
                <a:effectLst/>
                <a:latin typeface="Times New Roman" panose="02020603050405020304" pitchFamily="18" charset="0"/>
              </a:rPr>
              <a:t> </a:t>
            </a:r>
            <a:r>
              <a:rPr lang="en-IN" sz="1800" b="1" dirty="0">
                <a:effectLst/>
                <a:latin typeface="Times New Roman" panose="02020603050405020304" pitchFamily="18" charset="0"/>
              </a:rPr>
              <a:t>Diagram</a:t>
            </a:r>
          </a:p>
        </p:txBody>
      </p:sp>
      <p:pic>
        <p:nvPicPr>
          <p:cNvPr id="4" name="Picture 3">
            <a:extLst>
              <a:ext uri="{FF2B5EF4-FFF2-40B4-BE49-F238E27FC236}">
                <a16:creationId xmlns:a16="http://schemas.microsoft.com/office/drawing/2014/main" id="{79DEC3B6-1A43-4B4A-9F26-2EA0401854A3}"/>
              </a:ext>
            </a:extLst>
          </p:cNvPr>
          <p:cNvPicPr>
            <a:picLocks noChangeAspect="1"/>
          </p:cNvPicPr>
          <p:nvPr/>
        </p:nvPicPr>
        <p:blipFill>
          <a:blip r:embed="rId2"/>
          <a:stretch>
            <a:fillRect/>
          </a:stretch>
        </p:blipFill>
        <p:spPr>
          <a:xfrm>
            <a:off x="3622040" y="1600587"/>
            <a:ext cx="4947920" cy="4955540"/>
          </a:xfrm>
          <a:prstGeom prst="rect">
            <a:avLst/>
          </a:prstGeom>
          <a:noFill/>
          <a:ln>
            <a:noFill/>
          </a:ln>
        </p:spPr>
      </p:pic>
    </p:spTree>
    <p:extLst>
      <p:ext uri="{BB962C8B-B14F-4D97-AF65-F5344CB8AC3E}">
        <p14:creationId xmlns:p14="http://schemas.microsoft.com/office/powerpoint/2010/main" val="9891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2BE99-8510-4C75-8115-D244F5BC6304}"/>
              </a:ext>
            </a:extLst>
          </p:cNvPr>
          <p:cNvSpPr txBox="1"/>
          <p:nvPr/>
        </p:nvSpPr>
        <p:spPr>
          <a:xfrm>
            <a:off x="357809" y="2843455"/>
            <a:ext cx="6096000" cy="369332"/>
          </a:xfrm>
          <a:prstGeom prst="rect">
            <a:avLst/>
          </a:prstGeom>
          <a:noFill/>
        </p:spPr>
        <p:txBody>
          <a:bodyPr wrap="square">
            <a:spAutoFit/>
          </a:bodyPr>
          <a:lstStyle/>
          <a:p>
            <a:pPr marL="0" marR="0" indent="1067435">
              <a:spcBef>
                <a:spcPts val="0"/>
              </a:spcBef>
              <a:spcAft>
                <a:spcPts val="0"/>
              </a:spcAft>
            </a:pPr>
            <a:r>
              <a:rPr lang="en-IN" sz="1800" b="1" dirty="0">
                <a:effectLst/>
                <a:latin typeface="Times New Roman" panose="02020603050405020304" pitchFamily="18" charset="0"/>
              </a:rPr>
              <a:t>Activity</a:t>
            </a:r>
            <a:r>
              <a:rPr lang="en-IN" sz="1800" b="1" spc="-10" dirty="0">
                <a:effectLst/>
                <a:latin typeface="Times New Roman" panose="02020603050405020304" pitchFamily="18" charset="0"/>
              </a:rPr>
              <a:t> </a:t>
            </a:r>
            <a:r>
              <a:rPr lang="en-IN" sz="1800" b="1" dirty="0">
                <a:effectLst/>
                <a:latin typeface="Times New Roman" panose="02020603050405020304" pitchFamily="18" charset="0"/>
              </a:rPr>
              <a:t>Diagram</a:t>
            </a:r>
            <a:endParaRPr lang="en-IN" sz="1400" dirty="0">
              <a:effectLst/>
              <a:latin typeface="Times New Roman" panose="02020603050405020304" pitchFamily="18" charset="0"/>
            </a:endParaRPr>
          </a:p>
        </p:txBody>
      </p:sp>
      <p:pic>
        <p:nvPicPr>
          <p:cNvPr id="4" name="Picture 3">
            <a:extLst>
              <a:ext uri="{FF2B5EF4-FFF2-40B4-BE49-F238E27FC236}">
                <a16:creationId xmlns:a16="http://schemas.microsoft.com/office/drawing/2014/main" id="{A58C27C0-44E2-4646-8D18-BFB375FCCFA4}"/>
              </a:ext>
            </a:extLst>
          </p:cNvPr>
          <p:cNvPicPr>
            <a:picLocks noChangeAspect="1"/>
          </p:cNvPicPr>
          <p:nvPr/>
        </p:nvPicPr>
        <p:blipFill>
          <a:blip r:embed="rId2"/>
          <a:stretch>
            <a:fillRect/>
          </a:stretch>
        </p:blipFill>
        <p:spPr>
          <a:xfrm>
            <a:off x="4372610" y="152082"/>
            <a:ext cx="3446780" cy="6553835"/>
          </a:xfrm>
          <a:prstGeom prst="rect">
            <a:avLst/>
          </a:prstGeom>
          <a:noFill/>
          <a:ln>
            <a:noFill/>
          </a:ln>
        </p:spPr>
      </p:pic>
    </p:spTree>
    <p:extLst>
      <p:ext uri="{BB962C8B-B14F-4D97-AF65-F5344CB8AC3E}">
        <p14:creationId xmlns:p14="http://schemas.microsoft.com/office/powerpoint/2010/main" val="87490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982BD-E2E8-4F0E-8F29-F1BD64ECA08A}"/>
              </a:ext>
            </a:extLst>
          </p:cNvPr>
          <p:cNvSpPr txBox="1"/>
          <p:nvPr/>
        </p:nvSpPr>
        <p:spPr>
          <a:xfrm>
            <a:off x="569843" y="2803699"/>
            <a:ext cx="6096000" cy="369332"/>
          </a:xfrm>
          <a:prstGeom prst="rect">
            <a:avLst/>
          </a:prstGeom>
          <a:noFill/>
        </p:spPr>
        <p:txBody>
          <a:bodyPr wrap="square">
            <a:spAutoFit/>
          </a:bodyPr>
          <a:lstStyle/>
          <a:p>
            <a:pPr marL="514350" algn="l">
              <a:spcBef>
                <a:spcPts val="0"/>
              </a:spcBef>
            </a:pPr>
            <a:r>
              <a:rPr lang="en-IN" sz="1800" b="1" dirty="0">
                <a:effectLst/>
                <a:latin typeface="Times New Roman" panose="02020603050405020304" pitchFamily="18" charset="0"/>
              </a:rPr>
              <a:t> Class Diagram</a:t>
            </a:r>
          </a:p>
        </p:txBody>
      </p:sp>
      <p:pic>
        <p:nvPicPr>
          <p:cNvPr id="4" name="Picture 3">
            <a:extLst>
              <a:ext uri="{FF2B5EF4-FFF2-40B4-BE49-F238E27FC236}">
                <a16:creationId xmlns:a16="http://schemas.microsoft.com/office/drawing/2014/main" id="{300ACE53-B815-42E3-B224-65A5D32DE538}"/>
              </a:ext>
            </a:extLst>
          </p:cNvPr>
          <p:cNvPicPr>
            <a:picLocks noChangeAspect="1"/>
          </p:cNvPicPr>
          <p:nvPr/>
        </p:nvPicPr>
        <p:blipFill>
          <a:blip r:embed="rId2"/>
          <a:stretch>
            <a:fillRect/>
          </a:stretch>
        </p:blipFill>
        <p:spPr>
          <a:xfrm>
            <a:off x="3724034" y="450575"/>
            <a:ext cx="4594784" cy="5769568"/>
          </a:xfrm>
          <a:prstGeom prst="rect">
            <a:avLst/>
          </a:prstGeom>
          <a:noFill/>
          <a:ln>
            <a:noFill/>
          </a:ln>
        </p:spPr>
      </p:pic>
    </p:spTree>
    <p:extLst>
      <p:ext uri="{BB962C8B-B14F-4D97-AF65-F5344CB8AC3E}">
        <p14:creationId xmlns:p14="http://schemas.microsoft.com/office/powerpoint/2010/main" val="129521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26DA2-6CD8-45E6-95CD-60F2C307E116}"/>
              </a:ext>
            </a:extLst>
          </p:cNvPr>
          <p:cNvSpPr txBox="1"/>
          <p:nvPr/>
        </p:nvSpPr>
        <p:spPr>
          <a:xfrm>
            <a:off x="954157" y="524325"/>
            <a:ext cx="6096000" cy="369332"/>
          </a:xfrm>
          <a:prstGeom prst="rect">
            <a:avLst/>
          </a:prstGeom>
          <a:noFill/>
        </p:spPr>
        <p:txBody>
          <a:bodyPr wrap="square">
            <a:spAutoFit/>
          </a:bodyPr>
          <a:lstStyle/>
          <a:p>
            <a:pPr marL="0" indent="0" algn="just">
              <a:spcBef>
                <a:spcPts val="385"/>
              </a:spcBef>
            </a:pPr>
            <a:r>
              <a:rPr lang="en-IN" sz="1800" b="1" dirty="0">
                <a:effectLst/>
                <a:latin typeface="Times New Roman" panose="02020603050405020304" pitchFamily="18" charset="0"/>
              </a:rPr>
              <a:t> Object</a:t>
            </a:r>
            <a:r>
              <a:rPr lang="en-IN" sz="1800" b="1" spc="-5" dirty="0">
                <a:effectLst/>
                <a:latin typeface="Times New Roman" panose="02020603050405020304" pitchFamily="18" charset="0"/>
              </a:rPr>
              <a:t> </a:t>
            </a:r>
            <a:r>
              <a:rPr lang="en-IN" sz="1800" b="1" dirty="0">
                <a:effectLst/>
                <a:latin typeface="Times New Roman" panose="02020603050405020304" pitchFamily="18" charset="0"/>
              </a:rPr>
              <a:t>Diagram</a:t>
            </a:r>
          </a:p>
        </p:txBody>
      </p:sp>
      <p:pic>
        <p:nvPicPr>
          <p:cNvPr id="4" name="Picture 3">
            <a:extLst>
              <a:ext uri="{FF2B5EF4-FFF2-40B4-BE49-F238E27FC236}">
                <a16:creationId xmlns:a16="http://schemas.microsoft.com/office/drawing/2014/main" id="{5834F205-AF57-498B-9AAF-62E0255E22C2}"/>
              </a:ext>
            </a:extLst>
          </p:cNvPr>
          <p:cNvPicPr>
            <a:picLocks noChangeAspect="1"/>
          </p:cNvPicPr>
          <p:nvPr/>
        </p:nvPicPr>
        <p:blipFill>
          <a:blip r:embed="rId2"/>
          <a:stretch>
            <a:fillRect/>
          </a:stretch>
        </p:blipFill>
        <p:spPr>
          <a:xfrm>
            <a:off x="2414782" y="1461113"/>
            <a:ext cx="6967756" cy="4872562"/>
          </a:xfrm>
          <a:prstGeom prst="rect">
            <a:avLst/>
          </a:prstGeom>
          <a:noFill/>
          <a:ln>
            <a:noFill/>
          </a:ln>
        </p:spPr>
      </p:pic>
    </p:spTree>
    <p:extLst>
      <p:ext uri="{BB962C8B-B14F-4D97-AF65-F5344CB8AC3E}">
        <p14:creationId xmlns:p14="http://schemas.microsoft.com/office/powerpoint/2010/main" val="94215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695EF-78FC-4F4D-B591-5D9DC674545C}"/>
              </a:ext>
            </a:extLst>
          </p:cNvPr>
          <p:cNvSpPr txBox="1"/>
          <p:nvPr/>
        </p:nvSpPr>
        <p:spPr>
          <a:xfrm>
            <a:off x="0" y="723108"/>
            <a:ext cx="6096000" cy="369332"/>
          </a:xfrm>
          <a:prstGeom prst="rect">
            <a:avLst/>
          </a:prstGeom>
          <a:noFill/>
        </p:spPr>
        <p:txBody>
          <a:bodyPr wrap="square">
            <a:spAutoFit/>
          </a:bodyPr>
          <a:lstStyle/>
          <a:p>
            <a:pPr marL="1047750" algn="l">
              <a:spcBef>
                <a:spcPts val="1340"/>
              </a:spcBef>
            </a:pPr>
            <a:r>
              <a:rPr lang="en-IN" sz="1800" b="1" dirty="0">
                <a:effectLst/>
                <a:latin typeface="Times New Roman" panose="02020603050405020304" pitchFamily="18" charset="0"/>
              </a:rPr>
              <a:t>Component</a:t>
            </a:r>
            <a:r>
              <a:rPr lang="en-IN" sz="1800" b="1" spc="-20" dirty="0">
                <a:effectLst/>
                <a:latin typeface="Times New Roman" panose="02020603050405020304" pitchFamily="18" charset="0"/>
              </a:rPr>
              <a:t> </a:t>
            </a:r>
            <a:r>
              <a:rPr lang="en-IN" sz="1800" b="1" dirty="0">
                <a:effectLst/>
                <a:latin typeface="Times New Roman" panose="02020603050405020304" pitchFamily="18" charset="0"/>
              </a:rPr>
              <a:t>Diagram</a:t>
            </a:r>
          </a:p>
        </p:txBody>
      </p:sp>
      <p:pic>
        <p:nvPicPr>
          <p:cNvPr id="4" name="Picture 3">
            <a:extLst>
              <a:ext uri="{FF2B5EF4-FFF2-40B4-BE49-F238E27FC236}">
                <a16:creationId xmlns:a16="http://schemas.microsoft.com/office/drawing/2014/main" id="{E3A10B98-4E10-49AC-AD87-021ACE02854D}"/>
              </a:ext>
            </a:extLst>
          </p:cNvPr>
          <p:cNvPicPr>
            <a:picLocks noChangeAspect="1"/>
          </p:cNvPicPr>
          <p:nvPr/>
        </p:nvPicPr>
        <p:blipFill>
          <a:blip r:embed="rId2"/>
          <a:stretch>
            <a:fillRect/>
          </a:stretch>
        </p:blipFill>
        <p:spPr>
          <a:xfrm>
            <a:off x="2787415" y="1697493"/>
            <a:ext cx="6626142" cy="4318994"/>
          </a:xfrm>
          <a:prstGeom prst="rect">
            <a:avLst/>
          </a:prstGeom>
          <a:noFill/>
          <a:ln>
            <a:noFill/>
          </a:ln>
        </p:spPr>
      </p:pic>
    </p:spTree>
    <p:extLst>
      <p:ext uri="{BB962C8B-B14F-4D97-AF65-F5344CB8AC3E}">
        <p14:creationId xmlns:p14="http://schemas.microsoft.com/office/powerpoint/2010/main" val="228903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93B1E-1927-461B-982F-7374154DE0A6}"/>
              </a:ext>
            </a:extLst>
          </p:cNvPr>
          <p:cNvSpPr txBox="1"/>
          <p:nvPr/>
        </p:nvSpPr>
        <p:spPr>
          <a:xfrm>
            <a:off x="453887" y="1908314"/>
            <a:ext cx="10701130" cy="4624151"/>
          </a:xfrm>
          <a:prstGeom prst="rect">
            <a:avLst/>
          </a:prstGeom>
          <a:noFill/>
        </p:spPr>
        <p:txBody>
          <a:bodyPr wrap="square">
            <a:spAutoFit/>
          </a:bodyPr>
          <a:lstStyle/>
          <a:p>
            <a:pPr marL="608965" marR="0" indent="498475" algn="just">
              <a:lnSpc>
                <a:spcPct val="150000"/>
              </a:lnSpc>
              <a:spcBef>
                <a:spcPts val="0"/>
              </a:spcBef>
              <a:spcAft>
                <a:spcPts val="0"/>
              </a:spcAft>
            </a:pPr>
            <a:r>
              <a:rPr lang="en-US" sz="1400" b="1" kern="0" dirty="0">
                <a:solidFill>
                  <a:srgbClr val="000000"/>
                </a:solidFill>
                <a:effectLst/>
                <a:latin typeface="Times New Roman" panose="02020603050405020304" pitchFamily="18" charset="0"/>
                <a:ea typeface="SimSun" panose="02010600030101010101" pitchFamily="2" charset="-122"/>
              </a:rPr>
              <a:t>CANDREAM</a:t>
            </a:r>
            <a:r>
              <a:rPr lang="en-US" sz="1400" kern="0" dirty="0">
                <a:solidFill>
                  <a:srgbClr val="000000"/>
                </a:solidFill>
                <a:effectLst/>
                <a:latin typeface="Times New Roman" panose="02020603050405020304" pitchFamily="18" charset="0"/>
                <a:ea typeface="SimSun" panose="02010600030101010101" pitchFamily="2" charset="-122"/>
              </a:rPr>
              <a:t> is a Student Migration System website for supporting Malayali Students who are waiting to move Canada for their Educational purposes.  All the huge list of processes can be done through a single system CANDREAM. With the rapid rise of International Education more </a:t>
            </a:r>
            <a:r>
              <a:rPr lang="en-US" sz="1600" kern="0" dirty="0">
                <a:solidFill>
                  <a:srgbClr val="000000"/>
                </a:solidFill>
                <a:effectLst/>
                <a:latin typeface="Times New Roman" panose="02020603050405020304" pitchFamily="18" charset="0"/>
                <a:ea typeface="SimSun" panose="02010600030101010101" pitchFamily="2" charset="-122"/>
              </a:rPr>
              <a:t>students</a:t>
            </a:r>
            <a:r>
              <a:rPr lang="en-US" sz="1400" kern="0" dirty="0">
                <a:solidFill>
                  <a:srgbClr val="000000"/>
                </a:solidFill>
                <a:effectLst/>
                <a:latin typeface="Times New Roman" panose="02020603050405020304" pitchFamily="18" charset="0"/>
                <a:ea typeface="SimSun" panose="02010600030101010101" pitchFamily="2" charset="-122"/>
              </a:rPr>
              <a:t> are seeking higher education in Canadian Countries. Based on Statistics, around 14% of International students in Canada are comprised of Indian students. So, we are here to combine all the immigration processes under one system with modules Admin, Students, Immigration Office, University, and Immigration Consultancy. Here the students can search and compare Consultancies and Universities by their services and policies. That will help students to choose the best matching one for them, Also this will avoid fraud Consultancies, by evaluating the registration of consultancies into the system by Admin. Registrations to consultancies and further procedures can be done by Students. Students can upload and their documents in the system. Consultancies can proceed the application to University and Canadian Immigration Office. They can verify and approve student applications.</a:t>
            </a:r>
            <a:endParaRPr lang="en-US" sz="1400" dirty="0">
              <a:effectLst/>
              <a:latin typeface="Times New Roman" panose="02020603050405020304" pitchFamily="18" charset="0"/>
            </a:endParaRPr>
          </a:p>
          <a:p>
            <a:pPr marL="608965" marR="0" indent="648970" algn="just">
              <a:lnSpc>
                <a:spcPct val="150000"/>
              </a:lnSpc>
              <a:spcBef>
                <a:spcPts val="0"/>
              </a:spcBef>
              <a:spcAft>
                <a:spcPts val="0"/>
              </a:spcAft>
            </a:pPr>
            <a:r>
              <a:rPr lang="en-US" sz="1400" kern="0" dirty="0">
                <a:solidFill>
                  <a:srgbClr val="000000"/>
                </a:solidFill>
                <a:effectLst/>
                <a:latin typeface="Times New Roman" panose="02020603050405020304" pitchFamily="18" charset="0"/>
                <a:ea typeface="SimSun" panose="02010600030101010101" pitchFamily="2" charset="-122"/>
              </a:rPr>
              <a:t>Here the student can apply for admission by checking Universities, Courses and Consultancies through the portal available for students. Admin will verify the applications and confirm the acceptance of that. Also admin can manage Universities, Consultancies and Courses. The rest of the things can be done later. </a:t>
            </a:r>
            <a:endParaRPr lang="en-US" sz="1400" dirty="0">
              <a:effectLst/>
              <a:latin typeface="Times New Roman" panose="02020603050405020304" pitchFamily="18" charset="0"/>
            </a:endParaRPr>
          </a:p>
          <a:p>
            <a:pPr marL="914400" marR="0" indent="457200" algn="just">
              <a:lnSpc>
                <a:spcPct val="150000"/>
              </a:lnSpc>
              <a:spcBef>
                <a:spcPts val="0"/>
              </a:spcBef>
              <a:spcAft>
                <a:spcPts val="0"/>
              </a:spcAft>
            </a:pPr>
            <a:r>
              <a:rPr lang="en-US" sz="1400" kern="0" dirty="0">
                <a:solidFill>
                  <a:srgbClr val="000000"/>
                </a:solidFill>
                <a:effectLst/>
                <a:latin typeface="Times New Roman" panose="02020603050405020304" pitchFamily="18" charset="0"/>
                <a:ea typeface="SimSun" panose="02010600030101010101" pitchFamily="2" charset="-122"/>
              </a:rPr>
              <a:t> </a:t>
            </a:r>
            <a:endParaRPr lang="en-US" sz="1400" dirty="0">
              <a:effectLst/>
              <a:latin typeface="Times New Roman" panose="02020603050405020304" pitchFamily="18" charset="0"/>
            </a:endParaRPr>
          </a:p>
          <a:p>
            <a:pPr marL="0" marR="0">
              <a:lnSpc>
                <a:spcPct val="150000"/>
              </a:lnSpc>
              <a:spcBef>
                <a:spcPts val="0"/>
              </a:spcBef>
              <a:spcAft>
                <a:spcPts val="0"/>
              </a:spcAft>
            </a:pPr>
            <a:r>
              <a:rPr lang="en-US" sz="1400" dirty="0">
                <a:effectLst/>
                <a:latin typeface="Times New Roman" panose="02020603050405020304" pitchFamily="18" charset="0"/>
              </a:rPr>
              <a:t> </a:t>
            </a:r>
          </a:p>
        </p:txBody>
      </p:sp>
      <p:sp>
        <p:nvSpPr>
          <p:cNvPr id="6" name="TextBox 5">
            <a:extLst>
              <a:ext uri="{FF2B5EF4-FFF2-40B4-BE49-F238E27FC236}">
                <a16:creationId xmlns:a16="http://schemas.microsoft.com/office/drawing/2014/main" id="{6098F058-0EF0-4FE5-8DD4-BECE4468EE90}"/>
              </a:ext>
            </a:extLst>
          </p:cNvPr>
          <p:cNvSpPr txBox="1"/>
          <p:nvPr/>
        </p:nvSpPr>
        <p:spPr>
          <a:xfrm>
            <a:off x="3336234" y="1074290"/>
            <a:ext cx="6096000" cy="523220"/>
          </a:xfrm>
          <a:prstGeom prst="rect">
            <a:avLst/>
          </a:prstGeom>
          <a:noFill/>
        </p:spPr>
        <p:txBody>
          <a:bodyPr wrap="square">
            <a:spAutoFit/>
          </a:bodyPr>
          <a:lstStyle/>
          <a:p>
            <a:pPr algn="ctr"/>
            <a:r>
              <a:rPr lang="en-US" sz="2800" dirty="0">
                <a:ln w="0"/>
                <a:solidFill>
                  <a:schemeClr val="accent1"/>
                </a:solidFill>
                <a:effectLst>
                  <a:outerShdw blurRad="38100" dist="25400" dir="5400000" algn="ctr" rotWithShape="0">
                    <a:srgbClr val="6E747A">
                      <a:alpha val="43000"/>
                    </a:srgbClr>
                  </a:outerShdw>
                </a:effectLst>
                <a:highlight>
                  <a:srgbClr val="000000"/>
                </a:highlight>
              </a:rPr>
              <a:t>ABSTRACT</a:t>
            </a:r>
            <a:endParaRPr lang="en-US" sz="2800" b="0" cap="none" spc="0" dirty="0">
              <a:ln w="0"/>
              <a:solidFill>
                <a:schemeClr val="accent1"/>
              </a:solidFill>
              <a:effectLst>
                <a:outerShdw blurRad="38100" dist="25400" dir="5400000" algn="ctr" rotWithShape="0">
                  <a:srgbClr val="6E747A">
                    <a:alpha val="43000"/>
                  </a:srgbClr>
                </a:outerShdw>
              </a:effectLst>
              <a:highlight>
                <a:srgbClr val="000000"/>
              </a:highlight>
            </a:endParaRPr>
          </a:p>
        </p:txBody>
      </p:sp>
    </p:spTree>
    <p:extLst>
      <p:ext uri="{BB962C8B-B14F-4D97-AF65-F5344CB8AC3E}">
        <p14:creationId xmlns:p14="http://schemas.microsoft.com/office/powerpoint/2010/main" val="414674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2E8C7-9015-45FC-9581-F705BB6A720F}"/>
              </a:ext>
            </a:extLst>
          </p:cNvPr>
          <p:cNvSpPr txBox="1"/>
          <p:nvPr/>
        </p:nvSpPr>
        <p:spPr>
          <a:xfrm>
            <a:off x="304800" y="1014656"/>
            <a:ext cx="6096000" cy="369332"/>
          </a:xfrm>
          <a:prstGeom prst="rect">
            <a:avLst/>
          </a:prstGeom>
          <a:noFill/>
        </p:spPr>
        <p:txBody>
          <a:bodyPr wrap="square">
            <a:spAutoFit/>
          </a:bodyPr>
          <a:lstStyle/>
          <a:p>
            <a:pPr marL="1078230" algn="l">
              <a:spcBef>
                <a:spcPts val="1100"/>
              </a:spcBef>
            </a:pPr>
            <a:r>
              <a:rPr lang="en-IN" sz="1800" b="1" dirty="0">
                <a:effectLst/>
                <a:latin typeface="Times New Roman" panose="02020603050405020304" pitchFamily="18" charset="0"/>
              </a:rPr>
              <a:t>Deployment</a:t>
            </a:r>
            <a:r>
              <a:rPr lang="en-IN" sz="1800" b="1" spc="-5" dirty="0">
                <a:effectLst/>
                <a:latin typeface="Times New Roman" panose="02020603050405020304" pitchFamily="18" charset="0"/>
              </a:rPr>
              <a:t> </a:t>
            </a:r>
            <a:r>
              <a:rPr lang="en-IN" sz="1800" b="1" dirty="0">
                <a:effectLst/>
                <a:latin typeface="Times New Roman" panose="02020603050405020304" pitchFamily="18" charset="0"/>
              </a:rPr>
              <a:t>Diagram</a:t>
            </a:r>
          </a:p>
        </p:txBody>
      </p:sp>
      <p:pic>
        <p:nvPicPr>
          <p:cNvPr id="4" name="Picture 3">
            <a:extLst>
              <a:ext uri="{FF2B5EF4-FFF2-40B4-BE49-F238E27FC236}">
                <a16:creationId xmlns:a16="http://schemas.microsoft.com/office/drawing/2014/main" id="{A07E571F-0F78-4188-9084-3A6B9DE5CA3F}"/>
              </a:ext>
            </a:extLst>
          </p:cNvPr>
          <p:cNvPicPr>
            <a:picLocks noChangeAspect="1"/>
          </p:cNvPicPr>
          <p:nvPr/>
        </p:nvPicPr>
        <p:blipFill>
          <a:blip r:embed="rId2"/>
          <a:stretch>
            <a:fillRect/>
          </a:stretch>
        </p:blipFill>
        <p:spPr>
          <a:xfrm>
            <a:off x="3762692" y="1700530"/>
            <a:ext cx="4666615" cy="3456940"/>
          </a:xfrm>
          <a:prstGeom prst="rect">
            <a:avLst/>
          </a:prstGeom>
        </p:spPr>
      </p:pic>
    </p:spTree>
    <p:extLst>
      <p:ext uri="{BB962C8B-B14F-4D97-AF65-F5344CB8AC3E}">
        <p14:creationId xmlns:p14="http://schemas.microsoft.com/office/powerpoint/2010/main" val="11346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B7899D-72AF-4ED0-8F77-03DC7B4648D7}"/>
              </a:ext>
            </a:extLst>
          </p:cNvPr>
          <p:cNvSpPr txBox="1"/>
          <p:nvPr/>
        </p:nvSpPr>
        <p:spPr>
          <a:xfrm>
            <a:off x="1855305" y="1028343"/>
            <a:ext cx="8733183" cy="4801314"/>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rPr>
              <a:t>The system includes 2 modules. They are: </a:t>
            </a:r>
            <a:endParaRPr lang="en-IN" dirty="0"/>
          </a:p>
          <a:p>
            <a:r>
              <a:rPr lang="en-IN" sz="1800" dirty="0">
                <a:solidFill>
                  <a:srgbClr val="000000"/>
                </a:solidFill>
                <a:effectLst/>
                <a:latin typeface="Times New Roman" panose="02020603050405020304" pitchFamily="18" charset="0"/>
              </a:rPr>
              <a:t>1.Admin </a:t>
            </a:r>
            <a:endParaRPr lang="en-IN" dirty="0"/>
          </a:p>
          <a:p>
            <a:r>
              <a:rPr lang="en-IN" sz="1800" dirty="0">
                <a:solidFill>
                  <a:srgbClr val="000000"/>
                </a:solidFill>
                <a:effectLst/>
                <a:latin typeface="Times New Roman" panose="02020603050405020304" pitchFamily="18" charset="0"/>
              </a:rPr>
              <a:t>	Login </a:t>
            </a:r>
            <a:endParaRPr lang="en-IN" dirty="0"/>
          </a:p>
          <a:p>
            <a:r>
              <a:rPr lang="en-IN" sz="1800" dirty="0">
                <a:solidFill>
                  <a:srgbClr val="000000"/>
                </a:solidFill>
                <a:effectLst/>
                <a:latin typeface="Times New Roman" panose="02020603050405020304" pitchFamily="18" charset="0"/>
              </a:rPr>
              <a:t>	Add University </a:t>
            </a:r>
            <a:endParaRPr lang="en-IN" dirty="0"/>
          </a:p>
          <a:p>
            <a:r>
              <a:rPr lang="en-IN" sz="1800" dirty="0">
                <a:solidFill>
                  <a:srgbClr val="000000"/>
                </a:solidFill>
                <a:effectLst/>
                <a:latin typeface="Times New Roman" panose="02020603050405020304" pitchFamily="18" charset="0"/>
              </a:rPr>
              <a:t>	Manage University </a:t>
            </a:r>
            <a:endParaRPr lang="en-IN" dirty="0"/>
          </a:p>
          <a:p>
            <a:r>
              <a:rPr lang="en-IN" sz="1800" dirty="0">
                <a:solidFill>
                  <a:srgbClr val="000000"/>
                </a:solidFill>
                <a:effectLst/>
                <a:latin typeface="Times New Roman" panose="02020603050405020304" pitchFamily="18" charset="0"/>
              </a:rPr>
              <a:t>	Add Courses </a:t>
            </a:r>
            <a:endParaRPr lang="en-IN" dirty="0"/>
          </a:p>
          <a:p>
            <a:r>
              <a:rPr lang="en-IN" sz="1800" dirty="0">
                <a:solidFill>
                  <a:srgbClr val="000000"/>
                </a:solidFill>
                <a:effectLst/>
                <a:latin typeface="Times New Roman" panose="02020603050405020304" pitchFamily="18" charset="0"/>
              </a:rPr>
              <a:t>	Manage Courses </a:t>
            </a:r>
            <a:endParaRPr lang="en-IN" dirty="0"/>
          </a:p>
          <a:p>
            <a:r>
              <a:rPr lang="en-IN" sz="1800" dirty="0">
                <a:solidFill>
                  <a:srgbClr val="000000"/>
                </a:solidFill>
                <a:effectLst/>
                <a:latin typeface="Times New Roman" panose="02020603050405020304" pitchFamily="18" charset="0"/>
              </a:rPr>
              <a:t>	Consultancies </a:t>
            </a:r>
            <a:endParaRPr lang="en-IN" dirty="0"/>
          </a:p>
          <a:p>
            <a:r>
              <a:rPr lang="en-IN" sz="1800" dirty="0">
                <a:solidFill>
                  <a:srgbClr val="000000"/>
                </a:solidFill>
                <a:effectLst/>
                <a:latin typeface="Times New Roman" panose="02020603050405020304" pitchFamily="18" charset="0"/>
              </a:rPr>
              <a:t>	Manage Consultancies </a:t>
            </a:r>
          </a:p>
          <a:p>
            <a:endParaRPr lang="en-IN" dirty="0"/>
          </a:p>
          <a:p>
            <a:r>
              <a:rPr lang="en-IN" sz="1800" dirty="0">
                <a:solidFill>
                  <a:srgbClr val="000000"/>
                </a:solidFill>
                <a:effectLst/>
                <a:latin typeface="Times New Roman" panose="02020603050405020304" pitchFamily="18" charset="0"/>
              </a:rPr>
              <a:t>2.Student </a:t>
            </a:r>
            <a:endParaRPr lang="en-IN" dirty="0"/>
          </a:p>
          <a:p>
            <a:r>
              <a:rPr lang="en-IN" sz="1800" dirty="0">
                <a:solidFill>
                  <a:srgbClr val="000000"/>
                </a:solidFill>
                <a:effectLst/>
                <a:latin typeface="Times New Roman" panose="02020603050405020304" pitchFamily="18" charset="0"/>
              </a:rPr>
              <a:t>	Registration </a:t>
            </a:r>
            <a:endParaRPr lang="en-IN" dirty="0"/>
          </a:p>
          <a:p>
            <a:r>
              <a:rPr lang="en-IN" sz="1800" dirty="0">
                <a:solidFill>
                  <a:srgbClr val="000000"/>
                </a:solidFill>
                <a:effectLst/>
                <a:latin typeface="Times New Roman" panose="02020603050405020304" pitchFamily="18" charset="0"/>
              </a:rPr>
              <a:t>	Login </a:t>
            </a:r>
            <a:endParaRPr lang="en-IN" dirty="0"/>
          </a:p>
          <a:p>
            <a:r>
              <a:rPr lang="en-IN" sz="1800" dirty="0">
                <a:solidFill>
                  <a:srgbClr val="000000"/>
                </a:solidFill>
                <a:effectLst/>
                <a:latin typeface="Times New Roman" panose="02020603050405020304" pitchFamily="18" charset="0"/>
              </a:rPr>
              <a:t>	View Consultancies </a:t>
            </a:r>
            <a:endParaRPr lang="en-IN" dirty="0"/>
          </a:p>
          <a:p>
            <a:r>
              <a:rPr lang="en-IN" sz="1800" dirty="0">
                <a:solidFill>
                  <a:srgbClr val="000000"/>
                </a:solidFill>
                <a:effectLst/>
                <a:latin typeface="Times New Roman" panose="02020603050405020304" pitchFamily="18" charset="0"/>
              </a:rPr>
              <a:t>	View Universities </a:t>
            </a:r>
            <a:endParaRPr lang="en-IN" dirty="0"/>
          </a:p>
          <a:p>
            <a:r>
              <a:rPr lang="en-IN" sz="1800" dirty="0">
                <a:solidFill>
                  <a:srgbClr val="000000"/>
                </a:solidFill>
                <a:effectLst/>
                <a:latin typeface="Times New Roman" panose="02020603050405020304" pitchFamily="18" charset="0"/>
              </a:rPr>
              <a:t>	View Course eligibility </a:t>
            </a:r>
            <a:endParaRPr lang="en-IN" dirty="0"/>
          </a:p>
          <a:p>
            <a:r>
              <a:rPr lang="en-IN" sz="1800" dirty="0">
                <a:solidFill>
                  <a:srgbClr val="000000"/>
                </a:solidFill>
                <a:effectLst/>
                <a:latin typeface="Times New Roman" panose="02020603050405020304" pitchFamily="18" charset="0"/>
              </a:rPr>
              <a:t>	Apply for Admission </a:t>
            </a:r>
            <a:endParaRPr lang="en-IN" dirty="0"/>
          </a:p>
        </p:txBody>
      </p:sp>
    </p:spTree>
    <p:extLst>
      <p:ext uri="{BB962C8B-B14F-4D97-AF65-F5344CB8AC3E}">
        <p14:creationId xmlns:p14="http://schemas.microsoft.com/office/powerpoint/2010/main" val="62964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553190-46AE-41B5-B43C-688411C7D81A}"/>
              </a:ext>
            </a:extLst>
          </p:cNvPr>
          <p:cNvSpPr/>
          <p:nvPr/>
        </p:nvSpPr>
        <p:spPr>
          <a:xfrm>
            <a:off x="475266" y="396413"/>
            <a:ext cx="2798021"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highlight>
                  <a:srgbClr val="000000"/>
                </a:highlight>
              </a:rPr>
              <a:t>Tables</a:t>
            </a:r>
          </a:p>
        </p:txBody>
      </p:sp>
      <p:graphicFrame>
        <p:nvGraphicFramePr>
          <p:cNvPr id="3" name="Table 2">
            <a:extLst>
              <a:ext uri="{FF2B5EF4-FFF2-40B4-BE49-F238E27FC236}">
                <a16:creationId xmlns:a16="http://schemas.microsoft.com/office/drawing/2014/main" id="{08DAB55F-64D9-4EAB-8733-64672A1EBC24}"/>
              </a:ext>
            </a:extLst>
          </p:cNvPr>
          <p:cNvGraphicFramePr>
            <a:graphicFrameLocks noGrp="1"/>
          </p:cNvGraphicFramePr>
          <p:nvPr>
            <p:extLst>
              <p:ext uri="{D42A27DB-BD31-4B8C-83A1-F6EECF244321}">
                <p14:modId xmlns:p14="http://schemas.microsoft.com/office/powerpoint/2010/main" val="1598549167"/>
              </p:ext>
            </p:extLst>
          </p:nvPr>
        </p:nvGraphicFramePr>
        <p:xfrm>
          <a:off x="2396807" y="2888973"/>
          <a:ext cx="6985731" cy="2321926"/>
        </p:xfrm>
        <a:graphic>
          <a:graphicData uri="http://schemas.openxmlformats.org/drawingml/2006/table">
            <a:tbl>
              <a:tblPr>
                <a:tableStyleId>{5C22544A-7EE6-4342-B048-85BDC9FD1C3A}</a:tableStyleId>
              </a:tblPr>
              <a:tblGrid>
                <a:gridCol w="1360787">
                  <a:extLst>
                    <a:ext uri="{9D8B030D-6E8A-4147-A177-3AD203B41FA5}">
                      <a16:colId xmlns:a16="http://schemas.microsoft.com/office/drawing/2014/main" val="4141324477"/>
                    </a:ext>
                  </a:extLst>
                </a:gridCol>
                <a:gridCol w="1790550">
                  <a:extLst>
                    <a:ext uri="{9D8B030D-6E8A-4147-A177-3AD203B41FA5}">
                      <a16:colId xmlns:a16="http://schemas.microsoft.com/office/drawing/2014/main" val="3348031067"/>
                    </a:ext>
                  </a:extLst>
                </a:gridCol>
                <a:gridCol w="1772295">
                  <a:extLst>
                    <a:ext uri="{9D8B030D-6E8A-4147-A177-3AD203B41FA5}">
                      <a16:colId xmlns:a16="http://schemas.microsoft.com/office/drawing/2014/main" val="1216930003"/>
                    </a:ext>
                  </a:extLst>
                </a:gridCol>
                <a:gridCol w="2062099">
                  <a:extLst>
                    <a:ext uri="{9D8B030D-6E8A-4147-A177-3AD203B41FA5}">
                      <a16:colId xmlns:a16="http://schemas.microsoft.com/office/drawing/2014/main" val="3053316864"/>
                    </a:ext>
                  </a:extLst>
                </a:gridCol>
              </a:tblGrid>
              <a:tr h="491750">
                <a:tc>
                  <a:txBody>
                    <a:bodyPr/>
                    <a:lstStyle/>
                    <a:p>
                      <a:pPr marL="68580" algn="ctr">
                        <a:lnSpc>
                          <a:spcPts val="1605"/>
                        </a:lnSpc>
                      </a:pPr>
                      <a:r>
                        <a:rPr lang="en-IN" sz="1200">
                          <a:effectLst/>
                        </a:rPr>
                        <a:t>Field</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Data type</a:t>
                      </a:r>
                      <a:endParaRPr lang="en-IN" sz="1100">
                        <a:effectLst/>
                        <a:latin typeface="Calibri" panose="020F0502020204030204" pitchFamily="34" charset="0"/>
                      </a:endParaRPr>
                    </a:p>
                  </a:txBody>
                  <a:tcPr/>
                </a:tc>
                <a:tc>
                  <a:txBody>
                    <a:bodyPr/>
                    <a:lstStyle/>
                    <a:p>
                      <a:pPr marL="68580" algn="ctr">
                        <a:lnSpc>
                          <a:spcPts val="1605"/>
                        </a:lnSpc>
                      </a:pPr>
                      <a:r>
                        <a:rPr lang="en-IN" sz="1200">
                          <a:effectLst/>
                        </a:rPr>
                        <a:t>Constrains</a:t>
                      </a:r>
                      <a:endParaRPr lang="en-IN" sz="1100">
                        <a:effectLst/>
                        <a:latin typeface="Calibri" panose="020F0502020204030204" pitchFamily="34" charset="0"/>
                      </a:endParaRPr>
                    </a:p>
                  </a:txBody>
                  <a:tcPr/>
                </a:tc>
                <a:tc>
                  <a:txBody>
                    <a:bodyPr/>
                    <a:lstStyle/>
                    <a:p>
                      <a:pPr marL="68580" algn="ctr">
                        <a:lnSpc>
                          <a:spcPts val="1605"/>
                        </a:lnSpc>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1295928602"/>
                  </a:ext>
                </a:extLst>
              </a:tr>
              <a:tr h="446142">
                <a:tc>
                  <a:txBody>
                    <a:bodyPr/>
                    <a:lstStyle/>
                    <a:p>
                      <a:pPr marL="68580" algn="ctr">
                        <a:lnSpc>
                          <a:spcPts val="1325"/>
                        </a:lnSpc>
                      </a:pPr>
                      <a:r>
                        <a:rPr lang="en-IN" sz="1200">
                          <a:effectLst/>
                        </a:rPr>
                        <a:t>Login_id</a:t>
                      </a:r>
                      <a:endParaRPr lang="en-IN" sz="1100">
                        <a:effectLst/>
                        <a:latin typeface="Calibri" panose="020F0502020204030204" pitchFamily="34" charset="0"/>
                      </a:endParaRPr>
                    </a:p>
                  </a:txBody>
                  <a:tcPr/>
                </a:tc>
                <a:tc>
                  <a:txBody>
                    <a:bodyPr/>
                    <a:lstStyle/>
                    <a:p>
                      <a:pPr marL="162560" algn="ctr">
                        <a:lnSpc>
                          <a:spcPts val="1325"/>
                        </a:lnSpc>
                      </a:pPr>
                      <a:r>
                        <a:rPr lang="en-IN" sz="1200" dirty="0">
                          <a:effectLst/>
                        </a:rPr>
                        <a:t>Integer</a:t>
                      </a:r>
                      <a:endParaRPr lang="en-IN" sz="1100" dirty="0">
                        <a:effectLst/>
                        <a:latin typeface="Calibri" panose="020F0502020204030204" pitchFamily="34" charset="0"/>
                      </a:endParaRPr>
                    </a:p>
                  </a:txBody>
                  <a:tcPr/>
                </a:tc>
                <a:tc>
                  <a:txBody>
                    <a:bodyPr/>
                    <a:lstStyle/>
                    <a:p>
                      <a:pPr marL="6858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Login id of user</a:t>
                      </a:r>
                      <a:endParaRPr lang="en-IN" sz="1100">
                        <a:effectLst/>
                        <a:latin typeface="Calibri" panose="020F0502020204030204" pitchFamily="34" charset="0"/>
                      </a:endParaRPr>
                    </a:p>
                  </a:txBody>
                  <a:tcPr/>
                </a:tc>
                <a:extLst>
                  <a:ext uri="{0D108BD9-81ED-4DB2-BD59-A6C34878D82A}">
                    <a16:rowId xmlns:a16="http://schemas.microsoft.com/office/drawing/2014/main" val="3405531827"/>
                  </a:ext>
                </a:extLst>
              </a:tr>
              <a:tr h="491750">
                <a:tc>
                  <a:txBody>
                    <a:bodyPr/>
                    <a:lstStyle/>
                    <a:p>
                      <a:pPr marL="68580" algn="ctr">
                        <a:lnSpc>
                          <a:spcPts val="1605"/>
                        </a:lnSpc>
                      </a:pPr>
                      <a:r>
                        <a:rPr lang="en-IN" sz="1200">
                          <a:effectLst/>
                        </a:rPr>
                        <a:t>username</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Varchar(20)</a:t>
                      </a:r>
                      <a:endParaRPr lang="en-IN" sz="1100">
                        <a:effectLst/>
                        <a:latin typeface="Calibri" panose="020F0502020204030204" pitchFamily="34" charset="0"/>
                      </a:endParaRPr>
                    </a:p>
                  </a:txBody>
                  <a:tcPr/>
                </a:tc>
                <a:tc>
                  <a:txBody>
                    <a:bodyPr/>
                    <a:lstStyle/>
                    <a:p>
                      <a:pPr marL="68580" algn="ctr">
                        <a:lnSpc>
                          <a:spcPts val="1605"/>
                        </a:lnSpc>
                      </a:pPr>
                      <a:r>
                        <a:rPr lang="en-IN" sz="1200">
                          <a:effectLst/>
                        </a:rPr>
                        <a:t>Not null</a:t>
                      </a:r>
                      <a:endParaRPr lang="en-IN" sz="1100">
                        <a:effectLst/>
                        <a:latin typeface="Calibri" panose="020F0502020204030204" pitchFamily="34" charset="0"/>
                      </a:endParaRPr>
                    </a:p>
                  </a:txBody>
                  <a:tcPr/>
                </a:tc>
                <a:tc>
                  <a:txBody>
                    <a:bodyPr/>
                    <a:lstStyle/>
                    <a:p>
                      <a:pPr marL="68580" algn="ctr">
                        <a:lnSpc>
                          <a:spcPts val="1605"/>
                        </a:lnSpc>
                      </a:pPr>
                      <a:r>
                        <a:rPr lang="en-IN" sz="1200">
                          <a:effectLst/>
                        </a:rPr>
                        <a:t>Username of user</a:t>
                      </a:r>
                      <a:endParaRPr lang="en-IN" sz="1100">
                        <a:effectLst/>
                        <a:latin typeface="Calibri" panose="020F0502020204030204" pitchFamily="34" charset="0"/>
                      </a:endParaRPr>
                    </a:p>
                  </a:txBody>
                  <a:tcPr/>
                </a:tc>
                <a:extLst>
                  <a:ext uri="{0D108BD9-81ED-4DB2-BD59-A6C34878D82A}">
                    <a16:rowId xmlns:a16="http://schemas.microsoft.com/office/drawing/2014/main" val="1430901778"/>
                  </a:ext>
                </a:extLst>
              </a:tr>
              <a:tr h="446142">
                <a:tc>
                  <a:txBody>
                    <a:bodyPr/>
                    <a:lstStyle/>
                    <a:p>
                      <a:pPr marL="68580" algn="ctr">
                        <a:lnSpc>
                          <a:spcPts val="1325"/>
                        </a:lnSpc>
                      </a:pPr>
                      <a:r>
                        <a:rPr lang="en-IN" sz="1200">
                          <a:effectLst/>
                        </a:rPr>
                        <a:t>password</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password</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Password of user</a:t>
                      </a:r>
                      <a:endParaRPr lang="en-IN" sz="1100">
                        <a:effectLst/>
                        <a:latin typeface="Calibri" panose="020F0502020204030204" pitchFamily="34" charset="0"/>
                      </a:endParaRPr>
                    </a:p>
                  </a:txBody>
                  <a:tcPr/>
                </a:tc>
                <a:extLst>
                  <a:ext uri="{0D108BD9-81ED-4DB2-BD59-A6C34878D82A}">
                    <a16:rowId xmlns:a16="http://schemas.microsoft.com/office/drawing/2014/main" val="1758320278"/>
                  </a:ext>
                </a:extLst>
              </a:tr>
              <a:tr h="446142">
                <a:tc>
                  <a:txBody>
                    <a:bodyPr/>
                    <a:lstStyle/>
                    <a:p>
                      <a:pPr marL="68580" algn="ctr">
                        <a:lnSpc>
                          <a:spcPts val="1325"/>
                        </a:lnSpc>
                      </a:pPr>
                      <a:r>
                        <a:rPr lang="en-IN" sz="1200">
                          <a:effectLst/>
                        </a:rPr>
                        <a:t>User_type</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Varchar(20)</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68580" algn="ctr">
                        <a:lnSpc>
                          <a:spcPts val="1325"/>
                        </a:lnSpc>
                      </a:pPr>
                      <a:r>
                        <a:rPr lang="en-IN" sz="1200" dirty="0">
                          <a:effectLst/>
                        </a:rPr>
                        <a:t>Type of user</a:t>
                      </a:r>
                      <a:endParaRPr lang="en-IN" sz="1100" dirty="0">
                        <a:effectLst/>
                        <a:latin typeface="Calibri" panose="020F0502020204030204" pitchFamily="34" charset="0"/>
                      </a:endParaRPr>
                    </a:p>
                  </a:txBody>
                  <a:tcPr/>
                </a:tc>
                <a:extLst>
                  <a:ext uri="{0D108BD9-81ED-4DB2-BD59-A6C34878D82A}">
                    <a16:rowId xmlns:a16="http://schemas.microsoft.com/office/drawing/2014/main" val="1439753182"/>
                  </a:ext>
                </a:extLst>
              </a:tr>
            </a:tbl>
          </a:graphicData>
        </a:graphic>
      </p:graphicFrame>
      <p:sp>
        <p:nvSpPr>
          <p:cNvPr id="6" name="TextBox 5">
            <a:extLst>
              <a:ext uri="{FF2B5EF4-FFF2-40B4-BE49-F238E27FC236}">
                <a16:creationId xmlns:a16="http://schemas.microsoft.com/office/drawing/2014/main" id="{FE1E716F-14B5-4C78-A38D-785B3F997085}"/>
              </a:ext>
            </a:extLst>
          </p:cNvPr>
          <p:cNvSpPr txBox="1"/>
          <p:nvPr/>
        </p:nvSpPr>
        <p:spPr>
          <a:xfrm>
            <a:off x="1861023" y="2170319"/>
            <a:ext cx="6096000" cy="369332"/>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Times New Roman" panose="02020603050405020304" pitchFamily="18" charset="0"/>
                <a:ea typeface="TimesNewRomanPS-BoldMT"/>
                <a:cs typeface="Times New Roman" panose="02020603050405020304" pitchFamily="18" charset="0"/>
              </a:rPr>
              <a:t>tb_login</a:t>
            </a: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182193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A520C7-CB7C-4BDB-B0AA-609A7BC577FC}"/>
              </a:ext>
            </a:extLst>
          </p:cNvPr>
          <p:cNvGraphicFramePr>
            <a:graphicFrameLocks noGrp="1"/>
          </p:cNvGraphicFramePr>
          <p:nvPr>
            <p:extLst>
              <p:ext uri="{D42A27DB-BD31-4B8C-83A1-F6EECF244321}">
                <p14:modId xmlns:p14="http://schemas.microsoft.com/office/powerpoint/2010/main" val="104832822"/>
              </p:ext>
            </p:extLst>
          </p:nvPr>
        </p:nvGraphicFramePr>
        <p:xfrm>
          <a:off x="1948071" y="1869830"/>
          <a:ext cx="8759685" cy="4351643"/>
        </p:xfrm>
        <a:graphic>
          <a:graphicData uri="http://schemas.openxmlformats.org/drawingml/2006/table">
            <a:tbl>
              <a:tblPr>
                <a:tableStyleId>{5C22544A-7EE6-4342-B048-85BDC9FD1C3A}</a:tableStyleId>
              </a:tblPr>
              <a:tblGrid>
                <a:gridCol w="1697254">
                  <a:extLst>
                    <a:ext uri="{9D8B030D-6E8A-4147-A177-3AD203B41FA5}">
                      <a16:colId xmlns:a16="http://schemas.microsoft.com/office/drawing/2014/main" val="819881794"/>
                    </a:ext>
                  </a:extLst>
                </a:gridCol>
                <a:gridCol w="2305688">
                  <a:extLst>
                    <a:ext uri="{9D8B030D-6E8A-4147-A177-3AD203B41FA5}">
                      <a16:colId xmlns:a16="http://schemas.microsoft.com/office/drawing/2014/main" val="3504576018"/>
                    </a:ext>
                  </a:extLst>
                </a:gridCol>
                <a:gridCol w="2235409">
                  <a:extLst>
                    <a:ext uri="{9D8B030D-6E8A-4147-A177-3AD203B41FA5}">
                      <a16:colId xmlns:a16="http://schemas.microsoft.com/office/drawing/2014/main" val="4208205971"/>
                    </a:ext>
                  </a:extLst>
                </a:gridCol>
                <a:gridCol w="2521334">
                  <a:extLst>
                    <a:ext uri="{9D8B030D-6E8A-4147-A177-3AD203B41FA5}">
                      <a16:colId xmlns:a16="http://schemas.microsoft.com/office/drawing/2014/main" val="3599027349"/>
                    </a:ext>
                  </a:extLst>
                </a:gridCol>
              </a:tblGrid>
              <a:tr h="229084">
                <a:tc>
                  <a:txBody>
                    <a:bodyPr/>
                    <a:lstStyle/>
                    <a:p>
                      <a:pPr marL="162560" algn="ctr">
                        <a:lnSpc>
                          <a:spcPts val="1325"/>
                        </a:lnSpc>
                      </a:pPr>
                      <a:r>
                        <a:rPr lang="en-IN" sz="1100">
                          <a:effectLst/>
                        </a:rPr>
                        <a:t>Field</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Data type</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Constrains</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Description</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1705747214"/>
                  </a:ext>
                </a:extLst>
              </a:tr>
              <a:tr h="229084">
                <a:tc>
                  <a:txBody>
                    <a:bodyPr/>
                    <a:lstStyle/>
                    <a:p>
                      <a:pPr marL="162560" algn="ctr">
                        <a:lnSpc>
                          <a:spcPts val="1325"/>
                        </a:lnSpc>
                      </a:pPr>
                      <a:r>
                        <a:rPr lang="en-IN" sz="1100">
                          <a:effectLst/>
                        </a:rPr>
                        <a:t>Student_id</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Integer</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Primary key</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Id of Student</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2032686951"/>
                  </a:ext>
                </a:extLst>
              </a:tr>
              <a:tr h="421878">
                <a:tc>
                  <a:txBody>
                    <a:bodyPr/>
                    <a:lstStyle/>
                    <a:p>
                      <a:pPr marL="162560" algn="ctr">
                        <a:lnSpc>
                          <a:spcPts val="1705"/>
                        </a:lnSpc>
                      </a:pPr>
                      <a:r>
                        <a:rPr lang="en-IN" sz="1100" dirty="0">
                          <a:effectLst/>
                        </a:rPr>
                        <a:t>name</a:t>
                      </a:r>
                      <a:endParaRPr lang="en-IN" sz="1000" dirty="0">
                        <a:effectLst/>
                        <a:latin typeface="Calibri" panose="020F0502020204030204" pitchFamily="34" charset="0"/>
                      </a:endParaRPr>
                    </a:p>
                  </a:txBody>
                  <a:tcPr marL="81654" marR="81654" marT="40827" marB="40827"/>
                </a:tc>
                <a:tc>
                  <a:txBody>
                    <a:bodyPr/>
                    <a:lstStyle/>
                    <a:p>
                      <a:pPr marL="162560" algn="ctr">
                        <a:lnSpc>
                          <a:spcPts val="1705"/>
                        </a:lnSpc>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705"/>
                        </a:lnSpc>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705"/>
                        </a:lnSpc>
                      </a:pPr>
                      <a:r>
                        <a:rPr lang="en-IN" sz="1100" dirty="0">
                          <a:effectLst/>
                        </a:rPr>
                        <a:t>name of</a:t>
                      </a:r>
                      <a:endParaRPr lang="en-IN" sz="1000" dirty="0">
                        <a:effectLst/>
                      </a:endParaRPr>
                    </a:p>
                    <a:p>
                      <a:pPr marL="162560" algn="ctr">
                        <a:lnSpc>
                          <a:spcPts val="1325"/>
                        </a:lnSpc>
                      </a:pPr>
                      <a:r>
                        <a:rPr lang="en-IN" sz="1100" dirty="0">
                          <a:effectLst/>
                        </a:rPr>
                        <a:t>Student</a:t>
                      </a:r>
                      <a:endParaRPr lang="en-IN" sz="1000" dirty="0">
                        <a:effectLst/>
                        <a:latin typeface="Calibri" panose="020F0502020204030204" pitchFamily="34" charset="0"/>
                      </a:endParaRPr>
                    </a:p>
                  </a:txBody>
                  <a:tcPr marL="81654" marR="81654" marT="40827" marB="40827"/>
                </a:tc>
                <a:extLst>
                  <a:ext uri="{0D108BD9-81ED-4DB2-BD59-A6C34878D82A}">
                    <a16:rowId xmlns:a16="http://schemas.microsoft.com/office/drawing/2014/main" val="4176711571"/>
                  </a:ext>
                </a:extLst>
              </a:tr>
              <a:tr h="229084">
                <a:tc>
                  <a:txBody>
                    <a:bodyPr/>
                    <a:lstStyle/>
                    <a:p>
                      <a:pPr marL="162560" algn="ctr">
                        <a:lnSpc>
                          <a:spcPts val="1325"/>
                        </a:lnSpc>
                      </a:pPr>
                      <a:r>
                        <a:rPr lang="en-IN" sz="1100">
                          <a:effectLst/>
                        </a:rPr>
                        <a:t>Email</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dirty="0">
                          <a:effectLst/>
                        </a:rPr>
                        <a:t>Varchar(20)</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pPr>
                      <a:r>
                        <a:rPr lang="en-IN" sz="1100" dirty="0">
                          <a:effectLst/>
                        </a:rPr>
                        <a:t>Not null</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pPr>
                      <a:r>
                        <a:rPr lang="en-IN" sz="1100" dirty="0">
                          <a:effectLst/>
                        </a:rPr>
                        <a:t>Email of Student</a:t>
                      </a:r>
                      <a:endParaRPr lang="en-IN" sz="1000" dirty="0">
                        <a:effectLst/>
                        <a:latin typeface="Calibri" panose="020F0502020204030204" pitchFamily="34" charset="0"/>
                      </a:endParaRPr>
                    </a:p>
                  </a:txBody>
                  <a:tcPr marL="81654" marR="81654" marT="40827" marB="40827"/>
                </a:tc>
                <a:extLst>
                  <a:ext uri="{0D108BD9-81ED-4DB2-BD59-A6C34878D82A}">
                    <a16:rowId xmlns:a16="http://schemas.microsoft.com/office/drawing/2014/main" val="1908698149"/>
                  </a:ext>
                </a:extLst>
              </a:tr>
              <a:tr h="445638">
                <a:tc>
                  <a:txBody>
                    <a:bodyPr/>
                    <a:lstStyle/>
                    <a:p>
                      <a:pPr marL="162560" algn="ctr">
                        <a:lnSpc>
                          <a:spcPts val="1325"/>
                        </a:lnSpc>
                      </a:pPr>
                      <a:r>
                        <a:rPr lang="en-IN" sz="1100">
                          <a:effectLst/>
                        </a:rPr>
                        <a:t>Phone_number</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325"/>
                        </a:lnSpc>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705"/>
                        </a:lnSpc>
                      </a:pPr>
                      <a:r>
                        <a:rPr lang="en-IN" sz="1100">
                          <a:effectLst/>
                        </a:rPr>
                        <a:t>Phone number of</a:t>
                      </a:r>
                      <a:endParaRPr lang="en-IN" sz="1000">
                        <a:effectLst/>
                      </a:endParaRPr>
                    </a:p>
                    <a:p>
                      <a:pPr marL="162560" algn="ctr">
                        <a:lnSpc>
                          <a:spcPts val="1605"/>
                        </a:lnSpc>
                      </a:pPr>
                      <a:r>
                        <a:rPr lang="en-IN" sz="1100">
                          <a:effectLst/>
                        </a:rPr>
                        <a:t>Student</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3106448748"/>
                  </a:ext>
                </a:extLst>
              </a:tr>
              <a:tr h="421878">
                <a:tc>
                  <a:txBody>
                    <a:bodyPr/>
                    <a:lstStyle/>
                    <a:p>
                      <a:pPr marL="162560" algn="ctr">
                        <a:lnSpc>
                          <a:spcPts val="1325"/>
                        </a:lnSpc>
                        <a:spcBef>
                          <a:spcPts val="5"/>
                        </a:spcBef>
                      </a:pPr>
                      <a:r>
                        <a:rPr lang="en-IN" sz="1100" dirty="0">
                          <a:effectLst/>
                          <a:latin typeface="Calibri" panose="020F0502020204030204" pitchFamily="34" charset="0"/>
                        </a:rPr>
                        <a:t>Country</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spcBef>
                          <a:spcPts val="5"/>
                        </a:spcBef>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325"/>
                        </a:lnSpc>
                        <a:spcBef>
                          <a:spcPts val="5"/>
                        </a:spcBef>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705"/>
                        </a:lnSpc>
                        <a:spcBef>
                          <a:spcPts val="5"/>
                        </a:spcBef>
                      </a:pPr>
                      <a:r>
                        <a:rPr lang="en-IN" sz="1100" dirty="0">
                          <a:effectLst/>
                        </a:rPr>
                        <a:t>Country of</a:t>
                      </a:r>
                      <a:endParaRPr lang="en-IN" sz="1000" dirty="0">
                        <a:effectLst/>
                      </a:endParaRPr>
                    </a:p>
                    <a:p>
                      <a:pPr marL="162560" algn="ctr">
                        <a:lnSpc>
                          <a:spcPts val="1325"/>
                        </a:lnSpc>
                      </a:pPr>
                      <a:r>
                        <a:rPr lang="en-IN" sz="1100" dirty="0">
                          <a:effectLst/>
                        </a:rPr>
                        <a:t>student</a:t>
                      </a:r>
                      <a:endParaRPr lang="en-IN" sz="1000" dirty="0">
                        <a:effectLst/>
                        <a:latin typeface="Calibri" panose="020F0502020204030204" pitchFamily="34" charset="0"/>
                      </a:endParaRPr>
                    </a:p>
                  </a:txBody>
                  <a:tcPr marL="81654" marR="81654" marT="40827" marB="40827"/>
                </a:tc>
                <a:extLst>
                  <a:ext uri="{0D108BD9-81ED-4DB2-BD59-A6C34878D82A}">
                    <a16:rowId xmlns:a16="http://schemas.microsoft.com/office/drawing/2014/main" val="3613860983"/>
                  </a:ext>
                </a:extLst>
              </a:tr>
              <a:tr h="252844">
                <a:tc>
                  <a:txBody>
                    <a:bodyPr/>
                    <a:lstStyle/>
                    <a:p>
                      <a:pPr marL="162560" algn="ctr">
                        <a:lnSpc>
                          <a:spcPts val="1605"/>
                        </a:lnSpc>
                      </a:pPr>
                      <a:r>
                        <a:rPr lang="en-IN" sz="1100">
                          <a:effectLst/>
                        </a:rPr>
                        <a:t>City</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dirty="0">
                          <a:effectLst/>
                        </a:rPr>
                        <a:t>Varchar(20)</a:t>
                      </a:r>
                      <a:endParaRPr lang="en-IN" sz="1000" dirty="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City of Student</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1945651230"/>
                  </a:ext>
                </a:extLst>
              </a:tr>
              <a:tr h="252844">
                <a:tc>
                  <a:txBody>
                    <a:bodyPr/>
                    <a:lstStyle/>
                    <a:p>
                      <a:pPr marL="162560" algn="ctr">
                        <a:lnSpc>
                          <a:spcPts val="1605"/>
                        </a:lnSpc>
                      </a:pPr>
                      <a:r>
                        <a:rPr lang="en-IN" sz="1100">
                          <a:effectLst/>
                        </a:rPr>
                        <a:t>State</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City of Student</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1060545586"/>
                  </a:ext>
                </a:extLst>
              </a:tr>
              <a:tr h="252844">
                <a:tc>
                  <a:txBody>
                    <a:bodyPr/>
                    <a:lstStyle/>
                    <a:p>
                      <a:pPr marL="162560" algn="ctr">
                        <a:lnSpc>
                          <a:spcPts val="1605"/>
                        </a:lnSpc>
                      </a:pPr>
                      <a:r>
                        <a:rPr lang="en-IN" sz="1100">
                          <a:effectLst/>
                        </a:rPr>
                        <a:t>Pincode</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605"/>
                        </a:lnSpc>
                      </a:pPr>
                      <a:r>
                        <a:rPr lang="en-IN" sz="1100">
                          <a:effectLst/>
                        </a:rPr>
                        <a:t>Pincode of Student</a:t>
                      </a:r>
                      <a:endParaRPr lang="en-IN" sz="1000">
                        <a:effectLst/>
                        <a:latin typeface="Calibri" panose="020F0502020204030204" pitchFamily="34" charset="0"/>
                      </a:endParaRPr>
                    </a:p>
                  </a:txBody>
                  <a:tcPr marL="81654" marR="81654" marT="40827" marB="40827"/>
                </a:tc>
                <a:extLst>
                  <a:ext uri="{0D108BD9-81ED-4DB2-BD59-A6C34878D82A}">
                    <a16:rowId xmlns:a16="http://schemas.microsoft.com/office/drawing/2014/main" val="1353546766"/>
                  </a:ext>
                </a:extLst>
              </a:tr>
              <a:tr h="638431">
                <a:tc>
                  <a:txBody>
                    <a:bodyPr/>
                    <a:lstStyle/>
                    <a:p>
                      <a:pPr marL="162560" algn="ctr">
                        <a:lnSpc>
                          <a:spcPts val="1325"/>
                        </a:lnSpc>
                        <a:spcBef>
                          <a:spcPts val="5"/>
                        </a:spcBef>
                      </a:pPr>
                      <a:r>
                        <a:rPr lang="en-IN" sz="1100" dirty="0" err="1">
                          <a:effectLst/>
                          <a:latin typeface="Calibri" panose="020F0502020204030204" pitchFamily="34" charset="0"/>
                        </a:rPr>
                        <a:t>User_name</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spcBef>
                          <a:spcPts val="5"/>
                        </a:spcBef>
                      </a:pPr>
                      <a:r>
                        <a:rPr lang="en-IN" sz="1100">
                          <a:effectLst/>
                        </a:rPr>
                        <a:t>Varchar(20)</a:t>
                      </a:r>
                      <a:endParaRPr lang="en-IN" sz="1000">
                        <a:effectLst/>
                        <a:latin typeface="Calibri" panose="020F0502020204030204" pitchFamily="34" charset="0"/>
                      </a:endParaRPr>
                    </a:p>
                  </a:txBody>
                  <a:tcPr marL="81654" marR="81654" marT="40827" marB="40827"/>
                </a:tc>
                <a:tc>
                  <a:txBody>
                    <a:bodyPr/>
                    <a:lstStyle/>
                    <a:p>
                      <a:pPr marL="162560" algn="ctr">
                        <a:lnSpc>
                          <a:spcPts val="1325"/>
                        </a:lnSpc>
                        <a:spcBef>
                          <a:spcPts val="5"/>
                        </a:spcBef>
                      </a:pPr>
                      <a:r>
                        <a:rPr lang="en-IN" sz="1100">
                          <a:effectLst/>
                        </a:rPr>
                        <a:t>Not null</a:t>
                      </a:r>
                      <a:endParaRPr lang="en-IN" sz="1000">
                        <a:effectLst/>
                        <a:latin typeface="Calibri" panose="020F0502020204030204" pitchFamily="34" charset="0"/>
                      </a:endParaRPr>
                    </a:p>
                  </a:txBody>
                  <a:tcPr marL="81654" marR="81654" marT="40827" marB="40827"/>
                </a:tc>
                <a:tc>
                  <a:txBody>
                    <a:bodyPr/>
                    <a:lstStyle/>
                    <a:p>
                      <a:pPr marL="162560" algn="ctr">
                        <a:lnSpc>
                          <a:spcPts val="1705"/>
                        </a:lnSpc>
                        <a:spcBef>
                          <a:spcPts val="5"/>
                        </a:spcBef>
                      </a:pPr>
                      <a:r>
                        <a:rPr lang="en-IN" sz="1100" dirty="0">
                          <a:effectLst/>
                        </a:rPr>
                        <a:t>User Name</a:t>
                      </a:r>
                      <a:endParaRPr lang="en-IN" sz="1000" dirty="0">
                        <a:effectLst/>
                      </a:endParaRPr>
                    </a:p>
                    <a:p>
                      <a:pPr marL="162560" algn="ctr">
                        <a:lnSpc>
                          <a:spcPts val="1605"/>
                        </a:lnSpc>
                      </a:pPr>
                      <a:r>
                        <a:rPr lang="en-IN" sz="1100" dirty="0">
                          <a:effectLst/>
                        </a:rPr>
                        <a:t>of Student</a:t>
                      </a:r>
                      <a:endParaRPr lang="en-IN" sz="1000" dirty="0">
                        <a:effectLst/>
                        <a:latin typeface="Calibri" panose="020F0502020204030204" pitchFamily="34" charset="0"/>
                      </a:endParaRPr>
                    </a:p>
                  </a:txBody>
                  <a:tcPr marL="81654" marR="81654" marT="40827" marB="40827"/>
                </a:tc>
                <a:extLst>
                  <a:ext uri="{0D108BD9-81ED-4DB2-BD59-A6C34878D82A}">
                    <a16:rowId xmlns:a16="http://schemas.microsoft.com/office/drawing/2014/main" val="865929192"/>
                  </a:ext>
                </a:extLst>
              </a:tr>
              <a:tr h="376515">
                <a:tc>
                  <a:txBody>
                    <a:bodyPr/>
                    <a:lstStyle/>
                    <a:p>
                      <a:pPr marL="162560" algn="ctr">
                        <a:lnSpc>
                          <a:spcPts val="1325"/>
                        </a:lnSpc>
                      </a:pPr>
                      <a:r>
                        <a:rPr lang="en-IN" sz="1100" dirty="0">
                          <a:effectLst/>
                          <a:latin typeface="Calibri" panose="020F0502020204030204" pitchFamily="34" charset="0"/>
                        </a:rPr>
                        <a:t>Password</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pPr>
                      <a:r>
                        <a:rPr lang="en-IN" sz="1100" dirty="0">
                          <a:effectLst/>
                          <a:latin typeface="Calibri" panose="020F0502020204030204" pitchFamily="34" charset="0"/>
                        </a:rPr>
                        <a:t>Varchar(20)</a:t>
                      </a:r>
                      <a:endParaRPr lang="en-IN" sz="1000" dirty="0">
                        <a:effectLst/>
                        <a:latin typeface="Calibri" panose="020F0502020204030204" pitchFamily="34" charset="0"/>
                      </a:endParaRPr>
                    </a:p>
                  </a:txBody>
                  <a:tcPr marL="81654" marR="81654" marT="40827" marB="40827"/>
                </a:tc>
                <a:tc>
                  <a:txBody>
                    <a:bodyPr/>
                    <a:lstStyle/>
                    <a:p>
                      <a:pPr marL="162560" algn="ctr">
                        <a:lnSpc>
                          <a:spcPts val="1325"/>
                        </a:lnSpc>
                      </a:pPr>
                      <a:r>
                        <a:rPr lang="en-IN" sz="1100" dirty="0">
                          <a:effectLst/>
                          <a:latin typeface="Calibri" panose="020F0502020204030204" pitchFamily="34" charset="0"/>
                        </a:rPr>
                        <a:t>Not</a:t>
                      </a:r>
                      <a:r>
                        <a:rPr lang="en-IN" sz="1000" dirty="0">
                          <a:effectLst/>
                          <a:latin typeface="Calibri" panose="020F0502020204030204" pitchFamily="34" charset="0"/>
                        </a:rPr>
                        <a:t> Null</a:t>
                      </a:r>
                    </a:p>
                  </a:txBody>
                  <a:tcPr marL="81654" marR="81654" marT="40827" marB="40827"/>
                </a:tc>
                <a:tc>
                  <a:txBody>
                    <a:bodyPr/>
                    <a:lstStyle/>
                    <a:p>
                      <a:pPr marL="162560" algn="ctr">
                        <a:lnSpc>
                          <a:spcPts val="1325"/>
                        </a:lnSpc>
                      </a:pPr>
                      <a:r>
                        <a:rPr lang="en-IN" sz="1100" dirty="0">
                          <a:effectLst/>
                        </a:rPr>
                        <a:t>password of </a:t>
                      </a:r>
                      <a:r>
                        <a:rPr lang="en-IN" sz="1100" dirty="0" err="1">
                          <a:effectLst/>
                        </a:rPr>
                        <a:t>Cunsultent</a:t>
                      </a:r>
                      <a:endParaRPr lang="en-IN" sz="1000" dirty="0">
                        <a:effectLst/>
                        <a:latin typeface="Calibri" panose="020F0502020204030204" pitchFamily="34" charset="0"/>
                      </a:endParaRPr>
                    </a:p>
                  </a:txBody>
                  <a:tcPr marL="81654" marR="81654" marT="40827" marB="40827"/>
                </a:tc>
                <a:extLst>
                  <a:ext uri="{0D108BD9-81ED-4DB2-BD59-A6C34878D82A}">
                    <a16:rowId xmlns:a16="http://schemas.microsoft.com/office/drawing/2014/main" val="2250530304"/>
                  </a:ext>
                </a:extLst>
              </a:tr>
              <a:tr h="376515">
                <a:tc>
                  <a:txBody>
                    <a:bodyPr/>
                    <a:lstStyle/>
                    <a:p>
                      <a:pPr marL="162560" algn="ctr">
                        <a:lnSpc>
                          <a:spcPts val="1325"/>
                        </a:lnSpc>
                      </a:pPr>
                      <a:r>
                        <a:rPr lang="en-IN" sz="1000" dirty="0">
                          <a:effectLst/>
                          <a:latin typeface="Calibri" panose="020F0502020204030204" pitchFamily="34" charset="0"/>
                        </a:rPr>
                        <a:t>Retype </a:t>
                      </a:r>
                      <a:r>
                        <a:rPr lang="en-IN" sz="1100" dirty="0">
                          <a:effectLst/>
                          <a:latin typeface="Calibri" panose="020F0502020204030204" pitchFamily="34" charset="0"/>
                        </a:rPr>
                        <a:t>password</a:t>
                      </a:r>
                    </a:p>
                  </a:txBody>
                  <a:tcPr marL="81654" marR="81654" marT="40827" marB="40827"/>
                </a:tc>
                <a:tc>
                  <a:txBody>
                    <a:bodyPr/>
                    <a:lstStyle/>
                    <a:p>
                      <a:pPr marL="162560" algn="ctr">
                        <a:lnSpc>
                          <a:spcPts val="1325"/>
                        </a:lnSpc>
                      </a:pPr>
                      <a:r>
                        <a:rPr lang="en-IN" sz="1100" dirty="0">
                          <a:effectLst/>
                          <a:latin typeface="Calibri" panose="020F0502020204030204" pitchFamily="34" charset="0"/>
                        </a:rPr>
                        <a:t>Varchar</a:t>
                      </a:r>
                      <a:r>
                        <a:rPr lang="en-IN" sz="1000" dirty="0">
                          <a:effectLst/>
                          <a:latin typeface="Calibri" panose="020F0502020204030204" pitchFamily="34" charset="0"/>
                        </a:rPr>
                        <a:t>(20)</a:t>
                      </a:r>
                    </a:p>
                  </a:txBody>
                  <a:tcPr marL="81654" marR="81654" marT="40827" marB="40827"/>
                </a:tc>
                <a:tc>
                  <a:txBody>
                    <a:bodyPr/>
                    <a:lstStyle/>
                    <a:p>
                      <a:pPr marL="162560" algn="ctr">
                        <a:lnSpc>
                          <a:spcPts val="1325"/>
                        </a:lnSpc>
                      </a:pPr>
                      <a:r>
                        <a:rPr lang="en-IN" sz="1000" dirty="0">
                          <a:effectLst/>
                          <a:latin typeface="Calibri" panose="020F0502020204030204" pitchFamily="34" charset="0"/>
                        </a:rPr>
                        <a:t>Not Null</a:t>
                      </a:r>
                    </a:p>
                  </a:txBody>
                  <a:tcPr marL="81654" marR="81654" marT="40827" marB="40827"/>
                </a:tc>
                <a:tc>
                  <a:txBody>
                    <a:bodyPr/>
                    <a:lstStyle/>
                    <a:p>
                      <a:pPr marL="162560" algn="ctr">
                        <a:lnSpc>
                          <a:spcPts val="1325"/>
                        </a:lnSpc>
                      </a:pPr>
                      <a:r>
                        <a:rPr lang="en-IN" sz="1000" dirty="0">
                          <a:effectLst/>
                          <a:latin typeface="Calibri" panose="020F0502020204030204" pitchFamily="34" charset="0"/>
                        </a:rPr>
                        <a:t>Retype User Password</a:t>
                      </a:r>
                    </a:p>
                  </a:txBody>
                  <a:tcPr marL="81654" marR="81654" marT="40827" marB="40827"/>
                </a:tc>
                <a:extLst>
                  <a:ext uri="{0D108BD9-81ED-4DB2-BD59-A6C34878D82A}">
                    <a16:rowId xmlns:a16="http://schemas.microsoft.com/office/drawing/2014/main" val="725852849"/>
                  </a:ext>
                </a:extLst>
              </a:tr>
            </a:tbl>
          </a:graphicData>
        </a:graphic>
      </p:graphicFrame>
      <p:sp>
        <p:nvSpPr>
          <p:cNvPr id="4" name="TextBox 3">
            <a:extLst>
              <a:ext uri="{FF2B5EF4-FFF2-40B4-BE49-F238E27FC236}">
                <a16:creationId xmlns:a16="http://schemas.microsoft.com/office/drawing/2014/main" id="{DCBCDC96-6F47-4E61-B1F6-7FDC872B2F46}"/>
              </a:ext>
            </a:extLst>
          </p:cNvPr>
          <p:cNvSpPr txBox="1"/>
          <p:nvPr/>
        </p:nvSpPr>
        <p:spPr>
          <a:xfrm>
            <a:off x="914400" y="798781"/>
            <a:ext cx="6096000" cy="615553"/>
          </a:xfrm>
          <a:prstGeom prst="rect">
            <a:avLst/>
          </a:prstGeom>
          <a:noFill/>
        </p:spPr>
        <p:txBody>
          <a:bodyPr wrap="square">
            <a:spAutoFit/>
          </a:bodyPr>
          <a:lstStyle/>
          <a:p>
            <a:pPr marL="0" marR="0" algn="just">
              <a:spcBef>
                <a:spcPts val="0"/>
              </a:spcBef>
              <a:spcAft>
                <a:spcPts val="0"/>
              </a:spcAft>
            </a:pPr>
            <a:endParaRPr lang="en-IN" sz="1600" dirty="0">
              <a:effectLst/>
              <a:latin typeface="Times New Roman" panose="02020603050405020304" pitchFamily="18" charset="0"/>
            </a:endParaRPr>
          </a:p>
          <a:p>
            <a:pPr marL="0" marR="0" algn="just">
              <a:spcBef>
                <a:spcPts val="0"/>
              </a:spcBef>
              <a:spcAft>
                <a:spcPts val="0"/>
              </a:spcAft>
            </a:pPr>
            <a:r>
              <a:rPr lang="en-IN" sz="1600" dirty="0">
                <a:effectLst/>
                <a:latin typeface="Times New Roman" panose="02020603050405020304" pitchFamily="18" charset="0"/>
              </a:rPr>
              <a:t>		</a:t>
            </a:r>
            <a:r>
              <a:rPr lang="en-IN" sz="1800" dirty="0" err="1">
                <a:effectLst/>
                <a:latin typeface="Times New Roman" panose="02020603050405020304" pitchFamily="18" charset="0"/>
              </a:rPr>
              <a:t>tb_student</a:t>
            </a:r>
            <a:endParaRPr lang="en-IN" sz="1600" dirty="0">
              <a:effectLst/>
              <a:latin typeface="Times New Roman" panose="02020603050405020304" pitchFamily="18" charset="0"/>
            </a:endParaRPr>
          </a:p>
        </p:txBody>
      </p:sp>
    </p:spTree>
    <p:extLst>
      <p:ext uri="{BB962C8B-B14F-4D97-AF65-F5344CB8AC3E}">
        <p14:creationId xmlns:p14="http://schemas.microsoft.com/office/powerpoint/2010/main" val="290268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BFBBF95-4C68-47F1-817A-BBEC22F82DF5}"/>
              </a:ext>
            </a:extLst>
          </p:cNvPr>
          <p:cNvGraphicFramePr>
            <a:graphicFrameLocks noGrp="1"/>
          </p:cNvGraphicFramePr>
          <p:nvPr>
            <p:extLst>
              <p:ext uri="{D42A27DB-BD31-4B8C-83A1-F6EECF244321}">
                <p14:modId xmlns:p14="http://schemas.microsoft.com/office/powerpoint/2010/main" val="2369459348"/>
              </p:ext>
            </p:extLst>
          </p:nvPr>
        </p:nvGraphicFramePr>
        <p:xfrm>
          <a:off x="2266121" y="1445455"/>
          <a:ext cx="7832035" cy="1361378"/>
        </p:xfrm>
        <a:graphic>
          <a:graphicData uri="http://schemas.openxmlformats.org/drawingml/2006/table">
            <a:tbl>
              <a:tblPr>
                <a:tableStyleId>{5C22544A-7EE6-4342-B048-85BDC9FD1C3A}</a:tableStyleId>
              </a:tblPr>
              <a:tblGrid>
                <a:gridCol w="2031240">
                  <a:extLst>
                    <a:ext uri="{9D8B030D-6E8A-4147-A177-3AD203B41FA5}">
                      <a16:colId xmlns:a16="http://schemas.microsoft.com/office/drawing/2014/main" val="872099828"/>
                    </a:ext>
                  </a:extLst>
                </a:gridCol>
                <a:gridCol w="1492885">
                  <a:extLst>
                    <a:ext uri="{9D8B030D-6E8A-4147-A177-3AD203B41FA5}">
                      <a16:colId xmlns:a16="http://schemas.microsoft.com/office/drawing/2014/main" val="727758820"/>
                    </a:ext>
                  </a:extLst>
                </a:gridCol>
                <a:gridCol w="1428115">
                  <a:extLst>
                    <a:ext uri="{9D8B030D-6E8A-4147-A177-3AD203B41FA5}">
                      <a16:colId xmlns:a16="http://schemas.microsoft.com/office/drawing/2014/main" val="3417044050"/>
                    </a:ext>
                  </a:extLst>
                </a:gridCol>
                <a:gridCol w="2879795">
                  <a:extLst>
                    <a:ext uri="{9D8B030D-6E8A-4147-A177-3AD203B41FA5}">
                      <a16:colId xmlns:a16="http://schemas.microsoft.com/office/drawing/2014/main" val="2994526856"/>
                    </a:ext>
                  </a:extLst>
                </a:gridCol>
              </a:tblGrid>
              <a:tr h="216535">
                <a:tc>
                  <a:txBody>
                    <a:bodyPr/>
                    <a:lstStyle/>
                    <a:p>
                      <a:pPr marL="162560" algn="ctr">
                        <a:lnSpc>
                          <a:spcPts val="1325"/>
                        </a:lnSpc>
                      </a:pPr>
                      <a:r>
                        <a:rPr lang="en-IN" sz="1200">
                          <a:effectLst/>
                        </a:rPr>
                        <a:t>Field</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Data type</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Constrain</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3689005623"/>
                  </a:ext>
                </a:extLst>
              </a:tr>
              <a:tr h="217170">
                <a:tc>
                  <a:txBody>
                    <a:bodyPr/>
                    <a:lstStyle/>
                    <a:p>
                      <a:pPr marL="162560" algn="ctr">
                        <a:lnSpc>
                          <a:spcPts val="1325"/>
                        </a:lnSpc>
                      </a:pPr>
                      <a:r>
                        <a:rPr lang="en-IN" sz="1200">
                          <a:effectLst/>
                        </a:rPr>
                        <a:t>University_id</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Integer</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Id of University</a:t>
                      </a:r>
                      <a:endParaRPr lang="en-IN" sz="1100">
                        <a:effectLst/>
                        <a:latin typeface="Calibri" panose="020F0502020204030204" pitchFamily="34" charset="0"/>
                      </a:endParaRPr>
                    </a:p>
                  </a:txBody>
                  <a:tcPr/>
                </a:tc>
                <a:extLst>
                  <a:ext uri="{0D108BD9-81ED-4DB2-BD59-A6C34878D82A}">
                    <a16:rowId xmlns:a16="http://schemas.microsoft.com/office/drawing/2014/main" val="755495362"/>
                  </a:ext>
                </a:extLst>
              </a:tr>
              <a:tr h="216535">
                <a:tc>
                  <a:txBody>
                    <a:bodyPr/>
                    <a:lstStyle/>
                    <a:p>
                      <a:pPr marL="162560" algn="ctr">
                        <a:lnSpc>
                          <a:spcPts val="1605"/>
                        </a:lnSpc>
                      </a:pPr>
                      <a:r>
                        <a:rPr lang="en-IN" sz="1200">
                          <a:effectLst/>
                        </a:rPr>
                        <a:t>University_name</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Varchar(20)</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Not null</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Name of University</a:t>
                      </a:r>
                      <a:endParaRPr lang="en-IN" sz="1100">
                        <a:effectLst/>
                        <a:latin typeface="Calibri" panose="020F0502020204030204" pitchFamily="34" charset="0"/>
                      </a:endParaRPr>
                    </a:p>
                  </a:txBody>
                  <a:tcPr/>
                </a:tc>
                <a:extLst>
                  <a:ext uri="{0D108BD9-81ED-4DB2-BD59-A6C34878D82A}">
                    <a16:rowId xmlns:a16="http://schemas.microsoft.com/office/drawing/2014/main" val="611937099"/>
                  </a:ext>
                </a:extLst>
              </a:tr>
              <a:tr h="216535">
                <a:tc>
                  <a:txBody>
                    <a:bodyPr/>
                    <a:lstStyle/>
                    <a:p>
                      <a:pPr marL="162560" algn="ctr">
                        <a:lnSpc>
                          <a:spcPts val="1605"/>
                        </a:lnSpc>
                      </a:pPr>
                      <a:r>
                        <a:rPr lang="en-IN" sz="1200">
                          <a:effectLst/>
                        </a:rPr>
                        <a:t>Course_id</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Integer</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Foreign key</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Id of course</a:t>
                      </a:r>
                      <a:endParaRPr lang="en-IN" sz="1100">
                        <a:effectLst/>
                        <a:latin typeface="Calibri" panose="020F0502020204030204" pitchFamily="34" charset="0"/>
                      </a:endParaRPr>
                    </a:p>
                  </a:txBody>
                  <a:tcPr/>
                </a:tc>
                <a:extLst>
                  <a:ext uri="{0D108BD9-81ED-4DB2-BD59-A6C34878D82A}">
                    <a16:rowId xmlns:a16="http://schemas.microsoft.com/office/drawing/2014/main" val="21691975"/>
                  </a:ext>
                </a:extLst>
              </a:tr>
              <a:tr h="217170">
                <a:tc>
                  <a:txBody>
                    <a:bodyPr/>
                    <a:lstStyle/>
                    <a:p>
                      <a:pPr marL="162560" algn="ctr">
                        <a:lnSpc>
                          <a:spcPts val="1605"/>
                        </a:lnSpc>
                        <a:spcBef>
                          <a:spcPts val="5"/>
                        </a:spcBef>
                      </a:pPr>
                      <a:r>
                        <a:rPr lang="en-IN" sz="1200">
                          <a:effectLst/>
                        </a:rPr>
                        <a:t>Location</a:t>
                      </a:r>
                      <a:endParaRPr lang="en-IN" sz="1100">
                        <a:effectLst/>
                        <a:latin typeface="Calibri" panose="020F0502020204030204" pitchFamily="34" charset="0"/>
                      </a:endParaRPr>
                    </a:p>
                  </a:txBody>
                  <a:tcPr/>
                </a:tc>
                <a:tc>
                  <a:txBody>
                    <a:bodyPr/>
                    <a:lstStyle/>
                    <a:p>
                      <a:pPr marL="162560" algn="ctr">
                        <a:lnSpc>
                          <a:spcPts val="1605"/>
                        </a:lnSpc>
                        <a:spcBef>
                          <a:spcPts val="5"/>
                        </a:spcBef>
                      </a:pPr>
                      <a:r>
                        <a:rPr lang="en-IN" sz="1200">
                          <a:effectLst/>
                        </a:rPr>
                        <a:t>Varchar(20)</a:t>
                      </a:r>
                      <a:endParaRPr lang="en-IN" sz="1100">
                        <a:effectLst/>
                        <a:latin typeface="Calibri" panose="020F0502020204030204" pitchFamily="34" charset="0"/>
                      </a:endParaRPr>
                    </a:p>
                  </a:txBody>
                  <a:tcPr/>
                </a:tc>
                <a:tc>
                  <a:txBody>
                    <a:bodyPr/>
                    <a:lstStyle/>
                    <a:p>
                      <a:pPr marL="67310" algn="ctr">
                        <a:lnSpc>
                          <a:spcPts val="1605"/>
                        </a:lnSpc>
                        <a:spcBef>
                          <a:spcPts val="5"/>
                        </a:spcBef>
                      </a:pPr>
                      <a:r>
                        <a:rPr lang="en-IN" sz="1200">
                          <a:effectLst/>
                        </a:rPr>
                        <a:t>Not null</a:t>
                      </a:r>
                      <a:endParaRPr lang="en-IN" sz="1100">
                        <a:effectLst/>
                        <a:latin typeface="Calibri" panose="020F0502020204030204" pitchFamily="34" charset="0"/>
                      </a:endParaRPr>
                    </a:p>
                  </a:txBody>
                  <a:tcPr/>
                </a:tc>
                <a:tc>
                  <a:txBody>
                    <a:bodyPr/>
                    <a:lstStyle/>
                    <a:p>
                      <a:pPr marL="67310" algn="ctr">
                        <a:lnSpc>
                          <a:spcPts val="1605"/>
                        </a:lnSpc>
                        <a:spcBef>
                          <a:spcPts val="5"/>
                        </a:spcBef>
                      </a:pPr>
                      <a:r>
                        <a:rPr lang="en-IN" sz="1200" dirty="0">
                          <a:effectLst/>
                        </a:rPr>
                        <a:t>Location of University</a:t>
                      </a:r>
                      <a:endParaRPr lang="en-IN" sz="1100" dirty="0">
                        <a:effectLst/>
                        <a:latin typeface="Calibri" panose="020F0502020204030204" pitchFamily="34" charset="0"/>
                      </a:endParaRPr>
                    </a:p>
                  </a:txBody>
                  <a:tcPr/>
                </a:tc>
                <a:extLst>
                  <a:ext uri="{0D108BD9-81ED-4DB2-BD59-A6C34878D82A}">
                    <a16:rowId xmlns:a16="http://schemas.microsoft.com/office/drawing/2014/main" val="1509544028"/>
                  </a:ext>
                </a:extLst>
              </a:tr>
            </a:tbl>
          </a:graphicData>
        </a:graphic>
      </p:graphicFrame>
      <p:graphicFrame>
        <p:nvGraphicFramePr>
          <p:cNvPr id="3" name="Table 2">
            <a:extLst>
              <a:ext uri="{FF2B5EF4-FFF2-40B4-BE49-F238E27FC236}">
                <a16:creationId xmlns:a16="http://schemas.microsoft.com/office/drawing/2014/main" id="{C5CCC322-8861-457B-8146-FA5BF2B47A04}"/>
              </a:ext>
            </a:extLst>
          </p:cNvPr>
          <p:cNvGraphicFramePr>
            <a:graphicFrameLocks noGrp="1"/>
          </p:cNvGraphicFramePr>
          <p:nvPr>
            <p:extLst>
              <p:ext uri="{D42A27DB-BD31-4B8C-83A1-F6EECF244321}">
                <p14:modId xmlns:p14="http://schemas.microsoft.com/office/powerpoint/2010/main" val="1794201716"/>
              </p:ext>
            </p:extLst>
          </p:nvPr>
        </p:nvGraphicFramePr>
        <p:xfrm>
          <a:off x="2266122" y="4199343"/>
          <a:ext cx="7832035" cy="1617918"/>
        </p:xfrm>
        <a:graphic>
          <a:graphicData uri="http://schemas.openxmlformats.org/drawingml/2006/table">
            <a:tbl>
              <a:tblPr>
                <a:tableStyleId>{5C22544A-7EE6-4342-B048-85BDC9FD1C3A}</a:tableStyleId>
              </a:tblPr>
              <a:tblGrid>
                <a:gridCol w="1604173">
                  <a:extLst>
                    <a:ext uri="{9D8B030D-6E8A-4147-A177-3AD203B41FA5}">
                      <a16:colId xmlns:a16="http://schemas.microsoft.com/office/drawing/2014/main" val="1239550577"/>
                    </a:ext>
                  </a:extLst>
                </a:gridCol>
                <a:gridCol w="2010150">
                  <a:extLst>
                    <a:ext uri="{9D8B030D-6E8A-4147-A177-3AD203B41FA5}">
                      <a16:colId xmlns:a16="http://schemas.microsoft.com/office/drawing/2014/main" val="1463424455"/>
                    </a:ext>
                  </a:extLst>
                </a:gridCol>
                <a:gridCol w="1969810">
                  <a:extLst>
                    <a:ext uri="{9D8B030D-6E8A-4147-A177-3AD203B41FA5}">
                      <a16:colId xmlns:a16="http://schemas.microsoft.com/office/drawing/2014/main" val="611971021"/>
                    </a:ext>
                  </a:extLst>
                </a:gridCol>
                <a:gridCol w="2247902">
                  <a:extLst>
                    <a:ext uri="{9D8B030D-6E8A-4147-A177-3AD203B41FA5}">
                      <a16:colId xmlns:a16="http://schemas.microsoft.com/office/drawing/2014/main" val="1532982183"/>
                    </a:ext>
                  </a:extLst>
                </a:gridCol>
              </a:tblGrid>
              <a:tr h="216535">
                <a:tc>
                  <a:txBody>
                    <a:bodyPr/>
                    <a:lstStyle/>
                    <a:p>
                      <a:pPr marL="162560" algn="ctr">
                        <a:lnSpc>
                          <a:spcPts val="1605"/>
                        </a:lnSpc>
                        <a:spcBef>
                          <a:spcPts val="5"/>
                        </a:spcBef>
                      </a:pPr>
                      <a:r>
                        <a:rPr lang="en-IN" sz="1200">
                          <a:effectLst/>
                        </a:rPr>
                        <a:t>Field</a:t>
                      </a:r>
                      <a:endParaRPr lang="en-IN" sz="1100">
                        <a:effectLst/>
                        <a:latin typeface="Calibri" panose="020F0502020204030204" pitchFamily="34" charset="0"/>
                      </a:endParaRPr>
                    </a:p>
                  </a:txBody>
                  <a:tcPr/>
                </a:tc>
                <a:tc>
                  <a:txBody>
                    <a:bodyPr/>
                    <a:lstStyle/>
                    <a:p>
                      <a:pPr marL="68580" algn="ctr">
                        <a:lnSpc>
                          <a:spcPts val="1605"/>
                        </a:lnSpc>
                        <a:spcBef>
                          <a:spcPts val="5"/>
                        </a:spcBef>
                      </a:pPr>
                      <a:r>
                        <a:rPr lang="en-IN" sz="1200">
                          <a:effectLst/>
                        </a:rPr>
                        <a:t>Data type</a:t>
                      </a:r>
                      <a:endParaRPr lang="en-IN" sz="1100">
                        <a:effectLst/>
                        <a:latin typeface="Calibri" panose="020F0502020204030204" pitchFamily="34" charset="0"/>
                      </a:endParaRPr>
                    </a:p>
                  </a:txBody>
                  <a:tcPr/>
                </a:tc>
                <a:tc>
                  <a:txBody>
                    <a:bodyPr/>
                    <a:lstStyle/>
                    <a:p>
                      <a:pPr marL="162560" algn="ctr">
                        <a:lnSpc>
                          <a:spcPts val="1605"/>
                        </a:lnSpc>
                        <a:spcBef>
                          <a:spcPts val="5"/>
                        </a:spcBef>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605"/>
                        </a:lnSpc>
                        <a:spcBef>
                          <a:spcPts val="5"/>
                        </a:spcBef>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2859373947"/>
                  </a:ext>
                </a:extLst>
              </a:tr>
              <a:tr h="217170">
                <a:tc>
                  <a:txBody>
                    <a:bodyPr/>
                    <a:lstStyle/>
                    <a:p>
                      <a:pPr marL="162560" algn="ctr">
                        <a:lnSpc>
                          <a:spcPts val="1325"/>
                        </a:lnSpc>
                      </a:pPr>
                      <a:r>
                        <a:rPr lang="en-IN" sz="1200">
                          <a:effectLst/>
                        </a:rPr>
                        <a:t>Course_id</a:t>
                      </a:r>
                      <a:endParaRPr lang="en-IN" sz="1100">
                        <a:effectLst/>
                        <a:latin typeface="Calibri" panose="020F0502020204030204" pitchFamily="34" charset="0"/>
                      </a:endParaRPr>
                    </a:p>
                  </a:txBody>
                  <a:tcPr/>
                </a:tc>
                <a:tc>
                  <a:txBody>
                    <a:bodyPr/>
                    <a:lstStyle/>
                    <a:p>
                      <a:pPr marL="68580" algn="ctr">
                        <a:lnSpc>
                          <a:spcPts val="1325"/>
                        </a:lnSpc>
                      </a:pPr>
                      <a:r>
                        <a:rPr lang="en-IN" sz="1200" dirty="0">
                          <a:effectLst/>
                        </a:rPr>
                        <a:t>Integer</a:t>
                      </a:r>
                      <a:endParaRPr lang="en-IN" sz="1100" dirty="0">
                        <a:effectLst/>
                        <a:latin typeface="Calibri" panose="020F0502020204030204" pitchFamily="34" charset="0"/>
                      </a:endParaRPr>
                    </a:p>
                  </a:txBody>
                  <a:tcPr/>
                </a:tc>
                <a:tc>
                  <a:txBody>
                    <a:bodyPr/>
                    <a:lstStyle/>
                    <a:p>
                      <a:pPr marL="16256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Id of course</a:t>
                      </a:r>
                      <a:endParaRPr lang="en-IN" sz="1100">
                        <a:effectLst/>
                        <a:latin typeface="Calibri" panose="020F0502020204030204" pitchFamily="34" charset="0"/>
                      </a:endParaRPr>
                    </a:p>
                  </a:txBody>
                  <a:tcPr/>
                </a:tc>
                <a:extLst>
                  <a:ext uri="{0D108BD9-81ED-4DB2-BD59-A6C34878D82A}">
                    <a16:rowId xmlns:a16="http://schemas.microsoft.com/office/drawing/2014/main" val="4180573303"/>
                  </a:ext>
                </a:extLst>
              </a:tr>
              <a:tr h="216535">
                <a:tc>
                  <a:txBody>
                    <a:bodyPr/>
                    <a:lstStyle/>
                    <a:p>
                      <a:pPr marL="162560" algn="ctr">
                        <a:lnSpc>
                          <a:spcPts val="1600"/>
                        </a:lnSpc>
                      </a:pPr>
                      <a:r>
                        <a:rPr lang="en-IN" sz="1200">
                          <a:effectLst/>
                        </a:rPr>
                        <a:t>Course_name</a:t>
                      </a:r>
                      <a:endParaRPr lang="en-IN" sz="1100">
                        <a:effectLst/>
                        <a:latin typeface="Calibri" panose="020F0502020204030204" pitchFamily="34" charset="0"/>
                      </a:endParaRPr>
                    </a:p>
                  </a:txBody>
                  <a:tcPr/>
                </a:tc>
                <a:tc>
                  <a:txBody>
                    <a:bodyPr/>
                    <a:lstStyle/>
                    <a:p>
                      <a:pPr marL="68580" algn="ctr">
                        <a:lnSpc>
                          <a:spcPts val="1600"/>
                        </a:lnSpc>
                      </a:pPr>
                      <a:r>
                        <a:rPr lang="en-IN" sz="1200" dirty="0">
                          <a:effectLst/>
                        </a:rPr>
                        <a:t>Varchar(20)</a:t>
                      </a:r>
                      <a:endParaRPr lang="en-IN" sz="1100" dirty="0">
                        <a:effectLst/>
                        <a:latin typeface="Calibri" panose="020F0502020204030204" pitchFamily="34" charset="0"/>
                      </a:endParaRPr>
                    </a:p>
                  </a:txBody>
                  <a:tcPr/>
                </a:tc>
                <a:tc>
                  <a:txBody>
                    <a:bodyPr/>
                    <a:lstStyle/>
                    <a:p>
                      <a:pPr marL="162560" algn="ctr">
                        <a:lnSpc>
                          <a:spcPts val="1600"/>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600"/>
                        </a:lnSpc>
                      </a:pPr>
                      <a:r>
                        <a:rPr lang="en-IN" sz="1200">
                          <a:effectLst/>
                        </a:rPr>
                        <a:t>Name of course</a:t>
                      </a:r>
                      <a:endParaRPr lang="en-IN" sz="1100">
                        <a:effectLst/>
                        <a:latin typeface="Calibri" panose="020F0502020204030204" pitchFamily="34" charset="0"/>
                      </a:endParaRPr>
                    </a:p>
                  </a:txBody>
                  <a:tcPr/>
                </a:tc>
                <a:extLst>
                  <a:ext uri="{0D108BD9-81ED-4DB2-BD59-A6C34878D82A}">
                    <a16:rowId xmlns:a16="http://schemas.microsoft.com/office/drawing/2014/main" val="1687663356"/>
                  </a:ext>
                </a:extLst>
              </a:tr>
              <a:tr h="216535">
                <a:tc>
                  <a:txBody>
                    <a:bodyPr/>
                    <a:lstStyle/>
                    <a:p>
                      <a:pPr marL="162560" algn="ctr">
                        <a:lnSpc>
                          <a:spcPts val="1325"/>
                        </a:lnSpc>
                      </a:pPr>
                      <a:r>
                        <a:rPr lang="en-IN" sz="1200">
                          <a:effectLst/>
                        </a:rPr>
                        <a:t>Course_stream</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Name of stream</a:t>
                      </a:r>
                      <a:endParaRPr lang="en-IN" sz="1100">
                        <a:effectLst/>
                        <a:latin typeface="Calibri" panose="020F0502020204030204" pitchFamily="34" charset="0"/>
                      </a:endParaRPr>
                    </a:p>
                  </a:txBody>
                  <a:tcPr/>
                </a:tc>
                <a:extLst>
                  <a:ext uri="{0D108BD9-81ED-4DB2-BD59-A6C34878D82A}">
                    <a16:rowId xmlns:a16="http://schemas.microsoft.com/office/drawing/2014/main" val="2903159638"/>
                  </a:ext>
                </a:extLst>
              </a:tr>
              <a:tr h="217170">
                <a:tc>
                  <a:txBody>
                    <a:bodyPr/>
                    <a:lstStyle/>
                    <a:p>
                      <a:pPr marL="162560" algn="ctr">
                        <a:lnSpc>
                          <a:spcPts val="1605"/>
                        </a:lnSpc>
                      </a:pPr>
                      <a:r>
                        <a:rPr lang="en-IN" sz="1200">
                          <a:effectLst/>
                        </a:rPr>
                        <a:t>Course_fee</a:t>
                      </a:r>
                      <a:endParaRPr lang="en-IN" sz="1100">
                        <a:effectLst/>
                        <a:latin typeface="Calibri" panose="020F0502020204030204" pitchFamily="34" charset="0"/>
                      </a:endParaRPr>
                    </a:p>
                  </a:txBody>
                  <a:tcPr/>
                </a:tc>
                <a:tc>
                  <a:txBody>
                    <a:bodyPr/>
                    <a:lstStyle/>
                    <a:p>
                      <a:pPr marL="68580" algn="ctr">
                        <a:lnSpc>
                          <a:spcPts val="16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Fees of course</a:t>
                      </a:r>
                      <a:endParaRPr lang="en-IN" sz="1100">
                        <a:effectLst/>
                        <a:latin typeface="Calibri" panose="020F0502020204030204" pitchFamily="34" charset="0"/>
                      </a:endParaRPr>
                    </a:p>
                  </a:txBody>
                  <a:tcPr/>
                </a:tc>
                <a:extLst>
                  <a:ext uri="{0D108BD9-81ED-4DB2-BD59-A6C34878D82A}">
                    <a16:rowId xmlns:a16="http://schemas.microsoft.com/office/drawing/2014/main" val="1664400454"/>
                  </a:ext>
                </a:extLst>
              </a:tr>
              <a:tr h="216535">
                <a:tc>
                  <a:txBody>
                    <a:bodyPr/>
                    <a:lstStyle/>
                    <a:p>
                      <a:pPr marL="162560" algn="ctr">
                        <a:lnSpc>
                          <a:spcPts val="1325"/>
                        </a:lnSpc>
                      </a:pPr>
                      <a:r>
                        <a:rPr lang="en-IN" sz="1200">
                          <a:effectLst/>
                        </a:rPr>
                        <a:t>Eligibility</a:t>
                      </a:r>
                      <a:endParaRPr lang="en-IN" sz="1100">
                        <a:effectLst/>
                        <a:latin typeface="Calibri" panose="020F0502020204030204" pitchFamily="34" charset="0"/>
                      </a:endParaRPr>
                    </a:p>
                  </a:txBody>
                  <a:tcPr/>
                </a:tc>
                <a:tc>
                  <a:txBody>
                    <a:bodyPr/>
                    <a:lstStyle/>
                    <a:p>
                      <a:pPr marL="68580" algn="ctr">
                        <a:lnSpc>
                          <a:spcPts val="132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dirty="0" err="1">
                          <a:effectLst/>
                        </a:rPr>
                        <a:t>Eligibilityof</a:t>
                      </a:r>
                      <a:r>
                        <a:rPr lang="en-IN" sz="1200" dirty="0">
                          <a:effectLst/>
                        </a:rPr>
                        <a:t> course</a:t>
                      </a:r>
                      <a:endParaRPr lang="en-IN" sz="1100" dirty="0">
                        <a:effectLst/>
                        <a:latin typeface="Calibri" panose="020F0502020204030204" pitchFamily="34" charset="0"/>
                      </a:endParaRPr>
                    </a:p>
                  </a:txBody>
                  <a:tcPr/>
                </a:tc>
                <a:extLst>
                  <a:ext uri="{0D108BD9-81ED-4DB2-BD59-A6C34878D82A}">
                    <a16:rowId xmlns:a16="http://schemas.microsoft.com/office/drawing/2014/main" val="3605547203"/>
                  </a:ext>
                </a:extLst>
              </a:tr>
            </a:tbl>
          </a:graphicData>
        </a:graphic>
      </p:graphicFrame>
      <p:sp>
        <p:nvSpPr>
          <p:cNvPr id="5" name="TextBox 4">
            <a:extLst>
              <a:ext uri="{FF2B5EF4-FFF2-40B4-BE49-F238E27FC236}">
                <a16:creationId xmlns:a16="http://schemas.microsoft.com/office/drawing/2014/main" id="{4F9CACAD-FA94-4854-A8B4-8040747FF78D}"/>
              </a:ext>
            </a:extLst>
          </p:cNvPr>
          <p:cNvSpPr txBox="1"/>
          <p:nvPr/>
        </p:nvSpPr>
        <p:spPr>
          <a:xfrm>
            <a:off x="1245703" y="847797"/>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tb_university</a:t>
            </a:r>
            <a:endParaRPr lang="en-IN" sz="1600" dirty="0">
              <a:effectLst/>
              <a:latin typeface="Times New Roman" panose="02020603050405020304" pitchFamily="18" charset="0"/>
            </a:endParaRPr>
          </a:p>
        </p:txBody>
      </p:sp>
      <p:sp>
        <p:nvSpPr>
          <p:cNvPr id="7" name="TextBox 6">
            <a:extLst>
              <a:ext uri="{FF2B5EF4-FFF2-40B4-BE49-F238E27FC236}">
                <a16:creationId xmlns:a16="http://schemas.microsoft.com/office/drawing/2014/main" id="{AB8F2441-035D-4A20-AFF0-A8B15C80A12B}"/>
              </a:ext>
            </a:extLst>
          </p:cNvPr>
          <p:cNvSpPr txBox="1"/>
          <p:nvPr/>
        </p:nvSpPr>
        <p:spPr>
          <a:xfrm>
            <a:off x="1245703" y="3601685"/>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tb_course</a:t>
            </a:r>
            <a:endParaRPr lang="en-IN" sz="1600" dirty="0">
              <a:effectLst/>
              <a:latin typeface="Times New Roman" panose="02020603050405020304" pitchFamily="18" charset="0"/>
            </a:endParaRPr>
          </a:p>
        </p:txBody>
      </p:sp>
    </p:spTree>
    <p:extLst>
      <p:ext uri="{BB962C8B-B14F-4D97-AF65-F5344CB8AC3E}">
        <p14:creationId xmlns:p14="http://schemas.microsoft.com/office/powerpoint/2010/main" val="409141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C8C9A-6A04-446A-9287-C6AAB32AB6C1}"/>
              </a:ext>
            </a:extLst>
          </p:cNvPr>
          <p:cNvSpPr txBox="1"/>
          <p:nvPr/>
        </p:nvSpPr>
        <p:spPr>
          <a:xfrm>
            <a:off x="980662" y="1439827"/>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tb_studentapplication</a:t>
            </a:r>
            <a:endParaRPr lang="en-IN" sz="1600" dirty="0">
              <a:effectLst/>
              <a:latin typeface="Times New Roman" panose="02020603050405020304" pitchFamily="18" charset="0"/>
            </a:endParaRPr>
          </a:p>
        </p:txBody>
      </p:sp>
      <p:graphicFrame>
        <p:nvGraphicFramePr>
          <p:cNvPr id="4" name="Table 3">
            <a:extLst>
              <a:ext uri="{FF2B5EF4-FFF2-40B4-BE49-F238E27FC236}">
                <a16:creationId xmlns:a16="http://schemas.microsoft.com/office/drawing/2014/main" id="{A253DBCB-7575-4284-9DF7-54E8B5D97C3A}"/>
              </a:ext>
            </a:extLst>
          </p:cNvPr>
          <p:cNvGraphicFramePr>
            <a:graphicFrameLocks noGrp="1"/>
          </p:cNvGraphicFramePr>
          <p:nvPr>
            <p:extLst>
              <p:ext uri="{D42A27DB-BD31-4B8C-83A1-F6EECF244321}">
                <p14:modId xmlns:p14="http://schemas.microsoft.com/office/powerpoint/2010/main" val="4219004839"/>
              </p:ext>
            </p:extLst>
          </p:nvPr>
        </p:nvGraphicFramePr>
        <p:xfrm>
          <a:off x="1987825" y="2160231"/>
          <a:ext cx="8640417" cy="3073276"/>
        </p:xfrm>
        <a:graphic>
          <a:graphicData uri="http://schemas.openxmlformats.org/drawingml/2006/table">
            <a:tbl>
              <a:tblPr>
                <a:tableStyleId>{5C22544A-7EE6-4342-B048-85BDC9FD1C3A}</a:tableStyleId>
              </a:tblPr>
              <a:tblGrid>
                <a:gridCol w="1779379">
                  <a:extLst>
                    <a:ext uri="{9D8B030D-6E8A-4147-A177-3AD203B41FA5}">
                      <a16:colId xmlns:a16="http://schemas.microsoft.com/office/drawing/2014/main" val="2402970015"/>
                    </a:ext>
                  </a:extLst>
                </a:gridCol>
                <a:gridCol w="2225633">
                  <a:extLst>
                    <a:ext uri="{9D8B030D-6E8A-4147-A177-3AD203B41FA5}">
                      <a16:colId xmlns:a16="http://schemas.microsoft.com/office/drawing/2014/main" val="282756752"/>
                    </a:ext>
                  </a:extLst>
                </a:gridCol>
                <a:gridCol w="2230331">
                  <a:extLst>
                    <a:ext uri="{9D8B030D-6E8A-4147-A177-3AD203B41FA5}">
                      <a16:colId xmlns:a16="http://schemas.microsoft.com/office/drawing/2014/main" val="1520562942"/>
                    </a:ext>
                  </a:extLst>
                </a:gridCol>
                <a:gridCol w="2405074">
                  <a:extLst>
                    <a:ext uri="{9D8B030D-6E8A-4147-A177-3AD203B41FA5}">
                      <a16:colId xmlns:a16="http://schemas.microsoft.com/office/drawing/2014/main" val="2147224035"/>
                    </a:ext>
                  </a:extLst>
                </a:gridCol>
              </a:tblGrid>
              <a:tr h="217170">
                <a:tc>
                  <a:txBody>
                    <a:bodyPr/>
                    <a:lstStyle/>
                    <a:p>
                      <a:pPr marL="68580" algn="ctr">
                        <a:lnSpc>
                          <a:spcPts val="1325"/>
                        </a:lnSpc>
                      </a:pPr>
                      <a:r>
                        <a:rPr lang="en-IN" sz="1200">
                          <a:effectLst/>
                        </a:rPr>
                        <a:t>Field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Data type</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737852182"/>
                  </a:ext>
                </a:extLst>
              </a:tr>
              <a:tr h="216535">
                <a:tc>
                  <a:txBody>
                    <a:bodyPr/>
                    <a:lstStyle/>
                    <a:p>
                      <a:pPr marL="68580" algn="ctr">
                        <a:lnSpc>
                          <a:spcPts val="1325"/>
                        </a:lnSpc>
                      </a:pPr>
                      <a:r>
                        <a:rPr lang="en-IN" sz="1200">
                          <a:effectLst/>
                        </a:rPr>
                        <a:t>Application_id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Id for application</a:t>
                      </a:r>
                      <a:endParaRPr lang="en-IN" sz="1100">
                        <a:effectLst/>
                        <a:latin typeface="Calibri" panose="020F0502020204030204" pitchFamily="34" charset="0"/>
                      </a:endParaRPr>
                    </a:p>
                  </a:txBody>
                  <a:tcPr/>
                </a:tc>
                <a:extLst>
                  <a:ext uri="{0D108BD9-81ED-4DB2-BD59-A6C34878D82A}">
                    <a16:rowId xmlns:a16="http://schemas.microsoft.com/office/drawing/2014/main" val="3076375673"/>
                  </a:ext>
                </a:extLst>
              </a:tr>
              <a:tr h="216535">
                <a:tc>
                  <a:txBody>
                    <a:bodyPr/>
                    <a:lstStyle/>
                    <a:p>
                      <a:pPr marL="68580" algn="ctr">
                        <a:lnSpc>
                          <a:spcPts val="1605"/>
                        </a:lnSpc>
                      </a:pPr>
                      <a:r>
                        <a:rPr lang="en-IN" sz="1200">
                          <a:effectLst/>
                        </a:rPr>
                        <a:t>Student _id</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Foreign key</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Id of student</a:t>
                      </a:r>
                      <a:endParaRPr lang="en-IN" sz="1100">
                        <a:effectLst/>
                        <a:latin typeface="Calibri" panose="020F0502020204030204" pitchFamily="34" charset="0"/>
                      </a:endParaRPr>
                    </a:p>
                  </a:txBody>
                  <a:tcPr/>
                </a:tc>
                <a:extLst>
                  <a:ext uri="{0D108BD9-81ED-4DB2-BD59-A6C34878D82A}">
                    <a16:rowId xmlns:a16="http://schemas.microsoft.com/office/drawing/2014/main" val="1123861234"/>
                  </a:ext>
                </a:extLst>
              </a:tr>
              <a:tr h="433705">
                <a:tc>
                  <a:txBody>
                    <a:bodyPr/>
                    <a:lstStyle/>
                    <a:p>
                      <a:pPr marL="68580" algn="ctr">
                        <a:lnSpc>
                          <a:spcPts val="1705"/>
                        </a:lnSpc>
                      </a:pPr>
                      <a:r>
                        <a:rPr lang="en-IN" sz="1200">
                          <a:effectLst/>
                        </a:rPr>
                        <a:t>Passport_no</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Passport number of</a:t>
                      </a:r>
                      <a:endParaRPr lang="en-IN" sz="1100">
                        <a:effectLst/>
                      </a:endParaRPr>
                    </a:p>
                    <a:p>
                      <a:pPr marL="162560" algn="ctr">
                        <a:lnSpc>
                          <a:spcPts val="1605"/>
                        </a:lnSpc>
                        <a:spcBef>
                          <a:spcPts val="5"/>
                        </a:spcBef>
                      </a:pPr>
                      <a:r>
                        <a:rPr lang="en-IN" sz="1200">
                          <a:effectLst/>
                        </a:rPr>
                        <a:t>Student</a:t>
                      </a:r>
                      <a:endParaRPr lang="en-IN" sz="1100">
                        <a:effectLst/>
                        <a:latin typeface="Calibri" panose="020F0502020204030204" pitchFamily="34" charset="0"/>
                      </a:endParaRPr>
                    </a:p>
                  </a:txBody>
                  <a:tcPr/>
                </a:tc>
                <a:extLst>
                  <a:ext uri="{0D108BD9-81ED-4DB2-BD59-A6C34878D82A}">
                    <a16:rowId xmlns:a16="http://schemas.microsoft.com/office/drawing/2014/main" val="3847514592"/>
                  </a:ext>
                </a:extLst>
              </a:tr>
              <a:tr h="434340">
                <a:tc>
                  <a:txBody>
                    <a:bodyPr/>
                    <a:lstStyle/>
                    <a:p>
                      <a:pPr marL="68580" algn="ctr">
                        <a:lnSpc>
                          <a:spcPts val="1705"/>
                        </a:lnSpc>
                      </a:pPr>
                      <a:r>
                        <a:rPr lang="en-IN" sz="1200">
                          <a:effectLst/>
                        </a:rPr>
                        <a:t>Adhar_no</a:t>
                      </a:r>
                      <a:endParaRPr lang="en-IN" sz="1100">
                        <a:effectLst/>
                        <a:latin typeface="Calibri" panose="020F0502020204030204" pitchFamily="34" charset="0"/>
                      </a:endParaRPr>
                    </a:p>
                  </a:txBody>
                  <a:tcPr/>
                </a:tc>
                <a:tc>
                  <a:txBody>
                    <a:bodyPr/>
                    <a:lstStyle/>
                    <a:p>
                      <a:pPr marL="67310" algn="ctr">
                        <a:lnSpc>
                          <a:spcPts val="1705"/>
                        </a:lnSpc>
                      </a:pPr>
                      <a:r>
                        <a:rPr lang="en-IN" sz="1200">
                          <a:effectLst/>
                        </a:rPr>
                        <a:t>Varchar(20)</a:t>
                      </a:r>
                      <a:endParaRPr lang="en-IN" sz="1100">
                        <a:effectLst/>
                        <a:latin typeface="Calibri" panose="020F0502020204030204" pitchFamily="34" charset="0"/>
                      </a:endParaRPr>
                    </a:p>
                  </a:txBody>
                  <a:tcPr/>
                </a:tc>
                <a:tc>
                  <a:txBody>
                    <a:bodyPr/>
                    <a:lstStyle/>
                    <a:p>
                      <a:pPr marL="162560" algn="ctr">
                        <a:lnSpc>
                          <a:spcPts val="17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Adhar	number	of</a:t>
                      </a:r>
                      <a:endParaRPr lang="en-IN" sz="1100">
                        <a:effectLst/>
                      </a:endParaRPr>
                    </a:p>
                    <a:p>
                      <a:pPr marL="162560" algn="ctr">
                        <a:lnSpc>
                          <a:spcPts val="1620"/>
                        </a:lnSpc>
                      </a:pPr>
                      <a:r>
                        <a:rPr lang="en-IN" sz="1200">
                          <a:effectLst/>
                        </a:rPr>
                        <a:t>syudent</a:t>
                      </a:r>
                      <a:endParaRPr lang="en-IN" sz="1100">
                        <a:effectLst/>
                        <a:latin typeface="Calibri" panose="020F0502020204030204" pitchFamily="34" charset="0"/>
                      </a:endParaRPr>
                    </a:p>
                  </a:txBody>
                  <a:tcPr/>
                </a:tc>
                <a:extLst>
                  <a:ext uri="{0D108BD9-81ED-4DB2-BD59-A6C34878D82A}">
                    <a16:rowId xmlns:a16="http://schemas.microsoft.com/office/drawing/2014/main" val="1642314688"/>
                  </a:ext>
                </a:extLst>
              </a:tr>
              <a:tr h="433070">
                <a:tc>
                  <a:txBody>
                    <a:bodyPr/>
                    <a:lstStyle/>
                    <a:p>
                      <a:pPr marL="68580" algn="ctr">
                        <a:lnSpc>
                          <a:spcPts val="1700"/>
                        </a:lnSpc>
                      </a:pPr>
                      <a:r>
                        <a:rPr lang="en-IN" sz="1200">
                          <a:effectLst/>
                        </a:rPr>
                        <a:t>Education_id</a:t>
                      </a:r>
                      <a:endParaRPr lang="en-IN" sz="1100">
                        <a:effectLst/>
                        <a:latin typeface="Calibri" panose="020F0502020204030204" pitchFamily="34" charset="0"/>
                      </a:endParaRPr>
                    </a:p>
                  </a:txBody>
                  <a:tcPr/>
                </a:tc>
                <a:tc>
                  <a:txBody>
                    <a:bodyPr/>
                    <a:lstStyle/>
                    <a:p>
                      <a:pPr marL="67310" algn="ctr">
                        <a:lnSpc>
                          <a:spcPts val="1700"/>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Foreign key</a:t>
                      </a:r>
                      <a:endParaRPr lang="en-IN" sz="1100">
                        <a:effectLst/>
                        <a:latin typeface="Calibri" panose="020F0502020204030204" pitchFamily="34" charset="0"/>
                      </a:endParaRPr>
                    </a:p>
                  </a:txBody>
                  <a:tcPr/>
                </a:tc>
                <a:tc>
                  <a:txBody>
                    <a:bodyPr/>
                    <a:lstStyle/>
                    <a:p>
                      <a:pPr marL="162560" algn="ctr">
                        <a:lnSpc>
                          <a:spcPts val="1700"/>
                        </a:lnSpc>
                      </a:pPr>
                      <a:r>
                        <a:rPr lang="en-IN" sz="1200">
                          <a:effectLst/>
                        </a:rPr>
                        <a:t>Education id of</a:t>
                      </a:r>
                      <a:endParaRPr lang="en-IN" sz="1100">
                        <a:effectLst/>
                      </a:endParaRPr>
                    </a:p>
                    <a:p>
                      <a:pPr marL="162560" algn="ctr">
                        <a:lnSpc>
                          <a:spcPts val="1615"/>
                        </a:lnSpc>
                      </a:pPr>
                      <a:r>
                        <a:rPr lang="en-IN" sz="1200">
                          <a:effectLst/>
                        </a:rPr>
                        <a:t>Student</a:t>
                      </a:r>
                      <a:endParaRPr lang="en-IN" sz="1100">
                        <a:effectLst/>
                        <a:latin typeface="Calibri" panose="020F0502020204030204" pitchFamily="34" charset="0"/>
                      </a:endParaRPr>
                    </a:p>
                  </a:txBody>
                  <a:tcPr/>
                </a:tc>
                <a:extLst>
                  <a:ext uri="{0D108BD9-81ED-4DB2-BD59-A6C34878D82A}">
                    <a16:rowId xmlns:a16="http://schemas.microsoft.com/office/drawing/2014/main" val="3470826458"/>
                  </a:ext>
                </a:extLst>
              </a:tr>
              <a:tr h="217170">
                <a:tc>
                  <a:txBody>
                    <a:bodyPr/>
                    <a:lstStyle/>
                    <a:p>
                      <a:pPr marL="68580" algn="ctr">
                        <a:lnSpc>
                          <a:spcPts val="1600"/>
                        </a:lnSpc>
                        <a:spcBef>
                          <a:spcPts val="5"/>
                        </a:spcBef>
                      </a:pPr>
                      <a:r>
                        <a:rPr lang="en-IN" sz="1200">
                          <a:effectLst/>
                        </a:rPr>
                        <a:t>Ielts_id</a:t>
                      </a:r>
                      <a:endParaRPr lang="en-IN" sz="1100">
                        <a:effectLst/>
                        <a:latin typeface="Calibri" panose="020F0502020204030204" pitchFamily="34" charset="0"/>
                      </a:endParaRPr>
                    </a:p>
                  </a:txBody>
                  <a:tcPr/>
                </a:tc>
                <a:tc>
                  <a:txBody>
                    <a:bodyPr/>
                    <a:lstStyle/>
                    <a:p>
                      <a:pPr marL="67310" algn="ctr">
                        <a:lnSpc>
                          <a:spcPts val="1600"/>
                        </a:lnSpc>
                        <a:spcBef>
                          <a:spcPts val="5"/>
                        </a:spcBef>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600"/>
                        </a:lnSpc>
                        <a:spcBef>
                          <a:spcPts val="5"/>
                        </a:spcBef>
                      </a:pPr>
                      <a:r>
                        <a:rPr lang="en-IN" sz="1200">
                          <a:effectLst/>
                        </a:rPr>
                        <a:t>Foreign key</a:t>
                      </a:r>
                      <a:endParaRPr lang="en-IN" sz="1100">
                        <a:effectLst/>
                        <a:latin typeface="Calibri" panose="020F0502020204030204" pitchFamily="34" charset="0"/>
                      </a:endParaRPr>
                    </a:p>
                  </a:txBody>
                  <a:tcPr/>
                </a:tc>
                <a:tc>
                  <a:txBody>
                    <a:bodyPr/>
                    <a:lstStyle/>
                    <a:p>
                      <a:pPr marL="162560" algn="ctr">
                        <a:lnSpc>
                          <a:spcPts val="1600"/>
                        </a:lnSpc>
                        <a:spcBef>
                          <a:spcPts val="5"/>
                        </a:spcBef>
                      </a:pPr>
                      <a:r>
                        <a:rPr lang="en-IN" sz="1200">
                          <a:effectLst/>
                        </a:rPr>
                        <a:t>Ielts id of Student</a:t>
                      </a:r>
                      <a:endParaRPr lang="en-IN" sz="1100">
                        <a:effectLst/>
                        <a:latin typeface="Calibri" panose="020F0502020204030204" pitchFamily="34" charset="0"/>
                      </a:endParaRPr>
                    </a:p>
                  </a:txBody>
                  <a:tcPr/>
                </a:tc>
                <a:extLst>
                  <a:ext uri="{0D108BD9-81ED-4DB2-BD59-A6C34878D82A}">
                    <a16:rowId xmlns:a16="http://schemas.microsoft.com/office/drawing/2014/main" val="2036057526"/>
                  </a:ext>
                </a:extLst>
              </a:tr>
              <a:tr h="434340">
                <a:tc>
                  <a:txBody>
                    <a:bodyPr/>
                    <a:lstStyle/>
                    <a:p>
                      <a:pPr marL="68580" algn="ctr">
                        <a:lnSpc>
                          <a:spcPts val="1325"/>
                        </a:lnSpc>
                      </a:pPr>
                      <a:r>
                        <a:rPr lang="en-IN" sz="1200">
                          <a:effectLst/>
                        </a:rPr>
                        <a:t>Document_id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Integer</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Foreign key</a:t>
                      </a:r>
                      <a:endParaRPr lang="en-IN" sz="1100">
                        <a:effectLst/>
                        <a:latin typeface="Calibri" panose="020F0502020204030204" pitchFamily="34" charset="0"/>
                      </a:endParaRPr>
                    </a:p>
                  </a:txBody>
                  <a:tcPr/>
                </a:tc>
                <a:tc>
                  <a:txBody>
                    <a:bodyPr/>
                    <a:lstStyle/>
                    <a:p>
                      <a:pPr marL="162560" algn="ctr">
                        <a:lnSpc>
                          <a:spcPts val="1705"/>
                        </a:lnSpc>
                      </a:pPr>
                      <a:r>
                        <a:rPr lang="en-IN" sz="1200" dirty="0">
                          <a:effectLst/>
                        </a:rPr>
                        <a:t>Document id of</a:t>
                      </a:r>
                      <a:endParaRPr lang="en-IN" sz="1100" dirty="0">
                        <a:effectLst/>
                      </a:endParaRPr>
                    </a:p>
                    <a:p>
                      <a:pPr marL="162560" algn="ctr">
                        <a:lnSpc>
                          <a:spcPts val="1615"/>
                        </a:lnSpc>
                      </a:pPr>
                      <a:r>
                        <a:rPr lang="en-IN" sz="1200" dirty="0">
                          <a:effectLst/>
                        </a:rPr>
                        <a:t>Student</a:t>
                      </a:r>
                      <a:endParaRPr lang="en-IN" sz="1100" dirty="0">
                        <a:effectLst/>
                        <a:latin typeface="Calibri" panose="020F0502020204030204" pitchFamily="34" charset="0"/>
                      </a:endParaRPr>
                    </a:p>
                  </a:txBody>
                  <a:tcPr/>
                </a:tc>
                <a:extLst>
                  <a:ext uri="{0D108BD9-81ED-4DB2-BD59-A6C34878D82A}">
                    <a16:rowId xmlns:a16="http://schemas.microsoft.com/office/drawing/2014/main" val="158912510"/>
                  </a:ext>
                </a:extLst>
              </a:tr>
            </a:tbl>
          </a:graphicData>
        </a:graphic>
      </p:graphicFrame>
    </p:spTree>
    <p:extLst>
      <p:ext uri="{BB962C8B-B14F-4D97-AF65-F5344CB8AC3E}">
        <p14:creationId xmlns:p14="http://schemas.microsoft.com/office/powerpoint/2010/main" val="64931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DE911-00A9-4B20-A1C0-E57097D9C80B}"/>
              </a:ext>
            </a:extLst>
          </p:cNvPr>
          <p:cNvSpPr txBox="1"/>
          <p:nvPr/>
        </p:nvSpPr>
        <p:spPr>
          <a:xfrm>
            <a:off x="318052" y="1147178"/>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tb_education</a:t>
            </a:r>
            <a:endParaRPr lang="en-IN" sz="1600" dirty="0">
              <a:effectLst/>
              <a:latin typeface="Times New Roman" panose="02020603050405020304" pitchFamily="18" charset="0"/>
            </a:endParaRPr>
          </a:p>
        </p:txBody>
      </p:sp>
      <p:graphicFrame>
        <p:nvGraphicFramePr>
          <p:cNvPr id="4" name="Table 3">
            <a:extLst>
              <a:ext uri="{FF2B5EF4-FFF2-40B4-BE49-F238E27FC236}">
                <a16:creationId xmlns:a16="http://schemas.microsoft.com/office/drawing/2014/main" id="{C49390CE-2A48-4799-855A-BD2C3AC06E75}"/>
              </a:ext>
            </a:extLst>
          </p:cNvPr>
          <p:cNvGraphicFramePr>
            <a:graphicFrameLocks noGrp="1"/>
          </p:cNvGraphicFramePr>
          <p:nvPr>
            <p:extLst>
              <p:ext uri="{D42A27DB-BD31-4B8C-83A1-F6EECF244321}">
                <p14:modId xmlns:p14="http://schemas.microsoft.com/office/powerpoint/2010/main" val="3107544329"/>
              </p:ext>
            </p:extLst>
          </p:nvPr>
        </p:nvGraphicFramePr>
        <p:xfrm>
          <a:off x="1298713" y="1795631"/>
          <a:ext cx="9886120" cy="4429394"/>
        </p:xfrm>
        <a:graphic>
          <a:graphicData uri="http://schemas.openxmlformats.org/drawingml/2006/table">
            <a:tbl>
              <a:tblPr>
                <a:tableStyleId>{5C22544A-7EE6-4342-B048-85BDC9FD1C3A}</a:tableStyleId>
              </a:tblPr>
              <a:tblGrid>
                <a:gridCol w="2056217">
                  <a:extLst>
                    <a:ext uri="{9D8B030D-6E8A-4147-A177-3AD203B41FA5}">
                      <a16:colId xmlns:a16="http://schemas.microsoft.com/office/drawing/2014/main" val="3129494345"/>
                    </a:ext>
                  </a:extLst>
                </a:gridCol>
                <a:gridCol w="2541246">
                  <a:extLst>
                    <a:ext uri="{9D8B030D-6E8A-4147-A177-3AD203B41FA5}">
                      <a16:colId xmlns:a16="http://schemas.microsoft.com/office/drawing/2014/main" val="930118218"/>
                    </a:ext>
                  </a:extLst>
                </a:gridCol>
                <a:gridCol w="2575969">
                  <a:extLst>
                    <a:ext uri="{9D8B030D-6E8A-4147-A177-3AD203B41FA5}">
                      <a16:colId xmlns:a16="http://schemas.microsoft.com/office/drawing/2014/main" val="1846254128"/>
                    </a:ext>
                  </a:extLst>
                </a:gridCol>
                <a:gridCol w="2712688">
                  <a:extLst>
                    <a:ext uri="{9D8B030D-6E8A-4147-A177-3AD203B41FA5}">
                      <a16:colId xmlns:a16="http://schemas.microsoft.com/office/drawing/2014/main" val="2442539547"/>
                    </a:ext>
                  </a:extLst>
                </a:gridCol>
              </a:tblGrid>
              <a:tr h="255304">
                <a:tc>
                  <a:txBody>
                    <a:bodyPr/>
                    <a:lstStyle/>
                    <a:p>
                      <a:pPr marL="68580" algn="ctr">
                        <a:lnSpc>
                          <a:spcPts val="1600"/>
                        </a:lnSpc>
                        <a:spcBef>
                          <a:spcPts val="5"/>
                        </a:spcBef>
                      </a:pPr>
                      <a:r>
                        <a:rPr lang="en-IN" sz="1100">
                          <a:effectLst/>
                        </a:rPr>
                        <a:t>Field</a:t>
                      </a:r>
                      <a:endParaRPr lang="en-IN" sz="1000">
                        <a:effectLst/>
                        <a:latin typeface="Calibri" panose="020F0502020204030204" pitchFamily="34" charset="0"/>
                      </a:endParaRPr>
                    </a:p>
                  </a:txBody>
                  <a:tcPr marL="82448" marR="82448" marT="41224" marB="41224"/>
                </a:tc>
                <a:tc>
                  <a:txBody>
                    <a:bodyPr/>
                    <a:lstStyle/>
                    <a:p>
                      <a:pPr marL="67310" algn="ctr">
                        <a:lnSpc>
                          <a:spcPts val="1600"/>
                        </a:lnSpc>
                        <a:spcBef>
                          <a:spcPts val="5"/>
                        </a:spcBef>
                      </a:pPr>
                      <a:r>
                        <a:rPr lang="en-IN" sz="1100">
                          <a:effectLst/>
                        </a:rPr>
                        <a:t>Data type</a:t>
                      </a:r>
                      <a:endParaRPr lang="en-IN" sz="1000">
                        <a:effectLst/>
                        <a:latin typeface="Calibri" panose="020F0502020204030204" pitchFamily="34" charset="0"/>
                      </a:endParaRPr>
                    </a:p>
                  </a:txBody>
                  <a:tcPr marL="82448" marR="82448" marT="41224" marB="41224"/>
                </a:tc>
                <a:tc>
                  <a:txBody>
                    <a:bodyPr/>
                    <a:lstStyle/>
                    <a:p>
                      <a:pPr marL="162560" algn="ctr">
                        <a:lnSpc>
                          <a:spcPts val="1600"/>
                        </a:lnSpc>
                        <a:spcBef>
                          <a:spcPts val="5"/>
                        </a:spcBef>
                      </a:pPr>
                      <a:r>
                        <a:rPr lang="en-IN" sz="1100">
                          <a:effectLst/>
                        </a:rPr>
                        <a:t>Constrain</a:t>
                      </a:r>
                      <a:endParaRPr lang="en-IN" sz="1000">
                        <a:effectLst/>
                        <a:latin typeface="Calibri" panose="020F0502020204030204" pitchFamily="34" charset="0"/>
                      </a:endParaRPr>
                    </a:p>
                  </a:txBody>
                  <a:tcPr marL="82448" marR="82448" marT="41224" marB="41224"/>
                </a:tc>
                <a:tc>
                  <a:txBody>
                    <a:bodyPr/>
                    <a:lstStyle/>
                    <a:p>
                      <a:pPr marL="162560" algn="ctr">
                        <a:lnSpc>
                          <a:spcPts val="1600"/>
                        </a:lnSpc>
                        <a:spcBef>
                          <a:spcPts val="5"/>
                        </a:spcBef>
                      </a:pPr>
                      <a:r>
                        <a:rPr lang="en-IN" sz="1100">
                          <a:effectLst/>
                        </a:rPr>
                        <a:t>Description</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4011182828"/>
                  </a:ext>
                </a:extLst>
              </a:tr>
              <a:tr h="449973">
                <a:tc>
                  <a:txBody>
                    <a:bodyPr/>
                    <a:lstStyle/>
                    <a:p>
                      <a:pPr marL="68580" algn="ctr">
                        <a:lnSpc>
                          <a:spcPts val="1325"/>
                        </a:lnSpc>
                      </a:pPr>
                      <a:r>
                        <a:rPr lang="en-IN" sz="1100">
                          <a:effectLst/>
                        </a:rPr>
                        <a:t>Education_id</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integer</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Primary key</a:t>
                      </a:r>
                      <a:endParaRPr lang="en-IN" sz="1000">
                        <a:effectLst/>
                        <a:latin typeface="Calibri" panose="020F0502020204030204" pitchFamily="34" charset="0"/>
                      </a:endParaRPr>
                    </a:p>
                  </a:txBody>
                  <a:tcPr marL="82448" marR="82448" marT="41224" marB="41224"/>
                </a:tc>
                <a:tc>
                  <a:txBody>
                    <a:bodyPr/>
                    <a:lstStyle/>
                    <a:p>
                      <a:pPr marL="162560" algn="ctr">
                        <a:lnSpc>
                          <a:spcPts val="1705"/>
                        </a:lnSpc>
                      </a:pPr>
                      <a:r>
                        <a:rPr lang="en-IN" sz="1100">
                          <a:effectLst/>
                        </a:rPr>
                        <a:t>Education id of</a:t>
                      </a:r>
                      <a:endParaRPr lang="en-IN" sz="1000">
                        <a:effectLst/>
                      </a:endParaRPr>
                    </a:p>
                    <a:p>
                      <a:pPr marL="162560" algn="ctr">
                        <a:lnSpc>
                          <a:spcPts val="1615"/>
                        </a:lnSpc>
                      </a:pPr>
                      <a:r>
                        <a:rPr lang="en-IN" sz="1100">
                          <a:effectLst/>
                        </a:rPr>
                        <a:t>Student</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2750911776"/>
                  </a:ext>
                </a:extLst>
              </a:tr>
              <a:tr h="255304">
                <a:tc>
                  <a:txBody>
                    <a:bodyPr/>
                    <a:lstStyle/>
                    <a:p>
                      <a:pPr marL="68580" algn="ctr">
                        <a:lnSpc>
                          <a:spcPts val="1605"/>
                        </a:lnSpc>
                      </a:pPr>
                      <a:r>
                        <a:rPr lang="en-IN" sz="1100">
                          <a:effectLst/>
                        </a:rPr>
                        <a:t>Student_id</a:t>
                      </a:r>
                      <a:endParaRPr lang="en-IN" sz="1000">
                        <a:effectLst/>
                        <a:latin typeface="Calibri" panose="020F0502020204030204" pitchFamily="34" charset="0"/>
                      </a:endParaRPr>
                    </a:p>
                  </a:txBody>
                  <a:tcPr marL="82448" marR="82448" marT="41224" marB="41224"/>
                </a:tc>
                <a:tc>
                  <a:txBody>
                    <a:bodyPr/>
                    <a:lstStyle/>
                    <a:p>
                      <a:pPr marL="67310" algn="ctr">
                        <a:lnSpc>
                          <a:spcPts val="1605"/>
                        </a:lnSpc>
                      </a:pPr>
                      <a:r>
                        <a:rPr lang="en-IN" sz="1100">
                          <a:effectLst/>
                        </a:rPr>
                        <a:t>Integer</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Foreign key</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Id of Student</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2013971420"/>
                  </a:ext>
                </a:extLst>
              </a:tr>
              <a:tr h="255304">
                <a:tc>
                  <a:txBody>
                    <a:bodyPr/>
                    <a:lstStyle/>
                    <a:p>
                      <a:pPr marL="68580" algn="ctr">
                        <a:lnSpc>
                          <a:spcPts val="1605"/>
                        </a:lnSpc>
                        <a:spcBef>
                          <a:spcPts val="5"/>
                        </a:spcBef>
                      </a:pPr>
                      <a:r>
                        <a:rPr lang="en-IN" sz="1100">
                          <a:effectLst/>
                        </a:rPr>
                        <a:t>Mark_10</a:t>
                      </a:r>
                      <a:endParaRPr lang="en-IN" sz="1000">
                        <a:effectLst/>
                        <a:latin typeface="Calibri" panose="020F0502020204030204" pitchFamily="34" charset="0"/>
                      </a:endParaRPr>
                    </a:p>
                  </a:txBody>
                  <a:tcPr marL="82448" marR="82448" marT="41224" marB="41224"/>
                </a:tc>
                <a:tc>
                  <a:txBody>
                    <a:bodyPr/>
                    <a:lstStyle/>
                    <a:p>
                      <a:pPr marL="67310" algn="ctr">
                        <a:lnSpc>
                          <a:spcPts val="1605"/>
                        </a:lnSpc>
                        <a:spcBef>
                          <a:spcPts val="5"/>
                        </a:spcBef>
                      </a:pPr>
                      <a:r>
                        <a:rPr lang="en-IN" sz="1100">
                          <a:effectLst/>
                        </a:rPr>
                        <a:t>Float</a:t>
                      </a:r>
                      <a:endParaRPr lang="en-IN" sz="1000">
                        <a:effectLst/>
                        <a:latin typeface="Calibri" panose="020F0502020204030204" pitchFamily="34" charset="0"/>
                      </a:endParaRPr>
                    </a:p>
                  </a:txBody>
                  <a:tcPr marL="82448" marR="82448" marT="41224" marB="41224"/>
                </a:tc>
                <a:tc>
                  <a:txBody>
                    <a:bodyPr/>
                    <a:lstStyle/>
                    <a:p>
                      <a:pPr marL="162560" algn="ctr">
                        <a:lnSpc>
                          <a:spcPts val="1605"/>
                        </a:lnSpc>
                        <a:spcBef>
                          <a:spcPts val="5"/>
                        </a:spcBef>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605"/>
                        </a:lnSpc>
                        <a:spcBef>
                          <a:spcPts val="5"/>
                        </a:spcBef>
                      </a:pPr>
                      <a:r>
                        <a:rPr lang="en-IN" sz="1100">
                          <a:effectLst/>
                        </a:rPr>
                        <a:t>Marks in 10</a:t>
                      </a:r>
                      <a:r>
                        <a:rPr lang="en-IN" sz="1100" baseline="30000">
                          <a:effectLst/>
                        </a:rPr>
                        <a:t>th</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663833141"/>
                  </a:ext>
                </a:extLst>
              </a:tr>
              <a:tr h="231313">
                <a:tc>
                  <a:txBody>
                    <a:bodyPr/>
                    <a:lstStyle/>
                    <a:p>
                      <a:pPr marL="68580" algn="ctr">
                        <a:lnSpc>
                          <a:spcPts val="1325"/>
                        </a:lnSpc>
                      </a:pPr>
                      <a:r>
                        <a:rPr lang="en-IN" sz="1100">
                          <a:effectLst/>
                        </a:rPr>
                        <a:t>Certificate_10</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Blob</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Certificate of 10</a:t>
                      </a:r>
                      <a:r>
                        <a:rPr lang="en-IN" sz="1100" baseline="30000">
                          <a:effectLst/>
                        </a:rPr>
                        <a:t>th</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1565403335"/>
                  </a:ext>
                </a:extLst>
              </a:tr>
              <a:tr h="255304">
                <a:tc>
                  <a:txBody>
                    <a:bodyPr/>
                    <a:lstStyle/>
                    <a:p>
                      <a:pPr marL="68580" algn="ctr">
                        <a:lnSpc>
                          <a:spcPts val="1605"/>
                        </a:lnSpc>
                      </a:pPr>
                      <a:r>
                        <a:rPr lang="en-IN" sz="1100">
                          <a:effectLst/>
                        </a:rPr>
                        <a:t>Mark_12</a:t>
                      </a:r>
                      <a:endParaRPr lang="en-IN" sz="1000">
                        <a:effectLst/>
                        <a:latin typeface="Calibri" panose="020F0502020204030204" pitchFamily="34" charset="0"/>
                      </a:endParaRPr>
                    </a:p>
                  </a:txBody>
                  <a:tcPr marL="82448" marR="82448" marT="41224" marB="41224"/>
                </a:tc>
                <a:tc>
                  <a:txBody>
                    <a:bodyPr/>
                    <a:lstStyle/>
                    <a:p>
                      <a:pPr marL="67310" algn="ctr">
                        <a:lnSpc>
                          <a:spcPts val="1605"/>
                        </a:lnSpc>
                      </a:pPr>
                      <a:r>
                        <a:rPr lang="en-IN" sz="1100">
                          <a:effectLst/>
                        </a:rPr>
                        <a:t>Float</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Marks in 12</a:t>
                      </a:r>
                      <a:r>
                        <a:rPr lang="en-IN" sz="1100" baseline="30000">
                          <a:effectLst/>
                        </a:rPr>
                        <a:t>th</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547368396"/>
                  </a:ext>
                </a:extLst>
              </a:tr>
              <a:tr h="231313">
                <a:tc>
                  <a:txBody>
                    <a:bodyPr/>
                    <a:lstStyle/>
                    <a:p>
                      <a:pPr marL="68580" algn="ctr">
                        <a:lnSpc>
                          <a:spcPts val="1325"/>
                        </a:lnSpc>
                      </a:pPr>
                      <a:r>
                        <a:rPr lang="en-IN" sz="1100">
                          <a:effectLst/>
                        </a:rPr>
                        <a:t>Stream_12</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Varchar(20)</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Stream of 12</a:t>
                      </a:r>
                      <a:r>
                        <a:rPr lang="en-IN" sz="1100" baseline="30000">
                          <a:effectLst/>
                        </a:rPr>
                        <a:t>th</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2950904415"/>
                  </a:ext>
                </a:extLst>
              </a:tr>
              <a:tr h="255304">
                <a:tc>
                  <a:txBody>
                    <a:bodyPr/>
                    <a:lstStyle/>
                    <a:p>
                      <a:pPr marL="68580" algn="ctr">
                        <a:lnSpc>
                          <a:spcPts val="1605"/>
                        </a:lnSpc>
                      </a:pPr>
                      <a:r>
                        <a:rPr lang="en-IN" sz="1100">
                          <a:effectLst/>
                        </a:rPr>
                        <a:t>Certificate_12</a:t>
                      </a:r>
                      <a:endParaRPr lang="en-IN" sz="1000">
                        <a:effectLst/>
                        <a:latin typeface="Calibri" panose="020F0502020204030204" pitchFamily="34" charset="0"/>
                      </a:endParaRPr>
                    </a:p>
                  </a:txBody>
                  <a:tcPr marL="82448" marR="82448" marT="41224" marB="41224"/>
                </a:tc>
                <a:tc>
                  <a:txBody>
                    <a:bodyPr/>
                    <a:lstStyle/>
                    <a:p>
                      <a:pPr marL="67310" algn="ctr">
                        <a:lnSpc>
                          <a:spcPts val="1605"/>
                        </a:lnSpc>
                      </a:pPr>
                      <a:r>
                        <a:rPr lang="en-IN" sz="1100">
                          <a:effectLst/>
                        </a:rPr>
                        <a:t>Blob</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Certificate of 12</a:t>
                      </a:r>
                      <a:r>
                        <a:rPr lang="en-IN" sz="1100" baseline="30000">
                          <a:effectLst/>
                        </a:rPr>
                        <a:t>th</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174006072"/>
                  </a:ext>
                </a:extLst>
              </a:tr>
              <a:tr h="255304">
                <a:tc>
                  <a:txBody>
                    <a:bodyPr/>
                    <a:lstStyle/>
                    <a:p>
                      <a:pPr marL="68580" algn="ctr">
                        <a:lnSpc>
                          <a:spcPts val="1600"/>
                        </a:lnSpc>
                        <a:spcBef>
                          <a:spcPts val="5"/>
                        </a:spcBef>
                      </a:pPr>
                      <a:r>
                        <a:rPr lang="en-IN" sz="1100">
                          <a:effectLst/>
                        </a:rPr>
                        <a:t>Mark_diploma</a:t>
                      </a:r>
                      <a:endParaRPr lang="en-IN" sz="1000">
                        <a:effectLst/>
                        <a:latin typeface="Calibri" panose="020F0502020204030204" pitchFamily="34" charset="0"/>
                      </a:endParaRPr>
                    </a:p>
                  </a:txBody>
                  <a:tcPr marL="82448" marR="82448" marT="41224" marB="41224"/>
                </a:tc>
                <a:tc>
                  <a:txBody>
                    <a:bodyPr/>
                    <a:lstStyle/>
                    <a:p>
                      <a:pPr marL="67310" algn="ctr">
                        <a:lnSpc>
                          <a:spcPts val="1600"/>
                        </a:lnSpc>
                        <a:spcBef>
                          <a:spcPts val="5"/>
                        </a:spcBef>
                      </a:pPr>
                      <a:r>
                        <a:rPr lang="en-IN" sz="1100">
                          <a:effectLst/>
                        </a:rPr>
                        <a:t>Float</a:t>
                      </a:r>
                      <a:endParaRPr lang="en-IN" sz="1000">
                        <a:effectLst/>
                        <a:latin typeface="Calibri" panose="020F0502020204030204" pitchFamily="34" charset="0"/>
                      </a:endParaRPr>
                    </a:p>
                  </a:txBody>
                  <a:tcPr marL="82448" marR="82448" marT="41224" marB="41224"/>
                </a:tc>
                <a:tc>
                  <a:txBody>
                    <a:bodyPr/>
                    <a:lstStyle/>
                    <a:p>
                      <a:pPr marL="162560" algn="ctr">
                        <a:lnSpc>
                          <a:spcPts val="1600"/>
                        </a:lnSpc>
                        <a:spcBef>
                          <a:spcPts val="5"/>
                        </a:spcBef>
                      </a:pPr>
                      <a:r>
                        <a:rPr lang="en-IN" sz="1100">
                          <a:effectLst/>
                        </a:rPr>
                        <a:t>Null</a:t>
                      </a:r>
                      <a:endParaRPr lang="en-IN" sz="1000">
                        <a:effectLst/>
                        <a:latin typeface="Calibri" panose="020F0502020204030204" pitchFamily="34" charset="0"/>
                      </a:endParaRPr>
                    </a:p>
                  </a:txBody>
                  <a:tcPr marL="82448" marR="82448" marT="41224" marB="41224"/>
                </a:tc>
                <a:tc>
                  <a:txBody>
                    <a:bodyPr/>
                    <a:lstStyle/>
                    <a:p>
                      <a:pPr marL="162560" algn="ctr">
                        <a:lnSpc>
                          <a:spcPts val="1600"/>
                        </a:lnSpc>
                        <a:spcBef>
                          <a:spcPts val="5"/>
                        </a:spcBef>
                      </a:pPr>
                      <a:r>
                        <a:rPr lang="en-IN" sz="1100">
                          <a:effectLst/>
                        </a:rPr>
                        <a:t>Marks in diploma</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767427853"/>
                  </a:ext>
                </a:extLst>
              </a:tr>
              <a:tr h="380178">
                <a:tc>
                  <a:txBody>
                    <a:bodyPr/>
                    <a:lstStyle/>
                    <a:p>
                      <a:pPr marL="68580" algn="ctr">
                        <a:lnSpc>
                          <a:spcPts val="1325"/>
                        </a:lnSpc>
                      </a:pPr>
                      <a:r>
                        <a:rPr lang="en-IN" sz="1100">
                          <a:effectLst/>
                        </a:rPr>
                        <a:t>Stream_diploma</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Varchar(20)</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Null</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Stream of diploma</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3590435279"/>
                  </a:ext>
                </a:extLst>
              </a:tr>
              <a:tr h="458562">
                <a:tc>
                  <a:txBody>
                    <a:bodyPr/>
                    <a:lstStyle/>
                    <a:p>
                      <a:pPr marL="68580" algn="ctr">
                        <a:lnSpc>
                          <a:spcPts val="1700"/>
                        </a:lnSpc>
                      </a:pPr>
                      <a:r>
                        <a:rPr lang="en-IN" sz="1100">
                          <a:effectLst/>
                        </a:rPr>
                        <a:t>Certificate_diploma</a:t>
                      </a:r>
                      <a:endParaRPr lang="en-IN" sz="1000">
                        <a:effectLst/>
                        <a:latin typeface="Calibri" panose="020F0502020204030204" pitchFamily="34" charset="0"/>
                      </a:endParaRPr>
                    </a:p>
                  </a:txBody>
                  <a:tcPr marL="82448" marR="82448" marT="41224" marB="41224"/>
                </a:tc>
                <a:tc>
                  <a:txBody>
                    <a:bodyPr/>
                    <a:lstStyle/>
                    <a:p>
                      <a:pPr marL="67310" algn="ctr">
                        <a:lnSpc>
                          <a:spcPts val="1700"/>
                        </a:lnSpc>
                      </a:pPr>
                      <a:r>
                        <a:rPr lang="en-IN" sz="1100">
                          <a:effectLst/>
                        </a:rPr>
                        <a:t>Blob</a:t>
                      </a:r>
                      <a:endParaRPr lang="en-IN" sz="1000">
                        <a:effectLst/>
                        <a:latin typeface="Calibri" panose="020F0502020204030204" pitchFamily="34" charset="0"/>
                      </a:endParaRPr>
                    </a:p>
                  </a:txBody>
                  <a:tcPr marL="82448" marR="82448" marT="41224" marB="41224"/>
                </a:tc>
                <a:tc>
                  <a:txBody>
                    <a:bodyPr/>
                    <a:lstStyle/>
                    <a:p>
                      <a:pPr marL="162560" algn="ctr">
                        <a:lnSpc>
                          <a:spcPts val="1700"/>
                        </a:lnSpc>
                      </a:pPr>
                      <a:r>
                        <a:rPr lang="en-IN" sz="1100">
                          <a:effectLst/>
                        </a:rPr>
                        <a:t>Null</a:t>
                      </a:r>
                      <a:endParaRPr lang="en-IN" sz="1000">
                        <a:effectLst/>
                        <a:latin typeface="Calibri" panose="020F0502020204030204" pitchFamily="34" charset="0"/>
                      </a:endParaRPr>
                    </a:p>
                  </a:txBody>
                  <a:tcPr marL="82448" marR="82448" marT="41224" marB="41224"/>
                </a:tc>
                <a:tc>
                  <a:txBody>
                    <a:bodyPr/>
                    <a:lstStyle/>
                    <a:p>
                      <a:pPr marL="162560" algn="ctr">
                        <a:lnSpc>
                          <a:spcPts val="1700"/>
                        </a:lnSpc>
                      </a:pPr>
                      <a:r>
                        <a:rPr lang="en-IN" sz="1100">
                          <a:effectLst/>
                        </a:rPr>
                        <a:t>Certificate of</a:t>
                      </a:r>
                      <a:endParaRPr lang="en-IN" sz="1000">
                        <a:effectLst/>
                      </a:endParaRPr>
                    </a:p>
                    <a:p>
                      <a:pPr marL="162560" algn="ctr">
                        <a:lnSpc>
                          <a:spcPts val="1325"/>
                        </a:lnSpc>
                        <a:spcBef>
                          <a:spcPts val="5"/>
                        </a:spcBef>
                      </a:pPr>
                      <a:r>
                        <a:rPr lang="en-IN" sz="1100">
                          <a:effectLst/>
                        </a:rPr>
                        <a:t>diploma</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1177118294"/>
                  </a:ext>
                </a:extLst>
              </a:tr>
              <a:tr h="255304">
                <a:tc>
                  <a:txBody>
                    <a:bodyPr/>
                    <a:lstStyle/>
                    <a:p>
                      <a:pPr marL="68580" algn="ctr">
                        <a:lnSpc>
                          <a:spcPts val="1605"/>
                        </a:lnSpc>
                      </a:pPr>
                      <a:r>
                        <a:rPr lang="en-IN" sz="1100">
                          <a:effectLst/>
                        </a:rPr>
                        <a:t>Mark_degree</a:t>
                      </a:r>
                      <a:endParaRPr lang="en-IN" sz="1000">
                        <a:effectLst/>
                        <a:latin typeface="Calibri" panose="020F0502020204030204" pitchFamily="34" charset="0"/>
                      </a:endParaRPr>
                    </a:p>
                  </a:txBody>
                  <a:tcPr marL="82448" marR="82448" marT="41224" marB="41224"/>
                </a:tc>
                <a:tc>
                  <a:txBody>
                    <a:bodyPr/>
                    <a:lstStyle/>
                    <a:p>
                      <a:pPr marL="67310" algn="ctr">
                        <a:lnSpc>
                          <a:spcPts val="1605"/>
                        </a:lnSpc>
                      </a:pPr>
                      <a:r>
                        <a:rPr lang="en-IN" sz="1100">
                          <a:effectLst/>
                        </a:rPr>
                        <a:t>Float</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605"/>
                        </a:lnSpc>
                      </a:pPr>
                      <a:r>
                        <a:rPr lang="en-IN" sz="1100">
                          <a:effectLst/>
                        </a:rPr>
                        <a:t>Marks in degree</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2396549580"/>
                  </a:ext>
                </a:extLst>
              </a:tr>
              <a:tr h="231313">
                <a:tc>
                  <a:txBody>
                    <a:bodyPr/>
                    <a:lstStyle/>
                    <a:p>
                      <a:pPr marL="68580" algn="ctr">
                        <a:lnSpc>
                          <a:spcPts val="1325"/>
                        </a:lnSpc>
                      </a:pPr>
                      <a:r>
                        <a:rPr lang="en-IN" sz="1100">
                          <a:effectLst/>
                        </a:rPr>
                        <a:t>Stream_degree</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Varchar(20)</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Stream of degree</a:t>
                      </a:r>
                      <a:endParaRPr lang="en-IN" sz="1000">
                        <a:effectLst/>
                        <a:latin typeface="Calibri" panose="020F0502020204030204" pitchFamily="34" charset="0"/>
                      </a:endParaRPr>
                    </a:p>
                  </a:txBody>
                  <a:tcPr marL="82448" marR="82448" marT="41224" marB="41224"/>
                </a:tc>
                <a:extLst>
                  <a:ext uri="{0D108BD9-81ED-4DB2-BD59-A6C34878D82A}">
                    <a16:rowId xmlns:a16="http://schemas.microsoft.com/office/drawing/2014/main" val="2141412469"/>
                  </a:ext>
                </a:extLst>
              </a:tr>
              <a:tr h="425983">
                <a:tc>
                  <a:txBody>
                    <a:bodyPr/>
                    <a:lstStyle/>
                    <a:p>
                      <a:pPr marL="68580" algn="ctr">
                        <a:lnSpc>
                          <a:spcPts val="1325"/>
                        </a:lnSpc>
                      </a:pPr>
                      <a:r>
                        <a:rPr lang="en-IN" sz="1100">
                          <a:effectLst/>
                        </a:rPr>
                        <a:t>Certificate_degree</a:t>
                      </a:r>
                      <a:endParaRPr lang="en-IN" sz="1000">
                        <a:effectLst/>
                        <a:latin typeface="Calibri" panose="020F0502020204030204" pitchFamily="34" charset="0"/>
                      </a:endParaRPr>
                    </a:p>
                  </a:txBody>
                  <a:tcPr marL="82448" marR="82448" marT="41224" marB="41224"/>
                </a:tc>
                <a:tc>
                  <a:txBody>
                    <a:bodyPr/>
                    <a:lstStyle/>
                    <a:p>
                      <a:pPr marL="67310" algn="ctr">
                        <a:lnSpc>
                          <a:spcPts val="1325"/>
                        </a:lnSpc>
                      </a:pPr>
                      <a:r>
                        <a:rPr lang="en-IN" sz="1100">
                          <a:effectLst/>
                        </a:rPr>
                        <a:t>Blob</a:t>
                      </a:r>
                      <a:endParaRPr lang="en-IN" sz="1000">
                        <a:effectLst/>
                        <a:latin typeface="Calibri" panose="020F0502020204030204" pitchFamily="34" charset="0"/>
                      </a:endParaRPr>
                    </a:p>
                  </a:txBody>
                  <a:tcPr marL="82448" marR="82448" marT="41224" marB="41224"/>
                </a:tc>
                <a:tc>
                  <a:txBody>
                    <a:bodyPr/>
                    <a:lstStyle/>
                    <a:p>
                      <a:pPr marL="162560" algn="ctr">
                        <a:lnSpc>
                          <a:spcPts val="1325"/>
                        </a:lnSpc>
                      </a:pPr>
                      <a:r>
                        <a:rPr lang="en-IN" sz="1100">
                          <a:effectLst/>
                        </a:rPr>
                        <a:t>Not null</a:t>
                      </a:r>
                      <a:endParaRPr lang="en-IN" sz="1000">
                        <a:effectLst/>
                        <a:latin typeface="Calibri" panose="020F0502020204030204" pitchFamily="34" charset="0"/>
                      </a:endParaRPr>
                    </a:p>
                  </a:txBody>
                  <a:tcPr marL="82448" marR="82448" marT="41224" marB="41224"/>
                </a:tc>
                <a:tc>
                  <a:txBody>
                    <a:bodyPr/>
                    <a:lstStyle/>
                    <a:p>
                      <a:pPr marL="162560" algn="ctr">
                        <a:lnSpc>
                          <a:spcPts val="1705"/>
                        </a:lnSpc>
                      </a:pPr>
                      <a:r>
                        <a:rPr lang="en-IN" sz="1100" dirty="0">
                          <a:effectLst/>
                        </a:rPr>
                        <a:t>Certificate of</a:t>
                      </a:r>
                      <a:endParaRPr lang="en-IN" sz="1000" dirty="0">
                        <a:effectLst/>
                      </a:endParaRPr>
                    </a:p>
                    <a:p>
                      <a:pPr marL="162560" algn="ctr">
                        <a:lnSpc>
                          <a:spcPts val="1325"/>
                        </a:lnSpc>
                      </a:pPr>
                      <a:r>
                        <a:rPr lang="en-IN" sz="1100" dirty="0">
                          <a:effectLst/>
                        </a:rPr>
                        <a:t>degree</a:t>
                      </a:r>
                      <a:endParaRPr lang="en-IN" sz="1000" dirty="0">
                        <a:effectLst/>
                        <a:latin typeface="Calibri" panose="020F0502020204030204" pitchFamily="34" charset="0"/>
                      </a:endParaRPr>
                    </a:p>
                  </a:txBody>
                  <a:tcPr marL="82448" marR="82448" marT="41224" marB="41224"/>
                </a:tc>
                <a:extLst>
                  <a:ext uri="{0D108BD9-81ED-4DB2-BD59-A6C34878D82A}">
                    <a16:rowId xmlns:a16="http://schemas.microsoft.com/office/drawing/2014/main" val="2009719651"/>
                  </a:ext>
                </a:extLst>
              </a:tr>
            </a:tbl>
          </a:graphicData>
        </a:graphic>
      </p:graphicFrame>
    </p:spTree>
    <p:extLst>
      <p:ext uri="{BB962C8B-B14F-4D97-AF65-F5344CB8AC3E}">
        <p14:creationId xmlns:p14="http://schemas.microsoft.com/office/powerpoint/2010/main" val="9174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0D58C-D166-4327-8F18-F90199355E0B}"/>
              </a:ext>
            </a:extLst>
          </p:cNvPr>
          <p:cNvSpPr txBox="1"/>
          <p:nvPr/>
        </p:nvSpPr>
        <p:spPr>
          <a:xfrm>
            <a:off x="622851" y="1982065"/>
            <a:ext cx="6096000" cy="369332"/>
          </a:xfrm>
          <a:prstGeom prst="rect">
            <a:avLst/>
          </a:prstGeom>
          <a:noFill/>
        </p:spPr>
        <p:txBody>
          <a:bodyPr wrap="square">
            <a:spAutoFit/>
          </a:bodyPr>
          <a:lstStyle/>
          <a:p>
            <a:pPr marL="457200" marR="0" indent="457200" algn="just">
              <a:spcBef>
                <a:spcPts val="0"/>
              </a:spcBef>
              <a:spcAft>
                <a:spcPts val="0"/>
              </a:spcAft>
            </a:pPr>
            <a:r>
              <a:rPr lang="en-IN" sz="1800" b="1" dirty="0" err="1">
                <a:effectLst/>
                <a:latin typeface="Times New Roman" panose="02020603050405020304" pitchFamily="18" charset="0"/>
              </a:rPr>
              <a:t>tb_ielts</a:t>
            </a:r>
            <a:endParaRPr lang="en-IN" sz="1600" dirty="0">
              <a:effectLst/>
              <a:latin typeface="Times New Roman" panose="02020603050405020304" pitchFamily="18" charset="0"/>
            </a:endParaRPr>
          </a:p>
        </p:txBody>
      </p:sp>
      <p:graphicFrame>
        <p:nvGraphicFramePr>
          <p:cNvPr id="4" name="Table 3">
            <a:extLst>
              <a:ext uri="{FF2B5EF4-FFF2-40B4-BE49-F238E27FC236}">
                <a16:creationId xmlns:a16="http://schemas.microsoft.com/office/drawing/2014/main" id="{FA508BEB-A326-4C21-B73B-778887056973}"/>
              </a:ext>
            </a:extLst>
          </p:cNvPr>
          <p:cNvGraphicFramePr>
            <a:graphicFrameLocks noGrp="1"/>
          </p:cNvGraphicFramePr>
          <p:nvPr>
            <p:extLst>
              <p:ext uri="{D42A27DB-BD31-4B8C-83A1-F6EECF244321}">
                <p14:modId xmlns:p14="http://schemas.microsoft.com/office/powerpoint/2010/main" val="787406991"/>
              </p:ext>
            </p:extLst>
          </p:nvPr>
        </p:nvGraphicFramePr>
        <p:xfrm>
          <a:off x="1656522" y="2673629"/>
          <a:ext cx="9117497" cy="2130998"/>
        </p:xfrm>
        <a:graphic>
          <a:graphicData uri="http://schemas.openxmlformats.org/drawingml/2006/table">
            <a:tbl>
              <a:tblPr>
                <a:tableStyleId>{5C22544A-7EE6-4342-B048-85BDC9FD1C3A}</a:tableStyleId>
              </a:tblPr>
              <a:tblGrid>
                <a:gridCol w="1599718">
                  <a:extLst>
                    <a:ext uri="{9D8B030D-6E8A-4147-A177-3AD203B41FA5}">
                      <a16:colId xmlns:a16="http://schemas.microsoft.com/office/drawing/2014/main" val="3022563292"/>
                    </a:ext>
                  </a:extLst>
                </a:gridCol>
                <a:gridCol w="2421488">
                  <a:extLst>
                    <a:ext uri="{9D8B030D-6E8A-4147-A177-3AD203B41FA5}">
                      <a16:colId xmlns:a16="http://schemas.microsoft.com/office/drawing/2014/main" val="2164666719"/>
                    </a:ext>
                  </a:extLst>
                </a:gridCol>
                <a:gridCol w="2490762">
                  <a:extLst>
                    <a:ext uri="{9D8B030D-6E8A-4147-A177-3AD203B41FA5}">
                      <a16:colId xmlns:a16="http://schemas.microsoft.com/office/drawing/2014/main" val="2989002981"/>
                    </a:ext>
                  </a:extLst>
                </a:gridCol>
                <a:gridCol w="2605529">
                  <a:extLst>
                    <a:ext uri="{9D8B030D-6E8A-4147-A177-3AD203B41FA5}">
                      <a16:colId xmlns:a16="http://schemas.microsoft.com/office/drawing/2014/main" val="2281693631"/>
                    </a:ext>
                  </a:extLst>
                </a:gridCol>
              </a:tblGrid>
              <a:tr h="217170">
                <a:tc>
                  <a:txBody>
                    <a:bodyPr/>
                    <a:lstStyle/>
                    <a:p>
                      <a:pPr marL="162560" algn="ctr">
                        <a:lnSpc>
                          <a:spcPts val="1325"/>
                        </a:lnSpc>
                      </a:pPr>
                      <a:r>
                        <a:rPr lang="en-IN" sz="1200">
                          <a:effectLst/>
                        </a:rPr>
                        <a:t>Field</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Data type</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Constrain</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Description</a:t>
                      </a:r>
                      <a:endParaRPr lang="en-IN" sz="1100">
                        <a:effectLst/>
                        <a:latin typeface="Calibri" panose="020F0502020204030204" pitchFamily="34" charset="0"/>
                      </a:endParaRPr>
                    </a:p>
                  </a:txBody>
                  <a:tcPr/>
                </a:tc>
                <a:extLst>
                  <a:ext uri="{0D108BD9-81ED-4DB2-BD59-A6C34878D82A}">
                    <a16:rowId xmlns:a16="http://schemas.microsoft.com/office/drawing/2014/main" val="4284928875"/>
                  </a:ext>
                </a:extLst>
              </a:tr>
              <a:tr h="216535">
                <a:tc>
                  <a:txBody>
                    <a:bodyPr/>
                    <a:lstStyle/>
                    <a:p>
                      <a:pPr marL="162560" algn="ctr">
                        <a:lnSpc>
                          <a:spcPts val="1605"/>
                        </a:lnSpc>
                      </a:pPr>
                      <a:r>
                        <a:rPr lang="en-IN" sz="1200">
                          <a:effectLst/>
                        </a:rPr>
                        <a:t>Ielts_id</a:t>
                      </a:r>
                      <a:endParaRPr lang="en-IN" sz="1100">
                        <a:effectLst/>
                        <a:latin typeface="Calibri" panose="020F0502020204030204" pitchFamily="34" charset="0"/>
                      </a:endParaRPr>
                    </a:p>
                  </a:txBody>
                  <a:tcPr/>
                </a:tc>
                <a:tc>
                  <a:txBody>
                    <a:bodyPr/>
                    <a:lstStyle/>
                    <a:p>
                      <a:pPr marL="67310" algn="ctr">
                        <a:lnSpc>
                          <a:spcPts val="1605"/>
                        </a:lnSpc>
                      </a:pPr>
                      <a:r>
                        <a:rPr lang="en-IN" sz="1200" dirty="0">
                          <a:effectLst/>
                        </a:rPr>
                        <a:t>Integer</a:t>
                      </a:r>
                      <a:endParaRPr lang="en-IN" sz="1100" dirty="0">
                        <a:effectLst/>
                        <a:latin typeface="Calibri" panose="020F0502020204030204" pitchFamily="34" charset="0"/>
                      </a:endParaRPr>
                    </a:p>
                  </a:txBody>
                  <a:tcPr/>
                </a:tc>
                <a:tc>
                  <a:txBody>
                    <a:bodyPr/>
                    <a:lstStyle/>
                    <a:p>
                      <a:pPr marL="162560" algn="ctr">
                        <a:lnSpc>
                          <a:spcPts val="1605"/>
                        </a:lnSpc>
                      </a:pPr>
                      <a:r>
                        <a:rPr lang="en-IN" sz="1200">
                          <a:effectLst/>
                        </a:rPr>
                        <a:t>Primary key</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Ielts id of student</a:t>
                      </a:r>
                      <a:endParaRPr lang="en-IN" sz="1100">
                        <a:effectLst/>
                        <a:latin typeface="Calibri" panose="020F0502020204030204" pitchFamily="34" charset="0"/>
                      </a:endParaRPr>
                    </a:p>
                  </a:txBody>
                  <a:tcPr/>
                </a:tc>
                <a:extLst>
                  <a:ext uri="{0D108BD9-81ED-4DB2-BD59-A6C34878D82A}">
                    <a16:rowId xmlns:a16="http://schemas.microsoft.com/office/drawing/2014/main" val="795842224"/>
                  </a:ext>
                </a:extLst>
              </a:tr>
              <a:tr h="217170">
                <a:tc>
                  <a:txBody>
                    <a:bodyPr/>
                    <a:lstStyle/>
                    <a:p>
                      <a:pPr marL="162560" algn="ctr">
                        <a:lnSpc>
                          <a:spcPts val="1325"/>
                        </a:lnSpc>
                      </a:pPr>
                      <a:r>
                        <a:rPr lang="en-IN" sz="1200">
                          <a:effectLst/>
                        </a:rPr>
                        <a:t>Speaking</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Float</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Marks in speaking</a:t>
                      </a:r>
                      <a:endParaRPr lang="en-IN" sz="1100">
                        <a:effectLst/>
                        <a:latin typeface="Calibri" panose="020F0502020204030204" pitchFamily="34" charset="0"/>
                      </a:endParaRPr>
                    </a:p>
                  </a:txBody>
                  <a:tcPr/>
                </a:tc>
                <a:extLst>
                  <a:ext uri="{0D108BD9-81ED-4DB2-BD59-A6C34878D82A}">
                    <a16:rowId xmlns:a16="http://schemas.microsoft.com/office/drawing/2014/main" val="3259760032"/>
                  </a:ext>
                </a:extLst>
              </a:tr>
              <a:tr h="217170">
                <a:tc>
                  <a:txBody>
                    <a:bodyPr/>
                    <a:lstStyle/>
                    <a:p>
                      <a:pPr marL="162560" algn="ctr">
                        <a:lnSpc>
                          <a:spcPts val="1605"/>
                        </a:lnSpc>
                      </a:pPr>
                      <a:r>
                        <a:rPr lang="en-IN" sz="1200">
                          <a:effectLst/>
                        </a:rPr>
                        <a:t>Listening</a:t>
                      </a:r>
                      <a:endParaRPr lang="en-IN" sz="1100">
                        <a:effectLst/>
                        <a:latin typeface="Calibri" panose="020F0502020204030204" pitchFamily="34" charset="0"/>
                      </a:endParaRPr>
                    </a:p>
                  </a:txBody>
                  <a:tcPr/>
                </a:tc>
                <a:tc>
                  <a:txBody>
                    <a:bodyPr/>
                    <a:lstStyle/>
                    <a:p>
                      <a:pPr marL="67310" algn="ctr">
                        <a:lnSpc>
                          <a:spcPts val="1605"/>
                        </a:lnSpc>
                      </a:pPr>
                      <a:r>
                        <a:rPr lang="en-IN" sz="1200">
                          <a:effectLst/>
                        </a:rPr>
                        <a:t>Float</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605"/>
                        </a:lnSpc>
                      </a:pPr>
                      <a:r>
                        <a:rPr lang="en-IN" sz="1200">
                          <a:effectLst/>
                        </a:rPr>
                        <a:t>Marks in listening</a:t>
                      </a:r>
                      <a:endParaRPr lang="en-IN" sz="1100">
                        <a:effectLst/>
                        <a:latin typeface="Calibri" panose="020F0502020204030204" pitchFamily="34" charset="0"/>
                      </a:endParaRPr>
                    </a:p>
                  </a:txBody>
                  <a:tcPr/>
                </a:tc>
                <a:extLst>
                  <a:ext uri="{0D108BD9-81ED-4DB2-BD59-A6C34878D82A}">
                    <a16:rowId xmlns:a16="http://schemas.microsoft.com/office/drawing/2014/main" val="3272539382"/>
                  </a:ext>
                </a:extLst>
              </a:tr>
              <a:tr h="216535">
                <a:tc>
                  <a:txBody>
                    <a:bodyPr/>
                    <a:lstStyle/>
                    <a:p>
                      <a:pPr marL="162560" algn="ctr">
                        <a:lnSpc>
                          <a:spcPts val="1325"/>
                        </a:lnSpc>
                      </a:pPr>
                      <a:r>
                        <a:rPr lang="en-IN" sz="1200">
                          <a:effectLst/>
                        </a:rPr>
                        <a:t>Writing</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Float</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Marks in writing</a:t>
                      </a:r>
                      <a:endParaRPr lang="en-IN" sz="1100">
                        <a:effectLst/>
                        <a:latin typeface="Calibri" panose="020F0502020204030204" pitchFamily="34" charset="0"/>
                      </a:endParaRPr>
                    </a:p>
                  </a:txBody>
                  <a:tcPr/>
                </a:tc>
                <a:extLst>
                  <a:ext uri="{0D108BD9-81ED-4DB2-BD59-A6C34878D82A}">
                    <a16:rowId xmlns:a16="http://schemas.microsoft.com/office/drawing/2014/main" val="3995884689"/>
                  </a:ext>
                </a:extLst>
              </a:tr>
              <a:tr h="217170">
                <a:tc>
                  <a:txBody>
                    <a:bodyPr/>
                    <a:lstStyle/>
                    <a:p>
                      <a:pPr marL="162560" algn="ctr">
                        <a:lnSpc>
                          <a:spcPts val="1325"/>
                        </a:lnSpc>
                      </a:pPr>
                      <a:r>
                        <a:rPr lang="en-IN" sz="1200">
                          <a:effectLst/>
                        </a:rPr>
                        <a:t>Reading</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Float</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Marks in reading</a:t>
                      </a:r>
                      <a:endParaRPr lang="en-IN" sz="1100">
                        <a:effectLst/>
                        <a:latin typeface="Calibri" panose="020F0502020204030204" pitchFamily="34" charset="0"/>
                      </a:endParaRPr>
                    </a:p>
                  </a:txBody>
                  <a:tcPr/>
                </a:tc>
                <a:extLst>
                  <a:ext uri="{0D108BD9-81ED-4DB2-BD59-A6C34878D82A}">
                    <a16:rowId xmlns:a16="http://schemas.microsoft.com/office/drawing/2014/main" val="1063993562"/>
                  </a:ext>
                </a:extLst>
              </a:tr>
              <a:tr h="216535">
                <a:tc>
                  <a:txBody>
                    <a:bodyPr/>
                    <a:lstStyle/>
                    <a:p>
                      <a:pPr marL="162560" algn="ctr">
                        <a:lnSpc>
                          <a:spcPts val="1600"/>
                        </a:lnSpc>
                      </a:pPr>
                      <a:r>
                        <a:rPr lang="en-IN" sz="1200">
                          <a:effectLst/>
                        </a:rPr>
                        <a:t>Overall</a:t>
                      </a:r>
                      <a:endParaRPr lang="en-IN" sz="1100">
                        <a:effectLst/>
                        <a:latin typeface="Calibri" panose="020F0502020204030204" pitchFamily="34" charset="0"/>
                      </a:endParaRPr>
                    </a:p>
                  </a:txBody>
                  <a:tcPr/>
                </a:tc>
                <a:tc>
                  <a:txBody>
                    <a:bodyPr/>
                    <a:lstStyle/>
                    <a:p>
                      <a:pPr marL="67310" algn="ctr">
                        <a:lnSpc>
                          <a:spcPts val="1600"/>
                        </a:lnSpc>
                      </a:pPr>
                      <a:r>
                        <a:rPr lang="en-IN" sz="1200">
                          <a:effectLst/>
                        </a:rPr>
                        <a:t>Float</a:t>
                      </a:r>
                      <a:endParaRPr lang="en-IN" sz="1100">
                        <a:effectLst/>
                        <a:latin typeface="Calibri" panose="020F0502020204030204" pitchFamily="34" charset="0"/>
                      </a:endParaRPr>
                    </a:p>
                  </a:txBody>
                  <a:tcPr/>
                </a:tc>
                <a:tc>
                  <a:txBody>
                    <a:bodyPr/>
                    <a:lstStyle/>
                    <a:p>
                      <a:pPr marL="162560" algn="ctr">
                        <a:lnSpc>
                          <a:spcPts val="1600"/>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600"/>
                        </a:lnSpc>
                      </a:pPr>
                      <a:r>
                        <a:rPr lang="en-IN" sz="1200">
                          <a:effectLst/>
                        </a:rPr>
                        <a:t>Overall scores</a:t>
                      </a:r>
                      <a:endParaRPr lang="en-IN" sz="1100">
                        <a:effectLst/>
                        <a:latin typeface="Calibri" panose="020F0502020204030204" pitchFamily="34" charset="0"/>
                      </a:endParaRPr>
                    </a:p>
                  </a:txBody>
                  <a:tcPr/>
                </a:tc>
                <a:extLst>
                  <a:ext uri="{0D108BD9-81ED-4DB2-BD59-A6C34878D82A}">
                    <a16:rowId xmlns:a16="http://schemas.microsoft.com/office/drawing/2014/main" val="1094769550"/>
                  </a:ext>
                </a:extLst>
              </a:tr>
              <a:tr h="216535">
                <a:tc>
                  <a:txBody>
                    <a:bodyPr/>
                    <a:lstStyle/>
                    <a:p>
                      <a:pPr marL="162560" algn="ctr">
                        <a:lnSpc>
                          <a:spcPts val="1325"/>
                        </a:lnSpc>
                      </a:pPr>
                      <a:r>
                        <a:rPr lang="en-IN" sz="1200">
                          <a:effectLst/>
                        </a:rPr>
                        <a:t>Exam_date</a:t>
                      </a:r>
                      <a:endParaRPr lang="en-IN" sz="1100">
                        <a:effectLst/>
                        <a:latin typeface="Calibri" panose="020F0502020204030204" pitchFamily="34" charset="0"/>
                      </a:endParaRPr>
                    </a:p>
                  </a:txBody>
                  <a:tcPr/>
                </a:tc>
                <a:tc>
                  <a:txBody>
                    <a:bodyPr/>
                    <a:lstStyle/>
                    <a:p>
                      <a:pPr marL="67310" algn="ctr">
                        <a:lnSpc>
                          <a:spcPts val="1325"/>
                        </a:lnSpc>
                      </a:pPr>
                      <a:r>
                        <a:rPr lang="en-IN" sz="1200">
                          <a:effectLst/>
                        </a:rPr>
                        <a:t>Date</a:t>
                      </a:r>
                      <a:endParaRPr lang="en-IN" sz="1100">
                        <a:effectLst/>
                        <a:latin typeface="Calibri" panose="020F0502020204030204" pitchFamily="34" charset="0"/>
                      </a:endParaRPr>
                    </a:p>
                  </a:txBody>
                  <a:tcPr/>
                </a:tc>
                <a:tc>
                  <a:txBody>
                    <a:bodyPr/>
                    <a:lstStyle/>
                    <a:p>
                      <a:pPr marL="162560" algn="ctr">
                        <a:lnSpc>
                          <a:spcPts val="1325"/>
                        </a:lnSpc>
                      </a:pPr>
                      <a:r>
                        <a:rPr lang="en-IN" sz="1200">
                          <a:effectLst/>
                        </a:rPr>
                        <a:t>Not null</a:t>
                      </a:r>
                      <a:endParaRPr lang="en-IN" sz="1100">
                        <a:effectLst/>
                        <a:latin typeface="Calibri" panose="020F0502020204030204" pitchFamily="34" charset="0"/>
                      </a:endParaRPr>
                    </a:p>
                  </a:txBody>
                  <a:tcPr/>
                </a:tc>
                <a:tc>
                  <a:txBody>
                    <a:bodyPr/>
                    <a:lstStyle/>
                    <a:p>
                      <a:pPr marL="162560" algn="ctr">
                        <a:lnSpc>
                          <a:spcPts val="1325"/>
                        </a:lnSpc>
                      </a:pPr>
                      <a:r>
                        <a:rPr lang="en-IN" sz="1200" dirty="0">
                          <a:effectLst/>
                        </a:rPr>
                        <a:t>Date of exam</a:t>
                      </a:r>
                      <a:endParaRPr lang="en-IN" sz="1100" dirty="0">
                        <a:effectLst/>
                        <a:latin typeface="Calibri" panose="020F0502020204030204" pitchFamily="34" charset="0"/>
                      </a:endParaRPr>
                    </a:p>
                  </a:txBody>
                  <a:tcPr/>
                </a:tc>
                <a:extLst>
                  <a:ext uri="{0D108BD9-81ED-4DB2-BD59-A6C34878D82A}">
                    <a16:rowId xmlns:a16="http://schemas.microsoft.com/office/drawing/2014/main" val="2019137594"/>
                  </a:ext>
                </a:extLst>
              </a:tr>
            </a:tbl>
          </a:graphicData>
        </a:graphic>
      </p:graphicFrame>
    </p:spTree>
    <p:extLst>
      <p:ext uri="{BB962C8B-B14F-4D97-AF65-F5344CB8AC3E}">
        <p14:creationId xmlns:p14="http://schemas.microsoft.com/office/powerpoint/2010/main" val="370422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1123</Words>
  <Application>Microsoft Office PowerPoint</Application>
  <PresentationFormat>Widescreen</PresentationFormat>
  <Paragraphs>395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Calibri</vt:lpstr>
      <vt:lpstr>Century Gothic</vt:lpstr>
      <vt:lpstr>Times New Roman</vt:lpstr>
      <vt:lpstr>Wingdings 3</vt:lpstr>
      <vt:lpstr>Ion</vt:lpstr>
      <vt:lpstr> MCA Mini Project Presentation          CANDREAM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MCA Mini Project Presentation          CANDREAM</dc:title>
  <dc:creator>shiji</dc:creator>
  <cp:lastModifiedBy>shiji</cp:lastModifiedBy>
  <cp:revision>4</cp:revision>
  <dcterms:created xsi:type="dcterms:W3CDTF">2022-03-01T10:23:38Z</dcterms:created>
  <dcterms:modified xsi:type="dcterms:W3CDTF">2022-03-01T11:47:07Z</dcterms:modified>
</cp:coreProperties>
</file>