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02" autoAdjust="0"/>
    <p:restoredTop sz="94660"/>
  </p:normalViewPr>
  <p:slideViewPr>
    <p:cSldViewPr>
      <p:cViewPr varScale="1">
        <p:scale>
          <a:sx n="69" d="100"/>
          <a:sy n="69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5D92-7621-4A02-99B8-7841A3D93A6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599F-E9DC-4183-902A-E865ADE75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5D92-7621-4A02-99B8-7841A3D93A6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599F-E9DC-4183-902A-E865ADE75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5D92-7621-4A02-99B8-7841A3D93A6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599F-E9DC-4183-902A-E865ADE75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5D92-7621-4A02-99B8-7841A3D93A6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599F-E9DC-4183-902A-E865ADE75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5D92-7621-4A02-99B8-7841A3D93A6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599F-E9DC-4183-902A-E865ADE75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5D92-7621-4A02-99B8-7841A3D93A6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599F-E9DC-4183-902A-E865ADE75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5D92-7621-4A02-99B8-7841A3D93A6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599F-E9DC-4183-902A-E865ADE75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5D92-7621-4A02-99B8-7841A3D93A6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599F-E9DC-4183-902A-E865ADE75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5D92-7621-4A02-99B8-7841A3D93A6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599F-E9DC-4183-902A-E865ADE75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5D92-7621-4A02-99B8-7841A3D93A6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599F-E9DC-4183-902A-E865ADE75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5D92-7621-4A02-99B8-7841A3D93A6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599F-E9DC-4183-902A-E865ADE752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D5D92-7621-4A02-99B8-7841A3D93A6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99F-E9DC-4183-902A-E865ADE752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Battle of the Neighborhoods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By,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Amala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Mary Vincent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400" dirty="0"/>
              <a:t>Find the average distance to closest cafe from each area center. We got it as 1888 meters. </a:t>
            </a:r>
            <a:endParaRPr lang="en-US" sz="2400" dirty="0" smtClean="0"/>
          </a:p>
          <a:p>
            <a:r>
              <a:rPr lang="en-US" sz="2400" dirty="0" smtClean="0"/>
              <a:t>So on average </a:t>
            </a:r>
            <a:r>
              <a:rPr lang="en-US" sz="2400" dirty="0"/>
              <a:t>cafe can be found within ~2km from every area center </a:t>
            </a:r>
            <a:r>
              <a:rPr lang="en-US" sz="2400" dirty="0" smtClean="0"/>
              <a:t>candidate</a:t>
            </a:r>
            <a:r>
              <a:rPr lang="en-US" sz="2400" dirty="0"/>
              <a:t>. We need to filter </a:t>
            </a:r>
            <a:r>
              <a:rPr lang="en-US" sz="2400" dirty="0" smtClean="0"/>
              <a:t>our areas </a:t>
            </a:r>
            <a:r>
              <a:rPr lang="en-US" sz="2400" dirty="0"/>
              <a:t>carefully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Let's create a map showing </a:t>
            </a:r>
            <a:r>
              <a:rPr lang="en-US" sz="2400" dirty="0" err="1"/>
              <a:t>heatmap</a:t>
            </a:r>
            <a:r>
              <a:rPr lang="en-US" sz="2400" dirty="0"/>
              <a:t> / density of </a:t>
            </a:r>
            <a:r>
              <a:rPr lang="en-US" sz="2400" dirty="0" smtClean="0"/>
              <a:t>restaurants.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analysis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19400"/>
            <a:ext cx="7696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 </a:t>
            </a:r>
            <a:r>
              <a:rPr lang="en-US" sz="2400" dirty="0"/>
              <a:t>another </a:t>
            </a:r>
            <a:r>
              <a:rPr lang="en-US" sz="2400" dirty="0" err="1"/>
              <a:t>heatmap</a:t>
            </a:r>
            <a:r>
              <a:rPr lang="en-US" sz="2400" dirty="0"/>
              <a:t> map showing </a:t>
            </a:r>
            <a:r>
              <a:rPr lang="en-US" sz="2400" dirty="0" err="1"/>
              <a:t>heatmap</a:t>
            </a:r>
            <a:r>
              <a:rPr lang="en-US" sz="2400" dirty="0"/>
              <a:t>/density of cafes only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Closest </a:t>
            </a:r>
            <a:r>
              <a:rPr lang="en-US" sz="2400" dirty="0"/>
              <a:t>pockets of low cafe density positioned north, south-west and south from </a:t>
            </a:r>
            <a:r>
              <a:rPr lang="en-US" sz="2400" dirty="0" smtClean="0"/>
              <a:t>city center</a:t>
            </a:r>
            <a:r>
              <a:rPr lang="en-US" sz="2400" dirty="0"/>
              <a:t>.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analysis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86000"/>
            <a:ext cx="76200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focus </a:t>
            </a:r>
            <a:r>
              <a:rPr lang="en-US" sz="2400" dirty="0"/>
              <a:t>our analysis on areas north, south-west and south from </a:t>
            </a:r>
            <a:r>
              <a:rPr lang="en-US" sz="2400" dirty="0" smtClean="0"/>
              <a:t>Chicago center.</a:t>
            </a:r>
            <a:endParaRPr lang="en-US" sz="2400" dirty="0" smtClean="0"/>
          </a:p>
          <a:p>
            <a:r>
              <a:rPr lang="en-US" sz="2400" dirty="0" smtClean="0"/>
              <a:t>Move </a:t>
            </a:r>
            <a:r>
              <a:rPr lang="en-US" sz="2400" dirty="0"/>
              <a:t>the center of our area of interest and reduce its size to </a:t>
            </a:r>
            <a:r>
              <a:rPr lang="en-US" sz="2400" dirty="0" smtClean="0"/>
              <a:t>have </a:t>
            </a:r>
            <a:r>
              <a:rPr lang="en-US" sz="2400" dirty="0"/>
              <a:t>a </a:t>
            </a:r>
            <a:r>
              <a:rPr lang="en-US" sz="2400" dirty="0" smtClean="0"/>
              <a:t>radius of </a:t>
            </a:r>
            <a:r>
              <a:rPr lang="en-US" sz="2400" dirty="0"/>
              <a:t>2.5km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This </a:t>
            </a:r>
            <a:r>
              <a:rPr lang="en-US" sz="2400" dirty="0" smtClean="0"/>
              <a:t>covers </a:t>
            </a:r>
            <a:r>
              <a:rPr lang="en-US" sz="2400" dirty="0"/>
              <a:t>all the pockets of low restaurant density closest to Chicago center.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3" descr="analysis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95600"/>
            <a:ext cx="6629400" cy="36110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Now, create </a:t>
            </a:r>
            <a:r>
              <a:rPr lang="en-US" sz="2400" dirty="0"/>
              <a:t>new, more dense grid of location candidates restricted to our new region </a:t>
            </a:r>
            <a:r>
              <a:rPr lang="en-US" sz="2400" dirty="0" smtClean="0"/>
              <a:t>of interest (our </a:t>
            </a:r>
            <a:r>
              <a:rPr lang="en-US" sz="2400" dirty="0"/>
              <a:t>location candidates </a:t>
            </a:r>
            <a:r>
              <a:rPr lang="en-US" sz="2400" dirty="0" smtClean="0"/>
              <a:t>are 500m </a:t>
            </a:r>
            <a:r>
              <a:rPr lang="en-US" sz="2400" dirty="0"/>
              <a:t>apart</a:t>
            </a:r>
            <a:r>
              <a:rPr lang="en-US" sz="2400" dirty="0" smtClean="0"/>
              <a:t>).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analysis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81200"/>
            <a:ext cx="7239000" cy="36861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Calculate </a:t>
            </a:r>
            <a:r>
              <a:rPr lang="en-US" sz="2400" dirty="0"/>
              <a:t>two most important things for each location candidate: number </a:t>
            </a:r>
            <a:r>
              <a:rPr lang="en-US" sz="2400" dirty="0" smtClean="0"/>
              <a:t>of restaurants </a:t>
            </a:r>
            <a:r>
              <a:rPr lang="en-US" sz="2400" dirty="0"/>
              <a:t>in vicinity </a:t>
            </a:r>
            <a:r>
              <a:rPr lang="en-US" sz="2400" dirty="0" smtClean="0"/>
              <a:t>and </a:t>
            </a:r>
            <a:r>
              <a:rPr lang="en-US" sz="2400" dirty="0"/>
              <a:t>distance to closest cafe. </a:t>
            </a:r>
            <a:endParaRPr lang="en-US" sz="2400" dirty="0" smtClean="0"/>
          </a:p>
          <a:p>
            <a:r>
              <a:rPr lang="en-US" sz="2400" dirty="0" smtClean="0"/>
              <a:t>Then we will </a:t>
            </a:r>
            <a:r>
              <a:rPr lang="en-US" sz="2400" dirty="0"/>
              <a:t>filter those locations: we're interested only in locations with no more than one </a:t>
            </a:r>
            <a:r>
              <a:rPr lang="en-US" sz="2400" dirty="0" smtClean="0"/>
              <a:t>restaurant in </a:t>
            </a:r>
            <a:r>
              <a:rPr lang="en-US" sz="2400" dirty="0"/>
              <a:t>radius of 250 meters, and no cafes in radius of 400 meters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analysis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24200"/>
            <a:ext cx="6934200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400" dirty="0"/>
              <a:t>In </a:t>
            </a:r>
            <a:r>
              <a:rPr lang="en-US" sz="2400" dirty="0" smtClean="0"/>
              <a:t>the </a:t>
            </a:r>
            <a:r>
              <a:rPr lang="en-US" sz="2400" dirty="0"/>
              <a:t>map, this appears as follows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analysis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423987"/>
            <a:ext cx="7981950" cy="40100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we have locations with </a:t>
            </a:r>
            <a:r>
              <a:rPr lang="en-US" sz="2400" dirty="0"/>
              <a:t>no more than one restaurant in radius of 250m, and no cafes closer than </a:t>
            </a:r>
            <a:r>
              <a:rPr lang="en-US" sz="2400" dirty="0" smtClean="0"/>
              <a:t>400m, we will </a:t>
            </a:r>
            <a:r>
              <a:rPr lang="en-US" sz="2400" dirty="0"/>
              <a:t>show those good locations in a form of </a:t>
            </a:r>
            <a:r>
              <a:rPr lang="en-US" sz="2400" dirty="0" err="1"/>
              <a:t>heatmap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analysis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33600"/>
            <a:ext cx="8039100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Cluster </a:t>
            </a:r>
            <a:r>
              <a:rPr lang="en-US" sz="2400" dirty="0"/>
              <a:t>those locations to create centers of zones containing good locations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analysis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200"/>
            <a:ext cx="737235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/>
              <a:t>Let's see those zones on a city map without </a:t>
            </a:r>
            <a:r>
              <a:rPr lang="en-US" sz="2400" dirty="0" err="1"/>
              <a:t>heatmap</a:t>
            </a:r>
            <a:r>
              <a:rPr lang="en-US" sz="2400" dirty="0"/>
              <a:t>, using shaded </a:t>
            </a:r>
            <a:r>
              <a:rPr lang="en-US" sz="2400" dirty="0" smtClean="0"/>
              <a:t>areas </a:t>
            </a:r>
            <a:r>
              <a:rPr lang="en-US" sz="2400" dirty="0"/>
              <a:t>to indicate our clusters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analysis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09800"/>
            <a:ext cx="7486650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Now, list </a:t>
            </a:r>
            <a:r>
              <a:rPr lang="en-US" sz="2400" dirty="0"/>
              <a:t>the latitudes and longitudes of centers of this cluster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analysis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038350"/>
            <a:ext cx="67627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Background</a:t>
            </a:r>
          </a:p>
          <a:p>
            <a:pPr marL="514350" indent="-514350">
              <a:buNone/>
            </a:pPr>
            <a:endParaRPr lang="en-US" sz="2800" dirty="0" smtClean="0"/>
          </a:p>
          <a:p>
            <a:r>
              <a:rPr lang="en-US" sz="2800" dirty="0"/>
              <a:t>There are over a hundred restaurants in Chicago. Most of them are American restaurants </a:t>
            </a:r>
            <a:r>
              <a:rPr lang="en-US" sz="2800" dirty="0" smtClean="0"/>
              <a:t>and cafes.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/>
              <a:t>To open a new cafe, we need to find the best location in the city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/>
              <a:t>The optimal </a:t>
            </a:r>
            <a:r>
              <a:rPr lang="en-US" sz="2800" dirty="0" smtClean="0"/>
              <a:t>location would </a:t>
            </a:r>
            <a:r>
              <a:rPr lang="en-US" sz="2800" dirty="0"/>
              <a:t>be one less crowded with other restaurants especially coffee shops and other cafes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400" dirty="0"/>
              <a:t>Map shows the final three locations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analysis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8229600" cy="40671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Our analysis shows that although there are a great number of restaurants in Chicago, there are </a:t>
            </a:r>
            <a:r>
              <a:rPr lang="en-US" sz="2400" dirty="0" smtClean="0"/>
              <a:t>pockets of </a:t>
            </a:r>
            <a:r>
              <a:rPr lang="en-US" sz="2400" dirty="0"/>
              <a:t>low restaurant density fairly close to city center. </a:t>
            </a:r>
            <a:endParaRPr lang="en-US" sz="2400" dirty="0" smtClean="0"/>
          </a:p>
          <a:p>
            <a:r>
              <a:rPr lang="en-US" sz="2400" dirty="0" smtClean="0"/>
              <a:t>Highest </a:t>
            </a:r>
            <a:r>
              <a:rPr lang="en-US" sz="2400" dirty="0"/>
              <a:t>concentration of restaurants was </a:t>
            </a:r>
            <a:r>
              <a:rPr lang="en-US" sz="2400" dirty="0" smtClean="0"/>
              <a:t>detected west </a:t>
            </a:r>
            <a:r>
              <a:rPr lang="en-US" sz="2400" dirty="0"/>
              <a:t>from city center, so we focused our attention to areas north, east, south-west and south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Direct our </a:t>
            </a:r>
            <a:r>
              <a:rPr lang="en-US" sz="2400" dirty="0"/>
              <a:t>attention to the narrow area of interest we first created a dense grid of </a:t>
            </a:r>
            <a:r>
              <a:rPr lang="en-US" sz="2400" dirty="0" smtClean="0"/>
              <a:t>location candidates </a:t>
            </a:r>
            <a:r>
              <a:rPr lang="en-US" sz="2400" dirty="0"/>
              <a:t>(spaced 500m </a:t>
            </a:r>
            <a:r>
              <a:rPr lang="en-US" sz="2400" dirty="0" smtClean="0"/>
              <a:t>apart).</a:t>
            </a:r>
          </a:p>
          <a:p>
            <a:r>
              <a:rPr lang="en-US" sz="2400" dirty="0" smtClean="0"/>
              <a:t>These </a:t>
            </a:r>
            <a:r>
              <a:rPr lang="en-US" sz="2400" dirty="0"/>
              <a:t>locations were then filtered so that those with more than </a:t>
            </a:r>
            <a:r>
              <a:rPr lang="en-US" sz="2400" dirty="0" smtClean="0"/>
              <a:t>one restaurant </a:t>
            </a:r>
            <a:r>
              <a:rPr lang="en-US" sz="2400" dirty="0"/>
              <a:t>in radius of 250m and those with an Italian restaurant closer than 400m were removed.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Cluster the </a:t>
            </a:r>
            <a:r>
              <a:rPr lang="en-US" sz="2400" dirty="0"/>
              <a:t>l</a:t>
            </a:r>
            <a:r>
              <a:rPr lang="en-US" sz="2400" dirty="0" smtClean="0"/>
              <a:t>ocation candidates</a:t>
            </a:r>
            <a:r>
              <a:rPr lang="en-US" sz="2400" dirty="0" smtClean="0"/>
              <a:t> </a:t>
            </a:r>
            <a:r>
              <a:rPr lang="en-US" sz="2400" dirty="0"/>
              <a:t>to create zones of interest </a:t>
            </a:r>
            <a:r>
              <a:rPr lang="en-US" sz="2400" dirty="0" smtClean="0"/>
              <a:t> containing greatest number </a:t>
            </a:r>
            <a:r>
              <a:rPr lang="en-US" sz="2400" dirty="0"/>
              <a:t>of location candidates. </a:t>
            </a:r>
            <a:endParaRPr lang="en-US" sz="2400" dirty="0" smtClean="0"/>
          </a:p>
          <a:p>
            <a:r>
              <a:rPr lang="en-US" sz="2400" dirty="0" smtClean="0"/>
              <a:t>Latitude </a:t>
            </a:r>
            <a:r>
              <a:rPr lang="en-US" sz="2400" dirty="0"/>
              <a:t>and longitudes of centers of those zones were </a:t>
            </a:r>
            <a:r>
              <a:rPr lang="en-US" sz="2400" dirty="0" smtClean="0"/>
              <a:t>identified. </a:t>
            </a:r>
          </a:p>
          <a:p>
            <a:r>
              <a:rPr lang="en-US" sz="2400" dirty="0" smtClean="0"/>
              <a:t>Can be </a:t>
            </a:r>
            <a:r>
              <a:rPr lang="en-US" sz="2400" dirty="0"/>
              <a:t>used as markers/starting points for more detailed </a:t>
            </a:r>
            <a:r>
              <a:rPr lang="en-US" sz="2400" dirty="0" smtClean="0"/>
              <a:t>local </a:t>
            </a:r>
            <a:r>
              <a:rPr lang="en-US" sz="2400" dirty="0"/>
              <a:t>analysis based on other factors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Result of all this is 3 zones containing largest number of potential new cafe locations based </a:t>
            </a:r>
            <a:r>
              <a:rPr lang="en-US" sz="2400" dirty="0" smtClean="0"/>
              <a:t>on number </a:t>
            </a:r>
            <a:r>
              <a:rPr lang="en-US" sz="2400" dirty="0"/>
              <a:t>of and distance to existing venues - both restaurants in general and cafes particularly.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Purpose of this project was to identify areas close to Chicago center with low number of </a:t>
            </a:r>
            <a:r>
              <a:rPr lang="en-US" sz="2400" dirty="0" smtClean="0"/>
              <a:t>restaurants (particularly </a:t>
            </a:r>
            <a:r>
              <a:rPr lang="en-US" sz="2400" dirty="0"/>
              <a:t>cafes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To aid </a:t>
            </a:r>
            <a:r>
              <a:rPr lang="en-US" sz="2400" dirty="0"/>
              <a:t>stakeholders in narrowing down the search for optimal </a:t>
            </a:r>
            <a:r>
              <a:rPr lang="en-US" sz="2400" dirty="0" smtClean="0"/>
              <a:t>location for a </a:t>
            </a:r>
            <a:r>
              <a:rPr lang="en-US" sz="2400" dirty="0"/>
              <a:t>new cafe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By calculating restaurant density distribution from Foursquare data we have </a:t>
            </a:r>
            <a:r>
              <a:rPr lang="en-US" sz="2400" dirty="0" smtClean="0"/>
              <a:t>first identified </a:t>
            </a:r>
            <a:r>
              <a:rPr lang="en-US" sz="2400" dirty="0"/>
              <a:t>general neighborhood </a:t>
            </a:r>
            <a:r>
              <a:rPr lang="en-US" sz="2400" dirty="0" smtClean="0"/>
              <a:t>locations.</a:t>
            </a:r>
          </a:p>
          <a:p>
            <a:r>
              <a:rPr lang="en-US" sz="2400" dirty="0" smtClean="0"/>
              <a:t>By further </a:t>
            </a:r>
            <a:r>
              <a:rPr lang="en-US" sz="2400" dirty="0"/>
              <a:t>analysis, </a:t>
            </a:r>
            <a:r>
              <a:rPr lang="en-US" sz="2400" dirty="0" smtClean="0"/>
              <a:t>generated extensive collection </a:t>
            </a:r>
            <a:r>
              <a:rPr lang="en-US" sz="2400" dirty="0"/>
              <a:t>of locations which satisfy some basic requirements regarding existing nearby </a:t>
            </a:r>
            <a:r>
              <a:rPr lang="en-US" sz="2400" dirty="0" smtClean="0"/>
              <a:t>restaurants.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Conclusion(Contd.)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Clustering of those locations was then performed in order to create major zones of interest.</a:t>
            </a:r>
          </a:p>
          <a:p>
            <a:r>
              <a:rPr lang="en-US" sz="2400" dirty="0" smtClean="0"/>
              <a:t>Addresses of those zone centers were created to be used as starting points for final exploration by stakeholders.</a:t>
            </a:r>
          </a:p>
          <a:p>
            <a:r>
              <a:rPr lang="en-US" sz="2400" dirty="0" smtClean="0"/>
              <a:t>Final decision on optimal restaurant location will be made by stakeholders based on their preferences.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2. </a:t>
            </a:r>
            <a:r>
              <a:rPr lang="en-US" sz="2800" dirty="0"/>
              <a:t>Problem </a:t>
            </a:r>
            <a:r>
              <a:rPr lang="en-US" sz="2800" dirty="0" smtClean="0"/>
              <a:t>Statement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To </a:t>
            </a:r>
            <a:r>
              <a:rPr lang="en-US" sz="2800" dirty="0"/>
              <a:t>find the best land site to start an cafe in </a:t>
            </a:r>
            <a:r>
              <a:rPr lang="en-US" sz="2800" dirty="0" smtClean="0"/>
              <a:t>Chicago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Factors </a:t>
            </a:r>
            <a:r>
              <a:rPr lang="en-US" sz="2800" dirty="0"/>
              <a:t>that will influence our decision </a:t>
            </a:r>
            <a:r>
              <a:rPr lang="en-US" sz="2800" dirty="0" smtClean="0"/>
              <a:t>are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2400" dirty="0" smtClean="0"/>
              <a:t>number </a:t>
            </a:r>
            <a:r>
              <a:rPr lang="en-US" sz="2400" dirty="0"/>
              <a:t>of existing restaurants in the </a:t>
            </a:r>
            <a:r>
              <a:rPr lang="en-US" sz="2400" dirty="0" smtClean="0"/>
              <a:t>neighborhood</a:t>
            </a:r>
            <a:endParaRPr lang="en-US" sz="2400" dirty="0"/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2400" dirty="0" smtClean="0"/>
              <a:t>number </a:t>
            </a:r>
            <a:r>
              <a:rPr lang="en-US" sz="2400" dirty="0"/>
              <a:t>of and distance to cafes in the neighborhood, if any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2400" dirty="0" smtClean="0"/>
              <a:t>distance </a:t>
            </a:r>
            <a:r>
              <a:rPr lang="en-US" sz="2400" dirty="0"/>
              <a:t>of neighborhood from city center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2800" dirty="0" smtClean="0"/>
              <a:t>1. Data Sources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Data </a:t>
            </a:r>
            <a:r>
              <a:rPr lang="en-US" sz="2400" dirty="0"/>
              <a:t>is collected from </a:t>
            </a:r>
            <a:r>
              <a:rPr lang="en-US" sz="2400" dirty="0" err="1"/>
              <a:t>kaggle</a:t>
            </a:r>
            <a:r>
              <a:rPr lang="en-US" sz="2400" dirty="0"/>
              <a:t> website. Chicago neighborhoods data is a </a:t>
            </a:r>
            <a:r>
              <a:rPr lang="en-US" sz="2400" dirty="0" err="1"/>
              <a:t>json</a:t>
            </a:r>
            <a:r>
              <a:rPr lang="en-US" sz="2400" dirty="0"/>
              <a:t> file that contains </a:t>
            </a:r>
            <a:r>
              <a:rPr lang="en-US" sz="2400" dirty="0" smtClean="0"/>
              <a:t>the longitude </a:t>
            </a:r>
            <a:r>
              <a:rPr lang="en-US" sz="2400" dirty="0"/>
              <a:t>and latitudes of </a:t>
            </a:r>
            <a:r>
              <a:rPr lang="en-US" sz="2400" dirty="0" smtClean="0"/>
              <a:t>neighborhoods.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800" dirty="0" smtClean="0"/>
              <a:t>2. Load </a:t>
            </a:r>
            <a:r>
              <a:rPr lang="en-US" sz="2800" dirty="0"/>
              <a:t>and explore the </a:t>
            </a:r>
            <a:r>
              <a:rPr lang="en-US" sz="2800" dirty="0" smtClean="0"/>
              <a:t>data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400" dirty="0" smtClean="0"/>
              <a:t>Downloaded data is </a:t>
            </a:r>
            <a:r>
              <a:rPr lang="en-US" sz="2400" dirty="0"/>
              <a:t>read into a pandas data frame named ‘neighborhoods’.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3</a:t>
            </a:r>
            <a:r>
              <a:rPr lang="en-US" dirty="0" smtClean="0"/>
              <a:t>. </a:t>
            </a:r>
            <a:r>
              <a:rPr lang="en-US" sz="2800" dirty="0" smtClean="0"/>
              <a:t>Foursquare API</a:t>
            </a:r>
          </a:p>
          <a:p>
            <a:r>
              <a:rPr lang="en-US" sz="2400" dirty="0" smtClean="0"/>
              <a:t>Interested </a:t>
            </a:r>
            <a:r>
              <a:rPr lang="en-US" sz="2400" dirty="0"/>
              <a:t>in venues in 'food' </a:t>
            </a:r>
            <a:r>
              <a:rPr lang="en-US" sz="2400" dirty="0" smtClean="0"/>
              <a:t>category.</a:t>
            </a:r>
          </a:p>
          <a:p>
            <a:r>
              <a:rPr lang="en-US" sz="2400" dirty="0" smtClean="0"/>
              <a:t>List venues that </a:t>
            </a:r>
            <a:r>
              <a:rPr lang="en-US" sz="2400" dirty="0"/>
              <a:t>have 'restaurant', 'cafe', 'cafeteria', 'bakery', 'coffee shop' in category </a:t>
            </a:r>
            <a:r>
              <a:rPr lang="en-US" sz="2400" dirty="0" smtClean="0"/>
              <a:t>name.</a:t>
            </a:r>
          </a:p>
          <a:p>
            <a:r>
              <a:rPr lang="en-US" sz="2400" dirty="0" smtClean="0"/>
              <a:t>Find </a:t>
            </a:r>
            <a:r>
              <a:rPr lang="en-US" sz="2400" dirty="0"/>
              <a:t>the </a:t>
            </a:r>
            <a:r>
              <a:rPr lang="en-US" sz="2400" dirty="0" smtClean="0"/>
              <a:t>total number </a:t>
            </a:r>
            <a:r>
              <a:rPr lang="en-US" sz="2400" dirty="0"/>
              <a:t>of restaurants, total number of cafes, percentage of cafes and the average number </a:t>
            </a:r>
            <a:r>
              <a:rPr lang="en-US" sz="2400" dirty="0" smtClean="0"/>
              <a:t>of restaurants </a:t>
            </a:r>
            <a:r>
              <a:rPr lang="en-US" sz="2400" dirty="0"/>
              <a:t>in neighborhood from the </a:t>
            </a:r>
            <a:r>
              <a:rPr lang="en-US" sz="2400" dirty="0" smtClean="0"/>
              <a:t>data.</a:t>
            </a:r>
          </a:p>
          <a:p>
            <a:r>
              <a:rPr lang="en-US" sz="2400" dirty="0"/>
              <a:t>Based on which we will plot the map of Chicago </a:t>
            </a:r>
            <a:r>
              <a:rPr lang="en-US" sz="2400" dirty="0" smtClean="0"/>
              <a:t>with red </a:t>
            </a:r>
            <a:r>
              <a:rPr lang="en-US" sz="2400" dirty="0"/>
              <a:t>circles on cafes and blue circles on restaurants, using folium.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ata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838200"/>
            <a:ext cx="8153400" cy="3897278"/>
          </a:xfrm>
        </p:spPr>
      </p:pic>
      <p:sp>
        <p:nvSpPr>
          <p:cNvPr id="6" name="TextBox 5"/>
          <p:cNvSpPr txBox="1"/>
          <p:nvPr/>
        </p:nvSpPr>
        <p:spPr>
          <a:xfrm>
            <a:off x="2209800" y="50292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drawn from the data frame using folium.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Collect </a:t>
            </a:r>
            <a:r>
              <a:rPr lang="en-US" sz="2400" dirty="0"/>
              <a:t>the required data: location and type (category) of every </a:t>
            </a:r>
            <a:r>
              <a:rPr lang="en-US" sz="2400" dirty="0" smtClean="0"/>
              <a:t>restaurant within </a:t>
            </a:r>
            <a:r>
              <a:rPr lang="en-US" sz="2400" dirty="0"/>
              <a:t>6km from Chicago center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Identify the </a:t>
            </a:r>
            <a:r>
              <a:rPr lang="en-US" sz="2400" dirty="0"/>
              <a:t>cafes (according to </a:t>
            </a:r>
            <a:r>
              <a:rPr lang="en-US" sz="2400" dirty="0" smtClean="0"/>
              <a:t>Foursquare categorization).</a:t>
            </a:r>
          </a:p>
          <a:p>
            <a:r>
              <a:rPr lang="en-US" sz="2400" dirty="0" smtClean="0"/>
              <a:t>Calculation </a:t>
            </a:r>
            <a:r>
              <a:rPr lang="en-US" sz="2400" dirty="0"/>
              <a:t>and exploration of 'restaurant density' </a:t>
            </a:r>
            <a:r>
              <a:rPr lang="en-US" sz="2400" dirty="0" smtClean="0"/>
              <a:t>across different </a:t>
            </a:r>
            <a:r>
              <a:rPr lang="en-US" sz="2400" dirty="0"/>
              <a:t>areas of </a:t>
            </a:r>
            <a:r>
              <a:rPr lang="en-US" sz="2400" dirty="0" smtClean="0"/>
              <a:t>Chicago.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sing </a:t>
            </a:r>
            <a:r>
              <a:rPr lang="en-US" sz="2400" b="1" dirty="0" err="1" smtClean="0"/>
              <a:t>heatmaps</a:t>
            </a:r>
            <a:r>
              <a:rPr lang="en-US" sz="2400" b="1" dirty="0" smtClean="0"/>
              <a:t>, </a:t>
            </a:r>
            <a:r>
              <a:rPr lang="en-US" sz="2400" dirty="0" smtClean="0"/>
              <a:t>identify </a:t>
            </a:r>
            <a:r>
              <a:rPr lang="en-US" sz="2400" dirty="0"/>
              <a:t>a few promising areas close to </a:t>
            </a:r>
            <a:r>
              <a:rPr lang="en-US" sz="2400" dirty="0" smtClean="0"/>
              <a:t>center with </a:t>
            </a:r>
            <a:r>
              <a:rPr lang="en-US" sz="2400" dirty="0"/>
              <a:t>low number of </a:t>
            </a:r>
            <a:r>
              <a:rPr lang="en-US" sz="2400" dirty="0" smtClean="0"/>
              <a:t>restaurants </a:t>
            </a:r>
            <a:r>
              <a:rPr lang="en-US" sz="2400" dirty="0"/>
              <a:t>and no cafes in </a:t>
            </a:r>
            <a:r>
              <a:rPr lang="en-US" sz="2400" dirty="0" smtClean="0"/>
              <a:t>vicinity.</a:t>
            </a:r>
          </a:p>
          <a:p>
            <a:r>
              <a:rPr lang="en-US" sz="2400" dirty="0" smtClean="0"/>
              <a:t>Consider </a:t>
            </a:r>
            <a:r>
              <a:rPr lang="en-US" sz="2400" dirty="0"/>
              <a:t>locations with no more than one restaurant </a:t>
            </a:r>
            <a:r>
              <a:rPr lang="en-US" sz="2400" dirty="0" smtClean="0"/>
              <a:t>in radius </a:t>
            </a:r>
            <a:r>
              <a:rPr lang="en-US" sz="2400" dirty="0"/>
              <a:t>of 500 </a:t>
            </a:r>
            <a:r>
              <a:rPr lang="en-US" sz="2400" dirty="0" smtClean="0"/>
              <a:t>meters and locations </a:t>
            </a:r>
            <a:r>
              <a:rPr lang="en-US" sz="2400" dirty="0"/>
              <a:t>without cafes in radius of 400 </a:t>
            </a:r>
            <a:r>
              <a:rPr lang="en-US" sz="2400" dirty="0" smtClean="0"/>
              <a:t>meters.</a:t>
            </a:r>
          </a:p>
          <a:p>
            <a:r>
              <a:rPr lang="en-US" sz="2400" dirty="0" smtClean="0"/>
              <a:t>Create maps </a:t>
            </a:r>
            <a:r>
              <a:rPr lang="en-US" sz="2400" dirty="0"/>
              <a:t>of all such locations </a:t>
            </a:r>
            <a:r>
              <a:rPr lang="en-US" sz="2400" dirty="0" smtClean="0"/>
              <a:t>and </a:t>
            </a:r>
            <a:r>
              <a:rPr lang="en-US" sz="2400" dirty="0"/>
              <a:t>also create clusters (using k-means clustering) of those locations </a:t>
            </a:r>
            <a:r>
              <a:rPr lang="en-US" sz="2400" dirty="0" smtClean="0"/>
              <a:t>to identify </a:t>
            </a:r>
            <a:r>
              <a:rPr lang="en-US" sz="2400" dirty="0"/>
              <a:t>general </a:t>
            </a:r>
            <a:r>
              <a:rPr lang="en-US" sz="2400" dirty="0" smtClean="0"/>
              <a:t>zones.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Count the </a:t>
            </a:r>
            <a:r>
              <a:rPr lang="en-US" sz="2400" dirty="0"/>
              <a:t>number of restaurants in every area </a:t>
            </a:r>
            <a:r>
              <a:rPr lang="en-US" sz="2400" dirty="0" smtClean="0"/>
              <a:t>candidate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analysi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33600"/>
            <a:ext cx="7820025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Calculate </a:t>
            </a:r>
            <a:r>
              <a:rPr lang="en-US" sz="2400" dirty="0"/>
              <a:t>the distance to nearest cafe from every area candidate </a:t>
            </a:r>
            <a:r>
              <a:rPr lang="en-US" sz="2400" dirty="0" smtClean="0"/>
              <a:t>center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analysis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0"/>
            <a:ext cx="7772400" cy="4048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984</Words>
  <Application>Microsoft Office PowerPoint</Application>
  <PresentationFormat>On-screen Show (4:3)</PresentationFormat>
  <Paragraphs>76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The Battle of the Neighborhoods</vt:lpstr>
      <vt:lpstr>Introduction</vt:lpstr>
      <vt:lpstr>Slide 3</vt:lpstr>
      <vt:lpstr>Data</vt:lpstr>
      <vt:lpstr>Slide 5</vt:lpstr>
      <vt:lpstr>Slide 6</vt:lpstr>
      <vt:lpstr>Methodology</vt:lpstr>
      <vt:lpstr>Analysis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Results and Discussion</vt:lpstr>
      <vt:lpstr>Slide 22</vt:lpstr>
      <vt:lpstr>Conclusion</vt:lpstr>
      <vt:lpstr>Conclusion(Contd.)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Neighborhoods</dc:title>
  <dc:creator>Owner</dc:creator>
  <cp:lastModifiedBy>Owner</cp:lastModifiedBy>
  <cp:revision>7</cp:revision>
  <dcterms:created xsi:type="dcterms:W3CDTF">2019-09-18T09:29:19Z</dcterms:created>
  <dcterms:modified xsi:type="dcterms:W3CDTF">2019-09-18T10:31:38Z</dcterms:modified>
</cp:coreProperties>
</file>