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fea0a4172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efea0a4172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efea0a417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efea0a417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f13c2f70a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f13c2f70a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efea0a4172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efea0a4172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fea0a417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fea0a417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efea0a417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efea0a417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efea0a417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efea0a417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efea0a417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efea0a417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efea0a417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efea0a417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fea0a417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efea0a417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efea0a417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efea0a417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efea0a4172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efea0a417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Weeks 6 Report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Code Generation and Documentation Search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idx="1" type="body"/>
          </p:nvPr>
        </p:nvSpPr>
        <p:spPr>
          <a:xfrm>
            <a:off x="311700" y="1017725"/>
            <a:ext cx="8520600" cy="3898200"/>
          </a:xfrm>
          <a:prstGeom prst="rect">
            <a:avLst/>
          </a:prstGeom>
          <a:ln cap="flat" cmpd="sng" w="19050">
            <a:solidFill>
              <a:srgbClr val="FFFF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00"/>
                </a:solidFill>
              </a:rPr>
              <a:t>&gt;&gt;&gt; Can you make it two separate functions, one for pressure and one for temperature? I get HTTP Error 400 because you can't group the field conditions like that (e.g., "['env.pressure', 'env.temperature']")</a:t>
            </a:r>
            <a:endParaRPr/>
          </a:p>
        </p:txBody>
      </p:sp>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Sensical code (cont.)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idx="4294967295" type="body"/>
          </p:nvPr>
        </p:nvSpPr>
        <p:spPr>
          <a:xfrm>
            <a:off x="238125" y="4048125"/>
            <a:ext cx="8515500" cy="83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~Perfect code! It only missed the sage_data_client import</a:t>
            </a:r>
            <a:endParaRPr/>
          </a:p>
        </p:txBody>
      </p:sp>
      <p:pic>
        <p:nvPicPr>
          <p:cNvPr id="124" name="Google Shape;124;p23"/>
          <p:cNvPicPr preferRelativeResize="0"/>
          <p:nvPr/>
        </p:nvPicPr>
        <p:blipFill>
          <a:blip r:embed="rId3">
            <a:alphaModFix/>
          </a:blip>
          <a:stretch>
            <a:fillRect/>
          </a:stretch>
        </p:blipFill>
        <p:spPr>
          <a:xfrm>
            <a:off x="47625" y="0"/>
            <a:ext cx="4353201" cy="3933824"/>
          </a:xfrm>
          <a:prstGeom prst="rect">
            <a:avLst/>
          </a:prstGeom>
          <a:noFill/>
          <a:ln>
            <a:noFill/>
          </a:ln>
        </p:spPr>
      </p:pic>
      <p:pic>
        <p:nvPicPr>
          <p:cNvPr id="125" name="Google Shape;125;p23"/>
          <p:cNvPicPr preferRelativeResize="0"/>
          <p:nvPr/>
        </p:nvPicPr>
        <p:blipFill>
          <a:blip r:embed="rId4">
            <a:alphaModFix/>
          </a:blip>
          <a:stretch>
            <a:fillRect/>
          </a:stretch>
        </p:blipFill>
        <p:spPr>
          <a:xfrm>
            <a:off x="4515555" y="0"/>
            <a:ext cx="4571297" cy="39338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4"/>
          <p:cNvPicPr preferRelativeResize="0"/>
          <p:nvPr/>
        </p:nvPicPr>
        <p:blipFill>
          <a:blip r:embed="rId3">
            <a:alphaModFix/>
          </a:blip>
          <a:stretch>
            <a:fillRect/>
          </a:stretch>
        </p:blipFill>
        <p:spPr>
          <a:xfrm>
            <a:off x="-171450" y="-85725"/>
            <a:ext cx="3495676" cy="3049426"/>
          </a:xfrm>
          <a:prstGeom prst="rect">
            <a:avLst/>
          </a:prstGeom>
          <a:noFill/>
          <a:ln>
            <a:noFill/>
          </a:ln>
        </p:spPr>
      </p:pic>
      <p:pic>
        <p:nvPicPr>
          <p:cNvPr id="131" name="Google Shape;131;p24"/>
          <p:cNvPicPr preferRelativeResize="0"/>
          <p:nvPr/>
        </p:nvPicPr>
        <p:blipFill>
          <a:blip r:embed="rId4">
            <a:alphaModFix/>
          </a:blip>
          <a:stretch>
            <a:fillRect/>
          </a:stretch>
        </p:blipFill>
        <p:spPr>
          <a:xfrm>
            <a:off x="-171450" y="2321675"/>
            <a:ext cx="3562352" cy="3107574"/>
          </a:xfrm>
          <a:prstGeom prst="rect">
            <a:avLst/>
          </a:prstGeom>
          <a:noFill/>
          <a:ln>
            <a:noFill/>
          </a:ln>
        </p:spPr>
      </p:pic>
      <p:pic>
        <p:nvPicPr>
          <p:cNvPr id="132" name="Google Shape;132;p24"/>
          <p:cNvPicPr preferRelativeResize="0"/>
          <p:nvPr/>
        </p:nvPicPr>
        <p:blipFill>
          <a:blip r:embed="rId5">
            <a:alphaModFix/>
          </a:blip>
          <a:stretch>
            <a:fillRect/>
          </a:stretch>
        </p:blipFill>
        <p:spPr>
          <a:xfrm>
            <a:off x="4848225" y="-85730"/>
            <a:ext cx="3495676" cy="3049429"/>
          </a:xfrm>
          <a:prstGeom prst="rect">
            <a:avLst/>
          </a:prstGeom>
          <a:noFill/>
          <a:ln>
            <a:noFill/>
          </a:ln>
        </p:spPr>
      </p:pic>
      <p:pic>
        <p:nvPicPr>
          <p:cNvPr id="133" name="Google Shape;133;p24"/>
          <p:cNvPicPr preferRelativeResize="0"/>
          <p:nvPr/>
        </p:nvPicPr>
        <p:blipFill>
          <a:blip r:embed="rId6">
            <a:alphaModFix/>
          </a:blip>
          <a:stretch>
            <a:fillRect/>
          </a:stretch>
        </p:blipFill>
        <p:spPr>
          <a:xfrm>
            <a:off x="4848225" y="2321667"/>
            <a:ext cx="3495676" cy="304940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idx="1" type="body"/>
          </p:nvPr>
        </p:nvSpPr>
        <p:spPr>
          <a:xfrm>
            <a:off x="311700" y="1389600"/>
            <a:ext cx="41289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Model can query sage data client as long as it’s provided the structure of the data it’s querying</a:t>
            </a:r>
            <a:endParaRPr/>
          </a:p>
          <a:p>
            <a:pPr indent="-304800" lvl="0" marL="457200" rtl="0" algn="l">
              <a:spcBef>
                <a:spcPts val="0"/>
              </a:spcBef>
              <a:spcAft>
                <a:spcPts val="0"/>
              </a:spcAft>
              <a:buSzPts val="1200"/>
              <a:buChar char="●"/>
            </a:pPr>
            <a:r>
              <a:rPr lang="en"/>
              <a:t>Providing a clean and specific structure to the model is necessary for the best performance</a:t>
            </a:r>
            <a:endParaRPr/>
          </a:p>
        </p:txBody>
      </p:sp>
      <p:sp>
        <p:nvSpPr>
          <p:cNvPr id="139" name="Google Shape;139;p2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	</a:t>
            </a:r>
            <a:endParaRPr/>
          </a:p>
        </p:txBody>
      </p:sp>
      <p:sp>
        <p:nvSpPr>
          <p:cNvPr id="140" name="Google Shape;140;p25"/>
          <p:cNvSpPr txBox="1"/>
          <p:nvPr>
            <p:ph idx="1" type="body"/>
          </p:nvPr>
        </p:nvSpPr>
        <p:spPr>
          <a:xfrm>
            <a:off x="4897550" y="1389600"/>
            <a:ext cx="41289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RAG and vector bases</a:t>
            </a:r>
            <a:endParaRPr/>
          </a:p>
        </p:txBody>
      </p:sp>
      <p:sp>
        <p:nvSpPr>
          <p:cNvPr id="141" name="Google Shape;141;p25"/>
          <p:cNvSpPr txBox="1"/>
          <p:nvPr>
            <p:ph type="title"/>
          </p:nvPr>
        </p:nvSpPr>
        <p:spPr>
          <a:xfrm>
            <a:off x="4897550" y="6339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To do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Sage Data Client</a:t>
            </a:r>
            <a:endParaRPr/>
          </a:p>
        </p:txBody>
      </p:sp>
      <p:sp>
        <p:nvSpPr>
          <p:cNvPr id="61" name="Google Shape;61;p14"/>
          <p:cNvSpPr txBox="1"/>
          <p:nvPr>
            <p:ph idx="1" type="body"/>
          </p:nvPr>
        </p:nvSpPr>
        <p:spPr>
          <a:xfrm>
            <a:off x="311700" y="1152475"/>
            <a:ext cx="82893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Goal: generate code to obtain readings from any node</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Nonsensical code</a:t>
            </a:r>
            <a:endParaRPr/>
          </a:p>
        </p:txBody>
      </p:sp>
      <p:sp>
        <p:nvSpPr>
          <p:cNvPr id="67" name="Google Shape;67;p15"/>
          <p:cNvSpPr txBox="1"/>
          <p:nvPr>
            <p:ph idx="1" type="body"/>
          </p:nvPr>
        </p:nvSpPr>
        <p:spPr>
          <a:xfrm>
            <a:off x="311700" y="1152475"/>
            <a:ext cx="8520600" cy="3416400"/>
          </a:xfrm>
          <a:prstGeom prst="rect">
            <a:avLst/>
          </a:prstGeom>
          <a:ln cap="flat" cmpd="sng" w="19050">
            <a:solidFill>
              <a:srgbClr val="FFFF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00"/>
                </a:solidFill>
              </a:rPr>
              <a:t>&gt;&gt;&gt; The following is the general structure of the dataframe resulted from these lines of code: </a:t>
            </a:r>
            <a:endParaRPr>
              <a:solidFill>
                <a:srgbClr val="FFFF00"/>
              </a:solidFill>
            </a:endParaRPr>
          </a:p>
          <a:p>
            <a:pPr indent="0" lvl="0" marL="0" rtl="0" algn="l">
              <a:spcBef>
                <a:spcPts val="0"/>
              </a:spcBef>
              <a:spcAft>
                <a:spcPts val="0"/>
              </a:spcAft>
              <a:buNone/>
            </a:pPr>
            <a:r>
              <a:t/>
            </a:r>
            <a:endParaRPr>
              <a:solidFill>
                <a:srgbClr val="FFFF00"/>
              </a:solidFill>
            </a:endParaRPr>
          </a:p>
          <a:p>
            <a:pPr indent="0" lvl="0" marL="0" rtl="0" algn="l">
              <a:spcBef>
                <a:spcPts val="0"/>
              </a:spcBef>
              <a:spcAft>
                <a:spcPts val="0"/>
              </a:spcAft>
              <a:buNone/>
            </a:pPr>
            <a:r>
              <a:t/>
            </a:r>
            <a:endParaRPr>
              <a:solidFill>
                <a:srgbClr val="FFFF00"/>
              </a:solidFill>
            </a:endParaRPr>
          </a:p>
        </p:txBody>
      </p:sp>
      <p:pic>
        <p:nvPicPr>
          <p:cNvPr id="68" name="Google Shape;68;p15"/>
          <p:cNvPicPr preferRelativeResize="0"/>
          <p:nvPr/>
        </p:nvPicPr>
        <p:blipFill>
          <a:blip r:embed="rId3">
            <a:alphaModFix/>
          </a:blip>
          <a:stretch>
            <a:fillRect/>
          </a:stretch>
        </p:blipFill>
        <p:spPr>
          <a:xfrm>
            <a:off x="390525" y="1949125"/>
            <a:ext cx="5705475" cy="841700"/>
          </a:xfrm>
          <a:prstGeom prst="rect">
            <a:avLst/>
          </a:prstGeom>
          <a:noFill/>
          <a:ln>
            <a:noFill/>
          </a:ln>
        </p:spPr>
      </p:pic>
      <p:pic>
        <p:nvPicPr>
          <p:cNvPr id="69" name="Google Shape;69;p15"/>
          <p:cNvPicPr preferRelativeResize="0"/>
          <p:nvPr/>
        </p:nvPicPr>
        <p:blipFill>
          <a:blip r:embed="rId4">
            <a:alphaModFix/>
          </a:blip>
          <a:stretch>
            <a:fillRect/>
          </a:stretch>
        </p:blipFill>
        <p:spPr>
          <a:xfrm>
            <a:off x="390525" y="2960300"/>
            <a:ext cx="8353423" cy="1427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152400" y="1066800"/>
            <a:ext cx="8839202" cy="1690762"/>
          </a:xfrm>
          <a:prstGeom prst="rect">
            <a:avLst/>
          </a:prstGeom>
          <a:noFill/>
          <a:ln>
            <a:noFill/>
          </a:ln>
        </p:spPr>
      </p:pic>
      <p:sp>
        <p:nvSpPr>
          <p:cNvPr id="75" name="Google Shape;75;p16"/>
          <p:cNvSpPr txBox="1"/>
          <p:nvPr/>
        </p:nvSpPr>
        <p:spPr>
          <a:xfrm>
            <a:off x="95250" y="866775"/>
            <a:ext cx="8972700" cy="2162100"/>
          </a:xfrm>
          <a:prstGeom prst="rect">
            <a:avLst/>
          </a:prstGeom>
          <a:noFill/>
          <a:ln cap="flat" cmpd="sng" w="1905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311700" y="1152475"/>
            <a:ext cx="8709600" cy="3416400"/>
          </a:xfrm>
          <a:prstGeom prst="rect">
            <a:avLst/>
          </a:prstGeom>
          <a:ln cap="flat" cmpd="sng" w="19050">
            <a:solidFill>
              <a:srgbClr val="FFFF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FFFF00"/>
                </a:solidFill>
              </a:rPr>
              <a:t>&gt;&gt;&gt; Provided the following code, generate the code for the line plot and histogram of the temperature and humidity for the last hour for node W0B0 </a:t>
            </a:r>
            <a:endParaRPr sz="1200">
              <a:solidFill>
                <a:srgbClr val="FFFF00"/>
              </a:solidFill>
            </a:endParaRPr>
          </a:p>
          <a:p>
            <a:pPr indent="0" lvl="0" marL="0" rtl="0" algn="l">
              <a:spcBef>
                <a:spcPts val="0"/>
              </a:spcBef>
              <a:spcAft>
                <a:spcPts val="0"/>
              </a:spcAft>
              <a:buNone/>
            </a:pPr>
            <a:r>
              <a:t/>
            </a:r>
            <a:endParaRPr sz="1200"/>
          </a:p>
        </p:txBody>
      </p:sp>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Nonsensical code (cont.)</a:t>
            </a:r>
            <a:endParaRPr/>
          </a:p>
        </p:txBody>
      </p:sp>
      <p:pic>
        <p:nvPicPr>
          <p:cNvPr id="82" name="Google Shape;82;p17"/>
          <p:cNvPicPr preferRelativeResize="0"/>
          <p:nvPr/>
        </p:nvPicPr>
        <p:blipFill rotWithShape="1">
          <a:blip r:embed="rId3">
            <a:alphaModFix/>
          </a:blip>
          <a:srcRect b="-8213" l="0" r="-8213" t="0"/>
          <a:stretch/>
        </p:blipFill>
        <p:spPr>
          <a:xfrm>
            <a:off x="1933575" y="1478600"/>
            <a:ext cx="3914774" cy="3021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idx="1" type="body"/>
          </p:nvPr>
        </p:nvSpPr>
        <p:spPr>
          <a:xfrm>
            <a:off x="311700" y="1106000"/>
            <a:ext cx="8520600" cy="3974700"/>
          </a:xfrm>
          <a:prstGeom prst="rect">
            <a:avLst/>
          </a:prstGeom>
          <a:ln cap="flat" cmpd="sng" w="19050">
            <a:solidFill>
              <a:schemeClr val="lt2"/>
            </a:solidFill>
            <a:prstDash val="solid"/>
            <a:round/>
            <a:headEnd len="sm" w="sm" type="none"/>
            <a:tailEnd len="sm" w="sm" type="none"/>
          </a:ln>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Based on the provided code, I'll assume you want to create a line plot and histogram for the temperature and humidity readings from node `W0B0` for the last hour.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Here's how you can modify the code to achieve this:</a:t>
            </a:r>
            <a:endParaRPr/>
          </a:p>
          <a:p>
            <a:pPr indent="0" lvl="0" marL="0" rtl="0" algn="l">
              <a:spcBef>
                <a:spcPts val="0"/>
              </a:spcBef>
              <a:spcAft>
                <a:spcPts val="0"/>
              </a:spcAft>
              <a:buNone/>
            </a:pPr>
            <a:r>
              <a:t/>
            </a:r>
            <a:endParaRPr/>
          </a:p>
          <a:p>
            <a:pPr indent="0" lvl="0" marL="0" rtl="0" algn="l">
              <a:spcBef>
                <a:spcPts val="0"/>
              </a:spcBef>
              <a:spcAft>
                <a:spcPts val="0"/>
              </a:spcAft>
              <a:buNone/>
            </a:pPr>
            <a:r>
              <a:rPr b="1" i="1" lang="en"/>
              <a:t>[code]</a:t>
            </a:r>
            <a:endParaRPr b="1" i="1"/>
          </a:p>
          <a:p>
            <a:pPr indent="0" lvl="0" marL="0" rtl="0" algn="l">
              <a:spcBef>
                <a:spcPts val="0"/>
              </a:spcBef>
              <a:spcAft>
                <a:spcPts val="0"/>
              </a:spcAft>
              <a:buNone/>
            </a:pPr>
            <a:r>
              <a:t/>
            </a:r>
            <a:endParaRPr/>
          </a:p>
          <a:p>
            <a:pPr indent="0" lvl="0" marL="0" rtl="0" algn="l">
              <a:spcBef>
                <a:spcPts val="0"/>
              </a:spcBef>
              <a:spcAft>
                <a:spcPts val="0"/>
              </a:spcAft>
              <a:buNone/>
            </a:pPr>
            <a:r>
              <a:rPr lang="en"/>
              <a:t>This code will create a line plot showing the temperature (`sys.mem.slab`) and humidity (`iio.in_humidityrelative_input`) readings for node `W0B0` over the last </a:t>
            </a:r>
            <a:endParaRPr/>
          </a:p>
          <a:p>
            <a:pPr indent="0" lvl="0" marL="0" rtl="0" algn="l">
              <a:spcBef>
                <a:spcPts val="0"/>
              </a:spcBef>
              <a:spcAft>
                <a:spcPts val="0"/>
              </a:spcAft>
              <a:buNone/>
            </a:pPr>
            <a:r>
              <a:rPr lang="en"/>
              <a:t>hour. It also generates a histogram of these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Make sure you have imported the necessary libraries (e.g., `import sage_data_client`, `import matplotlib.pyplot as plt`) and that your environment is set up to </a:t>
            </a:r>
            <a:endParaRPr/>
          </a:p>
          <a:p>
            <a:pPr indent="0" lvl="0" marL="0" rtl="0" algn="l">
              <a:spcBef>
                <a:spcPts val="0"/>
              </a:spcBef>
              <a:spcAft>
                <a:spcPts val="0"/>
              </a:spcAft>
              <a:buNone/>
            </a:pPr>
            <a:r>
              <a:rPr lang="en"/>
              <a:t>run Python code with Jupyter Notebook or similar environment.</a:t>
            </a:r>
            <a:endParaRPr/>
          </a:p>
        </p:txBody>
      </p:sp>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Nonsensical code (cont.)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nvSpPr>
        <p:spPr>
          <a:xfrm>
            <a:off x="219075" y="238125"/>
            <a:ext cx="6419700" cy="4819800"/>
          </a:xfrm>
          <a:prstGeom prst="rect">
            <a:avLst/>
          </a:prstGeom>
          <a:noFill/>
          <a:ln cap="flat" cmpd="sng" w="19050">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endParaRPr>
          </a:p>
        </p:txBody>
      </p:sp>
      <p:pic>
        <p:nvPicPr>
          <p:cNvPr id="94" name="Google Shape;94;p19"/>
          <p:cNvPicPr preferRelativeResize="0"/>
          <p:nvPr/>
        </p:nvPicPr>
        <p:blipFill>
          <a:blip r:embed="rId3">
            <a:alphaModFix/>
          </a:blip>
          <a:stretch>
            <a:fillRect/>
          </a:stretch>
        </p:blipFill>
        <p:spPr>
          <a:xfrm>
            <a:off x="393362" y="390525"/>
            <a:ext cx="6071131" cy="4515001"/>
          </a:xfrm>
          <a:prstGeom prst="rect">
            <a:avLst/>
          </a:prstGeom>
          <a:noFill/>
          <a:ln>
            <a:noFill/>
          </a:ln>
        </p:spPr>
      </p:pic>
      <p:sp>
        <p:nvSpPr>
          <p:cNvPr id="95" name="Google Shape;95;p19"/>
          <p:cNvSpPr txBox="1"/>
          <p:nvPr/>
        </p:nvSpPr>
        <p:spPr>
          <a:xfrm>
            <a:off x="7048500" y="152400"/>
            <a:ext cx="1924200" cy="45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2"/>
                </a:solidFill>
              </a:rPr>
              <a:t>Does not work because you can’t provide lists in the filter field</a:t>
            </a:r>
            <a:endParaRPr sz="1700">
              <a:solidFill>
                <a:schemeClr val="lt2"/>
              </a:solidFill>
            </a:endParaRPr>
          </a:p>
          <a:p>
            <a:pPr indent="0" lvl="0" marL="0" rtl="0" algn="l">
              <a:spcBef>
                <a:spcPts val="0"/>
              </a:spcBef>
              <a:spcAft>
                <a:spcPts val="0"/>
              </a:spcAft>
              <a:buNone/>
            </a:pPr>
            <a:r>
              <a:t/>
            </a:r>
            <a:endParaRPr sz="1700">
              <a:solidFill>
                <a:schemeClr val="lt2"/>
              </a:solidFill>
            </a:endParaRPr>
          </a:p>
          <a:p>
            <a:pPr indent="0" lvl="0" marL="0" rtl="0" algn="l">
              <a:spcBef>
                <a:spcPts val="0"/>
              </a:spcBef>
              <a:spcAft>
                <a:spcPts val="0"/>
              </a:spcAft>
              <a:buNone/>
            </a:pPr>
            <a:r>
              <a:rPr lang="en" sz="1700">
                <a:solidFill>
                  <a:schemeClr val="lt2"/>
                </a:solidFill>
              </a:rPr>
              <a:t>HTTP ERROR 400</a:t>
            </a:r>
            <a:endParaRPr sz="1700">
              <a:solidFill>
                <a:schemeClr val="lt2"/>
              </a:solidFill>
            </a:endParaRPr>
          </a:p>
          <a:p>
            <a:pPr indent="0" lvl="0" marL="0" rtl="0" algn="l">
              <a:spcBef>
                <a:spcPts val="0"/>
              </a:spcBef>
              <a:spcAft>
                <a:spcPts val="0"/>
              </a:spcAft>
              <a:buNone/>
            </a:pPr>
            <a:r>
              <a:t/>
            </a:r>
            <a:endParaRPr sz="1700">
              <a:solidFill>
                <a:schemeClr val="lt2"/>
              </a:solidFill>
            </a:endParaRPr>
          </a:p>
          <a:p>
            <a:pPr indent="0" lvl="0" marL="0" rtl="0" algn="l">
              <a:spcBef>
                <a:spcPts val="0"/>
              </a:spcBef>
              <a:spcAft>
                <a:spcPts val="0"/>
              </a:spcAft>
              <a:buNone/>
            </a:pPr>
            <a:r>
              <a:rPr lang="en" sz="1700">
                <a:solidFill>
                  <a:schemeClr val="lt2"/>
                </a:solidFill>
              </a:rPr>
              <a:t>Also note the humidity and temperature names</a:t>
            </a:r>
            <a:endParaRPr sz="1700">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Sensical code</a:t>
            </a:r>
            <a:endParaRPr/>
          </a:p>
        </p:txBody>
      </p:sp>
      <p:sp>
        <p:nvSpPr>
          <p:cNvPr id="101" name="Google Shape;101;p20"/>
          <p:cNvSpPr txBox="1"/>
          <p:nvPr>
            <p:ph idx="1" type="body"/>
          </p:nvPr>
        </p:nvSpPr>
        <p:spPr>
          <a:xfrm>
            <a:off x="47625" y="1095375"/>
            <a:ext cx="9020100" cy="3924300"/>
          </a:xfrm>
          <a:prstGeom prst="rect">
            <a:avLst/>
          </a:prstGeom>
          <a:ln cap="flat" cmpd="sng" w="19050">
            <a:solidFill>
              <a:srgbClr val="FFFF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FFFF00"/>
                </a:solidFill>
              </a:rPr>
              <a:t>&gt;&gt;&gt; Below are randomized and cleaned up entries from a dataframe that was produced by `df_test = sage_data_client.query(start='-1h', tail=1)`</a:t>
            </a:r>
            <a:endParaRPr sz="1400">
              <a:solidFill>
                <a:srgbClr val="FFFF00"/>
              </a:solidFill>
            </a:endParaRPr>
          </a:p>
          <a:p>
            <a:pPr indent="0" lvl="0" marL="0" rtl="0" algn="l">
              <a:spcBef>
                <a:spcPts val="0"/>
              </a:spcBef>
              <a:spcAft>
                <a:spcPts val="0"/>
              </a:spcAft>
              <a:buNone/>
            </a:pPr>
            <a:r>
              <a:t/>
            </a:r>
            <a:endParaRPr sz="1400">
              <a:solidFill>
                <a:srgbClr val="FFFF00"/>
              </a:solidFill>
            </a:endParaRPr>
          </a:p>
          <a:p>
            <a:pPr indent="0" lvl="0" marL="0" rtl="0" algn="l">
              <a:spcBef>
                <a:spcPts val="0"/>
              </a:spcBef>
              <a:spcAft>
                <a:spcPts val="0"/>
              </a:spcAft>
              <a:buNone/>
            </a:pPr>
            <a:r>
              <a:t/>
            </a:r>
            <a:endParaRPr sz="1400">
              <a:solidFill>
                <a:srgbClr val="FFFF00"/>
              </a:solidFill>
            </a:endParaRPr>
          </a:p>
          <a:p>
            <a:pPr indent="0" lvl="0" marL="0" rtl="0" algn="l">
              <a:spcBef>
                <a:spcPts val="0"/>
              </a:spcBef>
              <a:spcAft>
                <a:spcPts val="0"/>
              </a:spcAft>
              <a:buNone/>
            </a:pPr>
            <a:r>
              <a:t/>
            </a:r>
            <a:endParaRPr sz="1400">
              <a:solidFill>
                <a:srgbClr val="FFFF00"/>
              </a:solidFill>
            </a:endParaRPr>
          </a:p>
          <a:p>
            <a:pPr indent="0" lvl="0" marL="0" rtl="0" algn="l">
              <a:spcBef>
                <a:spcPts val="0"/>
              </a:spcBef>
              <a:spcAft>
                <a:spcPts val="0"/>
              </a:spcAft>
              <a:buNone/>
            </a:pPr>
            <a:r>
              <a:t/>
            </a:r>
            <a:endParaRPr sz="1400">
              <a:solidFill>
                <a:srgbClr val="FFFF00"/>
              </a:solidFill>
            </a:endParaRPr>
          </a:p>
          <a:p>
            <a:pPr indent="0" lvl="0" marL="0" rtl="0" algn="l">
              <a:spcBef>
                <a:spcPts val="0"/>
              </a:spcBef>
              <a:spcAft>
                <a:spcPts val="0"/>
              </a:spcAft>
              <a:buNone/>
            </a:pPr>
            <a:r>
              <a:rPr lang="en" sz="1400">
                <a:solidFill>
                  <a:srgbClr val="FFFF00"/>
                </a:solidFill>
              </a:rPr>
              <a:t>That is the general structure of the dataframe. Given the following code that makes the line plot and histogram of pressure, can you provide me the code to graph the line plot and histogram of both pressure and temperature for node W0B0 from the last three hours?</a:t>
            </a:r>
            <a:endParaRPr sz="1400">
              <a:solidFill>
                <a:srgbClr val="FFFF00"/>
              </a:solidFill>
            </a:endParaRPr>
          </a:p>
        </p:txBody>
      </p:sp>
      <p:pic>
        <p:nvPicPr>
          <p:cNvPr id="102" name="Google Shape;102;p20"/>
          <p:cNvPicPr preferRelativeResize="0"/>
          <p:nvPr/>
        </p:nvPicPr>
        <p:blipFill>
          <a:blip r:embed="rId3">
            <a:alphaModFix/>
          </a:blip>
          <a:stretch>
            <a:fillRect/>
          </a:stretch>
        </p:blipFill>
        <p:spPr>
          <a:xfrm>
            <a:off x="104775" y="1656049"/>
            <a:ext cx="7105894" cy="971487"/>
          </a:xfrm>
          <a:prstGeom prst="rect">
            <a:avLst/>
          </a:prstGeom>
          <a:noFill/>
          <a:ln>
            <a:noFill/>
          </a:ln>
        </p:spPr>
      </p:pic>
      <p:sp>
        <p:nvSpPr>
          <p:cNvPr id="103" name="Google Shape;103;p20"/>
          <p:cNvSpPr txBox="1"/>
          <p:nvPr/>
        </p:nvSpPr>
        <p:spPr>
          <a:xfrm>
            <a:off x="3057525" y="124100"/>
            <a:ext cx="1895700" cy="7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Cleaned dataframe with:</a:t>
            </a:r>
            <a:endParaRPr sz="1800">
              <a:solidFill>
                <a:schemeClr val="lt2"/>
              </a:solidFill>
            </a:endParaRPr>
          </a:p>
        </p:txBody>
      </p:sp>
      <p:pic>
        <p:nvPicPr>
          <p:cNvPr id="104" name="Google Shape;104;p20"/>
          <p:cNvPicPr preferRelativeResize="0"/>
          <p:nvPr/>
        </p:nvPicPr>
        <p:blipFill>
          <a:blip r:embed="rId4">
            <a:alphaModFix/>
          </a:blip>
          <a:stretch>
            <a:fillRect/>
          </a:stretch>
        </p:blipFill>
        <p:spPr>
          <a:xfrm>
            <a:off x="4781550" y="152400"/>
            <a:ext cx="4299274" cy="649600"/>
          </a:xfrm>
          <a:prstGeom prst="rect">
            <a:avLst/>
          </a:prstGeom>
          <a:noFill/>
          <a:ln>
            <a:noFill/>
          </a:ln>
        </p:spPr>
      </p:pic>
      <p:pic>
        <p:nvPicPr>
          <p:cNvPr id="105" name="Google Shape;105;p20"/>
          <p:cNvPicPr preferRelativeResize="0"/>
          <p:nvPr/>
        </p:nvPicPr>
        <p:blipFill>
          <a:blip r:embed="rId5">
            <a:alphaModFix/>
          </a:blip>
          <a:stretch>
            <a:fillRect/>
          </a:stretch>
        </p:blipFill>
        <p:spPr>
          <a:xfrm>
            <a:off x="3514725" y="3157975"/>
            <a:ext cx="3019425" cy="1815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1"/>
          <p:cNvPicPr preferRelativeResize="0"/>
          <p:nvPr/>
        </p:nvPicPr>
        <p:blipFill>
          <a:blip r:embed="rId3">
            <a:alphaModFix/>
          </a:blip>
          <a:stretch>
            <a:fillRect/>
          </a:stretch>
        </p:blipFill>
        <p:spPr>
          <a:xfrm>
            <a:off x="152400" y="152400"/>
            <a:ext cx="5128864" cy="4838699"/>
          </a:xfrm>
          <a:prstGeom prst="rect">
            <a:avLst/>
          </a:prstGeom>
          <a:noFill/>
          <a:ln>
            <a:noFill/>
          </a:ln>
        </p:spPr>
      </p:pic>
      <p:sp>
        <p:nvSpPr>
          <p:cNvPr id="111" name="Google Shape;111;p21"/>
          <p:cNvSpPr txBox="1"/>
          <p:nvPr/>
        </p:nvSpPr>
        <p:spPr>
          <a:xfrm>
            <a:off x="76200" y="66675"/>
            <a:ext cx="5315100" cy="5010300"/>
          </a:xfrm>
          <a:prstGeom prst="rect">
            <a:avLst/>
          </a:prstGeom>
          <a:noFill/>
          <a:ln cap="flat" cmpd="sng" w="19050">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endParaRPr>
          </a:p>
        </p:txBody>
      </p:sp>
      <p:sp>
        <p:nvSpPr>
          <p:cNvPr id="112" name="Google Shape;112;p21"/>
          <p:cNvSpPr txBox="1"/>
          <p:nvPr/>
        </p:nvSpPr>
        <p:spPr>
          <a:xfrm>
            <a:off x="5657850" y="228600"/>
            <a:ext cx="3057600" cy="29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Again, cannot provide lists to filter</a:t>
            </a:r>
            <a:endParaRPr sz="1800">
              <a:solidFill>
                <a:schemeClr val="lt2"/>
              </a:solidFill>
            </a:endParaRPr>
          </a:p>
          <a:p>
            <a:pPr indent="0" lvl="0" marL="0" rtl="0" algn="l">
              <a:spcBef>
                <a:spcPts val="0"/>
              </a:spcBef>
              <a:spcAft>
                <a:spcPts val="0"/>
              </a:spcAft>
              <a:buNone/>
            </a:pPr>
            <a:r>
              <a:t/>
            </a:r>
            <a:endParaRPr sz="1800">
              <a:solidFill>
                <a:schemeClr val="lt2"/>
              </a:solidFill>
            </a:endParaRPr>
          </a:p>
          <a:p>
            <a:pPr indent="0" lvl="0" marL="0" rtl="0" algn="l">
              <a:spcBef>
                <a:spcPts val="0"/>
              </a:spcBef>
              <a:spcAft>
                <a:spcPts val="0"/>
              </a:spcAft>
              <a:buNone/>
            </a:pPr>
            <a:r>
              <a:rPr lang="en" sz="1800">
                <a:solidFill>
                  <a:schemeClr val="lt2"/>
                </a:solidFill>
              </a:rPr>
              <a:t>But almost perfect! </a:t>
            </a:r>
            <a:endParaRPr sz="1800">
              <a:solidFill>
                <a:schemeClr val="l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