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8" r:id="rId3"/>
    <p:sldId id="309" r:id="rId4"/>
    <p:sldId id="312" r:id="rId5"/>
    <p:sldId id="310" r:id="rId6"/>
    <p:sldId id="311" r:id="rId7"/>
    <p:sldId id="313" r:id="rId8"/>
    <p:sldId id="318" r:id="rId9"/>
    <p:sldId id="317" r:id="rId10"/>
    <p:sldId id="315" r:id="rId11"/>
    <p:sldId id="319" r:id="rId12"/>
    <p:sldId id="322" r:id="rId13"/>
    <p:sldId id="320" r:id="rId14"/>
    <p:sldId id="321" r:id="rId15"/>
    <p:sldId id="264" r:id="rId16"/>
    <p:sldId id="324" r:id="rId17"/>
    <p:sldId id="259" r:id="rId18"/>
    <p:sldId id="325" r:id="rId19"/>
    <p:sldId id="327" r:id="rId20"/>
    <p:sldId id="32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Encode Sans Semi Condense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A7AB8E-A5BB-4199-9CE0-7A5F076BEF84}">
  <a:tblStyle styleId="{F7A7AB8E-A5BB-4199-9CE0-7A5F076BEF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47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101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e33d86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e33d86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53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e33d86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e33d86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276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e33d86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e33d86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860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76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94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76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893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e33d86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e33d86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434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e33d86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e33d86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5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13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1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fe33d86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fe33d86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76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fe33d86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fe33d86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24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7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6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43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9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0" y="198314"/>
            <a:ext cx="9144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DESIGN AND DEVELOPMENT OF DATA DEPRESSION VISUALIZATION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WEBSITE-BASED </a:t>
            </a:r>
            <a:r>
              <a:rPr lang="en-US" sz="2000" dirty="0"/>
              <a:t>MENTAL HEALTH ASSISTANCE </a:t>
            </a:r>
            <a:r>
              <a:rPr lang="en-US" sz="2000" dirty="0" smtClean="0"/>
              <a:t>APPLICATION</a:t>
            </a:r>
            <a:br>
              <a:rPr lang="en-US" sz="2000" dirty="0" smtClean="0"/>
            </a:br>
            <a:r>
              <a:rPr lang="en-US" sz="2000" dirty="0" smtClean="0"/>
              <a:t>USING </a:t>
            </a:r>
            <a:r>
              <a:rPr lang="en-US" sz="2000" dirty="0"/>
              <a:t>K-MEANS CLUSTERING</a:t>
            </a:r>
            <a:endParaRPr sz="2000"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3184544" y="3379300"/>
            <a:ext cx="2919000" cy="4132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Nurul Amala Azza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02" y="1703811"/>
            <a:ext cx="899795" cy="8997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9;p28"/>
          <p:cNvSpPr txBox="1">
            <a:spLocks/>
          </p:cNvSpPr>
          <p:nvPr/>
        </p:nvSpPr>
        <p:spPr>
          <a:xfrm>
            <a:off x="3184544" y="4180397"/>
            <a:ext cx="2919000" cy="41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4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1200" dirty="0" smtClean="0"/>
              <a:t>2021</a:t>
            </a:r>
            <a:endParaRPr lang="en" sz="1200" dirty="0" smtClean="0"/>
          </a:p>
        </p:txBody>
      </p:sp>
      <p:sp>
        <p:nvSpPr>
          <p:cNvPr id="7" name="Google Shape;169;p28"/>
          <p:cNvSpPr txBox="1">
            <a:spLocks/>
          </p:cNvSpPr>
          <p:nvPr/>
        </p:nvSpPr>
        <p:spPr>
          <a:xfrm>
            <a:off x="0" y="2578203"/>
            <a:ext cx="9144000" cy="41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4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1200" b="1" dirty="0" smtClean="0">
                <a:solidFill>
                  <a:schemeClr val="tx1"/>
                </a:solidFill>
              </a:rPr>
              <a:t>Department of Computer and Informatics Engineering</a:t>
            </a:r>
            <a:endParaRPr lang="en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Google Shape;169;p28"/>
          <p:cNvSpPr txBox="1">
            <a:spLocks/>
          </p:cNvSpPr>
          <p:nvPr/>
        </p:nvSpPr>
        <p:spPr>
          <a:xfrm>
            <a:off x="3184544" y="3792549"/>
            <a:ext cx="2919000" cy="41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4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28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1200" dirty="0" smtClean="0"/>
              <a:t>4817040347</a:t>
            </a:r>
            <a:endParaRPr lang="e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/>
              <a:t>Technology </a:t>
            </a:r>
            <a:r>
              <a:rPr lang="en-US" sz="3200" dirty="0"/>
              <a:t>used</a:t>
            </a:r>
            <a:endParaRPr sz="3200" dirty="0"/>
          </a:p>
        </p:txBody>
      </p:sp>
      <p:sp>
        <p:nvSpPr>
          <p:cNvPr id="199" name="Google Shape;199;p31"/>
          <p:cNvSpPr/>
          <p:nvPr/>
        </p:nvSpPr>
        <p:spPr>
          <a:xfrm>
            <a:off x="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Django Rest Framework — Creating a Simple API in 15mins with DRF by Sjlouji  | Joan Louji | The Startu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7" t="14465" r="10338" b="15575"/>
          <a:stretch/>
        </p:blipFill>
        <p:spPr bwMode="auto">
          <a:xfrm>
            <a:off x="3246633" y="2681556"/>
            <a:ext cx="2650733" cy="158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Data used</a:t>
            </a:r>
            <a:endParaRPr sz="3200"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data used are 20 user depression data with attributes of age, gender, work status and level of </a:t>
            </a:r>
            <a:r>
              <a:rPr lang="en-US" dirty="0" smtClean="0"/>
              <a:t>depression.</a:t>
            </a:r>
            <a:endParaRPr dirty="0"/>
          </a:p>
        </p:txBody>
      </p:sp>
      <p:sp>
        <p:nvSpPr>
          <p:cNvPr id="199" name="Google Shape;199;p31"/>
          <p:cNvSpPr/>
          <p:nvPr/>
        </p:nvSpPr>
        <p:spPr>
          <a:xfrm>
            <a:off x="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O</a:t>
            </a:r>
            <a:r>
              <a:rPr lang="en-US" sz="3200" dirty="0" smtClean="0"/>
              <a:t>ptimal </a:t>
            </a:r>
            <a:r>
              <a:rPr lang="en-US" sz="3200" dirty="0"/>
              <a:t>number of </a:t>
            </a:r>
            <a:r>
              <a:rPr lang="en-US" sz="3200" dirty="0" smtClean="0"/>
              <a:t>clusters </a:t>
            </a:r>
            <a:br>
              <a:rPr lang="en-US" sz="3200" dirty="0" smtClean="0"/>
            </a:br>
            <a:r>
              <a:rPr lang="en-US" sz="3200" dirty="0" smtClean="0"/>
              <a:t>use </a:t>
            </a:r>
            <a:r>
              <a:rPr lang="en-US" sz="3200" dirty="0" err="1" smtClean="0"/>
              <a:t>davies</a:t>
            </a:r>
            <a:r>
              <a:rPr lang="en-US" sz="3200" dirty="0" smtClean="0"/>
              <a:t> </a:t>
            </a:r>
            <a:r>
              <a:rPr lang="en-US" sz="3200" dirty="0" err="1" smtClean="0"/>
              <a:t>bouldin</a:t>
            </a:r>
            <a:r>
              <a:rPr lang="en-US" sz="3200" dirty="0" smtClean="0"/>
              <a:t> index</a:t>
            </a:r>
            <a:endParaRPr lang="en-US" sz="3200" dirty="0"/>
          </a:p>
        </p:txBody>
      </p:sp>
      <p:sp>
        <p:nvSpPr>
          <p:cNvPr id="199" name="Google Shape;199;p31"/>
          <p:cNvSpPr/>
          <p:nvPr/>
        </p:nvSpPr>
        <p:spPr>
          <a:xfrm>
            <a:off x="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17" y="2313319"/>
            <a:ext cx="365696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43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90308"/>
              </p:ext>
            </p:extLst>
          </p:nvPr>
        </p:nvGraphicFramePr>
        <p:xfrm>
          <a:off x="3113072" y="211341"/>
          <a:ext cx="5804896" cy="472081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573313"/>
                <a:gridCol w="948934"/>
                <a:gridCol w="1485636"/>
                <a:gridCol w="707308"/>
                <a:gridCol w="875715"/>
                <a:gridCol w="679482"/>
                <a:gridCol w="534508"/>
              </a:tblGrid>
              <a:tr h="236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Umur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Jenis Kelamin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Status Pekerjaan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Tingkat Depresi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Klaster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Jumlah Data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Level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>
                    <a:solidFill>
                      <a:schemeClr val="bg2"/>
                    </a:solidFill>
                  </a:tcPr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Perempuan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Tidak Kerja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Depresi Berat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Perempuan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Depresi Sedang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Laki-laki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Depresi Sedang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Perempuan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Pelajar/Mahasiswa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Depresi Sedang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Laki-laki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Pelajar/Mahasiswa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Depresi Sedang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Perempuan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Kerja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Depresi Sedang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Laki-laki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Depresi Sedang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Perempuan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Depresi Sedang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Laki-laki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 dan Kerja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Depresi Ringan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Laki-laki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 dan Kerja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Tidak Depresi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rowSpan="8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Perempuan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Tidak Depresi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Laki-laki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Tidak Depresi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Laki-laki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 dan Kerja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Tidak Depresi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Perempuan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Tidak Depresi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Perempuan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Tidak Depresi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Laki-laki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 dan Kerja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Tidak Depresi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Perempuan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Pelajar/Mahasiswa dan Kerja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Tidak Depresi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23835" marR="2383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75;p29"/>
          <p:cNvSpPr txBox="1">
            <a:spLocks noGrp="1"/>
          </p:cNvSpPr>
          <p:nvPr>
            <p:ph type="title"/>
          </p:nvPr>
        </p:nvSpPr>
        <p:spPr>
          <a:xfrm>
            <a:off x="71919" y="1712250"/>
            <a:ext cx="2560256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K-Means clustering </a:t>
            </a:r>
            <a:r>
              <a:rPr lang="en-US" sz="3200" dirty="0" smtClean="0"/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4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1919" y="1712250"/>
            <a:ext cx="2560256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K-Means clustering </a:t>
            </a:r>
            <a:r>
              <a:rPr lang="en-US" sz="3200" dirty="0"/>
              <a:t>visualization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36" y="834454"/>
            <a:ext cx="4777166" cy="3474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83604" y="277402"/>
            <a:ext cx="4376792" cy="251784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oogle Shape;2195;p57"/>
          <p:cNvGrpSpPr/>
          <p:nvPr/>
        </p:nvGrpSpPr>
        <p:grpSpPr>
          <a:xfrm>
            <a:off x="2178119" y="90502"/>
            <a:ext cx="4787759" cy="3885598"/>
            <a:chOff x="4572030" y="1408872"/>
            <a:chExt cx="2875343" cy="2325749"/>
          </a:xfrm>
        </p:grpSpPr>
        <p:grpSp>
          <p:nvGrpSpPr>
            <p:cNvPr id="6" name="Google Shape;2196;p57"/>
            <p:cNvGrpSpPr/>
            <p:nvPr/>
          </p:nvGrpSpPr>
          <p:grpSpPr>
            <a:xfrm>
              <a:off x="4572030" y="1408872"/>
              <a:ext cx="2875343" cy="1999500"/>
              <a:chOff x="3665858" y="811601"/>
              <a:chExt cx="4758138" cy="3254394"/>
            </a:xfrm>
          </p:grpSpPr>
          <p:grpSp>
            <p:nvGrpSpPr>
              <p:cNvPr id="8" name="Google Shape;2197;p57"/>
              <p:cNvGrpSpPr/>
              <p:nvPr/>
            </p:nvGrpSpPr>
            <p:grpSpPr>
              <a:xfrm>
                <a:off x="3665858" y="811601"/>
                <a:ext cx="4758138" cy="3254394"/>
                <a:chOff x="518722" y="238125"/>
                <a:chExt cx="6524253" cy="4462353"/>
              </a:xfrm>
            </p:grpSpPr>
            <p:sp>
              <p:nvSpPr>
                <p:cNvPr id="10" name="Google Shape;2198;p57"/>
                <p:cNvSpPr/>
                <p:nvPr/>
              </p:nvSpPr>
              <p:spPr>
                <a:xfrm>
                  <a:off x="518722" y="4070277"/>
                  <a:ext cx="6524250" cy="630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22753" extrusionOk="0">
                      <a:moveTo>
                        <a:pt x="0" y="14846"/>
                      </a:moveTo>
                      <a:cubicBezTo>
                        <a:pt x="0" y="19169"/>
                        <a:pt x="4039" y="22753"/>
                        <a:pt x="8305" y="22753"/>
                      </a:cubicBezTo>
                      <a:lnTo>
                        <a:pt x="253120" y="22753"/>
                      </a:lnTo>
                      <a:cubicBezTo>
                        <a:pt x="257443" y="22696"/>
                        <a:pt x="260913" y="19169"/>
                        <a:pt x="260970" y="14846"/>
                      </a:cubicBezTo>
                      <a:lnTo>
                        <a:pt x="2609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99;p57"/>
                <p:cNvSpPr/>
                <p:nvPr/>
              </p:nvSpPr>
              <p:spPr>
                <a:xfrm>
                  <a:off x="518725" y="238125"/>
                  <a:ext cx="6524250" cy="389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70" h="155741" extrusionOk="0">
                      <a:moveTo>
                        <a:pt x="249594" y="9954"/>
                      </a:moveTo>
                      <a:lnTo>
                        <a:pt x="249594" y="144364"/>
                      </a:lnTo>
                      <a:lnTo>
                        <a:pt x="11376" y="144364"/>
                      </a:lnTo>
                      <a:lnTo>
                        <a:pt x="11376" y="9954"/>
                      </a:lnTo>
                      <a:close/>
                      <a:moveTo>
                        <a:pt x="8305" y="0"/>
                      </a:moveTo>
                      <a:cubicBezTo>
                        <a:pt x="4039" y="0"/>
                        <a:pt x="0" y="2844"/>
                        <a:pt x="0" y="7110"/>
                      </a:cubicBezTo>
                      <a:lnTo>
                        <a:pt x="0" y="155740"/>
                      </a:lnTo>
                      <a:lnTo>
                        <a:pt x="260970" y="155740"/>
                      </a:lnTo>
                      <a:lnTo>
                        <a:pt x="260970" y="7110"/>
                      </a:lnTo>
                      <a:cubicBezTo>
                        <a:pt x="260970" y="2844"/>
                        <a:pt x="257386" y="0"/>
                        <a:pt x="2531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2200;p57"/>
              <p:cNvSpPr/>
              <p:nvPr/>
            </p:nvSpPr>
            <p:spPr>
              <a:xfrm>
                <a:off x="5947879" y="3739978"/>
                <a:ext cx="194076" cy="166189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9100" extrusionOk="0">
                    <a:moveTo>
                      <a:pt x="6092" y="0"/>
                    </a:moveTo>
                    <a:cubicBezTo>
                      <a:pt x="2020" y="0"/>
                      <a:pt x="0" y="4900"/>
                      <a:pt x="2881" y="7747"/>
                    </a:cubicBezTo>
                    <a:cubicBezTo>
                      <a:pt x="3804" y="8681"/>
                      <a:pt x="4944" y="9100"/>
                      <a:pt x="6063" y="9100"/>
                    </a:cubicBezTo>
                    <a:cubicBezTo>
                      <a:pt x="8391" y="9100"/>
                      <a:pt x="10627" y="7286"/>
                      <a:pt x="10627" y="4536"/>
                    </a:cubicBezTo>
                    <a:cubicBezTo>
                      <a:pt x="10627" y="2020"/>
                      <a:pt x="8608" y="0"/>
                      <a:pt x="60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2201;p57"/>
            <p:cNvSpPr/>
            <p:nvPr/>
          </p:nvSpPr>
          <p:spPr>
            <a:xfrm>
              <a:off x="5498923" y="3408348"/>
              <a:ext cx="1040944" cy="326273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75;p29"/>
          <p:cNvSpPr txBox="1">
            <a:spLocks noGrp="1"/>
          </p:cNvSpPr>
          <p:nvPr>
            <p:ph type="title"/>
          </p:nvPr>
        </p:nvSpPr>
        <p:spPr>
          <a:xfrm>
            <a:off x="323635" y="4313438"/>
            <a:ext cx="8486454" cy="6432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Website result</a:t>
            </a:r>
            <a:endParaRPr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683658" y="1427956"/>
            <a:ext cx="3480000" cy="2287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dirty="0"/>
              <a:t>Conclusions and suggestions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6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/>
              <a:t>Conclusions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2150251" y="2177700"/>
            <a:ext cx="4918369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Implementation of the K-Means clustering method in grouping data based on age, gender, work status and level of depression was successfully carried out with the results of 6 clusters from the range 0-5 based on the </a:t>
            </a:r>
            <a:r>
              <a:rPr lang="en-US" dirty="0" err="1" smtClean="0"/>
              <a:t>davies</a:t>
            </a:r>
            <a:r>
              <a:rPr lang="en-US" dirty="0" smtClean="0"/>
              <a:t> </a:t>
            </a:r>
            <a:r>
              <a:rPr lang="en-US" dirty="0" err="1" smtClean="0"/>
              <a:t>bouldin</a:t>
            </a:r>
            <a:r>
              <a:rPr lang="en-US" dirty="0" smtClean="0"/>
              <a:t> index test </a:t>
            </a:r>
            <a:r>
              <a:rPr lang="en-US" dirty="0"/>
              <a:t>and can be visualized on the website</a:t>
            </a:r>
            <a:endParaRPr dirty="0"/>
          </a:p>
        </p:txBody>
      </p:sp>
      <p:sp>
        <p:nvSpPr>
          <p:cNvPr id="199" name="Google Shape;199;p31"/>
          <p:cNvSpPr/>
          <p:nvPr/>
        </p:nvSpPr>
        <p:spPr>
          <a:xfrm>
            <a:off x="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 smtClean="0"/>
              <a:t>Suggestions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2150251" y="2177700"/>
            <a:ext cx="4918369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Adding graphical visualization for the distribution of clustered data that is more understandable for users for each feature that is </a:t>
            </a:r>
            <a:r>
              <a:rPr lang="en-US" dirty="0" smtClean="0"/>
              <a:t>clustered</a:t>
            </a:r>
            <a:endParaRPr dirty="0"/>
          </a:p>
        </p:txBody>
      </p:sp>
      <p:sp>
        <p:nvSpPr>
          <p:cNvPr id="199" name="Google Shape;199;p31"/>
          <p:cNvSpPr/>
          <p:nvPr/>
        </p:nvSpPr>
        <p:spPr>
          <a:xfrm>
            <a:off x="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44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31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200" dirty="0"/>
              <a:t>a</a:t>
            </a:r>
            <a:r>
              <a:rPr lang="en-US" sz="7200" dirty="0" smtClean="0"/>
              <a:t>ny question?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12434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b="1" dirty="0" smtClean="0"/>
              <a:t>Realization</a:t>
            </a:r>
            <a:endParaRPr lang="en-US"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" b="1" dirty="0" smtClean="0"/>
              <a:t>Background and </a:t>
            </a:r>
            <a:r>
              <a:rPr lang="en-US" b="1" dirty="0"/>
              <a:t>problem formulation</a:t>
            </a:r>
            <a:endParaRPr b="1"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4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5"/>
          </p:nvPr>
        </p:nvSpPr>
        <p:spPr>
          <a:xfrm>
            <a:off x="5815600" y="1336674"/>
            <a:ext cx="2099700" cy="903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idx="7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13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b="1" dirty="0" smtClean="0"/>
              <a:t>Conclusions </a:t>
            </a:r>
            <a:r>
              <a:rPr lang="en-US" b="1" dirty="0"/>
              <a:t>and suggestions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31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200" dirty="0" smtClean="0"/>
              <a:t>Thanks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428127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580917" y="1505013"/>
            <a:ext cx="3480000" cy="2133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sz="4400" dirty="0"/>
              <a:t>Background and problem formulation</a:t>
            </a:r>
            <a:endParaRPr lang="en-US" sz="44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4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>Background</a:t>
            </a:r>
            <a:endParaRPr sz="2800" dirty="0"/>
          </a:p>
        </p:txBody>
      </p:sp>
      <p:sp>
        <p:nvSpPr>
          <p:cNvPr id="414" name="Google Shape;414;p47"/>
          <p:cNvSpPr txBox="1">
            <a:spLocks noGrp="1"/>
          </p:cNvSpPr>
          <p:nvPr>
            <p:ph type="subTitle" idx="1"/>
          </p:nvPr>
        </p:nvSpPr>
        <p:spPr>
          <a:xfrm>
            <a:off x="3788494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415" name="Google Shape;415;p47"/>
          <p:cNvSpPr txBox="1">
            <a:spLocks noGrp="1"/>
          </p:cNvSpPr>
          <p:nvPr>
            <p:ph type="subTitle" idx="2"/>
          </p:nvPr>
        </p:nvSpPr>
        <p:spPr>
          <a:xfrm>
            <a:off x="3788494" y="843156"/>
            <a:ext cx="4410278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" dirty="0" smtClean="0"/>
              <a:t>“</a:t>
            </a:r>
            <a:r>
              <a:rPr lang="en-US" dirty="0" smtClean="0"/>
              <a:t>91% of Indonesian people who experience mental disorders are not handled properly, based </a:t>
            </a:r>
            <a:r>
              <a:rPr lang="en-US" dirty="0"/>
              <a:t>on </a:t>
            </a:r>
            <a:r>
              <a:rPr lang="en-US" dirty="0" err="1"/>
              <a:t>egsaugm</a:t>
            </a:r>
            <a:r>
              <a:rPr lang="en" dirty="0" smtClean="0"/>
              <a:t>”</a:t>
            </a:r>
            <a:endParaRPr dirty="0"/>
          </a:p>
        </p:txBody>
      </p:sp>
      <p:sp>
        <p:nvSpPr>
          <p:cNvPr id="416" name="Google Shape;416;p47"/>
          <p:cNvSpPr txBox="1">
            <a:spLocks noGrp="1"/>
          </p:cNvSpPr>
          <p:nvPr>
            <p:ph type="subTitle" idx="3"/>
          </p:nvPr>
        </p:nvSpPr>
        <p:spPr>
          <a:xfrm>
            <a:off x="3788494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417" name="Google Shape;417;p47"/>
          <p:cNvSpPr txBox="1">
            <a:spLocks noGrp="1"/>
          </p:cNvSpPr>
          <p:nvPr>
            <p:ph type="subTitle" idx="4"/>
          </p:nvPr>
        </p:nvSpPr>
        <p:spPr>
          <a:xfrm>
            <a:off x="3788493" y="4099201"/>
            <a:ext cx="4410279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dirty="0"/>
              <a:t>Create a visualization of depression data for psychologists so that psychologists can provide education about mental health based on the visual results provided</a:t>
            </a:r>
            <a:endParaRPr dirty="0"/>
          </a:p>
        </p:txBody>
      </p:sp>
      <p:sp>
        <p:nvSpPr>
          <p:cNvPr id="418" name="Google Shape;418;p47"/>
          <p:cNvSpPr txBox="1">
            <a:spLocks noGrp="1"/>
          </p:cNvSpPr>
          <p:nvPr>
            <p:ph type="subTitle" idx="5"/>
          </p:nvPr>
        </p:nvSpPr>
        <p:spPr>
          <a:xfrm>
            <a:off x="3788494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sp>
        <p:nvSpPr>
          <p:cNvPr id="419" name="Google Shape;419;p47"/>
          <p:cNvSpPr txBox="1">
            <a:spLocks noGrp="1"/>
          </p:cNvSpPr>
          <p:nvPr>
            <p:ph type="subTitle" idx="6"/>
          </p:nvPr>
        </p:nvSpPr>
        <p:spPr>
          <a:xfrm>
            <a:off x="3788494" y="2468916"/>
            <a:ext cx="4410278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" dirty="0" smtClean="0"/>
              <a:t>“</a:t>
            </a:r>
            <a:r>
              <a:rPr lang="en-US" dirty="0" smtClean="0"/>
              <a:t>Not handled properly can be an indication of a lack of mental health facilities plus a lack of understanding of mental health, based </a:t>
            </a:r>
            <a:r>
              <a:rPr lang="en-US" dirty="0"/>
              <a:t>on </a:t>
            </a:r>
            <a:r>
              <a:rPr lang="en-US" dirty="0" err="1"/>
              <a:t>egsaugm</a:t>
            </a:r>
            <a:r>
              <a:rPr lang="en" dirty="0" smtClean="0"/>
              <a:t>”</a:t>
            </a:r>
            <a:endParaRPr dirty="0"/>
          </a:p>
        </p:txBody>
      </p:sp>
      <p:sp>
        <p:nvSpPr>
          <p:cNvPr id="434" name="Google Shape;434;p47"/>
          <p:cNvSpPr/>
          <p:nvPr/>
        </p:nvSpPr>
        <p:spPr>
          <a:xfrm rot="-5400000">
            <a:off x="2751875" y="2640441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Problem formulation</a:t>
            </a:r>
            <a:endParaRPr sz="2800" dirty="0"/>
          </a:p>
        </p:txBody>
      </p:sp>
      <p:sp>
        <p:nvSpPr>
          <p:cNvPr id="414" name="Google Shape;414;p47"/>
          <p:cNvSpPr txBox="1">
            <a:spLocks noGrp="1"/>
          </p:cNvSpPr>
          <p:nvPr>
            <p:ph type="subTitle" idx="1"/>
          </p:nvPr>
        </p:nvSpPr>
        <p:spPr>
          <a:xfrm>
            <a:off x="4374123" y="750397"/>
            <a:ext cx="4009587" cy="1096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sz="1400" dirty="0"/>
              <a:t>How to implement the k-means clustering method in grouping depression data based on age, gender, </a:t>
            </a:r>
            <a:r>
              <a:rPr lang="en-US" sz="1400" dirty="0" smtClean="0"/>
              <a:t>work status </a:t>
            </a:r>
            <a:r>
              <a:rPr lang="en-US" sz="1400" dirty="0"/>
              <a:t>and level of depression?</a:t>
            </a:r>
            <a:endParaRPr lang="en-US" sz="1400" dirty="0"/>
          </a:p>
        </p:txBody>
      </p:sp>
      <p:sp>
        <p:nvSpPr>
          <p:cNvPr id="416" name="Google Shape;416;p47"/>
          <p:cNvSpPr txBox="1">
            <a:spLocks noGrp="1"/>
          </p:cNvSpPr>
          <p:nvPr>
            <p:ph type="subTitle" idx="3"/>
          </p:nvPr>
        </p:nvSpPr>
        <p:spPr>
          <a:xfrm>
            <a:off x="4374122" y="3422098"/>
            <a:ext cx="4009587" cy="701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sz="1400" dirty="0"/>
              <a:t>How to design and build a </a:t>
            </a:r>
            <a:r>
              <a:rPr lang="en-US" sz="1400" dirty="0" smtClean="0"/>
              <a:t>web-based </a:t>
            </a:r>
            <a:r>
              <a:rPr lang="en-US" sz="1400" dirty="0"/>
              <a:t>depression data visualization?</a:t>
            </a:r>
            <a:endParaRPr sz="1400" dirty="0"/>
          </a:p>
        </p:txBody>
      </p:sp>
      <p:sp>
        <p:nvSpPr>
          <p:cNvPr id="418" name="Google Shape;418;p47"/>
          <p:cNvSpPr txBox="1">
            <a:spLocks noGrp="1"/>
          </p:cNvSpPr>
          <p:nvPr>
            <p:ph type="subTitle" idx="5"/>
          </p:nvPr>
        </p:nvSpPr>
        <p:spPr>
          <a:xfrm>
            <a:off x="4374124" y="2348497"/>
            <a:ext cx="4009587" cy="703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sz="1400" dirty="0"/>
              <a:t>What is the accuracy level of using the k-means clustering method to classify depression data?</a:t>
            </a:r>
            <a:endParaRPr sz="1400" dirty="0"/>
          </a:p>
        </p:txBody>
      </p:sp>
      <p:sp>
        <p:nvSpPr>
          <p:cNvPr id="434" name="Google Shape;434;p47"/>
          <p:cNvSpPr/>
          <p:nvPr/>
        </p:nvSpPr>
        <p:spPr>
          <a:xfrm rot="-5400000">
            <a:off x="2751875" y="2640441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18;p47"/>
          <p:cNvSpPr txBox="1">
            <a:spLocks noGrp="1"/>
          </p:cNvSpPr>
          <p:nvPr>
            <p:ph type="subTitle" idx="5"/>
          </p:nvPr>
        </p:nvSpPr>
        <p:spPr>
          <a:xfrm>
            <a:off x="3665224" y="803511"/>
            <a:ext cx="708898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27" name="Google Shape;418;p47"/>
          <p:cNvSpPr txBox="1">
            <a:spLocks noGrp="1"/>
          </p:cNvSpPr>
          <p:nvPr>
            <p:ph type="subTitle" idx="5"/>
          </p:nvPr>
        </p:nvSpPr>
        <p:spPr>
          <a:xfrm>
            <a:off x="3665225" y="2412141"/>
            <a:ext cx="708898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8" name="Google Shape;418;p47"/>
          <p:cNvSpPr txBox="1">
            <a:spLocks noGrp="1"/>
          </p:cNvSpPr>
          <p:nvPr>
            <p:ph type="subTitle" idx="5"/>
          </p:nvPr>
        </p:nvSpPr>
        <p:spPr>
          <a:xfrm>
            <a:off x="3665224" y="3548584"/>
            <a:ext cx="708898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0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652836" y="2150849"/>
            <a:ext cx="3480000" cy="1588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sz="4400" dirty="0" smtClean="0"/>
              <a:t>Design</a:t>
            </a:r>
            <a:endParaRPr lang="en-US" sz="44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8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Flowchart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67" y="85403"/>
            <a:ext cx="2753957" cy="2390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92" y="85403"/>
            <a:ext cx="3143892" cy="4972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37790" y="2979506"/>
            <a:ext cx="170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Flowchart process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90545" y="2589194"/>
            <a:ext cx="1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7790" y="3431250"/>
            <a:ext cx="170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Flowchart system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5100756" y="3595131"/>
            <a:ext cx="666768" cy="586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</a:t>
            </a:r>
            <a:r>
              <a:rPr lang="en-US" dirty="0" smtClean="0"/>
              <a:t>rototype dashboard page</a:t>
            </a:r>
            <a:endParaRPr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11" y="840130"/>
            <a:ext cx="5006083" cy="3463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59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652836" y="2150849"/>
            <a:ext cx="3480000" cy="1588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sz="4400" dirty="0"/>
              <a:t>Realization</a:t>
            </a:r>
            <a:endParaRPr lang="en-US" sz="44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1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446</Words>
  <Application>Microsoft Office PowerPoint</Application>
  <PresentationFormat>On-screen Show (16:9)</PresentationFormat>
  <Paragraphs>166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Encode Sans Semi Condensed</vt:lpstr>
      <vt:lpstr>Times New Roman</vt:lpstr>
      <vt:lpstr>Arial</vt:lpstr>
      <vt:lpstr>Cordia New</vt:lpstr>
      <vt:lpstr>Modern Annual Report by Slidesgo</vt:lpstr>
      <vt:lpstr>DESIGN AND DEVELOPMENT OF DATA DEPRESSION VISUALIZATION  IN WEBSITE-BASED MENTAL HEALTH ASSISTANCE APPLICATION USING K-MEANS CLUSTERING</vt:lpstr>
      <vt:lpstr>Table of contents</vt:lpstr>
      <vt:lpstr>Background and problem formulation</vt:lpstr>
      <vt:lpstr>Background</vt:lpstr>
      <vt:lpstr>Problem formulation</vt:lpstr>
      <vt:lpstr>Design</vt:lpstr>
      <vt:lpstr>Flowchart process</vt:lpstr>
      <vt:lpstr>Prototype dashboard page</vt:lpstr>
      <vt:lpstr>Realization</vt:lpstr>
      <vt:lpstr>Technology used</vt:lpstr>
      <vt:lpstr>Data used</vt:lpstr>
      <vt:lpstr>Optimal number of clusters  use davies bouldin index</vt:lpstr>
      <vt:lpstr>K-Means clustering result</vt:lpstr>
      <vt:lpstr>K-Means clustering visualization</vt:lpstr>
      <vt:lpstr>Website result</vt:lpstr>
      <vt:lpstr>Conclusions and suggestions </vt:lpstr>
      <vt:lpstr>Conclusions</vt:lpstr>
      <vt:lpstr>Suggestions</vt:lpstr>
      <vt:lpstr>any question?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Annual Report</dc:title>
  <dc:creator>Amalazza</dc:creator>
  <cp:lastModifiedBy>Windows User</cp:lastModifiedBy>
  <cp:revision>19</cp:revision>
  <dcterms:modified xsi:type="dcterms:W3CDTF">2021-06-19T08:19:52Z</dcterms:modified>
</cp:coreProperties>
</file>