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ad9f178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Clr>
                <a:schemeClr val="dk1"/>
              </a:buClr>
              <a:buSzPts val="1100"/>
              <a:buFont typeface="Arial"/>
              <a:buNone/>
            </a:pPr>
            <a:r>
              <a:rPr lang="en" sz="500">
                <a:solidFill>
                  <a:srgbClr val="333F48"/>
                </a:solidFill>
              </a:rPr>
              <a:t> $$Q \approx \frac{1}{\kappa}$$ (cavity quality factor), and the cavity mode volume $$\frac{V}{\lambda ^3}$$. </a:t>
            </a:r>
            <a:endParaRPr sz="500">
              <a:solidFill>
                <a:srgbClr val="595959"/>
              </a:solidFill>
            </a:endParaRPr>
          </a:p>
          <a:p>
            <a:pPr indent="0" lvl="0" marL="0" rtl="0" algn="ctr">
              <a:spcBef>
                <a:spcPts val="640"/>
              </a:spcBef>
              <a:spcAft>
                <a:spcPts val="0"/>
              </a:spcAft>
              <a:buClr>
                <a:schemeClr val="dk1"/>
              </a:buClr>
              <a:buSzPts val="1100"/>
              <a:buFont typeface="Arial"/>
              <a:buNone/>
            </a:pPr>
            <a:r>
              <a:rPr lang="en" sz="600">
                <a:solidFill>
                  <a:srgbClr val="333F48"/>
                </a:solidFill>
              </a:rPr>
              <a:t>We are concerned with the weak coupling regime. The advantage of the weak coupling regime is that for emitted photons, the probability that they will be reabsorbed by the emitter is low compared to the likelihood of the photon escaping the cavity. </a:t>
            </a:r>
            <a:endParaRPr/>
          </a:p>
        </p:txBody>
      </p:sp>
      <p:sp>
        <p:nvSpPr>
          <p:cNvPr id="53" name="Google Shape;53;g2ad9f178117_0_0:notes"/>
          <p:cNvSpPr/>
          <p:nvPr>
            <p:ph idx="2" type="sldImg"/>
          </p:nvPr>
        </p:nvSpPr>
        <p:spPr>
          <a:xfrm>
            <a:off x="465847" y="685800"/>
            <a:ext cx="5927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COLUMN - 1">
  <p:cSld name="7 COLUMN - 1">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2.png"/><Relationship Id="rId12"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4"/>
          <p:cNvSpPr/>
          <p:nvPr/>
        </p:nvSpPr>
        <p:spPr>
          <a:xfrm>
            <a:off x="245071" y="1099713"/>
            <a:ext cx="2326800" cy="12534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rtl="0" algn="l">
              <a:spcBef>
                <a:spcPts val="1232"/>
              </a:spcBef>
              <a:spcAft>
                <a:spcPts val="0"/>
              </a:spcAft>
              <a:buClr>
                <a:schemeClr val="dk1"/>
              </a:buClr>
              <a:buSzPts val="1100"/>
              <a:buFont typeface="Arial"/>
              <a:buNone/>
            </a:pPr>
            <a:r>
              <a:t/>
            </a:r>
            <a:endParaRPr sz="700">
              <a:solidFill>
                <a:schemeClr val="lt1"/>
              </a:solidFill>
              <a:latin typeface="Calibri"/>
              <a:ea typeface="Calibri"/>
              <a:cs typeface="Calibri"/>
              <a:sym typeface="Calibri"/>
            </a:endParaRPr>
          </a:p>
        </p:txBody>
      </p:sp>
      <p:sp>
        <p:nvSpPr>
          <p:cNvPr id="56" name="Google Shape;56;p14"/>
          <p:cNvSpPr/>
          <p:nvPr/>
        </p:nvSpPr>
        <p:spPr>
          <a:xfrm>
            <a:off x="245071" y="1102179"/>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Introduction</a:t>
            </a:r>
            <a:endParaRPr sz="1000">
              <a:solidFill>
                <a:schemeClr val="lt1"/>
              </a:solidFill>
              <a:latin typeface="Arial"/>
              <a:ea typeface="Arial"/>
              <a:cs typeface="Arial"/>
              <a:sym typeface="Arial"/>
            </a:endParaRPr>
          </a:p>
        </p:txBody>
      </p:sp>
      <p:sp>
        <p:nvSpPr>
          <p:cNvPr id="57" name="Google Shape;57;p14"/>
          <p:cNvSpPr/>
          <p:nvPr/>
        </p:nvSpPr>
        <p:spPr>
          <a:xfrm>
            <a:off x="245071" y="2447164"/>
            <a:ext cx="2326800" cy="6009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14"/>
          <p:cNvSpPr/>
          <p:nvPr/>
        </p:nvSpPr>
        <p:spPr>
          <a:xfrm>
            <a:off x="245071" y="2447164"/>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Research Goal</a:t>
            </a:r>
            <a:endParaRPr sz="1000">
              <a:solidFill>
                <a:schemeClr val="lt1"/>
              </a:solidFill>
              <a:latin typeface="Arial"/>
              <a:ea typeface="Arial"/>
              <a:cs typeface="Arial"/>
              <a:sym typeface="Arial"/>
            </a:endParaRPr>
          </a:p>
        </p:txBody>
      </p:sp>
      <p:sp>
        <p:nvSpPr>
          <p:cNvPr id="59" name="Google Shape;59;p14"/>
          <p:cNvSpPr txBox="1"/>
          <p:nvPr/>
        </p:nvSpPr>
        <p:spPr>
          <a:xfrm>
            <a:off x="367450" y="2659350"/>
            <a:ext cx="2140800" cy="500100"/>
          </a:xfrm>
          <a:prstGeom prst="rect">
            <a:avLst/>
          </a:prstGeom>
          <a:noFill/>
          <a:ln>
            <a:noFill/>
          </a:ln>
        </p:spPr>
        <p:txBody>
          <a:bodyPr anchorCtr="0" anchor="t" bIns="8800" lIns="17600" spcFirstLastPara="1" rIns="17600" wrap="square" tIns="8800">
            <a:spAutoFit/>
          </a:bodyPr>
          <a:lstStyle/>
          <a:p>
            <a:pPr indent="0" lvl="0" marL="0" rtl="0" algn="ctr">
              <a:spcBef>
                <a:spcPts val="640"/>
              </a:spcBef>
              <a:spcAft>
                <a:spcPts val="0"/>
              </a:spcAft>
              <a:buSzPts val="1100"/>
              <a:buNone/>
            </a:pPr>
            <a:r>
              <a:rPr lang="en" sz="500">
                <a:solidFill>
                  <a:srgbClr val="595959"/>
                </a:solidFill>
              </a:rPr>
              <a:t>What are the effects of weak coupling between plasmonic nanocavities and excitons? How does plasmon-exciton coupling effect emission enhancement? We aim </a:t>
            </a:r>
            <a:r>
              <a:rPr lang="en" sz="500">
                <a:solidFill>
                  <a:srgbClr val="595959"/>
                </a:solidFill>
              </a:rPr>
              <a:t>to examine different TMD samples for the effects of weak coupling between plasmonic nanocavities and excitons.</a:t>
            </a:r>
            <a:endParaRPr sz="500">
              <a:solidFill>
                <a:srgbClr val="595959"/>
              </a:solidFill>
            </a:endParaRPr>
          </a:p>
          <a:p>
            <a:pPr indent="0" lvl="0" marL="0" rtl="0" algn="l">
              <a:spcBef>
                <a:spcPts val="640"/>
              </a:spcBef>
              <a:spcAft>
                <a:spcPts val="0"/>
              </a:spcAft>
              <a:buClr>
                <a:schemeClr val="dk1"/>
              </a:buClr>
              <a:buSzPts val="1100"/>
              <a:buFont typeface="Arial"/>
              <a:buNone/>
            </a:pPr>
            <a:r>
              <a:t/>
            </a:r>
            <a:endParaRPr sz="600">
              <a:solidFill>
                <a:srgbClr val="BE5700"/>
              </a:solidFill>
              <a:latin typeface="Avenir"/>
              <a:ea typeface="Avenir"/>
              <a:cs typeface="Avenir"/>
              <a:sym typeface="Avenir"/>
            </a:endParaRPr>
          </a:p>
        </p:txBody>
      </p:sp>
      <p:sp>
        <p:nvSpPr>
          <p:cNvPr id="60" name="Google Shape;60;p14"/>
          <p:cNvSpPr/>
          <p:nvPr/>
        </p:nvSpPr>
        <p:spPr>
          <a:xfrm>
            <a:off x="245071" y="3142035"/>
            <a:ext cx="2326800" cy="18177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1" name="Google Shape;61;p14"/>
          <p:cNvSpPr/>
          <p:nvPr/>
        </p:nvSpPr>
        <p:spPr>
          <a:xfrm>
            <a:off x="245071" y="3142035"/>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Methods</a:t>
            </a:r>
            <a:endParaRPr sz="300"/>
          </a:p>
        </p:txBody>
      </p:sp>
      <p:sp>
        <p:nvSpPr>
          <p:cNvPr id="62" name="Google Shape;62;p14"/>
          <p:cNvSpPr txBox="1"/>
          <p:nvPr/>
        </p:nvSpPr>
        <p:spPr>
          <a:xfrm>
            <a:off x="367440" y="4685845"/>
            <a:ext cx="2140800" cy="94800"/>
          </a:xfrm>
          <a:prstGeom prst="rect">
            <a:avLst/>
          </a:prstGeom>
          <a:noFill/>
          <a:ln>
            <a:noFill/>
          </a:ln>
        </p:spPr>
        <p:txBody>
          <a:bodyPr anchorCtr="0" anchor="t" bIns="8800" lIns="17600" spcFirstLastPara="1" rIns="17600" wrap="square" tIns="8800">
            <a:spAutoFit/>
          </a:bodyPr>
          <a:lstStyle/>
          <a:p>
            <a:pPr indent="0" lvl="0" marL="0" marR="0" rtl="0" algn="l">
              <a:spcBef>
                <a:spcPts val="0"/>
              </a:spcBef>
              <a:spcAft>
                <a:spcPts val="0"/>
              </a:spcAft>
              <a:buNone/>
            </a:pPr>
            <a:r>
              <a:t/>
            </a:r>
            <a:endParaRPr sz="500">
              <a:solidFill>
                <a:schemeClr val="dk1"/>
              </a:solidFill>
              <a:latin typeface="Arial"/>
              <a:ea typeface="Arial"/>
              <a:cs typeface="Arial"/>
              <a:sym typeface="Arial"/>
            </a:endParaRPr>
          </a:p>
        </p:txBody>
      </p:sp>
      <p:sp>
        <p:nvSpPr>
          <p:cNvPr id="63" name="Google Shape;63;p14"/>
          <p:cNvSpPr/>
          <p:nvPr/>
        </p:nvSpPr>
        <p:spPr>
          <a:xfrm>
            <a:off x="2775810" y="1099713"/>
            <a:ext cx="3585300" cy="38601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4" name="Google Shape;64;p14"/>
          <p:cNvSpPr/>
          <p:nvPr/>
        </p:nvSpPr>
        <p:spPr>
          <a:xfrm>
            <a:off x="2775810" y="1102179"/>
            <a:ext cx="35853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Figures and Results</a:t>
            </a:r>
            <a:endParaRPr sz="1000">
              <a:solidFill>
                <a:schemeClr val="lt1"/>
              </a:solidFill>
              <a:latin typeface="Arial"/>
              <a:ea typeface="Arial"/>
              <a:cs typeface="Arial"/>
              <a:sym typeface="Arial"/>
            </a:endParaRPr>
          </a:p>
        </p:txBody>
      </p:sp>
      <p:sp>
        <p:nvSpPr>
          <p:cNvPr id="65" name="Google Shape;65;p14"/>
          <p:cNvSpPr/>
          <p:nvPr/>
        </p:nvSpPr>
        <p:spPr>
          <a:xfrm>
            <a:off x="6572250" y="1099713"/>
            <a:ext cx="2326800" cy="19482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6" name="Google Shape;66;p14"/>
          <p:cNvSpPr/>
          <p:nvPr/>
        </p:nvSpPr>
        <p:spPr>
          <a:xfrm>
            <a:off x="6572250" y="1102179"/>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Conclusion</a:t>
            </a:r>
            <a:endParaRPr sz="1000">
              <a:solidFill>
                <a:schemeClr val="lt1"/>
              </a:solidFill>
              <a:latin typeface="Arial"/>
              <a:ea typeface="Arial"/>
              <a:cs typeface="Arial"/>
              <a:sym typeface="Arial"/>
            </a:endParaRPr>
          </a:p>
        </p:txBody>
      </p:sp>
      <p:sp>
        <p:nvSpPr>
          <p:cNvPr id="67" name="Google Shape;67;p14"/>
          <p:cNvSpPr txBox="1"/>
          <p:nvPr/>
        </p:nvSpPr>
        <p:spPr>
          <a:xfrm>
            <a:off x="6694620" y="2564541"/>
            <a:ext cx="2121600" cy="94800"/>
          </a:xfrm>
          <a:prstGeom prst="rect">
            <a:avLst/>
          </a:prstGeom>
          <a:noFill/>
          <a:ln>
            <a:noFill/>
          </a:ln>
        </p:spPr>
        <p:txBody>
          <a:bodyPr anchorCtr="0" anchor="t" bIns="8800" lIns="17600" spcFirstLastPara="1" rIns="17600" wrap="square" tIns="8800">
            <a:spAutoFit/>
          </a:bodyPr>
          <a:lstStyle/>
          <a:p>
            <a:pPr indent="0" lvl="0" marL="0" marR="0" rtl="0" algn="l">
              <a:spcBef>
                <a:spcPts val="0"/>
              </a:spcBef>
              <a:spcAft>
                <a:spcPts val="0"/>
              </a:spcAft>
              <a:buNone/>
            </a:pPr>
            <a:r>
              <a:t/>
            </a:r>
            <a:endParaRPr sz="500">
              <a:solidFill>
                <a:schemeClr val="dk1"/>
              </a:solidFill>
              <a:latin typeface="Arial"/>
              <a:ea typeface="Arial"/>
              <a:cs typeface="Arial"/>
              <a:sym typeface="Arial"/>
            </a:endParaRPr>
          </a:p>
        </p:txBody>
      </p:sp>
      <p:sp>
        <p:nvSpPr>
          <p:cNvPr id="68" name="Google Shape;68;p14"/>
          <p:cNvSpPr/>
          <p:nvPr/>
        </p:nvSpPr>
        <p:spPr>
          <a:xfrm>
            <a:off x="6572250" y="3142035"/>
            <a:ext cx="2326800" cy="7836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9" name="Google Shape;69;p14"/>
          <p:cNvSpPr/>
          <p:nvPr/>
        </p:nvSpPr>
        <p:spPr>
          <a:xfrm>
            <a:off x="6572250" y="3142035"/>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Acknowledgments</a:t>
            </a:r>
            <a:endParaRPr sz="1000">
              <a:solidFill>
                <a:schemeClr val="lt1"/>
              </a:solidFill>
              <a:latin typeface="Arial"/>
              <a:ea typeface="Arial"/>
              <a:cs typeface="Arial"/>
              <a:sym typeface="Arial"/>
            </a:endParaRPr>
          </a:p>
        </p:txBody>
      </p:sp>
      <p:sp>
        <p:nvSpPr>
          <p:cNvPr id="70" name="Google Shape;70;p14"/>
          <p:cNvSpPr txBox="1"/>
          <p:nvPr/>
        </p:nvSpPr>
        <p:spPr>
          <a:xfrm>
            <a:off x="6694620" y="3391338"/>
            <a:ext cx="2121600" cy="433500"/>
          </a:xfrm>
          <a:prstGeom prst="rect">
            <a:avLst/>
          </a:prstGeom>
          <a:noFill/>
          <a:ln>
            <a:noFill/>
          </a:ln>
        </p:spPr>
        <p:txBody>
          <a:bodyPr anchorCtr="0" anchor="t" bIns="8800" lIns="17600" spcFirstLastPara="1" rIns="17600" wrap="square" tIns="8800">
            <a:spAutoFit/>
          </a:bodyPr>
          <a:lstStyle/>
          <a:p>
            <a:pPr indent="0" lvl="0" marL="0" rtl="0" algn="ctr">
              <a:spcBef>
                <a:spcPts val="640"/>
              </a:spcBef>
              <a:spcAft>
                <a:spcPts val="0"/>
              </a:spcAft>
              <a:buClr>
                <a:schemeClr val="dk1"/>
              </a:buClr>
              <a:buSzPts val="1100"/>
              <a:buFont typeface="Arial"/>
              <a:buNone/>
            </a:pPr>
            <a:r>
              <a:rPr lang="en" sz="900">
                <a:solidFill>
                  <a:srgbClr val="595959"/>
                </a:solidFill>
              </a:rPr>
              <a:t>Special thanks to Dr. Hamzah Abudayyeh and Dr. Xiaoqin Li. This work was supported by NSF grant 213</a:t>
            </a:r>
            <a:r>
              <a:rPr lang="en" sz="900">
                <a:solidFill>
                  <a:srgbClr val="595959"/>
                </a:solidFill>
              </a:rPr>
              <a:t>0552.</a:t>
            </a:r>
            <a:endParaRPr sz="900">
              <a:solidFill>
                <a:srgbClr val="595959"/>
              </a:solidFill>
            </a:endParaRPr>
          </a:p>
        </p:txBody>
      </p:sp>
      <p:sp>
        <p:nvSpPr>
          <p:cNvPr id="71" name="Google Shape;71;p14"/>
          <p:cNvSpPr/>
          <p:nvPr/>
        </p:nvSpPr>
        <p:spPr>
          <a:xfrm>
            <a:off x="6572250" y="4019696"/>
            <a:ext cx="2326800" cy="940200"/>
          </a:xfrm>
          <a:prstGeom prst="rect">
            <a:avLst/>
          </a:prstGeom>
          <a:noFill/>
          <a:ln cap="flat" cmpd="sng" w="101600">
            <a:solidFill>
              <a:srgbClr val="BF5700"/>
            </a:solidFill>
            <a:prstDash val="solid"/>
            <a:miter lim="800000"/>
            <a:headEnd len="sm" w="sm" type="none"/>
            <a:tailEnd len="sm" w="sm" type="none"/>
          </a:ln>
        </p:spPr>
        <p:txBody>
          <a:bodyPr anchorCtr="0" anchor="ctr" bIns="8800" lIns="17600" spcFirstLastPara="1" rIns="17600" wrap="square" tIns="8800">
            <a:noAutofit/>
          </a:bodyPr>
          <a:lstStyle/>
          <a:p>
            <a:pPr indent="0" lvl="0" marL="0" marR="0" rtl="0" algn="ctr">
              <a:spcBef>
                <a:spcPts val="0"/>
              </a:spcBef>
              <a:spcAft>
                <a:spcPts val="0"/>
              </a:spcAft>
              <a:buNone/>
            </a:pPr>
            <a:r>
              <a:t/>
            </a:r>
            <a:endParaRPr sz="600">
              <a:solidFill>
                <a:srgbClr val="595959"/>
              </a:solidFill>
            </a:endParaRPr>
          </a:p>
          <a:p>
            <a:pPr indent="0" lvl="0" marL="0" marR="0" rtl="0" algn="ctr">
              <a:spcBef>
                <a:spcPts val="0"/>
              </a:spcBef>
              <a:spcAft>
                <a:spcPts val="0"/>
              </a:spcAft>
              <a:buNone/>
            </a:pPr>
            <a:r>
              <a:rPr lang="en" sz="600">
                <a:solidFill>
                  <a:srgbClr val="595959"/>
                </a:solidFill>
              </a:rPr>
              <a:t>Cam Nhung Vu. Antennes Gap Plasmon:Une Source de Plasmon Polariton de Surface. Université Claude Bernard Lyon 1, 2022. </a:t>
            </a:r>
            <a:endParaRPr sz="600">
              <a:solidFill>
                <a:srgbClr val="595959"/>
              </a:solidFill>
            </a:endParaRPr>
          </a:p>
          <a:p>
            <a:pPr indent="0" lvl="0" marL="0" rtl="0" algn="ctr">
              <a:lnSpc>
                <a:spcPct val="100100"/>
              </a:lnSpc>
              <a:spcBef>
                <a:spcPts val="0"/>
              </a:spcBef>
              <a:spcAft>
                <a:spcPts val="0"/>
              </a:spcAft>
              <a:buSzPts val="1100"/>
              <a:buNone/>
            </a:pPr>
            <a:r>
              <a:t/>
            </a:r>
            <a:endParaRPr sz="600">
              <a:solidFill>
                <a:srgbClr val="595959"/>
              </a:solidFill>
            </a:endParaRPr>
          </a:p>
          <a:p>
            <a:pPr indent="0" lvl="0" marL="0" rtl="0" algn="ctr">
              <a:lnSpc>
                <a:spcPct val="100100"/>
              </a:lnSpc>
              <a:spcBef>
                <a:spcPts val="0"/>
              </a:spcBef>
              <a:spcAft>
                <a:spcPts val="0"/>
              </a:spcAft>
              <a:buClr>
                <a:schemeClr val="dk1"/>
              </a:buClr>
              <a:buSzPts val="1100"/>
              <a:buFont typeface="Arial"/>
              <a:buNone/>
            </a:pPr>
            <a:r>
              <a:rPr lang="en" sz="600">
                <a:solidFill>
                  <a:srgbClr val="595959"/>
                </a:solidFill>
              </a:rPr>
              <a:t>H. Abudayyeh, B. Lubotzky, and R. Rapaport, “Single Photon Devices,” in 21st Century Nanoscience ch. 7, Boca</a:t>
            </a:r>
            <a:endParaRPr sz="600">
              <a:solidFill>
                <a:srgbClr val="595959"/>
              </a:solidFill>
            </a:endParaRPr>
          </a:p>
          <a:p>
            <a:pPr indent="0" lvl="0" marL="0" rtl="0" algn="ctr">
              <a:lnSpc>
                <a:spcPct val="100100"/>
              </a:lnSpc>
              <a:spcBef>
                <a:spcPts val="0"/>
              </a:spcBef>
              <a:spcAft>
                <a:spcPts val="0"/>
              </a:spcAft>
              <a:buSzPts val="1100"/>
              <a:buNone/>
            </a:pPr>
            <a:r>
              <a:rPr lang="en" sz="600">
                <a:solidFill>
                  <a:srgbClr val="595959"/>
                </a:solidFill>
              </a:rPr>
              <a:t>Raton: CRC Press, 1st ed., 2020</a:t>
            </a:r>
            <a:endParaRPr sz="600">
              <a:solidFill>
                <a:srgbClr val="595959"/>
              </a:solidFill>
            </a:endParaRPr>
          </a:p>
        </p:txBody>
      </p:sp>
      <p:sp>
        <p:nvSpPr>
          <p:cNvPr id="72" name="Google Shape;72;p14"/>
          <p:cNvSpPr/>
          <p:nvPr/>
        </p:nvSpPr>
        <p:spPr>
          <a:xfrm>
            <a:off x="6572250" y="4019696"/>
            <a:ext cx="2326800" cy="188100"/>
          </a:xfrm>
          <a:prstGeom prst="rect">
            <a:avLst/>
          </a:prstGeom>
          <a:solidFill>
            <a:srgbClr val="BF5700"/>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b="1" lang="en" sz="1000">
                <a:solidFill>
                  <a:schemeClr val="lt1"/>
                </a:solidFill>
                <a:latin typeface="Arial"/>
                <a:ea typeface="Arial"/>
                <a:cs typeface="Arial"/>
                <a:sym typeface="Arial"/>
              </a:rPr>
              <a:t>References</a:t>
            </a:r>
            <a:endParaRPr sz="1000">
              <a:solidFill>
                <a:schemeClr val="lt1"/>
              </a:solidFill>
              <a:latin typeface="Arial"/>
              <a:ea typeface="Arial"/>
              <a:cs typeface="Arial"/>
              <a:sym typeface="Arial"/>
            </a:endParaRPr>
          </a:p>
        </p:txBody>
      </p:sp>
      <p:sp>
        <p:nvSpPr>
          <p:cNvPr id="73" name="Google Shape;73;p14"/>
          <p:cNvSpPr txBox="1"/>
          <p:nvPr/>
        </p:nvSpPr>
        <p:spPr>
          <a:xfrm>
            <a:off x="2898180" y="3428423"/>
            <a:ext cx="3384000" cy="63900"/>
          </a:xfrm>
          <a:prstGeom prst="rect">
            <a:avLst/>
          </a:prstGeom>
          <a:noFill/>
          <a:ln>
            <a:noFill/>
          </a:ln>
        </p:spPr>
        <p:txBody>
          <a:bodyPr anchorCtr="0" anchor="t" bIns="8800" lIns="17600" spcFirstLastPara="1" rIns="17600" wrap="square" tIns="8800">
            <a:spAutoFit/>
          </a:bodyPr>
          <a:lstStyle/>
          <a:p>
            <a:pPr indent="0" lvl="0" marL="0" marR="0" rtl="0" algn="l">
              <a:spcBef>
                <a:spcPts val="0"/>
              </a:spcBef>
              <a:spcAft>
                <a:spcPts val="0"/>
              </a:spcAft>
              <a:buNone/>
            </a:pPr>
            <a:r>
              <a:t/>
            </a:r>
            <a:endParaRPr sz="300"/>
          </a:p>
        </p:txBody>
      </p:sp>
      <p:sp>
        <p:nvSpPr>
          <p:cNvPr id="74" name="Google Shape;74;p14"/>
          <p:cNvSpPr/>
          <p:nvPr/>
        </p:nvSpPr>
        <p:spPr>
          <a:xfrm>
            <a:off x="367440" y="3391338"/>
            <a:ext cx="2082000" cy="1233300"/>
          </a:xfrm>
          <a:prstGeom prst="rect">
            <a:avLst/>
          </a:prstGeom>
          <a:solidFill>
            <a:srgbClr val="DBDBDB"/>
          </a:solidFill>
          <a:ln>
            <a:noFill/>
          </a:ln>
        </p:spPr>
        <p:txBody>
          <a:bodyPr anchorCtr="0" anchor="ctr" bIns="8800" lIns="17600" spcFirstLastPara="1" rIns="17600" wrap="square" tIns="8800">
            <a:noAutofit/>
          </a:bodyPr>
          <a:lstStyle/>
          <a:p>
            <a:pPr indent="0" lvl="0" marL="0" marR="0" rtl="0" algn="ctr">
              <a:spcBef>
                <a:spcPts val="0"/>
              </a:spcBef>
              <a:spcAft>
                <a:spcPts val="0"/>
              </a:spcAft>
              <a:buNone/>
            </a:pPr>
            <a:r>
              <a:rPr lang="en" sz="1200">
                <a:solidFill>
                  <a:schemeClr val="lt1"/>
                </a:solidFill>
                <a:latin typeface="Arial"/>
                <a:ea typeface="Arial"/>
                <a:cs typeface="Arial"/>
                <a:sym typeface="Arial"/>
              </a:rPr>
              <a:t>figures</a:t>
            </a:r>
            <a:endParaRPr sz="300"/>
          </a:p>
        </p:txBody>
      </p:sp>
      <p:sp>
        <p:nvSpPr>
          <p:cNvPr id="75" name="Google Shape;75;p14"/>
          <p:cNvSpPr txBox="1"/>
          <p:nvPr/>
        </p:nvSpPr>
        <p:spPr>
          <a:xfrm>
            <a:off x="245075" y="136074"/>
            <a:ext cx="5868900" cy="541200"/>
          </a:xfrm>
          <a:prstGeom prst="rect">
            <a:avLst/>
          </a:prstGeom>
          <a:noFill/>
          <a:ln>
            <a:noFill/>
          </a:ln>
        </p:spPr>
        <p:txBody>
          <a:bodyPr anchorCtr="0" anchor="t" bIns="8800" lIns="17600" spcFirstLastPara="1" rIns="17600" wrap="square" tIns="8800">
            <a:spAutoFit/>
          </a:bodyPr>
          <a:lstStyle/>
          <a:p>
            <a:pPr indent="0" lvl="0" marL="0" rtl="0" algn="l">
              <a:spcBef>
                <a:spcPts val="0"/>
              </a:spcBef>
              <a:spcAft>
                <a:spcPts val="0"/>
              </a:spcAft>
              <a:buSzPts val="1100"/>
              <a:buNone/>
            </a:pPr>
            <a:r>
              <a:rPr lang="en" sz="1700">
                <a:solidFill>
                  <a:srgbClr val="BF5700"/>
                </a:solidFill>
              </a:rPr>
              <a:t>Enhancement Due to Photonic Coupling in Nanocavity Structures</a:t>
            </a:r>
            <a:endParaRPr b="1" sz="1900">
              <a:solidFill>
                <a:srgbClr val="BF5700"/>
              </a:solidFill>
            </a:endParaRPr>
          </a:p>
        </p:txBody>
      </p:sp>
      <p:sp>
        <p:nvSpPr>
          <p:cNvPr id="76" name="Google Shape;76;p14"/>
          <p:cNvSpPr txBox="1"/>
          <p:nvPr/>
        </p:nvSpPr>
        <p:spPr>
          <a:xfrm>
            <a:off x="245070" y="635706"/>
            <a:ext cx="5598300" cy="410400"/>
          </a:xfrm>
          <a:prstGeom prst="rect">
            <a:avLst/>
          </a:prstGeom>
          <a:noFill/>
          <a:ln>
            <a:noFill/>
          </a:ln>
        </p:spPr>
        <p:txBody>
          <a:bodyPr anchorCtr="0" anchor="t" bIns="8800" lIns="17600" spcFirstLastPara="1" rIns="17600" wrap="square" tIns="8800">
            <a:spAutoFit/>
          </a:bodyPr>
          <a:lstStyle/>
          <a:p>
            <a:pPr indent="0" lvl="0" marL="0" rtl="0" algn="l">
              <a:spcBef>
                <a:spcPts val="0"/>
              </a:spcBef>
              <a:spcAft>
                <a:spcPts val="0"/>
              </a:spcAft>
              <a:buSzPts val="1100"/>
              <a:buNone/>
            </a:pPr>
            <a:r>
              <a:rPr lang="en" sz="850" u="sng">
                <a:solidFill>
                  <a:srgbClr val="BE5700"/>
                </a:solidFill>
              </a:rPr>
              <a:t>Bumbia, Amal</a:t>
            </a:r>
            <a:r>
              <a:rPr lang="en" sz="850">
                <a:solidFill>
                  <a:srgbClr val="BE5700"/>
                </a:solidFill>
              </a:rPr>
              <a:t>; Abudayyeh, Hamza; Liu, Zhida; Li, Xiaoqin</a:t>
            </a:r>
            <a:br>
              <a:rPr lang="en" sz="850">
                <a:solidFill>
                  <a:srgbClr val="BF5700"/>
                </a:solidFill>
                <a:latin typeface="Arial"/>
                <a:ea typeface="Arial"/>
                <a:cs typeface="Arial"/>
                <a:sym typeface="Arial"/>
              </a:rPr>
            </a:br>
            <a:r>
              <a:rPr lang="en" sz="850">
                <a:solidFill>
                  <a:srgbClr val="BF5700"/>
                </a:solidFill>
                <a:latin typeface="Arial"/>
                <a:ea typeface="Arial"/>
                <a:cs typeface="Arial"/>
                <a:sym typeface="Arial"/>
              </a:rPr>
              <a:t>Department of </a:t>
            </a:r>
            <a:r>
              <a:rPr lang="en" sz="850">
                <a:solidFill>
                  <a:srgbClr val="BF5700"/>
                </a:solidFill>
              </a:rPr>
              <a:t>Physics, </a:t>
            </a:r>
            <a:r>
              <a:rPr lang="en" sz="850">
                <a:solidFill>
                  <a:srgbClr val="BF5700"/>
                </a:solidFill>
                <a:latin typeface="Arial"/>
                <a:ea typeface="Arial"/>
                <a:cs typeface="Arial"/>
                <a:sym typeface="Arial"/>
              </a:rPr>
              <a:t>College of Natural Sciences, The University of Texas,</a:t>
            </a:r>
            <a:r>
              <a:rPr lang="en" sz="850">
                <a:solidFill>
                  <a:srgbClr val="BF5700"/>
                </a:solidFill>
              </a:rPr>
              <a:t> Center for Complex Quantum Systems</a:t>
            </a:r>
            <a:endParaRPr sz="850"/>
          </a:p>
        </p:txBody>
      </p:sp>
      <p:pic>
        <p:nvPicPr>
          <p:cNvPr id="77" name="Google Shape;77;p14"/>
          <p:cNvPicPr preferRelativeResize="0"/>
          <p:nvPr/>
        </p:nvPicPr>
        <p:blipFill rotWithShape="1">
          <a:blip r:embed="rId3">
            <a:alphaModFix/>
          </a:blip>
          <a:srcRect b="0" l="0" r="0" t="0"/>
          <a:stretch/>
        </p:blipFill>
        <p:spPr>
          <a:xfrm>
            <a:off x="6177690" y="181566"/>
            <a:ext cx="1614636" cy="232919"/>
          </a:xfrm>
          <a:prstGeom prst="rect">
            <a:avLst/>
          </a:prstGeom>
          <a:noFill/>
          <a:ln>
            <a:noFill/>
          </a:ln>
        </p:spPr>
      </p:pic>
      <p:pic>
        <p:nvPicPr>
          <p:cNvPr id="78" name="Google Shape;78;p14"/>
          <p:cNvPicPr preferRelativeResize="0"/>
          <p:nvPr/>
        </p:nvPicPr>
        <p:blipFill>
          <a:blip r:embed="rId4">
            <a:alphaModFix/>
          </a:blip>
          <a:stretch>
            <a:fillRect/>
          </a:stretch>
        </p:blipFill>
        <p:spPr>
          <a:xfrm>
            <a:off x="6113980" y="136075"/>
            <a:ext cx="2748145" cy="783600"/>
          </a:xfrm>
          <a:prstGeom prst="rect">
            <a:avLst/>
          </a:prstGeom>
          <a:noFill/>
          <a:ln>
            <a:noFill/>
          </a:ln>
        </p:spPr>
      </p:pic>
      <p:pic>
        <p:nvPicPr>
          <p:cNvPr descr="A close-up of a map&#10;&#10;Description automatically generated" id="79" name="Google Shape;79;p14"/>
          <p:cNvPicPr preferRelativeResize="0"/>
          <p:nvPr/>
        </p:nvPicPr>
        <p:blipFill rotWithShape="1">
          <a:blip r:embed="rId5">
            <a:alphaModFix/>
          </a:blip>
          <a:srcRect b="0" l="68693" r="828" t="0"/>
          <a:stretch/>
        </p:blipFill>
        <p:spPr>
          <a:xfrm>
            <a:off x="6830475" y="1327350"/>
            <a:ext cx="1795950" cy="1119825"/>
          </a:xfrm>
          <a:prstGeom prst="rect">
            <a:avLst/>
          </a:prstGeom>
          <a:noFill/>
          <a:ln>
            <a:noFill/>
          </a:ln>
        </p:spPr>
      </p:pic>
      <p:pic>
        <p:nvPicPr>
          <p:cNvPr id="80" name="Google Shape;80;p14"/>
          <p:cNvPicPr preferRelativeResize="0"/>
          <p:nvPr/>
        </p:nvPicPr>
        <p:blipFill rotWithShape="1">
          <a:blip r:embed="rId6">
            <a:alphaModFix/>
          </a:blip>
          <a:srcRect b="0" l="32822" r="0" t="0"/>
          <a:stretch/>
        </p:blipFill>
        <p:spPr>
          <a:xfrm>
            <a:off x="3813725" y="1309475"/>
            <a:ext cx="2468451" cy="1401850"/>
          </a:xfrm>
          <a:prstGeom prst="rect">
            <a:avLst/>
          </a:prstGeom>
          <a:noFill/>
          <a:ln>
            <a:noFill/>
          </a:ln>
        </p:spPr>
      </p:pic>
      <p:pic>
        <p:nvPicPr>
          <p:cNvPr id="81" name="Google Shape;81;p14"/>
          <p:cNvPicPr preferRelativeResize="0"/>
          <p:nvPr/>
        </p:nvPicPr>
        <p:blipFill>
          <a:blip r:embed="rId7">
            <a:alphaModFix/>
          </a:blip>
          <a:stretch>
            <a:fillRect/>
          </a:stretch>
        </p:blipFill>
        <p:spPr>
          <a:xfrm>
            <a:off x="367450" y="3365475"/>
            <a:ext cx="2082000" cy="1253400"/>
          </a:xfrm>
          <a:prstGeom prst="rect">
            <a:avLst/>
          </a:prstGeom>
          <a:noFill/>
          <a:ln>
            <a:noFill/>
          </a:ln>
        </p:spPr>
      </p:pic>
      <p:pic>
        <p:nvPicPr>
          <p:cNvPr id="82" name="Google Shape;82;p14"/>
          <p:cNvPicPr preferRelativeResize="0"/>
          <p:nvPr/>
        </p:nvPicPr>
        <p:blipFill rotWithShape="1">
          <a:blip r:embed="rId8">
            <a:alphaModFix/>
          </a:blip>
          <a:srcRect b="0" l="0" r="0" t="6664"/>
          <a:stretch/>
        </p:blipFill>
        <p:spPr>
          <a:xfrm>
            <a:off x="2898227" y="3022463"/>
            <a:ext cx="1614625" cy="786300"/>
          </a:xfrm>
          <a:prstGeom prst="rect">
            <a:avLst/>
          </a:prstGeom>
          <a:noFill/>
          <a:ln>
            <a:noFill/>
          </a:ln>
        </p:spPr>
      </p:pic>
      <p:pic>
        <p:nvPicPr>
          <p:cNvPr id="83" name="Google Shape;83;p14"/>
          <p:cNvPicPr preferRelativeResize="0"/>
          <p:nvPr/>
        </p:nvPicPr>
        <p:blipFill rotWithShape="1">
          <a:blip r:embed="rId9">
            <a:alphaModFix/>
          </a:blip>
          <a:srcRect b="54707" l="0" r="45373" t="6260"/>
          <a:stretch/>
        </p:blipFill>
        <p:spPr>
          <a:xfrm>
            <a:off x="5129800" y="2945500"/>
            <a:ext cx="1168649" cy="1074199"/>
          </a:xfrm>
          <a:prstGeom prst="rect">
            <a:avLst/>
          </a:prstGeom>
          <a:noFill/>
          <a:ln>
            <a:noFill/>
          </a:ln>
        </p:spPr>
      </p:pic>
      <p:pic>
        <p:nvPicPr>
          <p:cNvPr id="84" name="Google Shape;84;p14"/>
          <p:cNvPicPr preferRelativeResize="0"/>
          <p:nvPr/>
        </p:nvPicPr>
        <p:blipFill>
          <a:blip r:embed="rId10">
            <a:alphaModFix/>
          </a:blip>
          <a:stretch>
            <a:fillRect/>
          </a:stretch>
        </p:blipFill>
        <p:spPr>
          <a:xfrm>
            <a:off x="2849948" y="4119908"/>
            <a:ext cx="1038000" cy="733342"/>
          </a:xfrm>
          <a:prstGeom prst="rect">
            <a:avLst/>
          </a:prstGeom>
          <a:noFill/>
          <a:ln>
            <a:noFill/>
          </a:ln>
        </p:spPr>
      </p:pic>
      <p:sp>
        <p:nvSpPr>
          <p:cNvPr id="85" name="Google Shape;85;p14"/>
          <p:cNvSpPr/>
          <p:nvPr/>
        </p:nvSpPr>
        <p:spPr>
          <a:xfrm flipH="1" rot="10800000">
            <a:off x="6772300" y="1393275"/>
            <a:ext cx="136800" cy="11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86" name="Google Shape;86;p14"/>
          <p:cNvSpPr txBox="1"/>
          <p:nvPr/>
        </p:nvSpPr>
        <p:spPr>
          <a:xfrm>
            <a:off x="305050" y="1236075"/>
            <a:ext cx="2206800" cy="1233300"/>
          </a:xfrm>
          <a:prstGeom prst="rect">
            <a:avLst/>
          </a:prstGeom>
          <a:noFill/>
          <a:ln>
            <a:noFill/>
          </a:ln>
        </p:spPr>
        <p:txBody>
          <a:bodyPr anchorCtr="0" anchor="t" bIns="91425" lIns="91425" spcFirstLastPara="1" rIns="91425" wrap="square" tIns="91425">
            <a:noAutofit/>
          </a:bodyPr>
          <a:lstStyle/>
          <a:p>
            <a:pPr indent="0" lvl="0" marL="0" rtl="0" algn="ctr">
              <a:spcBef>
                <a:spcPts val="1232"/>
              </a:spcBef>
              <a:spcAft>
                <a:spcPts val="0"/>
              </a:spcAft>
              <a:buClr>
                <a:schemeClr val="dk1"/>
              </a:buClr>
              <a:buSzPts val="1100"/>
              <a:buFont typeface="Arial"/>
              <a:buNone/>
            </a:pPr>
            <a:r>
              <a:rPr lang="en" sz="500">
                <a:solidFill>
                  <a:srgbClr val="595959"/>
                </a:solidFill>
              </a:rPr>
              <a:t>Plasmon-exciton coupling in photonic nanostructures provides insight into quantum emitters' optical properties and how they can be manipulated via alterations to their electromagnetic environment. The interaction between this environment and any two-level system can result in the spontaneous emission of photons from the emitter. Our goal is to shorten the lifetime of exciton emission via plasmonic nanostructures. Such an alteration depends on the interplay between a photonic cavity focusing the emission fields into a mode volume, and the system. Photon emissions into the cavity are enhanced before their release into free space, the consequence is the potential to enhance previously weak fields and learn more about the material possessing the relevant nanostructure — in our case, TMD layers with nanocubes. </a:t>
            </a:r>
            <a:endParaRPr sz="500">
              <a:solidFill>
                <a:srgbClr val="595959"/>
              </a:solidFill>
            </a:endParaRPr>
          </a:p>
        </p:txBody>
      </p:sp>
      <p:sp>
        <p:nvSpPr>
          <p:cNvPr id="87" name="Google Shape;87;p14"/>
          <p:cNvSpPr txBox="1"/>
          <p:nvPr/>
        </p:nvSpPr>
        <p:spPr>
          <a:xfrm>
            <a:off x="305050" y="4564350"/>
            <a:ext cx="2206800" cy="50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
                <a:solidFill>
                  <a:srgbClr val="595959"/>
                </a:solidFill>
              </a:rPr>
              <a:t>Dark-Field scattering image of the sample displaying the positions of the nanocubes in relation to the underlying structure. The area marked with a red outline Is the monolayer region. </a:t>
            </a:r>
            <a:endParaRPr sz="1200">
              <a:solidFill>
                <a:srgbClr val="595959"/>
              </a:solidFill>
            </a:endParaRPr>
          </a:p>
        </p:txBody>
      </p:sp>
      <p:sp>
        <p:nvSpPr>
          <p:cNvPr id="88" name="Google Shape;88;p14"/>
          <p:cNvSpPr txBox="1"/>
          <p:nvPr/>
        </p:nvSpPr>
        <p:spPr>
          <a:xfrm>
            <a:off x="6565025" y="2354551"/>
            <a:ext cx="2365500" cy="66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
                <a:solidFill>
                  <a:srgbClr val="595959"/>
                </a:solidFill>
              </a:rPr>
              <a:t>Overlap between the plasmonic resonances and exciton excitation</a:t>
            </a:r>
            <a:endParaRPr sz="500">
              <a:solidFill>
                <a:srgbClr val="595959"/>
              </a:solidFill>
            </a:endParaRPr>
          </a:p>
          <a:p>
            <a:pPr indent="0" lvl="0" marL="0" rtl="0" algn="ctr">
              <a:lnSpc>
                <a:spcPct val="115000"/>
              </a:lnSpc>
              <a:spcBef>
                <a:spcPts val="0"/>
              </a:spcBef>
              <a:spcAft>
                <a:spcPts val="0"/>
              </a:spcAft>
              <a:buClr>
                <a:schemeClr val="dk1"/>
              </a:buClr>
              <a:buSzPts val="1100"/>
              <a:buFont typeface="Arial"/>
              <a:buNone/>
            </a:pPr>
            <a:r>
              <a:rPr lang="en" sz="500">
                <a:solidFill>
                  <a:srgbClr val="595959"/>
                </a:solidFill>
              </a:rPr>
              <a:t>provides evidence for the coupling as it facilitates enhancement. Longer wavelengths are enhanced, and there is greater, non-uniform intensity enhancement along the nanocubes. Differently sized cubes enhance different parts of exciton spectrum. We see that the enhanced resonances have the same polarizations and spectral resonances as the plasmonic resonances.</a:t>
            </a:r>
            <a:endParaRPr sz="800">
              <a:solidFill>
                <a:srgbClr val="595959"/>
              </a:solidFill>
              <a:latin typeface="Calibri"/>
              <a:ea typeface="Calibri"/>
              <a:cs typeface="Calibri"/>
              <a:sym typeface="Calibri"/>
            </a:endParaRPr>
          </a:p>
        </p:txBody>
      </p:sp>
      <p:sp>
        <p:nvSpPr>
          <p:cNvPr id="89" name="Google Shape;89;p14"/>
          <p:cNvSpPr txBox="1"/>
          <p:nvPr/>
        </p:nvSpPr>
        <p:spPr>
          <a:xfrm>
            <a:off x="6953925" y="1642700"/>
            <a:ext cx="1341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latin typeface="Calibri"/>
                <a:ea typeface="Calibri"/>
                <a:cs typeface="Calibri"/>
                <a:sym typeface="Calibri"/>
              </a:rPr>
              <a:t>PL spectra of WS</a:t>
            </a:r>
            <a:r>
              <a:rPr baseline="-25000" lang="en" sz="700">
                <a:solidFill>
                  <a:schemeClr val="dk1"/>
                </a:solidFill>
                <a:latin typeface="Calibri"/>
                <a:ea typeface="Calibri"/>
                <a:cs typeface="Calibri"/>
                <a:sym typeface="Calibri"/>
              </a:rPr>
              <a:t>2 </a:t>
            </a:r>
            <a:r>
              <a:rPr lang="en" sz="700">
                <a:solidFill>
                  <a:schemeClr val="dk1"/>
                </a:solidFill>
                <a:latin typeface="Calibri"/>
                <a:ea typeface="Calibri"/>
                <a:cs typeface="Calibri"/>
                <a:sym typeface="Calibri"/>
              </a:rPr>
              <a:t>monolayer</a:t>
            </a:r>
            <a:endParaRPr sz="1800">
              <a:solidFill>
                <a:schemeClr val="dk2"/>
              </a:solidFill>
            </a:endParaRPr>
          </a:p>
        </p:txBody>
      </p:sp>
      <p:sp>
        <p:nvSpPr>
          <p:cNvPr id="90" name="Google Shape;90;p14"/>
          <p:cNvSpPr txBox="1"/>
          <p:nvPr/>
        </p:nvSpPr>
        <p:spPr>
          <a:xfrm>
            <a:off x="2775800" y="3707550"/>
            <a:ext cx="26448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595959"/>
                </a:solidFill>
              </a:rPr>
              <a:t>Nanocubes are plasmonic resonance structures - here, we want to use them to shorten the lifetime of exciton emission . We determine the existence of nanocubes on the sample via the AFM.</a:t>
            </a:r>
            <a:endParaRPr sz="600">
              <a:solidFill>
                <a:srgbClr val="595959"/>
              </a:solidFill>
            </a:endParaRPr>
          </a:p>
        </p:txBody>
      </p:sp>
      <p:sp>
        <p:nvSpPr>
          <p:cNvPr id="91" name="Google Shape;91;p14"/>
          <p:cNvSpPr txBox="1"/>
          <p:nvPr/>
        </p:nvSpPr>
        <p:spPr>
          <a:xfrm>
            <a:off x="4512850" y="2949863"/>
            <a:ext cx="7104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595959"/>
                </a:solidFill>
              </a:rPr>
              <a:t>Hyperspectral spatial images of the samples with nanocubes of interest highlighted.</a:t>
            </a:r>
            <a:endParaRPr sz="600">
              <a:solidFill>
                <a:srgbClr val="595959"/>
              </a:solidFill>
            </a:endParaRPr>
          </a:p>
        </p:txBody>
      </p:sp>
      <p:sp>
        <p:nvSpPr>
          <p:cNvPr id="92" name="Google Shape;92;p14"/>
          <p:cNvSpPr txBox="1"/>
          <p:nvPr/>
        </p:nvSpPr>
        <p:spPr>
          <a:xfrm>
            <a:off x="2775800" y="1236075"/>
            <a:ext cx="1038000" cy="140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500">
                <a:solidFill>
                  <a:srgbClr val="595959"/>
                </a:solidFill>
              </a:rPr>
              <a:t>A reason why nanocubes enable photonic enhancement is because the electromagnetic field is more intense at the corners of the cube - the lightning-rod effect. Nanocube size and film-cube separation impact where plasmonic resonances occur.</a:t>
            </a:r>
            <a:endParaRPr sz="500">
              <a:solidFill>
                <a:srgbClr val="595959"/>
              </a:solidFill>
            </a:endParaRPr>
          </a:p>
          <a:p>
            <a:pPr indent="0" lvl="0" marL="0" rtl="0" algn="ctr">
              <a:lnSpc>
                <a:spcPct val="115000"/>
              </a:lnSpc>
              <a:spcBef>
                <a:spcPts val="0"/>
              </a:spcBef>
              <a:spcAft>
                <a:spcPts val="1200"/>
              </a:spcAft>
              <a:buClr>
                <a:schemeClr val="dk1"/>
              </a:buClr>
              <a:buSzPts val="1100"/>
              <a:buFont typeface="Arial"/>
              <a:buNone/>
            </a:pPr>
            <a:r>
              <a:rPr lang="en" sz="500">
                <a:solidFill>
                  <a:srgbClr val="595959"/>
                </a:solidFill>
              </a:rPr>
              <a:t>The excitons of the emitter and plasmons of the nanocubes couple in a plasmonic cavity which focuses the emission fields into a mode volume. </a:t>
            </a:r>
            <a:endParaRPr>
              <a:solidFill>
                <a:srgbClr val="595959"/>
              </a:solidFill>
            </a:endParaRPr>
          </a:p>
        </p:txBody>
      </p:sp>
      <p:sp>
        <p:nvSpPr>
          <p:cNvPr id="93" name="Google Shape;93;p14"/>
          <p:cNvSpPr txBox="1"/>
          <p:nvPr/>
        </p:nvSpPr>
        <p:spPr>
          <a:xfrm>
            <a:off x="2779400" y="2635275"/>
            <a:ext cx="3585300" cy="3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500">
                <a:solidFill>
                  <a:srgbClr val="595959"/>
                </a:solidFill>
              </a:rPr>
              <a:t>The mode volume impacts the probability of the field interacting with the emitter. A higher probability in this regard increases the probability of spontaneous emission and decreases the lifetime. The photons emit from the cavity and into free space, enhanced due to the weak coupling mechanism. </a:t>
            </a:r>
            <a:endParaRPr sz="2000">
              <a:solidFill>
                <a:srgbClr val="595959"/>
              </a:solidFill>
            </a:endParaRPr>
          </a:p>
        </p:txBody>
      </p:sp>
      <p:sp>
        <p:nvSpPr>
          <p:cNvPr id="94" name="Google Shape;94;p14"/>
          <p:cNvSpPr txBox="1"/>
          <p:nvPr/>
        </p:nvSpPr>
        <p:spPr>
          <a:xfrm>
            <a:off x="3813725" y="4019725"/>
            <a:ext cx="2550900" cy="8547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None/>
            </a:pPr>
            <a:r>
              <a:rPr lang="en" sz="600">
                <a:solidFill>
                  <a:srgbClr val="595959"/>
                </a:solidFill>
              </a:rPr>
              <a:t>T</a:t>
            </a:r>
            <a:r>
              <a:rPr lang="en" sz="700">
                <a:solidFill>
                  <a:srgbClr val="595959"/>
                </a:solidFill>
              </a:rPr>
              <a:t>he photon is released by an excited emitter due to spontaneous emission and lost to far-field radiation modes leaving the cavity in a vacuum state. The cavity becomes the system's environment, resulting in a modified decay rate </a:t>
            </a:r>
            <a:endParaRPr sz="700">
              <a:solidFill>
                <a:srgbClr val="595959"/>
              </a:solidFill>
            </a:endParaRPr>
          </a:p>
          <a:p>
            <a:pPr indent="0" lvl="0" marL="0" rtl="0" algn="l">
              <a:spcBef>
                <a:spcPts val="640"/>
              </a:spcBef>
              <a:spcAft>
                <a:spcPts val="0"/>
              </a:spcAft>
              <a:buClr>
                <a:schemeClr val="dk1"/>
              </a:buClr>
              <a:buSzPts val="1100"/>
              <a:buFont typeface="Arial"/>
              <a:buNone/>
            </a:pPr>
            <a:r>
              <a:rPr lang="en" sz="700">
                <a:solidFill>
                  <a:srgbClr val="595959"/>
                </a:solidFill>
              </a:rPr>
              <a:t>                              </a:t>
            </a:r>
            <a:r>
              <a:rPr lang="en" sz="700">
                <a:solidFill>
                  <a:srgbClr val="595959"/>
                </a:solidFill>
              </a:rPr>
              <a:t>w</a:t>
            </a:r>
            <a:r>
              <a:rPr lang="en" sz="700">
                <a:solidFill>
                  <a:srgbClr val="595959"/>
                </a:solidFill>
              </a:rPr>
              <a:t>ith </a:t>
            </a:r>
            <a:r>
              <a:rPr lang="en" sz="700">
                <a:solidFill>
                  <a:srgbClr val="595959"/>
                </a:solidFill>
              </a:rPr>
              <a:t>the Purcell factor                        .</a:t>
            </a:r>
            <a:endParaRPr sz="700">
              <a:solidFill>
                <a:srgbClr val="595959"/>
              </a:solidFill>
            </a:endParaRPr>
          </a:p>
        </p:txBody>
      </p:sp>
      <p:pic>
        <p:nvPicPr>
          <p:cNvPr id="95" name="Google Shape;95;p14" title="[237,122,64,&quot;https://www.codecogs.com/eqnedit.php?latex=%5CGamma%20%3D%20F%20%5CGamma%20_0#0&quot;]"/>
          <p:cNvPicPr preferRelativeResize="0"/>
          <p:nvPr/>
        </p:nvPicPr>
        <p:blipFill>
          <a:blip r:embed="rId11">
            <a:alphaModFix/>
          </a:blip>
          <a:stretch>
            <a:fillRect/>
          </a:stretch>
        </p:blipFill>
        <p:spPr>
          <a:xfrm>
            <a:off x="4065650" y="4623950"/>
            <a:ext cx="506348" cy="118800"/>
          </a:xfrm>
          <a:prstGeom prst="rect">
            <a:avLst/>
          </a:prstGeom>
          <a:noFill/>
          <a:ln>
            <a:noFill/>
          </a:ln>
        </p:spPr>
      </p:pic>
      <p:pic>
        <p:nvPicPr>
          <p:cNvPr id="96" name="Google Shape;96;p14" title="[237,122,64,&quot;https://www.codecogs.com/eqnedit.php?latex=F%20%3D%20%5Cfrac%7B3%7D%7B4%5Cpi%20%5E2%7D%20Q%20%5Cfrac%7B%5Clambda%20%5E3%7D%7BV%7D#0&quot;]"/>
          <p:cNvPicPr preferRelativeResize="0"/>
          <p:nvPr/>
        </p:nvPicPr>
        <p:blipFill>
          <a:blip r:embed="rId12">
            <a:alphaModFix/>
          </a:blip>
          <a:stretch>
            <a:fillRect/>
          </a:stretch>
        </p:blipFill>
        <p:spPr>
          <a:xfrm>
            <a:off x="5570250" y="4564340"/>
            <a:ext cx="506351" cy="199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