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FED141"/>
    <a:srgbClr val="FF7300"/>
    <a:srgbClr val="B9006E"/>
    <a:srgbClr val="46C8FF"/>
    <a:srgbClr val="0000DC"/>
    <a:srgbClr val="F01928"/>
    <a:srgbClr val="9100DC"/>
    <a:srgbClr val="5AC8AF"/>
    <a:srgbClr val="00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54" autoAdjust="0"/>
  </p:normalViewPr>
  <p:slideViewPr>
    <p:cSldViewPr snapToGrid="0">
      <p:cViewPr>
        <p:scale>
          <a:sx n="122" d="100"/>
          <a:sy n="122" d="100"/>
        </p:scale>
        <p:origin x="96" y="-54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here to insert subtitle.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01591" cy="103609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626BD2A-F1CA-44F9-BAC4-2F18C50C7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ex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icon</a:t>
            </a:r>
            <a:r>
              <a:rPr lang="cs-CZ" dirty="0"/>
              <a:t> to insert image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00" y="6059066"/>
            <a:ext cx="842400" cy="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1" y="2019299"/>
            <a:ext cx="4157874" cy="2868931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cs-CZ" dirty="0"/>
              <a:t>Definujte zápatí - název prezentace / pracoviště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BFA1E93-BFAB-4A0F-B975-1A65F74E7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28" y="2285079"/>
            <a:ext cx="8890088" cy="2304838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0C629E93-C4D2-41B6-8FEB-FD4DBB7E1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2">
            <a:extLst>
              <a:ext uri="{FF2B5EF4-FFF2-40B4-BE49-F238E27FC236}">
                <a16:creationId xmlns:a16="http://schemas.microsoft.com/office/drawing/2014/main" id="{70F6A168-38D9-47D3-92CA-8C2C354FD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insert subtitle.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490962" cy="10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1695074"/>
            <a:ext cx="5218413" cy="3896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 baseline="0"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dirty="0"/>
              <a:t>Second level</a:t>
            </a:r>
            <a:endParaRPr lang="cs-CZ" dirty="0"/>
          </a:p>
          <a:p>
            <a:pPr lvl="2"/>
            <a:r>
              <a:rPr lang="en-GB" dirty="0"/>
              <a:t>Third level</a:t>
            </a:r>
            <a:endParaRPr lang="cs-CZ" dirty="0"/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here insert text.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4" r:id="rId12"/>
    <p:sldLayoutId id="2147483692" r:id="rId13"/>
    <p:sldLayoutId id="2147483695" r:id="rId14"/>
    <p:sldLayoutId id="2147483693" r:id="rId15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0901BCD-00E2-4E77-945C-40D77A203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PV204 Project </a:t>
            </a:r>
            <a:r>
              <a:rPr lang="en-US" dirty="0"/>
              <a:t>Phase</a:t>
            </a:r>
            <a:r>
              <a:rPr lang="cs-CZ" noProof="0" dirty="0"/>
              <a:t> 1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Chukkinin, Marek Hrašna and Jan Kubeša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42CF90-D510-470E-B735-618EF5F01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FAFCCA4-5869-4976-BC37-27FBCD0B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PV204 Project Phase 1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4275A386-ECAD-41D7-A306-33D10DE2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14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8B57F7F-63AB-4579-8DD4-9EDFB0CD6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1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7400669-04AF-469C-8715-D62050E70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6CC6A6E-8785-4BF4-B271-EC3E358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Dencrypt</a:t>
            </a:r>
            <a:r>
              <a:rPr lang="en-US" dirty="0"/>
              <a:t> Talk for iPhone version 4.2.794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45C7DF01-8821-4B94-90F9-CF2723B6D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Analysis</a:t>
            </a:r>
            <a:r>
              <a:rPr lang="cs-CZ" dirty="0"/>
              <a:t> by Jan Kubeša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EE5538C-23F5-4B39-BFD4-852553399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C8742A6-BCC0-4833-95D9-79308E435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020925E6-65A4-42AD-BCE2-9E36DED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C8AB7DE-9BF8-4113-A3E7-97B75BA4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Dencrypt</a:t>
            </a:r>
            <a:r>
              <a:rPr lang="en-US" dirty="0"/>
              <a:t> Talk is a </a:t>
            </a:r>
            <a:r>
              <a:rPr lang="en-US" dirty="0" err="1"/>
              <a:t>WharsApp</a:t>
            </a:r>
            <a:r>
              <a:rPr lang="en-US" dirty="0"/>
              <a:t>-like messaging service</a:t>
            </a:r>
            <a:endParaRPr lang="cs-CZ" dirty="0"/>
          </a:p>
          <a:p>
            <a:r>
              <a:rPr lang="en-US" dirty="0"/>
              <a:t>TOE is the iOS client application only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MDM </a:t>
            </a:r>
            <a:r>
              <a:rPr lang="cs-CZ" dirty="0" err="1"/>
              <a:t>rollout</a:t>
            </a:r>
            <a:r>
              <a:rPr lang="cs-CZ" dirty="0"/>
              <a:t> in </a:t>
            </a:r>
            <a:r>
              <a:rPr lang="cs-CZ" dirty="0" err="1"/>
              <a:t>group</a:t>
            </a:r>
            <a:endParaRPr lang="en-US" dirty="0"/>
          </a:p>
          <a:p>
            <a:r>
              <a:rPr lang="en-US" dirty="0"/>
              <a:t>Certified at EAL4 with ALC_FLR.2 flaw reporting enhancement</a:t>
            </a:r>
          </a:p>
          <a:p>
            <a:r>
              <a:rPr lang="en-US" dirty="0"/>
              <a:t>Evaluated by </a:t>
            </a:r>
            <a:r>
              <a:rPr lang="en-US" dirty="0" err="1"/>
              <a:t>atsec</a:t>
            </a:r>
            <a:r>
              <a:rPr lang="en-US" dirty="0"/>
              <a:t> Information Security ag</a:t>
            </a:r>
            <a:endParaRPr lang="cs-CZ" dirty="0"/>
          </a:p>
          <a:p>
            <a:r>
              <a:rPr lang="en-US" dirty="0"/>
              <a:t>Certified by CSEC in Sweden</a:t>
            </a:r>
          </a:p>
        </p:txBody>
      </p:sp>
    </p:spTree>
    <p:extLst>
      <p:ext uri="{BB962C8B-B14F-4D97-AF65-F5344CB8AC3E}">
        <p14:creationId xmlns:p14="http://schemas.microsoft.com/office/powerpoint/2010/main" val="9857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BF0C3CE-2AB8-4621-95B9-D04AB8B89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318FBF-2616-429E-BF99-62765BD237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02EEEDF-4861-495D-A565-9ABE537F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cs-CZ" dirty="0" err="1"/>
              <a:t>overview</a:t>
            </a:r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9E8962FF-D781-4F66-A342-ABB768CE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9AFAAEE-B008-4535-9720-3E9D37AE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1823720"/>
            <a:ext cx="5580183" cy="39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1C222037-F7D4-445F-BA60-2B400CAEA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AAB5845-B898-41B9-90E5-C1099D0F2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EC8992-15E2-4B73-92C1-5B02A3EE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 evaluated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A76388E-CC16-4167-BDBF-C097CA1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Development: modular design, fun. requirements, architecture</a:t>
            </a:r>
          </a:p>
          <a:p>
            <a:r>
              <a:rPr lang="en-US" dirty="0"/>
              <a:t>Documentation: Deployment and User guides</a:t>
            </a:r>
            <a:endParaRPr lang="cs-CZ" dirty="0"/>
          </a:p>
          <a:p>
            <a:r>
              <a:rPr lang="cs-CZ" dirty="0" err="1"/>
              <a:t>Lifecycle</a:t>
            </a:r>
            <a:r>
              <a:rPr lang="cs-CZ" dirty="0"/>
              <a:t>: </a:t>
            </a:r>
            <a:r>
              <a:rPr lang="cs-CZ" dirty="0" err="1"/>
              <a:t>flaw</a:t>
            </a:r>
            <a:r>
              <a:rPr lang="cs-CZ" dirty="0"/>
              <a:t> reporting, </a:t>
            </a:r>
            <a:r>
              <a:rPr lang="cs-CZ" dirty="0" err="1"/>
              <a:t>dev</a:t>
            </a:r>
            <a:r>
              <a:rPr lang="cs-CZ" dirty="0"/>
              <a:t> </a:t>
            </a:r>
            <a:r>
              <a:rPr lang="cs-CZ" dirty="0" err="1"/>
              <a:t>stack</a:t>
            </a:r>
            <a:r>
              <a:rPr lang="cs-CZ" dirty="0"/>
              <a:t>, problém </a:t>
            </a:r>
            <a:r>
              <a:rPr lang="cs-CZ" dirty="0" err="1"/>
              <a:t>tracing</a:t>
            </a:r>
            <a:r>
              <a:rPr lang="cs-CZ" dirty="0"/>
              <a:t>, </a:t>
            </a:r>
            <a:r>
              <a:rPr lang="cs-CZ" dirty="0" err="1"/>
              <a:t>delivery</a:t>
            </a:r>
            <a:endParaRPr lang="cs-CZ" dirty="0"/>
          </a:p>
          <a:p>
            <a:r>
              <a:rPr lang="en-US" dirty="0"/>
              <a:t>ST evaluation: component definition, Security requirements, objectives</a:t>
            </a:r>
            <a:endParaRPr lang="cs-CZ" dirty="0"/>
          </a:p>
          <a:p>
            <a:r>
              <a:rPr lang="cs-CZ" dirty="0" err="1"/>
              <a:t>Tests</a:t>
            </a:r>
            <a:r>
              <a:rPr lang="cs-CZ" dirty="0"/>
              <a:t>: </a:t>
            </a:r>
            <a:r>
              <a:rPr lang="cs-CZ" dirty="0" err="1"/>
              <a:t>coverage</a:t>
            </a:r>
            <a:r>
              <a:rPr lang="cs-CZ" dirty="0"/>
              <a:t>, design, </a:t>
            </a:r>
            <a:r>
              <a:rPr lang="cs-CZ" dirty="0" err="1"/>
              <a:t>automatic</a:t>
            </a:r>
            <a:r>
              <a:rPr lang="cs-CZ" dirty="0"/>
              <a:t>, </a:t>
            </a:r>
            <a:r>
              <a:rPr lang="cs-CZ" dirty="0" err="1"/>
              <a:t>manual</a:t>
            </a:r>
            <a:r>
              <a:rPr lang="cs-CZ" dirty="0"/>
              <a:t>, </a:t>
            </a:r>
            <a:r>
              <a:rPr lang="cs-CZ" dirty="0" err="1"/>
              <a:t>randomness</a:t>
            </a:r>
            <a:endParaRPr lang="cs-CZ" dirty="0"/>
          </a:p>
          <a:p>
            <a:r>
              <a:rPr lang="cs-CZ" dirty="0" err="1"/>
              <a:t>Pentesting</a:t>
            </a:r>
            <a:r>
              <a:rPr lang="cs-CZ" dirty="0"/>
              <a:t>: </a:t>
            </a:r>
            <a:r>
              <a:rPr lang="cs-CZ" dirty="0" err="1"/>
              <a:t>known</a:t>
            </a:r>
            <a:r>
              <a:rPr lang="cs-CZ" dirty="0"/>
              <a:t> </a:t>
            </a:r>
            <a:r>
              <a:rPr lang="cs-CZ" dirty="0" err="1"/>
              <a:t>flaws</a:t>
            </a:r>
            <a:r>
              <a:rPr lang="cs-CZ" dirty="0"/>
              <a:t>, CVE, </a:t>
            </a:r>
            <a:r>
              <a:rPr lang="cs-CZ" dirty="0" err="1"/>
              <a:t>induced</a:t>
            </a:r>
            <a:r>
              <a:rPr lang="cs-CZ" dirty="0"/>
              <a:t> 3rd party </a:t>
            </a:r>
            <a:r>
              <a:rPr lang="cs-CZ" dirty="0" err="1"/>
              <a:t>faults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D2AB163-02E6-4085-AEF7-472BAF89F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105B3A6-A085-44EC-9F39-817952E47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4D3EE4B-B494-4296-B142-081D0A1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functions</a:t>
            </a:r>
            <a:r>
              <a:rPr lang="cs-CZ" dirty="0"/>
              <a:t> and </a:t>
            </a:r>
            <a:r>
              <a:rPr lang="cs-CZ" dirty="0" err="1"/>
              <a:t>OSPs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EBD003F-5D14-4EFD-A9C4-B0B70A23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initialization – enroll</a:t>
            </a:r>
            <a:r>
              <a:rPr lang="cs-CZ" dirty="0"/>
              <a:t> by link</a:t>
            </a:r>
          </a:p>
          <a:p>
            <a:r>
              <a:rPr lang="en-US" dirty="0"/>
              <a:t>Secure management </a:t>
            </a:r>
            <a:r>
              <a:rPr lang="cs-CZ" dirty="0"/>
              <a:t>– </a:t>
            </a:r>
            <a:r>
              <a:rPr lang="cs-CZ" dirty="0" err="1"/>
              <a:t>phonebook</a:t>
            </a:r>
            <a:r>
              <a:rPr lang="cs-CZ" dirty="0"/>
              <a:t> management 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device</a:t>
            </a:r>
            <a:endParaRPr lang="cs-CZ" dirty="0"/>
          </a:p>
          <a:p>
            <a:r>
              <a:rPr lang="en-US" dirty="0"/>
              <a:t>Secure</a:t>
            </a:r>
            <a:r>
              <a:rPr lang="cs-CZ" dirty="0"/>
              <a:t> </a:t>
            </a:r>
            <a:r>
              <a:rPr lang="en-US" dirty="0"/>
              <a:t>messaging</a:t>
            </a:r>
            <a:r>
              <a:rPr lang="cs-CZ" dirty="0"/>
              <a:t> –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and chat</a:t>
            </a:r>
          </a:p>
          <a:p>
            <a:r>
              <a:rPr lang="cs-CZ" dirty="0" err="1"/>
              <a:t>Secure</a:t>
            </a:r>
            <a:r>
              <a:rPr lang="cs-CZ" dirty="0"/>
              <a:t> </a:t>
            </a:r>
            <a:r>
              <a:rPr lang="cs-CZ" dirty="0" err="1"/>
              <a:t>channel</a:t>
            </a:r>
            <a:r>
              <a:rPr lang="cs-CZ" dirty="0"/>
              <a:t> – 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towards</a:t>
            </a:r>
            <a:r>
              <a:rPr lang="cs-CZ" dirty="0"/>
              <a:t> server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secured</a:t>
            </a:r>
            <a:endParaRPr lang="cs-CZ" dirty="0"/>
          </a:p>
          <a:p>
            <a:r>
              <a:rPr lang="cs-CZ" dirty="0"/>
              <a:t>Key </a:t>
            </a:r>
            <a:r>
              <a:rPr lang="cs-CZ" dirty="0" err="1"/>
              <a:t>generation</a:t>
            </a:r>
            <a:r>
              <a:rPr lang="cs-CZ" dirty="0"/>
              <a:t>, </a:t>
            </a:r>
            <a:r>
              <a:rPr lang="cs-CZ" dirty="0" err="1"/>
              <a:t>closed</a:t>
            </a:r>
            <a:r>
              <a:rPr lang="cs-CZ" dirty="0"/>
              <a:t> </a:t>
            </a:r>
            <a:r>
              <a:rPr lang="cs-CZ" dirty="0" err="1"/>
              <a:t>comms</a:t>
            </a:r>
            <a:r>
              <a:rPr lang="cs-CZ" dirty="0"/>
              <a:t>, forward </a:t>
            </a:r>
            <a:r>
              <a:rPr lang="cs-CZ" dirty="0" err="1"/>
              <a:t>secrecy</a:t>
            </a:r>
            <a:r>
              <a:rPr lang="cs-CZ" dirty="0"/>
              <a:t>, up to </a:t>
            </a:r>
            <a:r>
              <a:rPr lang="cs-CZ" dirty="0" err="1"/>
              <a:t>date</a:t>
            </a:r>
            <a:r>
              <a:rPr lang="cs-CZ" dirty="0"/>
              <a:t>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tamper-proof</a:t>
            </a:r>
            <a:r>
              <a:rPr lang="cs-CZ" dirty="0"/>
              <a:t> </a:t>
            </a:r>
            <a:r>
              <a:rPr lang="cs-CZ" dirty="0" err="1"/>
              <a:t>phonebook</a:t>
            </a:r>
            <a:r>
              <a:rPr lang="cs-CZ" dirty="0"/>
              <a:t> management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06577C7-F3E9-40A4-96E1-D02C04E03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8AE74DF-260C-474D-A33F-61C1D9204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7F41D0-F2F3-4029-8634-968BF2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assumed attacker model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F857E49-1068-41F5-98D0-07BFA719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– attacker gets credentials, phonebook, settings</a:t>
            </a:r>
            <a:endParaRPr lang="cs-CZ" dirty="0"/>
          </a:p>
          <a:p>
            <a:r>
              <a:rPr lang="cs-CZ" dirty="0" err="1"/>
              <a:t>Impersonation</a:t>
            </a:r>
            <a:r>
              <a:rPr lang="cs-CZ" dirty="0"/>
              <a:t> – </a:t>
            </a:r>
            <a:r>
              <a:rPr lang="cs-CZ" dirty="0" err="1"/>
              <a:t>another</a:t>
            </a:r>
            <a:r>
              <a:rPr lang="cs-CZ" dirty="0"/>
              <a:t> user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group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pretending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someone</a:t>
            </a:r>
            <a:r>
              <a:rPr lang="cs-CZ" dirty="0"/>
              <a:t> </a:t>
            </a:r>
            <a:r>
              <a:rPr lang="cs-CZ" dirty="0" err="1"/>
              <a:t>elese</a:t>
            </a:r>
            <a:endParaRPr lang="cs-CZ" dirty="0"/>
          </a:p>
          <a:p>
            <a:r>
              <a:rPr lang="cs-CZ" dirty="0" err="1"/>
              <a:t>Sniffing</a:t>
            </a:r>
            <a:r>
              <a:rPr lang="cs-CZ" dirty="0"/>
              <a:t> – </a:t>
            </a:r>
            <a:r>
              <a:rPr lang="cs-CZ" dirty="0" err="1"/>
              <a:t>traffic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conversations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intercepted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9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E9F9DEB4-8852-40EB-90E1-4334FE291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B735473-0A36-4CA2-9DE0-649E97EA4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A264EE6-DF8B-4924-812F-3FD1DA81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scope</a:t>
            </a:r>
            <a:r>
              <a:rPr lang="cs-CZ" dirty="0"/>
              <a:t> + my </a:t>
            </a:r>
            <a:r>
              <a:rPr lang="cs-CZ" dirty="0" err="1"/>
              <a:t>opinion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FCD6A6E-8A1A-42ED-AF5E-35AAC8DB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scope: everything (physical access, untrained user, most side channels, RNGs, …)</a:t>
            </a:r>
          </a:p>
          <a:p>
            <a:r>
              <a:rPr lang="en-US" dirty="0"/>
              <a:t>Very limited applicability: application version, iOS version, headset</a:t>
            </a:r>
          </a:p>
          <a:p>
            <a:r>
              <a:rPr lang="en-US" dirty="0"/>
              <a:t>Server at EAL 2</a:t>
            </a:r>
            <a:r>
              <a:rPr lang="cs-CZ" dirty="0"/>
              <a:t>,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are not </a:t>
            </a:r>
            <a:r>
              <a:rPr lang="cs-CZ" dirty="0" err="1"/>
              <a:t>certified</a:t>
            </a:r>
            <a:endParaRPr lang="cs-CZ" dirty="0"/>
          </a:p>
          <a:p>
            <a:r>
              <a:rPr lang="cs-CZ" dirty="0" err="1"/>
              <a:t>Would</a:t>
            </a:r>
            <a:r>
              <a:rPr lang="cs-CZ" dirty="0"/>
              <a:t> I use </a:t>
            </a:r>
            <a:r>
              <a:rPr lang="cs-CZ" dirty="0" err="1"/>
              <a:t>it</a:t>
            </a:r>
            <a:r>
              <a:rPr lang="cs-CZ" dirty="0"/>
              <a:t>: </a:t>
            </a:r>
            <a:r>
              <a:rPr lang="cs-CZ" dirty="0" err="1"/>
              <a:t>depends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86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FI-EN.potx" id="{AA4F1DC4-7C4B-4B20-882A-6F7EE435ACB7}" vid="{0D8D54E2-5E8B-45B1-A797-21B14DD5143A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prezentace-fi-en-pecet</Template>
  <TotalTime>124</TotalTime>
  <Words>343</Words>
  <Application>Microsoft Office PowerPoint</Application>
  <PresentationFormat>Širokoúhlá obrazovka</PresentationFormat>
  <Paragraphs>50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Presentation_MU_EN</vt:lpstr>
      <vt:lpstr>PV204 Project Phase 1</vt:lpstr>
      <vt:lpstr>Dencrypt Talk for iPhone version 4.2.794</vt:lpstr>
      <vt:lpstr>Introduction</vt:lpstr>
      <vt:lpstr>Architecture overview</vt:lpstr>
      <vt:lpstr>SARs evaluated</vt:lpstr>
      <vt:lpstr>Security functions and OSPs</vt:lpstr>
      <vt:lpstr>Scope – assumed attacker model</vt:lpstr>
      <vt:lpstr>Out of scope + my opinion</vt:lpstr>
    </vt:vector>
  </TitlesOfParts>
  <Company>IBA 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PV204 Project Phase 1</dc:title>
  <dc:creator>Jan Kubeša</dc:creator>
  <cp:lastModifiedBy>Jan Kubeša</cp:lastModifiedBy>
  <cp:revision>8</cp:revision>
  <cp:lastPrinted>1601-01-01T00:00:00Z</cp:lastPrinted>
  <dcterms:created xsi:type="dcterms:W3CDTF">2020-03-22T20:57:40Z</dcterms:created>
  <dcterms:modified xsi:type="dcterms:W3CDTF">2020-03-22T23:02:27Z</dcterms:modified>
</cp:coreProperties>
</file>