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napToGrid="0" snapToObjects="1">
      <p:cViewPr varScale="1">
        <p:scale>
          <a:sx n="82" d="100"/>
          <a:sy n="82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oncriteriaportal.org/files/epfiles/Certification%20Report%20NSCIB-CC-221699-CR2.pdf" TargetMode="External"/><Relationship Id="rId2" Type="http://schemas.openxmlformats.org/officeDocument/2006/relationships/hyperlink" Target="https://www.commoncriteriaportal.org/files/epfiles/%5bST-LITE%5d%20SecurityTarget-Lite_JCOP5.1_v2.2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ommoncriteriaportal.org/files/epfiles/NSCIB-CC-221699-MA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XP JCOP 5.1 on SN100.C48 Secure Elemen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6800"/>
            </a:lvl1pPr>
          </a:lstStyle>
          <a:p>
            <a:r>
              <a:t>NXP JCOP 5.1 on SN100.C48 Secure Element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Analysis by marek Hrasna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by marek Hrasna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Sources</a:t>
            </a:r>
          </a:p>
        </p:txBody>
      </p:sp>
      <p:sp>
        <p:nvSpPr>
          <p:cNvPr id="193" name="https://www.commoncriteriaportal.org/files/epfiles/[ST-LITE]%20SecurityTarget-Lite_JCOP5.1_v2.2.pdf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>
                <a:solidFill>
                  <a:schemeClr val="accent1"/>
                </a:solidFill>
                <a:hlinkClick r:id="rId2"/>
              </a:rPr>
              <a:t>https://www.commoncriteriaportal.org/files/epfiles/[ST-LITE]%20SecurityTarget-Lite_JCOP5.1_v2.2.pdf</a:t>
            </a:r>
            <a:endParaRPr>
              <a:solidFill>
                <a:srgbClr val="000000"/>
              </a:solidFill>
            </a:endParaRPr>
          </a:p>
          <a:p>
            <a:r>
              <a:rPr u="sng">
                <a:solidFill>
                  <a:schemeClr val="accent1"/>
                </a:solidFill>
                <a:hlinkClick r:id="rId3"/>
              </a:rPr>
              <a:t>https://www.commoncriteriaportal.org/files/epfiles/Certification%20Report%20NSCIB-CC-221699-CR2.pdf</a:t>
            </a:r>
            <a:endParaRPr>
              <a:solidFill>
                <a:srgbClr val="000000"/>
              </a:solidFill>
            </a:endParaRPr>
          </a:p>
          <a:p>
            <a:r>
              <a:rPr u="sng">
                <a:solidFill>
                  <a:schemeClr val="accent1"/>
                </a:solidFill>
                <a:hlinkClick r:id="rId4"/>
              </a:rPr>
              <a:t>https://www.commoncriteriaportal.org/files/epfiles/NSCIB-CC-221699-MA.pdf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OE (Target of evaluation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TOE (Target of evaluation)</a:t>
            </a:r>
          </a:p>
        </p:txBody>
      </p:sp>
      <p:sp>
        <p:nvSpPr>
          <p:cNvPr id="170" name="Composite TO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Composite TOE</a:t>
            </a:r>
          </a:p>
          <a:p>
            <a:pPr lvl="1"/>
            <a:r>
              <a:t>Java Card smart card OS</a:t>
            </a:r>
          </a:p>
          <a:p>
            <a:pPr lvl="1"/>
            <a:r>
              <a:t>Secure element (micro-controller)</a:t>
            </a:r>
          </a:p>
          <a:p>
            <a:r>
              <a:t>Out of scope</a:t>
            </a:r>
          </a:p>
          <a:p>
            <a:pPr lvl="1"/>
            <a:r>
              <a:t>NFC controller</a:t>
            </a:r>
          </a:p>
          <a:p>
            <a:pPr lvl="1"/>
            <a:r>
              <a:t>System mailbox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COPE.png" descr="SC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774699"/>
            <a:ext cx="11137901" cy="820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TOE_visual.png" descr="TOE_visu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3" y="233114"/>
            <a:ext cx="11658601" cy="759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he NFC controller and system mailbox are not within the scope of the evaluation"/>
          <p:cNvSpPr txBox="1"/>
          <p:nvPr/>
        </p:nvSpPr>
        <p:spPr>
          <a:xfrm>
            <a:off x="1070818" y="8528050"/>
            <a:ext cx="964565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The NFC controller and system mailbox are not within the scope of the evaluation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ertificate detai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Certificate details</a:t>
            </a:r>
          </a:p>
        </p:txBody>
      </p:sp>
      <p:sp>
        <p:nvSpPr>
          <p:cNvPr id="178" name="Assurance Package: EAL5 augmented with AVA_VAN.5, ALC_DVS.2, ASE_TSS.2, ALC_FLR.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925" indent="-288925" defTabSz="379729">
              <a:spcBef>
                <a:spcPts val="1800"/>
              </a:spcBef>
              <a:defRPr sz="2209"/>
            </a:pPr>
            <a:r>
              <a:t>Assurance Package: EAL5 augmented with AVA_VAN.5, ALC_DVS.2, ASE_TSS.2, ALC_FLR.1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Protection Profile Conformance: Java Card Protection Profile - Open Configuration, v 3.0.5 certified by BSI (GER)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StandardL Common Criteria for Information Technology Security Evaluation (CC) Version 3.1 Revision 5 (ISO/IEC 15408)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Certificate number: CC-19-221699-2</a:t>
            </a:r>
            <a:endParaRPr sz="780">
              <a:solidFill>
                <a:srgbClr val="000000"/>
              </a:solidFill>
            </a:endParaRP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Project number: 221699 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Evaluation facility: Brightsight BV, Delft, NE; Applying the Common Methodology for IT Security Evaluation (CEM) v 3.1 Revision 5 (ISO/IEC 18045)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Validity</a:t>
            </a:r>
          </a:p>
          <a:p>
            <a:pPr marL="577850" lvl="1" indent="-288925" defTabSz="379729">
              <a:spcBef>
                <a:spcPts val="1800"/>
              </a:spcBef>
              <a:defRPr sz="2209"/>
            </a:pPr>
            <a:r>
              <a:t>1</a:t>
            </a:r>
            <a:r>
              <a:rPr baseline="31999"/>
              <a:t>st</a:t>
            </a:r>
            <a:r>
              <a:t> issue: 30/04/2019, 2</a:t>
            </a:r>
            <a:r>
              <a:rPr baseline="31999"/>
              <a:t>nd</a:t>
            </a:r>
            <a:r>
              <a:t> issue: 29/11/2019, Expiry: 30/04/2024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ecurity assumptions &amp; sco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Security assumptions &amp; scope</a:t>
            </a:r>
          </a:p>
        </p:txBody>
      </p:sp>
      <p:sp>
        <p:nvSpPr>
          <p:cNvPr id="181" name="The assumptions defined in the Security Target are not covered by the TOE itself, the security objectives must be fulfilled by the TOE-environ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assumptions defined in the Security Target are not covered by the TOE itself, the security objectives must be fulfilled by the TOE-environment </a:t>
            </a:r>
          </a:p>
          <a:p>
            <a:r>
              <a:t>Proprietary applications such as FeliCa and Mifare API are included in the TOE, but there are no security claims for these applications in this certificate.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onclusion and eval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Conclusion and evaluation</a:t>
            </a:r>
          </a:p>
        </p:txBody>
      </p:sp>
      <p:sp>
        <p:nvSpPr>
          <p:cNvPr id="184" name="Expected results, giving assurance that TOE behaves as specifi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Expected results, giving assurance that TOE behaves as specified.</a:t>
            </a:r>
          </a:p>
          <a:p>
            <a:r>
              <a:t>No exploitable vulnerabilities have been found with the independent penetration tests.</a:t>
            </a:r>
          </a:p>
          <a:p>
            <a:r>
              <a:t>Algorithmic security level of cryptographic functionality has not been rated in this certification process</a:t>
            </a:r>
          </a:p>
          <a:p>
            <a:r>
              <a:t>Not all key sizes have sufficient cryptographic strength (AVA_VAN.5), but still more than 80 bits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aintenance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33679">
              <a:spcBef>
                <a:spcPts val="1100"/>
              </a:spcBef>
              <a:defRPr sz="2400"/>
            </a:pPr>
            <a:r>
              <a:t>Maintenance Report</a:t>
            </a:r>
            <a:endParaRPr sz="480"/>
          </a:p>
          <a:p>
            <a:pPr defTabSz="233679">
              <a:spcBef>
                <a:spcPts val="0"/>
              </a:spcBef>
              <a:defRPr sz="6800"/>
            </a:pPr>
            <a:r>
              <a:rPr dirty="0"/>
              <a:t> </a:t>
            </a:r>
          </a:p>
        </p:txBody>
      </p:sp>
      <p:sp>
        <p:nvSpPr>
          <p:cNvPr id="187" name="There was only a minor change in the naming of the TOE and an addition to the platform manufacturing site, nothing that would impact the security functionality of the certified product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Changes</a:t>
            </a:r>
          </a:p>
          <a:p>
            <a:pPr lvl="1"/>
            <a:r>
              <a:rPr lang="en-US" dirty="0"/>
              <a:t>Naming of the TOE</a:t>
            </a:r>
          </a:p>
          <a:p>
            <a:pPr lvl="1"/>
            <a:r>
              <a:rPr lang="en-US" dirty="0"/>
              <a:t>Added a manufacturing site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Conclusion</a:t>
            </a:r>
          </a:p>
        </p:txBody>
      </p:sp>
      <p:sp>
        <p:nvSpPr>
          <p:cNvPr id="190" name="The product is a modern Java Card, providing many cryptographic operations, some handy proprietary functionality and is certified for the next 4 years, so it is secure against all currently publicly known attacks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product is a modern Java Card, providing many cryptographic operations, some handy proprietary functionality and is certified for the next 4 years, so it is secure against all currently publicly known attacks.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Macintosh PowerPoint</Application>
  <PresentationFormat>Custom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Times</vt:lpstr>
      <vt:lpstr>New_Template7</vt:lpstr>
      <vt:lpstr>NXP JCOP 5.1 on SN100.C48 Secure Element</vt:lpstr>
      <vt:lpstr>TOE (Target of evaluation)</vt:lpstr>
      <vt:lpstr>PowerPoint Presentation</vt:lpstr>
      <vt:lpstr>PowerPoint Presentation</vt:lpstr>
      <vt:lpstr>Certificate details</vt:lpstr>
      <vt:lpstr>Security assumptions &amp; scope</vt:lpstr>
      <vt:lpstr>Conclusion and evaluation</vt:lpstr>
      <vt:lpstr>Maintenance Report  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JCOP 5.1 on SN100.C48 Secure Element</dc:title>
  <cp:lastModifiedBy>Marek Hrašna</cp:lastModifiedBy>
  <cp:revision>2</cp:revision>
  <dcterms:modified xsi:type="dcterms:W3CDTF">2020-03-26T09:01:44Z</dcterms:modified>
</cp:coreProperties>
</file>