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F6C087-DE2D-4E99-AA5D-416820A5A7A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75BF75-E46E-4A72-953A-F22F364B53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F6C087-DE2D-4E99-AA5D-416820A5A7A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75BF75-E46E-4A72-953A-F22F364B5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F6C087-DE2D-4E99-AA5D-416820A5A7A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75BF75-E46E-4A72-953A-F22F364B5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F6C087-DE2D-4E99-AA5D-416820A5A7A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75BF75-E46E-4A72-953A-F22F364B5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F6C087-DE2D-4E99-AA5D-416820A5A7A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75BF75-E46E-4A72-953A-F22F364B53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F6C087-DE2D-4E99-AA5D-416820A5A7A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75BF75-E46E-4A72-953A-F22F364B5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F6C087-DE2D-4E99-AA5D-416820A5A7A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75BF75-E46E-4A72-953A-F22F364B5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F6C087-DE2D-4E99-AA5D-416820A5A7A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75BF75-E46E-4A72-953A-F22F364B5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F6C087-DE2D-4E99-AA5D-416820A5A7A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75BF75-E46E-4A72-953A-F22F364B53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F6C087-DE2D-4E99-AA5D-416820A5A7A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75BF75-E46E-4A72-953A-F22F364B53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F6C087-DE2D-4E99-AA5D-416820A5A7A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75BF75-E46E-4A72-953A-F22F364B53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2F6C087-DE2D-4E99-AA5D-416820A5A7A9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275BF75-E46E-4A72-953A-F22F364B53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33400"/>
            <a:ext cx="8915400" cy="5410200"/>
          </a:xfrm>
        </p:spPr>
        <p:txBody>
          <a:bodyPr>
            <a:normAutofit fontScale="92500" lnSpcReduction="10000"/>
          </a:bodyPr>
          <a:lstStyle/>
          <a:p>
            <a:endParaRPr lang="en-US" sz="4000" b="1" dirty="0" smtClean="0"/>
          </a:p>
          <a:p>
            <a:endParaRPr lang="en-US" sz="4000" b="1" dirty="0" smtClean="0"/>
          </a:p>
          <a:p>
            <a:r>
              <a:rPr lang="en-US" sz="4000" b="1" dirty="0" smtClean="0"/>
              <a:t>PV 204 SECURITY TECHNOLOGIES</a:t>
            </a:r>
            <a:endParaRPr lang="en-US" sz="4000" dirty="0" smtClean="0"/>
          </a:p>
          <a:p>
            <a:pPr algn="ctr"/>
            <a:r>
              <a:rPr lang="en-US" sz="2400" b="1" dirty="0" smtClean="0"/>
              <a:t>Term Project: Phase 1 Security Certificate Analysis</a:t>
            </a:r>
            <a:endParaRPr lang="en-US" sz="2400" dirty="0" smtClean="0"/>
          </a:p>
          <a:p>
            <a:endParaRPr lang="en-US" sz="4000" b="1" dirty="0" smtClean="0"/>
          </a:p>
          <a:p>
            <a:r>
              <a:rPr lang="en-US" sz="3600" b="1" dirty="0" smtClean="0"/>
              <a:t>SMARTY IQ-GPRS / LTE, VERSION 1.0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						</a:t>
            </a:r>
            <a:r>
              <a:rPr lang="en-US" sz="3000" i="1" dirty="0" smtClean="0">
                <a:latin typeface="Monotype Corsiva" pitchFamily="66" charset="0"/>
                <a:cs typeface="MV Boli" pitchFamily="2" charset="0"/>
              </a:rPr>
              <a:t>UCO 502606</a:t>
            </a:r>
          </a:p>
          <a:p>
            <a:r>
              <a:rPr lang="en-US" sz="3000" i="1" dirty="0" smtClean="0">
                <a:latin typeface="Monotype Corsiva" pitchFamily="66" charset="0"/>
                <a:cs typeface="MV Boli" pitchFamily="2" charset="0"/>
              </a:rPr>
              <a:t>						</a:t>
            </a:r>
            <a:r>
              <a:rPr lang="en-US" sz="3000" i="1" dirty="0" err="1" smtClean="0">
                <a:latin typeface="Monotype Corsiva" pitchFamily="66" charset="0"/>
                <a:cs typeface="MV Boli" pitchFamily="2" charset="0"/>
              </a:rPr>
              <a:t>Amal</a:t>
            </a:r>
            <a:r>
              <a:rPr lang="en-US" sz="3000" i="1" dirty="0" smtClean="0">
                <a:latin typeface="Monotype Corsiva" pitchFamily="66" charset="0"/>
                <a:cs typeface="MV Boli" pitchFamily="2" charset="0"/>
              </a:rPr>
              <a:t> </a:t>
            </a:r>
            <a:r>
              <a:rPr lang="en-US" sz="3000" i="1" dirty="0" err="1" smtClean="0">
                <a:latin typeface="Monotype Corsiva" pitchFamily="66" charset="0"/>
                <a:cs typeface="MV Boli" pitchFamily="2" charset="0"/>
              </a:rPr>
              <a:t>Chukkinin</a:t>
            </a:r>
            <a:endParaRPr lang="en-US" sz="3000" i="1" dirty="0" smtClean="0">
              <a:latin typeface="Monotype Corsiva" pitchFamily="66" charset="0"/>
              <a:cs typeface="MV Boli" pitchFamily="2" charset="0"/>
            </a:endParaRPr>
          </a:p>
          <a:p>
            <a:r>
              <a:rPr lang="en-US" sz="3000" i="1" dirty="0" smtClean="0">
                <a:latin typeface="Monotype Corsiva" pitchFamily="66" charset="0"/>
                <a:cs typeface="MV Boli" pitchFamily="2" charset="0"/>
              </a:rPr>
              <a:t>						FI, MUNI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u="sng" dirty="0" smtClean="0"/>
              <a:t>Security Functional Requirements (SFRs)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5410200"/>
          </a:xfrm>
        </p:spPr>
        <p:txBody>
          <a:bodyPr/>
          <a:lstStyle/>
          <a:p>
            <a:r>
              <a:rPr lang="en-US" dirty="0" smtClean="0"/>
              <a:t>(a)	Security Audit</a:t>
            </a:r>
          </a:p>
          <a:p>
            <a:r>
              <a:rPr lang="en-US" dirty="0" smtClean="0"/>
              <a:t>(b)	Communication:- Enforced proof of origin</a:t>
            </a:r>
          </a:p>
          <a:p>
            <a:r>
              <a:rPr lang="en-US" dirty="0" smtClean="0"/>
              <a:t> (c)Cryptographic Support</a:t>
            </a:r>
          </a:p>
          <a:p>
            <a:pPr lvl="0"/>
            <a:r>
              <a:rPr lang="en-US" dirty="0" smtClean="0"/>
              <a:t>(d) User Data Protection</a:t>
            </a:r>
          </a:p>
          <a:p>
            <a:pPr lvl="0"/>
            <a:r>
              <a:rPr lang="en-US" dirty="0" smtClean="0"/>
              <a:t>(e) Identification and Authentication</a:t>
            </a:r>
          </a:p>
          <a:p>
            <a:pPr lvl="0"/>
            <a:r>
              <a:rPr lang="en-US" dirty="0" smtClean="0"/>
              <a:t>(f) Security Management</a:t>
            </a:r>
          </a:p>
          <a:p>
            <a:pPr lvl="0"/>
            <a:r>
              <a:rPr lang="en-US" dirty="0" smtClean="0"/>
              <a:t>(g) Privacy</a:t>
            </a:r>
          </a:p>
          <a:p>
            <a:pPr lvl="0"/>
            <a:r>
              <a:rPr lang="en-US" dirty="0" smtClean="0"/>
              <a:t>(h)	Trusted Path or channels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1143000"/>
          </a:xfrm>
        </p:spPr>
        <p:txBody>
          <a:bodyPr/>
          <a:lstStyle/>
          <a:p>
            <a:r>
              <a:rPr lang="en-US" b="1" dirty="0" smtClean="0"/>
              <a:t>What is Out of Scope?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714488" cy="54102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Indeed this Security Target acknowledges that the Gateway and the Meters have no possibility at all to impact the delivery of a commodity. Even an intentional stop of the delivery of a certain commodity is not within the scope of this Protection Profile.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Exact regulations regarding the Processing Profiles and the Gateway Administrator are beyond the scope of this Security Target.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Whether a deviation between the time source(s) in the WAN and the local system time is still acceptable, normative or legislative regulations shall be considered.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It should be noted that depending on the kind of application a more accurate system time is needed. But this aspect is not within the scope of this Protection Profile.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152400"/>
            <a:ext cx="7498080" cy="1143000"/>
          </a:xfrm>
        </p:spPr>
        <p:txBody>
          <a:bodyPr/>
          <a:lstStyle/>
          <a:p>
            <a:r>
              <a:rPr lang="en-US" b="1" dirty="0" smtClean="0"/>
              <a:t>Conclusion and Evaluation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790688" cy="5562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All components of the EAL 4 package including the class ASE as defined in the CC.</a:t>
            </a:r>
          </a:p>
          <a:p>
            <a:pPr>
              <a:buNone/>
            </a:pPr>
            <a:r>
              <a:rPr lang="en-US" dirty="0" smtClean="0"/>
              <a:t>	The components AVA_VAN.5 and ALC_FLR.2 augmented for this TOE evaluation.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The evaluation has confirmed assurance, functionality and conformance.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Cryptographic functionalities used efficiently inside the TOE to enforce the security policy and outlines the standard of application.</a:t>
            </a:r>
          </a:p>
          <a:p>
            <a:pPr lvl="0"/>
            <a:endParaRPr lang="en-US" dirty="0" smtClean="0"/>
          </a:p>
          <a:p>
            <a:r>
              <a:rPr lang="en-US" dirty="0" smtClean="0"/>
              <a:t>Limited validity for the usage of cryptographic algorithms as outlined and  has to be considered by the user and his system risk management process.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Overall the evaluation by the lab is excellent and the certificate is having a validity of 8 years combined with regular mandatory re- assessment after every 2 years.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Basics of device certified (</a:t>
            </a:r>
            <a:r>
              <a:rPr lang="en-US" b="1" dirty="0" err="1" smtClean="0"/>
              <a:t>ToE</a:t>
            </a:r>
            <a:r>
              <a:rPr lang="en-US" b="1" dirty="0" smtClean="0"/>
              <a:t>).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7866888" cy="5638800"/>
          </a:xfrm>
        </p:spPr>
        <p:txBody>
          <a:bodyPr/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Target of Evaluation (TOE) is called:</a:t>
            </a:r>
            <a:endParaRPr lang="en-US" sz="2400" dirty="0" smtClean="0"/>
          </a:p>
          <a:p>
            <a:pPr>
              <a:buNone/>
            </a:pPr>
            <a:r>
              <a:rPr lang="en-US" dirty="0" smtClean="0"/>
              <a:t>	-SMARTY IQ-GPRS / LTE, Version 1.0</a:t>
            </a:r>
          </a:p>
          <a:p>
            <a:pPr>
              <a:buNone/>
            </a:pPr>
            <a:r>
              <a:rPr lang="en-US" sz="2800" dirty="0" smtClean="0"/>
              <a:t>	-Electronic unit comprising hardware, software and firmware.</a:t>
            </a:r>
          </a:p>
          <a:p>
            <a:pPr>
              <a:buNone/>
            </a:pPr>
            <a:r>
              <a:rPr lang="en-US" sz="2800" dirty="0" smtClean="0"/>
              <a:t>	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429000"/>
            <a:ext cx="8534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1143000"/>
          </a:xfrm>
        </p:spPr>
        <p:txBody>
          <a:bodyPr/>
          <a:lstStyle/>
          <a:p>
            <a:r>
              <a:rPr lang="en-US" b="1" dirty="0" smtClean="0"/>
              <a:t>Certified by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0"/>
            <a:ext cx="7638288" cy="556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SMARTY IQ-GPRS / LTE, Version 1.0 has undergone the certification procedure at BSI.</a:t>
            </a:r>
          </a:p>
          <a:p>
            <a:endParaRPr lang="en-US" sz="2400" dirty="0" smtClean="0"/>
          </a:p>
          <a:p>
            <a:r>
              <a:rPr lang="en-US" sz="2400" dirty="0" smtClean="0"/>
              <a:t>The evaluation of the product SMARTY IQ-GPRS / LTE, Version 1.0 was conducted by TÜV </a:t>
            </a:r>
            <a:r>
              <a:rPr lang="en-US" sz="2400" dirty="0" err="1" smtClean="0"/>
              <a:t>Informationstechnik</a:t>
            </a:r>
            <a:r>
              <a:rPr lang="en-US" sz="2400" dirty="0" smtClean="0"/>
              <a:t> GmbH which is an evaluation facility (ITSEF)6 </a:t>
            </a:r>
            <a:r>
              <a:rPr lang="en-US" sz="2400" dirty="0" err="1" smtClean="0"/>
              <a:t>recognised</a:t>
            </a:r>
            <a:r>
              <a:rPr lang="en-US" sz="2400" dirty="0" smtClean="0"/>
              <a:t> by the certification body of BSI.</a:t>
            </a:r>
          </a:p>
          <a:p>
            <a:endParaRPr lang="en-US" sz="2400" dirty="0" smtClean="0"/>
          </a:p>
          <a:p>
            <a:pPr lvl="0"/>
            <a:r>
              <a:rPr lang="en-US" sz="2400" dirty="0" smtClean="0"/>
              <a:t>The product was developed by: </a:t>
            </a:r>
            <a:r>
              <a:rPr lang="en-US" sz="2400" dirty="0" err="1" smtClean="0"/>
              <a:t>Sagemcom</a:t>
            </a:r>
            <a:r>
              <a:rPr lang="en-US" sz="2400" dirty="0" smtClean="0"/>
              <a:t> Dr. </a:t>
            </a:r>
            <a:r>
              <a:rPr lang="en-US" sz="2400" dirty="0" err="1" smtClean="0"/>
              <a:t>Neuhaus</a:t>
            </a:r>
            <a:r>
              <a:rPr lang="en-US" sz="2400" dirty="0" smtClean="0"/>
              <a:t> GmbH.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152400"/>
            <a:ext cx="7498080" cy="1143000"/>
          </a:xfrm>
        </p:spPr>
        <p:txBody>
          <a:bodyPr/>
          <a:lstStyle/>
          <a:p>
            <a:r>
              <a:rPr lang="en-US" b="1" dirty="0" smtClean="0"/>
              <a:t>Attacker Model Discussed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38200"/>
            <a:ext cx="7790688" cy="5791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Local Attacker:-	Attackers having physical access to Meter, Gateway, a connection between these components, or local logical access to any of the interfaces, trying to disclose or alter assets while stored in the Gateway.</a:t>
            </a:r>
          </a:p>
          <a:p>
            <a:endParaRPr lang="en-US" sz="2400" dirty="0" smtClean="0"/>
          </a:p>
          <a:p>
            <a:pPr algn="just"/>
            <a:r>
              <a:rPr lang="en-US" sz="2400" dirty="0" smtClean="0"/>
              <a:t>WAN attacker:-	An attacker located in the WAN  trying to compromise the confidentiality and or integrity of the processed Meter Data and or configuration data transmitted via the WAN</a:t>
            </a:r>
          </a:p>
          <a:p>
            <a:pPr algn="just"/>
            <a:endParaRPr lang="en-US" sz="2400" dirty="0" smtClean="0"/>
          </a:p>
          <a:p>
            <a:pPr lvl="0" algn="just"/>
            <a:r>
              <a:rPr lang="en-US" sz="2400" i="1" dirty="0" smtClean="0"/>
              <a:t>Successful attack of a local attacker will always only impact one Gateway. </a:t>
            </a:r>
          </a:p>
          <a:p>
            <a:pPr algn="just"/>
            <a:endParaRPr lang="en-US" sz="24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attacker may violate/modify:-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866888" cy="5334000"/>
          </a:xfrm>
        </p:spPr>
        <p:txBody>
          <a:bodyPr>
            <a:normAutofit fontScale="92500"/>
          </a:bodyPr>
          <a:lstStyle/>
          <a:p>
            <a:pPr lvl="0"/>
            <a:r>
              <a:rPr lang="en-US" sz="2400" dirty="0" smtClean="0"/>
              <a:t>Modify (i.e. alter, delete, insert, replay or redirect) Meter Data when transmitted between Meter and Gateway, Gateway and consumer, or Gateway and external entities.</a:t>
            </a:r>
          </a:p>
          <a:p>
            <a:pPr lvl="0"/>
            <a:endParaRPr lang="en-US" sz="2400" dirty="0" smtClean="0"/>
          </a:p>
          <a:p>
            <a:r>
              <a:rPr lang="en-US" sz="2400" dirty="0" smtClean="0"/>
              <a:t>Attacker may try to alter the Gateway time.</a:t>
            </a:r>
          </a:p>
          <a:p>
            <a:endParaRPr lang="en-US" sz="2400" dirty="0" smtClean="0"/>
          </a:p>
          <a:p>
            <a:r>
              <a:rPr lang="en-US" sz="2400" dirty="0" smtClean="0"/>
              <a:t>A WAN attacker may try to violate the privacy of the consumer by disclosing Meter Data or configuration data.</a:t>
            </a:r>
          </a:p>
          <a:p>
            <a:endParaRPr lang="en-US" sz="2400" dirty="0" smtClean="0"/>
          </a:p>
          <a:p>
            <a:r>
              <a:rPr lang="en-US" sz="2400" dirty="0" smtClean="0"/>
              <a:t>A WAN or local attacker may try to access (i.e. read, alter, delete) information to which they don't have permission to while the information is stored in the TOE.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98080" cy="1143000"/>
          </a:xfrm>
        </p:spPr>
        <p:txBody>
          <a:bodyPr/>
          <a:lstStyle/>
          <a:p>
            <a:r>
              <a:rPr lang="en-US" b="1" dirty="0" smtClean="0"/>
              <a:t>Device VS Attacks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security objectives are:-</a:t>
            </a:r>
          </a:p>
          <a:p>
            <a:pPr lvl="1"/>
            <a:r>
              <a:rPr lang="en-US" dirty="0" smtClean="0"/>
              <a:t>Firewall.</a:t>
            </a:r>
          </a:p>
          <a:p>
            <a:pPr lvl="1"/>
            <a:r>
              <a:rPr lang="en-US" dirty="0" smtClean="0"/>
              <a:t>Separate IF. </a:t>
            </a:r>
          </a:p>
          <a:p>
            <a:pPr lvl="1"/>
            <a:r>
              <a:rPr lang="en-US" dirty="0" smtClean="0"/>
              <a:t>Conceal.</a:t>
            </a:r>
          </a:p>
          <a:p>
            <a:pPr lvl="1"/>
            <a:r>
              <a:rPr lang="en-US" dirty="0" smtClean="0"/>
              <a:t>Meter.</a:t>
            </a:r>
          </a:p>
          <a:p>
            <a:pPr lvl="1"/>
            <a:r>
              <a:rPr lang="en-US" dirty="0" smtClean="0"/>
              <a:t>Cryptographic Functions.</a:t>
            </a:r>
          </a:p>
          <a:p>
            <a:pPr lvl="1"/>
            <a:r>
              <a:rPr lang="en-US" dirty="0" smtClean="0"/>
              <a:t>Time.</a:t>
            </a:r>
          </a:p>
          <a:p>
            <a:pPr lvl="1"/>
            <a:r>
              <a:rPr lang="en-US" dirty="0" smtClean="0"/>
              <a:t>Protection against malfunction and tampering.</a:t>
            </a:r>
          </a:p>
          <a:p>
            <a:pPr lvl="1"/>
            <a:r>
              <a:rPr lang="en-US" dirty="0" smtClean="0"/>
              <a:t>Management.</a:t>
            </a:r>
          </a:p>
          <a:p>
            <a:pPr lvl="1"/>
            <a:r>
              <a:rPr lang="en-US" dirty="0" smtClean="0"/>
              <a:t>Access.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8080" cy="1143000"/>
          </a:xfrm>
        </p:spPr>
        <p:txBody>
          <a:bodyPr/>
          <a:lstStyle/>
          <a:p>
            <a:r>
              <a:rPr lang="en-US" b="1" dirty="0" smtClean="0"/>
              <a:t> Countering the </a:t>
            </a:r>
            <a:r>
              <a:rPr lang="en-US" b="1" dirty="0" smtClean="0"/>
              <a:t>Threats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Data Modification by Local Attacker -</a:t>
            </a:r>
            <a:r>
              <a:rPr lang="en-US" sz="2800" dirty="0" err="1" smtClean="0"/>
              <a:t>O.Meter</a:t>
            </a:r>
            <a:r>
              <a:rPr lang="en-US" sz="2800" dirty="0" smtClean="0"/>
              <a:t>, </a:t>
            </a:r>
            <a:r>
              <a:rPr lang="en-US" sz="2800" dirty="0" err="1" smtClean="0"/>
              <a:t>O.Crypt</a:t>
            </a:r>
            <a:r>
              <a:rPr lang="en-US" sz="2800" dirty="0" smtClean="0"/>
              <a:t> and </a:t>
            </a:r>
            <a:r>
              <a:rPr lang="en-US" sz="2800" dirty="0" err="1" smtClean="0"/>
              <a:t>PhysicalProtection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Data Modification WAN Attacker -</a:t>
            </a:r>
            <a:r>
              <a:rPr lang="en-US" sz="2800" dirty="0" err="1" smtClean="0"/>
              <a:t>O.Firewall</a:t>
            </a:r>
            <a:r>
              <a:rPr lang="en-US" sz="2800" dirty="0" smtClean="0"/>
              <a:t> and </a:t>
            </a:r>
            <a:r>
              <a:rPr lang="en-US" sz="2800" dirty="0" err="1" smtClean="0"/>
              <a:t>O.Crypt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err="1" smtClean="0"/>
              <a:t>TimeModification</a:t>
            </a:r>
            <a:r>
              <a:rPr lang="en-US" sz="2800" dirty="0" smtClean="0"/>
              <a:t>- </a:t>
            </a:r>
            <a:r>
              <a:rPr lang="en-US" sz="2800" dirty="0" err="1" smtClean="0"/>
              <a:t>O.Time</a:t>
            </a:r>
            <a:r>
              <a:rPr lang="en-US" sz="2800" dirty="0" smtClean="0"/>
              <a:t>, </a:t>
            </a:r>
            <a:r>
              <a:rPr lang="en-US" sz="2800" dirty="0" err="1" smtClean="0"/>
              <a:t>O.Crypt</a:t>
            </a:r>
            <a:r>
              <a:rPr lang="en-US" sz="2800" dirty="0" smtClean="0"/>
              <a:t> and </a:t>
            </a:r>
            <a:r>
              <a:rPr lang="en-US" sz="2800" dirty="0" err="1" smtClean="0"/>
              <a:t>PhysicalProtection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pPr lvl="0"/>
            <a:r>
              <a:rPr lang="en-US" sz="2800" dirty="0" smtClean="0"/>
              <a:t>Privacy-</a:t>
            </a:r>
            <a:r>
              <a:rPr lang="en-US" sz="2800" dirty="0" err="1" smtClean="0"/>
              <a:t>O.Meter</a:t>
            </a:r>
            <a:r>
              <a:rPr lang="en-US" sz="2800" dirty="0" smtClean="0"/>
              <a:t>, </a:t>
            </a:r>
            <a:r>
              <a:rPr lang="en-US" sz="2800" dirty="0" err="1" smtClean="0"/>
              <a:t>O.Crypt</a:t>
            </a:r>
            <a:r>
              <a:rPr lang="en-US" sz="2800" dirty="0" smtClean="0"/>
              <a:t> and </a:t>
            </a:r>
            <a:r>
              <a:rPr lang="en-US" sz="2800" dirty="0" err="1" smtClean="0"/>
              <a:t>O.Firewall</a:t>
            </a:r>
            <a:r>
              <a:rPr lang="en-US" sz="2800" dirty="0" smtClean="0"/>
              <a:t>. </a:t>
            </a:r>
          </a:p>
          <a:p>
            <a:pPr lvl="0">
              <a:buNone/>
            </a:pPr>
            <a:endParaRPr lang="en-US" sz="2800" dirty="0" smtClean="0"/>
          </a:p>
          <a:p>
            <a:r>
              <a:rPr lang="en-US" sz="2800" dirty="0" smtClean="0"/>
              <a:t>Infrastructure - </a:t>
            </a:r>
            <a:r>
              <a:rPr lang="en-US" sz="2800" dirty="0" err="1" smtClean="0"/>
              <a:t>O.Firewall</a:t>
            </a:r>
            <a:r>
              <a:rPr lang="en-US" sz="2800" dirty="0" smtClean="0"/>
              <a:t>, </a:t>
            </a:r>
            <a:r>
              <a:rPr lang="en-US" sz="2800" dirty="0" err="1" smtClean="0"/>
              <a:t>O.SeparateIF</a:t>
            </a:r>
            <a:r>
              <a:rPr lang="en-US" sz="2800" dirty="0" smtClean="0"/>
              <a:t>, </a:t>
            </a:r>
            <a:r>
              <a:rPr lang="en-US" sz="2800" dirty="0" err="1" smtClean="0"/>
              <a:t>O.Meter</a:t>
            </a:r>
            <a:r>
              <a:rPr lang="en-US" sz="2800" dirty="0" smtClean="0"/>
              <a:t> and </a:t>
            </a:r>
            <a:r>
              <a:rPr lang="en-US" sz="2800" dirty="0" err="1" smtClean="0"/>
              <a:t>O.Crypt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49808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u="sng" dirty="0" smtClean="0"/>
              <a:t>Security Assurance Requirements (SARs)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51816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Assurance Class:-  </a:t>
            </a:r>
            <a:r>
              <a:rPr lang="en-US" sz="2800" dirty="0" smtClean="0"/>
              <a:t>Development</a:t>
            </a:r>
          </a:p>
          <a:p>
            <a:r>
              <a:rPr lang="en-US" sz="2800" b="1" dirty="0" smtClean="0"/>
              <a:t>Assurance Component:- </a:t>
            </a:r>
            <a:endParaRPr lang="en-US" sz="2800" dirty="0" smtClean="0"/>
          </a:p>
          <a:p>
            <a:pPr lvl="1"/>
            <a:r>
              <a:rPr lang="en-US" sz="2400" dirty="0" smtClean="0"/>
              <a:t>ADV_ARC.1 , ADV_FSP.4 , ADV_IMP.1 </a:t>
            </a:r>
          </a:p>
          <a:p>
            <a:pPr lvl="1"/>
            <a:endParaRPr lang="en-US" sz="2400" dirty="0" smtClean="0"/>
          </a:p>
          <a:p>
            <a:r>
              <a:rPr lang="en-US" sz="2800" b="1" dirty="0" smtClean="0"/>
              <a:t>Assurance Class:-  </a:t>
            </a:r>
            <a:r>
              <a:rPr lang="en-US" sz="2800" dirty="0" smtClean="0"/>
              <a:t>Guidance Documents</a:t>
            </a:r>
          </a:p>
          <a:p>
            <a:r>
              <a:rPr lang="en-US" sz="2800" b="1" dirty="0" smtClean="0"/>
              <a:t>Assurance Component:- </a:t>
            </a:r>
          </a:p>
          <a:p>
            <a:pPr lvl="0">
              <a:buNone/>
            </a:pPr>
            <a:r>
              <a:rPr lang="en-US" sz="2400" dirty="0" smtClean="0"/>
              <a:t>	*	AGD_OPE.1,AGD_PRE.1 </a:t>
            </a:r>
          </a:p>
          <a:p>
            <a:pPr lvl="0">
              <a:buNone/>
            </a:pPr>
            <a:endParaRPr lang="en-US" sz="2400" dirty="0" smtClean="0"/>
          </a:p>
          <a:p>
            <a:r>
              <a:rPr lang="en-US" sz="2400" b="1" dirty="0" smtClean="0"/>
              <a:t>Assurance Class:-  </a:t>
            </a:r>
            <a:r>
              <a:rPr lang="en-US" sz="2400" dirty="0" smtClean="0"/>
              <a:t>Life Cycle Support</a:t>
            </a:r>
          </a:p>
          <a:p>
            <a:r>
              <a:rPr lang="en-US" sz="2400" b="1" dirty="0" smtClean="0"/>
              <a:t>Assurance Component:- </a:t>
            </a:r>
          </a:p>
          <a:p>
            <a:pPr lvl="1"/>
            <a:r>
              <a:rPr lang="en-US" sz="2000" dirty="0" smtClean="0"/>
              <a:t>ALC_CMC.4, ALC_CMS.4, ALC_TAT.1</a:t>
            </a:r>
          </a:p>
          <a:p>
            <a:pPr lvl="1"/>
            <a:endParaRPr lang="en-US" sz="1800" b="1" dirty="0" smtClean="0"/>
          </a:p>
          <a:p>
            <a:pPr lvl="1"/>
            <a:endParaRPr lang="en-US" sz="1800" dirty="0" smtClean="0"/>
          </a:p>
          <a:p>
            <a:pPr lvl="1">
              <a:buNone/>
            </a:pPr>
            <a:endParaRPr lang="en-US" sz="1800" b="1" dirty="0" smtClean="0"/>
          </a:p>
          <a:p>
            <a:pPr lvl="0">
              <a:buNone/>
            </a:pPr>
            <a:endParaRPr lang="en-US" sz="2400" dirty="0" smtClean="0"/>
          </a:p>
          <a:p>
            <a:pPr lvl="0">
              <a:buNone/>
            </a:pPr>
            <a:endParaRPr lang="en-US" sz="3600" b="1" dirty="0" smtClean="0"/>
          </a:p>
          <a:p>
            <a:pPr lvl="1"/>
            <a:endParaRPr lang="en-US" sz="2000" dirty="0" smtClean="0"/>
          </a:p>
          <a:p>
            <a:pPr lvl="1"/>
            <a:endParaRPr lang="en-US" sz="3600" dirty="0" smtClean="0"/>
          </a:p>
          <a:p>
            <a:pPr lvl="1"/>
            <a:endParaRPr lang="en-US" sz="3600" dirty="0" smtClean="0"/>
          </a:p>
          <a:p>
            <a:pPr>
              <a:buNone/>
            </a:pPr>
            <a:endParaRPr lang="en-US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57200"/>
            <a:ext cx="7562088" cy="5791200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Assurance Class:-  </a:t>
            </a:r>
            <a:r>
              <a:rPr lang="en-US" sz="2800" dirty="0" smtClean="0"/>
              <a:t>Security Target evaluation</a:t>
            </a:r>
          </a:p>
          <a:p>
            <a:r>
              <a:rPr lang="en-US" sz="2800" b="1" dirty="0" smtClean="0"/>
              <a:t>Assurance Component:- </a:t>
            </a:r>
          </a:p>
          <a:p>
            <a:pPr lvl="1"/>
            <a:r>
              <a:rPr lang="en-US" sz="2000" dirty="0" smtClean="0"/>
              <a:t>ASE_CCL.1, ASE_ECD.1</a:t>
            </a:r>
          </a:p>
          <a:p>
            <a:pPr lvl="1"/>
            <a:endParaRPr lang="en-US" sz="2000" dirty="0" smtClean="0"/>
          </a:p>
          <a:p>
            <a:r>
              <a:rPr lang="en-US" sz="2800" b="1" dirty="0" smtClean="0"/>
              <a:t>Assurance Class:-  </a:t>
            </a:r>
            <a:r>
              <a:rPr lang="en-US" sz="2800" dirty="0" smtClean="0"/>
              <a:t>Tests</a:t>
            </a:r>
          </a:p>
          <a:p>
            <a:r>
              <a:rPr lang="en-US" sz="2800" b="1" dirty="0" smtClean="0"/>
              <a:t>Assurance Component:- </a:t>
            </a:r>
          </a:p>
          <a:p>
            <a:r>
              <a:rPr lang="en-US" sz="2800" dirty="0" smtClean="0"/>
              <a:t>ATE_COV.2 , ATE_DPT.1 </a:t>
            </a:r>
          </a:p>
          <a:p>
            <a:endParaRPr lang="en-US" sz="2800" dirty="0" smtClean="0"/>
          </a:p>
          <a:p>
            <a:r>
              <a:rPr lang="en-US" sz="2800" b="1" dirty="0" smtClean="0"/>
              <a:t>Assurance Class:-  </a:t>
            </a:r>
            <a:r>
              <a:rPr lang="en-US" sz="2800" dirty="0" smtClean="0"/>
              <a:t>Vulnerability Assessment</a:t>
            </a:r>
          </a:p>
          <a:p>
            <a:r>
              <a:rPr lang="en-US" sz="2800" b="1" dirty="0" smtClean="0"/>
              <a:t>Assurance Component:- </a:t>
            </a:r>
          </a:p>
          <a:p>
            <a:pPr lvl="1"/>
            <a:r>
              <a:rPr lang="en-US" sz="2000" dirty="0" smtClean="0"/>
              <a:t>AVA_VAN.3 </a:t>
            </a:r>
            <a:endParaRPr lang="en-US" sz="2000" b="1" dirty="0" smtClean="0"/>
          </a:p>
          <a:p>
            <a:endParaRPr lang="en-US" sz="1800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</TotalTime>
  <Words>502</Words>
  <Application>Microsoft Office PowerPoint</Application>
  <PresentationFormat>On-screen Show (4:3)</PresentationFormat>
  <Paragraphs>116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Slide 1</vt:lpstr>
      <vt:lpstr>Basics of device certified (ToE). </vt:lpstr>
      <vt:lpstr>Certified by</vt:lpstr>
      <vt:lpstr>Attacker Model Discussed</vt:lpstr>
      <vt:lpstr>The attacker may violate/modify:-</vt:lpstr>
      <vt:lpstr>Device VS Attacks</vt:lpstr>
      <vt:lpstr> Countering the Threats</vt:lpstr>
      <vt:lpstr>Security Assurance Requirements (SARs) </vt:lpstr>
      <vt:lpstr>Slide 9</vt:lpstr>
      <vt:lpstr>Security Functional Requirements (SFRs) </vt:lpstr>
      <vt:lpstr>What is Out of Scope?</vt:lpstr>
      <vt:lpstr>Conclusion and Evaluation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amal c</dc:creator>
  <cp:lastModifiedBy>amal c</cp:lastModifiedBy>
  <cp:revision>12</cp:revision>
  <dcterms:created xsi:type="dcterms:W3CDTF">2020-03-15T23:17:29Z</dcterms:created>
  <dcterms:modified xsi:type="dcterms:W3CDTF">2020-03-16T08:36:44Z</dcterms:modified>
</cp:coreProperties>
</file>