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NXP JCOP 5.1 on SN100.C48 Secure Element"/>
          <p:cNvSpPr txBox="1"/>
          <p:nvPr>
            <p:ph type="ctrTitle"/>
          </p:nvPr>
        </p:nvSpPr>
        <p:spPr>
          <a:prstGeom prst="rect">
            <a:avLst/>
          </a:prstGeom>
        </p:spPr>
        <p:txBody>
          <a:bodyPr/>
          <a:lstStyle>
            <a:lvl1pPr defTabSz="233679">
              <a:defRPr sz="6800"/>
            </a:lvl1pPr>
          </a:lstStyle>
          <a:p>
            <a:pPr/>
            <a:r>
              <a:t>NXP JCOP 5.1 on SN100.C48 Secure Element</a:t>
            </a:r>
            <a:endParaRPr b="1">
              <a:latin typeface="Times"/>
              <a:ea typeface="Times"/>
              <a:cs typeface="Times"/>
              <a:sym typeface="Times"/>
            </a:endParaRPr>
          </a:p>
        </p:txBody>
      </p:sp>
      <p:sp>
        <p:nvSpPr>
          <p:cNvPr id="167" name="Analysis by marek Hrasna"/>
          <p:cNvSpPr txBox="1"/>
          <p:nvPr>
            <p:ph type="subTitle" sz="quarter" idx="1"/>
          </p:nvPr>
        </p:nvSpPr>
        <p:spPr>
          <a:prstGeom prst="rect">
            <a:avLst/>
          </a:prstGeom>
        </p:spPr>
        <p:txBody>
          <a:bodyPr/>
          <a:lstStyle/>
          <a:p>
            <a:pPr/>
            <a:r>
              <a:t>Analysis by marek Hrasna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OE (Target of evaluation)"/>
          <p:cNvSpPr txBox="1"/>
          <p:nvPr>
            <p:ph type="title"/>
          </p:nvPr>
        </p:nvSpPr>
        <p:spPr>
          <a:prstGeom prst="rect">
            <a:avLst/>
          </a:prstGeom>
        </p:spPr>
        <p:txBody>
          <a:bodyPr/>
          <a:lstStyle>
            <a:lvl1pPr defTabSz="467359">
              <a:spcBef>
                <a:spcPts val="2200"/>
              </a:spcBef>
              <a:defRPr sz="4800"/>
            </a:lvl1pPr>
          </a:lstStyle>
          <a:p>
            <a:pPr/>
            <a:r>
              <a:t>TOE (Target of evaluation)</a:t>
            </a:r>
          </a:p>
        </p:txBody>
      </p:sp>
      <p:sp>
        <p:nvSpPr>
          <p:cNvPr id="170" name="Java Card smart card OS…"/>
          <p:cNvSpPr txBox="1"/>
          <p:nvPr>
            <p:ph type="body" idx="1"/>
          </p:nvPr>
        </p:nvSpPr>
        <p:spPr>
          <a:prstGeom prst="rect">
            <a:avLst/>
          </a:prstGeom>
        </p:spPr>
        <p:txBody>
          <a:bodyPr/>
          <a:lstStyle/>
          <a:p>
            <a:pPr/>
            <a:r>
              <a:t>Java Card smart card OS</a:t>
            </a:r>
          </a:p>
          <a:p>
            <a:pPr/>
            <a:r>
              <a:t>an OS updater</a:t>
            </a:r>
          </a:p>
          <a:p>
            <a:pPr/>
            <a:r>
              <a:t>restricted mode and underlying platform</a:t>
            </a:r>
          </a:p>
          <a:p>
            <a:pPr lvl="1"/>
            <a:r>
              <a:t>a library providing cryptographic function</a:t>
            </a:r>
          </a:p>
          <a:p>
            <a:pPr lvl="1"/>
            <a:r>
              <a:t>a secure micro-controller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TOE_visual.png" descr="TOE_visual.png"/>
          <p:cNvPicPr>
            <a:picLocks noChangeAspect="1"/>
          </p:cNvPicPr>
          <p:nvPr/>
        </p:nvPicPr>
        <p:blipFill>
          <a:blip r:embed="rId2">
            <a:extLst/>
          </a:blip>
          <a:stretch>
            <a:fillRect/>
          </a:stretch>
        </p:blipFill>
        <p:spPr>
          <a:xfrm>
            <a:off x="64343" y="233114"/>
            <a:ext cx="11658601" cy="7594601"/>
          </a:xfrm>
          <a:prstGeom prst="rect">
            <a:avLst/>
          </a:prstGeom>
          <a:ln w="12700">
            <a:miter lim="400000"/>
          </a:ln>
        </p:spPr>
      </p:pic>
      <p:sp>
        <p:nvSpPr>
          <p:cNvPr id="173" name="The NFC controller and system mailbox are not within the scope of the evaluation"/>
          <p:cNvSpPr txBox="1"/>
          <p:nvPr/>
        </p:nvSpPr>
        <p:spPr>
          <a:xfrm>
            <a:off x="1070818" y="8528050"/>
            <a:ext cx="9645651"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NFC controller and system mailbox are not within the scope of the evaluation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ertificate details"/>
          <p:cNvSpPr txBox="1"/>
          <p:nvPr>
            <p:ph type="title"/>
          </p:nvPr>
        </p:nvSpPr>
        <p:spPr>
          <a:prstGeom prst="rect">
            <a:avLst/>
          </a:prstGeom>
        </p:spPr>
        <p:txBody>
          <a:bodyPr/>
          <a:lstStyle>
            <a:lvl1pPr defTabSz="467359">
              <a:spcBef>
                <a:spcPts val="2200"/>
              </a:spcBef>
              <a:defRPr sz="4800"/>
            </a:lvl1pPr>
          </a:lstStyle>
          <a:p>
            <a:pPr/>
            <a:r>
              <a:t>Certificate details</a:t>
            </a:r>
          </a:p>
        </p:txBody>
      </p:sp>
      <p:sp>
        <p:nvSpPr>
          <p:cNvPr id="176" name="Assurance Package: EAL5 augmented with AVA_VAN.5, ALC_DVS.2, ASE_TSS.2, ALC_FLR.1…"/>
          <p:cNvSpPr txBox="1"/>
          <p:nvPr>
            <p:ph type="body" idx="1"/>
          </p:nvPr>
        </p:nvSpPr>
        <p:spPr>
          <a:prstGeom prst="rect">
            <a:avLst/>
          </a:prstGeom>
        </p:spPr>
        <p:txBody>
          <a:bodyPr/>
          <a:lstStyle/>
          <a:p>
            <a:pPr marL="288925" indent="-288925" defTabSz="379729">
              <a:spcBef>
                <a:spcPts val="1800"/>
              </a:spcBef>
              <a:defRPr sz="2209"/>
            </a:pPr>
            <a:r>
              <a:t>Assurance Package: EAL5 augmented with AVA_VAN.5, ALC_DVS.2, ASE_TSS.2, ALC_FLR.1</a:t>
            </a:r>
          </a:p>
          <a:p>
            <a:pPr marL="288925" indent="-288925" defTabSz="379729">
              <a:spcBef>
                <a:spcPts val="1800"/>
              </a:spcBef>
              <a:defRPr sz="2209"/>
            </a:pPr>
            <a:r>
              <a:t>Protection Profile Conformance: Java Card Protection Profile - Open Configuration, v 3.0.5 certified by BSI (GER)</a:t>
            </a:r>
          </a:p>
          <a:p>
            <a:pPr marL="288925" indent="-288925" defTabSz="379729">
              <a:spcBef>
                <a:spcPts val="1800"/>
              </a:spcBef>
              <a:defRPr sz="2209"/>
            </a:pPr>
            <a:r>
              <a:t>StandardL Common Criteria for Information Technology Security Evaluation (CC) Version 3.1 Revision 5 (ISO/IEC 15408)</a:t>
            </a:r>
          </a:p>
          <a:p>
            <a:pPr marL="288925" indent="-288925" defTabSz="379729">
              <a:spcBef>
                <a:spcPts val="1800"/>
              </a:spcBef>
              <a:defRPr sz="2209"/>
            </a:pPr>
            <a:r>
              <a:t>Certificate number: CC-19-221699-2</a:t>
            </a:r>
            <a:endParaRPr sz="780">
              <a:solidFill>
                <a:srgbClr val="000000"/>
              </a:solidFill>
            </a:endParaRPr>
          </a:p>
          <a:p>
            <a:pPr marL="288925" indent="-288925" defTabSz="379729">
              <a:spcBef>
                <a:spcPts val="1800"/>
              </a:spcBef>
              <a:defRPr sz="2209"/>
            </a:pPr>
            <a:r>
              <a:t>Project number: 221699 </a:t>
            </a:r>
          </a:p>
          <a:p>
            <a:pPr marL="288925" indent="-288925" defTabSz="379729">
              <a:spcBef>
                <a:spcPts val="1800"/>
              </a:spcBef>
              <a:defRPr sz="2209"/>
            </a:pPr>
            <a:r>
              <a:t>Evaluation facility: Brightsight BV, Delft, NE; Applying the Common Methodology for IT Security Evaluation (CEM) v 3.1 Revision 5 (ISO/IEC 18045)</a:t>
            </a:r>
          </a:p>
          <a:p>
            <a:pPr marL="288925" indent="-288925" defTabSz="379729">
              <a:spcBef>
                <a:spcPts val="1800"/>
              </a:spcBef>
              <a:defRPr sz="2209"/>
            </a:pPr>
            <a:r>
              <a:t>Validity</a:t>
            </a:r>
          </a:p>
          <a:p>
            <a:pPr lvl="1" marL="577850" indent="-288925" defTabSz="379729">
              <a:spcBef>
                <a:spcPts val="1800"/>
              </a:spcBef>
              <a:defRPr sz="2209"/>
            </a:pPr>
            <a:r>
              <a:t>1</a:t>
            </a:r>
            <a:r>
              <a:rPr baseline="31999"/>
              <a:t>st</a:t>
            </a:r>
            <a:r>
              <a:t> issue: 30/04/2019, 2</a:t>
            </a:r>
            <a:r>
              <a:rPr baseline="31999"/>
              <a:t>nd</a:t>
            </a:r>
            <a:r>
              <a:t> issue: 29/11/2019, Expiry: 30/04/2024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ecurity assumptions &amp; scope"/>
          <p:cNvSpPr txBox="1"/>
          <p:nvPr>
            <p:ph type="title"/>
          </p:nvPr>
        </p:nvSpPr>
        <p:spPr>
          <a:prstGeom prst="rect">
            <a:avLst/>
          </a:prstGeom>
        </p:spPr>
        <p:txBody>
          <a:bodyPr/>
          <a:lstStyle>
            <a:lvl1pPr defTabSz="467359">
              <a:spcBef>
                <a:spcPts val="2200"/>
              </a:spcBef>
              <a:defRPr sz="4800"/>
            </a:lvl1pPr>
          </a:lstStyle>
          <a:p>
            <a:pPr/>
            <a:r>
              <a:t>Security assumptions &amp; scope</a:t>
            </a:r>
          </a:p>
        </p:txBody>
      </p:sp>
      <p:sp>
        <p:nvSpPr>
          <p:cNvPr id="179" name="The assumptions defined in the Security Target are not covered by the TOE itself, the security objectives must be fulfilled by the TOE-environment…"/>
          <p:cNvSpPr txBox="1"/>
          <p:nvPr>
            <p:ph type="body" idx="1"/>
          </p:nvPr>
        </p:nvSpPr>
        <p:spPr>
          <a:prstGeom prst="rect">
            <a:avLst/>
          </a:prstGeom>
        </p:spPr>
        <p:txBody>
          <a:bodyPr/>
          <a:lstStyle/>
          <a:p>
            <a:pPr/>
            <a:r>
              <a:t>The assumptions defined in the Security Target are not covered by the TOE itself, the security objectives must be fulfilled by the TOE-environment </a:t>
            </a:r>
          </a:p>
          <a:p>
            <a:pPr/>
            <a:r>
              <a:t>Proprietary applications such as FeliCa and Mifare API are included in the TOE, but there are no security claims for these applications in this certificate.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SCOPE.png" descr="SCOPE.png"/>
          <p:cNvPicPr>
            <a:picLocks noChangeAspect="1"/>
          </p:cNvPicPr>
          <p:nvPr/>
        </p:nvPicPr>
        <p:blipFill>
          <a:blip r:embed="rId2">
            <a:extLst/>
          </a:blip>
          <a:stretch>
            <a:fillRect/>
          </a:stretch>
        </p:blipFill>
        <p:spPr>
          <a:xfrm>
            <a:off x="933449" y="774699"/>
            <a:ext cx="11137901" cy="8204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nclusion and evaluation"/>
          <p:cNvSpPr txBox="1"/>
          <p:nvPr>
            <p:ph type="title"/>
          </p:nvPr>
        </p:nvSpPr>
        <p:spPr>
          <a:prstGeom prst="rect">
            <a:avLst/>
          </a:prstGeom>
        </p:spPr>
        <p:txBody>
          <a:bodyPr/>
          <a:lstStyle>
            <a:lvl1pPr defTabSz="467359">
              <a:spcBef>
                <a:spcPts val="2200"/>
              </a:spcBef>
              <a:defRPr sz="4800"/>
            </a:lvl1pPr>
          </a:lstStyle>
          <a:p>
            <a:pPr/>
            <a:r>
              <a:t>Conclusion and evaluation</a:t>
            </a:r>
          </a:p>
        </p:txBody>
      </p:sp>
      <p:sp>
        <p:nvSpPr>
          <p:cNvPr id="184" name="Expected results, giving assurance that TOE behaves as specified.…"/>
          <p:cNvSpPr txBox="1"/>
          <p:nvPr>
            <p:ph type="body" idx="1"/>
          </p:nvPr>
        </p:nvSpPr>
        <p:spPr>
          <a:prstGeom prst="rect">
            <a:avLst/>
          </a:prstGeom>
        </p:spPr>
        <p:txBody>
          <a:bodyPr/>
          <a:lstStyle/>
          <a:p>
            <a:pPr/>
            <a:r>
              <a:t>Expected results, giving assurance that TOE behaves as specified.</a:t>
            </a:r>
          </a:p>
          <a:p>
            <a:pPr/>
            <a:r>
              <a:t>No exploitable vulnerabilities have been found with the independent penetration tests.</a:t>
            </a:r>
          </a:p>
          <a:p>
            <a:pPr/>
            <a:r>
              <a:t>Algorithmic security level of cryptographic functionality has not been rated in this certification process</a:t>
            </a:r>
          </a:p>
          <a:p>
            <a:pPr/>
            <a:r>
              <a:t>Not all key sizes have sufficient cryptographic strength (AVA_VAN.5), but still more than 80 bits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Maintenance Report"/>
          <p:cNvSpPr txBox="1"/>
          <p:nvPr>
            <p:ph type="title"/>
          </p:nvPr>
        </p:nvSpPr>
        <p:spPr>
          <a:prstGeom prst="rect">
            <a:avLst/>
          </a:prstGeom>
        </p:spPr>
        <p:txBody>
          <a:bodyPr/>
          <a:lstStyle/>
          <a:p>
            <a:pPr defTabSz="233679">
              <a:spcBef>
                <a:spcPts val="1100"/>
              </a:spcBef>
              <a:defRPr sz="2400"/>
            </a:pPr>
            <a:r>
              <a:t>Maintenance Report</a:t>
            </a:r>
            <a:endParaRPr sz="480"/>
          </a:p>
          <a:p>
            <a:pPr defTabSz="233679">
              <a:spcBef>
                <a:spcPts val="0"/>
              </a:spcBef>
              <a:defRPr sz="6800"/>
            </a:pPr>
            <a:r>
              <a:t> </a:t>
            </a:r>
          </a:p>
        </p:txBody>
      </p:sp>
      <p:sp>
        <p:nvSpPr>
          <p:cNvPr id="187" name="The changes to the certified product are related to a minor change in naming of the TOE and additional platform manufacturing site, not impacting the security functionality of the certified product. The identification of the maintained product is modified to NXP JCOP 5.1 on SN100.C48 Secure Element."/>
          <p:cNvSpPr txBox="1"/>
          <p:nvPr>
            <p:ph type="body" idx="1"/>
          </p:nvPr>
        </p:nvSpPr>
        <p:spPr>
          <a:prstGeom prst="rect">
            <a:avLst/>
          </a:prstGeom>
        </p:spPr>
        <p:txBody>
          <a:bodyPr/>
          <a:lstStyle/>
          <a:p>
            <a:pPr/>
            <a:r>
              <a:t>The changes to the certified product are related to a minor change in naming of the TOE and additional platform manufacturing site, not impacting the security functionality of the certified product. The identification of the maintained product is modified to NXP JCOP 5.1 on SN100.C48 Secure Element.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