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1" r:id="rId5"/>
    <p:sldId id="262" r:id="rId6"/>
    <p:sldId id="27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9" d="100"/>
          <a:sy n="89" d="100"/>
        </p:scale>
        <p:origin x="-43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75411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28133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B35BF3-EDAE-4838-A47F-5606532055D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869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91883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B35BF3-EDAE-4838-A47F-5606532055D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978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77073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71837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15637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2485227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368D-81CF-41B8-98A1-D3322C0F37DE}" type="datetimeFigureOut">
              <a:rPr lang="en-IN" smtClean="0"/>
              <a:t>11-11-2024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250253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100606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F3368D-81CF-41B8-98A1-D3322C0F37DE}" type="datetimeFigureOut">
              <a:rPr lang="en-IN" smtClean="0"/>
              <a:t>11-11-2024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288173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F3368D-81CF-41B8-98A1-D3322C0F37DE}" type="datetimeFigureOut">
              <a:rPr lang="en-IN" smtClean="0"/>
              <a:t>11-11-2024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169185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368D-81CF-41B8-98A1-D3322C0F37DE}" type="datetimeFigureOut">
              <a:rPr lang="en-IN" smtClean="0"/>
              <a:t>11-11-2024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346707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26746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F3368D-81CF-41B8-98A1-D3322C0F37DE}" type="datetimeFigureOut">
              <a:rPr lang="en-IN" smtClean="0"/>
              <a:t>11-11-2024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B35BF3-EDAE-4838-A47F-5606532055D0}" type="slidenum">
              <a:rPr lang="en-IN" smtClean="0"/>
              <a:t>‹#›</a:t>
            </a:fld>
            <a:endParaRPr lang="en-IN"/>
          </a:p>
        </p:txBody>
      </p:sp>
    </p:spTree>
    <p:extLst>
      <p:ext uri="{BB962C8B-B14F-4D97-AF65-F5344CB8AC3E}">
        <p14:creationId xmlns:p14="http://schemas.microsoft.com/office/powerpoint/2010/main" val="2853668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6F3368D-81CF-41B8-98A1-D3322C0F37DE}" type="datetimeFigureOut">
              <a:rPr lang="en-IN" smtClean="0"/>
              <a:t>11-11-2024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B35BF3-EDAE-4838-A47F-5606532055D0}" type="slidenum">
              <a:rPr lang="en-IN" smtClean="0"/>
              <a:t>‹#›</a:t>
            </a:fld>
            <a:endParaRPr lang="en-IN"/>
          </a:p>
        </p:txBody>
      </p:sp>
    </p:spTree>
    <p:extLst>
      <p:ext uri="{BB962C8B-B14F-4D97-AF65-F5344CB8AC3E}">
        <p14:creationId xmlns:p14="http://schemas.microsoft.com/office/powerpoint/2010/main" val="23367577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B68AC-E1ED-BED5-04D9-B61D5B29EFE8}"/>
              </a:ext>
            </a:extLst>
          </p:cNvPr>
          <p:cNvSpPr>
            <a:spLocks noGrp="1"/>
          </p:cNvSpPr>
          <p:nvPr>
            <p:ph type="ctrTitle"/>
          </p:nvPr>
        </p:nvSpPr>
        <p:spPr>
          <a:xfrm>
            <a:off x="1517497" y="331839"/>
            <a:ext cx="8915399" cy="2262781"/>
          </a:xfrm>
        </p:spPr>
        <p:txBody>
          <a:bodyPr>
            <a:normAutofit/>
          </a:bodyPr>
          <a:lstStyle/>
          <a:p>
            <a:pPr algn="r"/>
            <a:r>
              <a:rPr lang="en-IN" dirty="0" smtClean="0"/>
              <a:t>ENCHANTED EDEN</a:t>
            </a:r>
            <a:endParaRPr lang="en-IN" b="1" dirty="0">
              <a:solidFill>
                <a:schemeClr val="bg2">
                  <a:lumMod val="25000"/>
                </a:schemeClr>
              </a:solidFill>
            </a:endParaRPr>
          </a:p>
        </p:txBody>
      </p:sp>
      <p:sp>
        <p:nvSpPr>
          <p:cNvPr id="3" name="Subtitle 2">
            <a:extLst>
              <a:ext uri="{FF2B5EF4-FFF2-40B4-BE49-F238E27FC236}">
                <a16:creationId xmlns:a16="http://schemas.microsoft.com/office/drawing/2014/main" xmlns="" id="{392F1915-081A-A9A1-D39A-910AE77FA30F}"/>
              </a:ext>
            </a:extLst>
          </p:cNvPr>
          <p:cNvSpPr>
            <a:spLocks noGrp="1"/>
          </p:cNvSpPr>
          <p:nvPr>
            <p:ph type="subTitle" idx="1"/>
          </p:nvPr>
        </p:nvSpPr>
        <p:spPr>
          <a:xfrm>
            <a:off x="2953006" y="2968243"/>
            <a:ext cx="8915399" cy="3285073"/>
          </a:xfrm>
        </p:spPr>
        <p:txBody>
          <a:bodyPr/>
          <a:lstStyle/>
          <a:p>
            <a:pPr algn="r"/>
            <a:r>
              <a:rPr lang="en-US" b="1" dirty="0" smtClean="0">
                <a:solidFill>
                  <a:schemeClr val="bg2">
                    <a:lumMod val="25000"/>
                  </a:schemeClr>
                </a:solidFill>
              </a:rPr>
              <a:t>(ONLINE PLANT NURSERY AND MONITORING SYSTEM)</a:t>
            </a:r>
            <a:endParaRPr lang="en-US" b="1" dirty="0">
              <a:solidFill>
                <a:schemeClr val="bg2">
                  <a:lumMod val="25000"/>
                </a:schemeClr>
              </a:solidFill>
            </a:endParaRPr>
          </a:p>
          <a:p>
            <a:pPr algn="r"/>
            <a:endParaRPr lang="en-US" b="1" dirty="0">
              <a:solidFill>
                <a:schemeClr val="bg2">
                  <a:lumMod val="25000"/>
                </a:schemeClr>
              </a:solidFill>
            </a:endParaRPr>
          </a:p>
          <a:p>
            <a:pPr algn="r"/>
            <a:endParaRPr lang="en-US" b="1" dirty="0">
              <a:solidFill>
                <a:schemeClr val="bg2">
                  <a:lumMod val="25000"/>
                </a:schemeClr>
              </a:solidFill>
            </a:endParaRPr>
          </a:p>
          <a:p>
            <a:pPr algn="r"/>
            <a:endParaRPr lang="en-US" b="1" dirty="0">
              <a:solidFill>
                <a:schemeClr val="bg2">
                  <a:lumMod val="25000"/>
                </a:schemeClr>
              </a:solidFill>
            </a:endParaRPr>
          </a:p>
          <a:p>
            <a:pPr algn="r"/>
            <a:endParaRPr lang="en-US" b="1" dirty="0">
              <a:solidFill>
                <a:schemeClr val="bg2">
                  <a:lumMod val="25000"/>
                </a:schemeClr>
              </a:solidFill>
            </a:endParaRPr>
          </a:p>
          <a:p>
            <a:pPr algn="r"/>
            <a:r>
              <a:rPr lang="en-US" b="1" dirty="0">
                <a:solidFill>
                  <a:schemeClr val="bg2">
                    <a:lumMod val="25000"/>
                  </a:schemeClr>
                </a:solidFill>
              </a:rPr>
              <a:t>Prepared By:</a:t>
            </a:r>
          </a:p>
          <a:p>
            <a:pPr algn="r"/>
            <a:r>
              <a:rPr lang="en-US" b="1" dirty="0" err="1" smtClean="0">
                <a:solidFill>
                  <a:schemeClr val="bg2">
                    <a:lumMod val="25000"/>
                  </a:schemeClr>
                </a:solidFill>
              </a:rPr>
              <a:t>Amalda</a:t>
            </a:r>
            <a:r>
              <a:rPr lang="en-US" b="1" dirty="0" smtClean="0">
                <a:solidFill>
                  <a:schemeClr val="bg2">
                    <a:lumMod val="25000"/>
                  </a:schemeClr>
                </a:solidFill>
              </a:rPr>
              <a:t> Patrick</a:t>
            </a:r>
          </a:p>
          <a:p>
            <a:pPr algn="r"/>
            <a:r>
              <a:rPr lang="en-US" b="1" dirty="0" smtClean="0">
                <a:solidFill>
                  <a:schemeClr val="bg2">
                    <a:lumMod val="25000"/>
                  </a:schemeClr>
                </a:solidFill>
              </a:rPr>
              <a:t>Roll No: 2011</a:t>
            </a:r>
            <a:endParaRPr lang="en-IN" b="1" dirty="0">
              <a:solidFill>
                <a:schemeClr val="bg2">
                  <a:lumMod val="25000"/>
                </a:schemeClr>
              </a:solidFill>
            </a:endParaRPr>
          </a:p>
        </p:txBody>
      </p:sp>
    </p:spTree>
    <p:extLst>
      <p:ext uri="{BB962C8B-B14F-4D97-AF65-F5344CB8AC3E}">
        <p14:creationId xmlns:p14="http://schemas.microsoft.com/office/powerpoint/2010/main" val="277551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780" y="0"/>
            <a:ext cx="5362960" cy="301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1713" y="0"/>
            <a:ext cx="5362958" cy="301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1018" y="3161945"/>
            <a:ext cx="5362958" cy="301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2781" y="3161944"/>
            <a:ext cx="5362960" cy="301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91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3033F7-ED97-FFEE-80DE-20D2C36B4329}"/>
              </a:ext>
            </a:extLst>
          </p:cNvPr>
          <p:cNvSpPr>
            <a:spLocks noGrp="1"/>
          </p:cNvSpPr>
          <p:nvPr>
            <p:ph type="ctrTitle"/>
          </p:nvPr>
        </p:nvSpPr>
        <p:spPr>
          <a:xfrm>
            <a:off x="344129" y="137653"/>
            <a:ext cx="11160483" cy="1126284"/>
          </a:xfrm>
        </p:spPr>
        <p:txBody>
          <a:bodyPr>
            <a:normAutofit fontScale="90000"/>
          </a:bodyPr>
          <a:lstStyle/>
          <a:p>
            <a:r>
              <a:rPr lang="en-US" b="1" dirty="0">
                <a:solidFill>
                  <a:srgbClr val="002060"/>
                </a:solidFill>
              </a:rPr>
              <a:t>Conclusion and Future Scope</a:t>
            </a:r>
            <a:br>
              <a:rPr lang="en-US" b="1" dirty="0">
                <a:solidFill>
                  <a:srgbClr val="002060"/>
                </a:solidFill>
              </a:rPr>
            </a:br>
            <a:r>
              <a:rPr lang="en-US" sz="2700" b="1" dirty="0">
                <a:solidFill>
                  <a:srgbClr val="002060"/>
                </a:solidFill>
              </a:rPr>
              <a:t>Conclusion</a:t>
            </a:r>
            <a:endParaRPr lang="en-IN" b="1" dirty="0">
              <a:solidFill>
                <a:srgbClr val="002060"/>
              </a:solidFill>
            </a:endParaRPr>
          </a:p>
        </p:txBody>
      </p:sp>
      <p:sp>
        <p:nvSpPr>
          <p:cNvPr id="3" name="Subtitle 2">
            <a:extLst>
              <a:ext uri="{FF2B5EF4-FFF2-40B4-BE49-F238E27FC236}">
                <a16:creationId xmlns:a16="http://schemas.microsoft.com/office/drawing/2014/main" xmlns="" id="{1A40AE54-30D5-1B60-A6B3-CB1DA651C5C1}"/>
              </a:ext>
            </a:extLst>
          </p:cNvPr>
          <p:cNvSpPr>
            <a:spLocks noGrp="1"/>
          </p:cNvSpPr>
          <p:nvPr>
            <p:ph type="subTitle" idx="1"/>
          </p:nvPr>
        </p:nvSpPr>
        <p:spPr>
          <a:xfrm>
            <a:off x="1622323" y="1897627"/>
            <a:ext cx="9882289" cy="4006036"/>
          </a:xfrm>
        </p:spPr>
        <p:txBody>
          <a:bodyPr>
            <a:normAutofit/>
          </a:bodyPr>
          <a:lstStyle/>
          <a:p>
            <a:pPr marL="607060" marR="19050" algn="just">
              <a:lnSpc>
                <a:spcPct val="150000"/>
              </a:lnSpc>
              <a:spcBef>
                <a:spcPts val="385"/>
              </a:spcBef>
              <a:tabLst>
                <a:tab pos="564515" algn="l"/>
                <a:tab pos="5941060" algn="l"/>
              </a:tabLst>
            </a:pPr>
            <a:r>
              <a:rPr lang="en-GB" dirty="0">
                <a:solidFill>
                  <a:srgbClr val="002060"/>
                </a:solidFill>
                <a:latin typeface="Times New Roman" panose="02020603050405020304" pitchFamily="18" charset="0"/>
                <a:ea typeface="Times New Roman" panose="02020603050405020304" pitchFamily="18" charset="0"/>
              </a:rPr>
              <a:t>The Enchanted Eden Plant Nursery Management System is an interactive online platform that enhances plant shopping and care guidance. Users can explore a wide range of plants, filter based on preferences like sunlight and water needs, and enjoy personalized features such as cart management and order tracking. Administrators have powerful tools for managing inventory, updating product details, and generating sales reports, ensuring efficient operations and excellent customer service. Enchanted Eden streamlines plant shopping and nursery management, creating a seamless experience for both customers and administrators.</a:t>
            </a:r>
            <a:endParaRPr lang="en-IN" dirty="0"/>
          </a:p>
        </p:txBody>
      </p:sp>
    </p:spTree>
    <p:extLst>
      <p:ext uri="{BB962C8B-B14F-4D97-AF65-F5344CB8AC3E}">
        <p14:creationId xmlns:p14="http://schemas.microsoft.com/office/powerpoint/2010/main" val="392233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8B4D6-614D-2383-B604-E45CD13CF860}"/>
              </a:ext>
            </a:extLst>
          </p:cNvPr>
          <p:cNvSpPr>
            <a:spLocks noGrp="1"/>
          </p:cNvSpPr>
          <p:nvPr>
            <p:ph type="ctrTitle"/>
          </p:nvPr>
        </p:nvSpPr>
        <p:spPr>
          <a:xfrm>
            <a:off x="501445" y="383459"/>
            <a:ext cx="11003168" cy="845574"/>
          </a:xfrm>
        </p:spPr>
        <p:txBody>
          <a:bodyPr>
            <a:normAutofit fontScale="90000"/>
          </a:bodyPr>
          <a:lstStyle/>
          <a:p>
            <a:r>
              <a:rPr lang="en-US" sz="4400" b="1" dirty="0">
                <a:solidFill>
                  <a:srgbClr val="002060"/>
                </a:solidFill>
              </a:rPr>
              <a:t>Conclusion and Future Scope</a:t>
            </a:r>
            <a:br>
              <a:rPr lang="en-US" sz="4400" b="1" dirty="0">
                <a:solidFill>
                  <a:srgbClr val="002060"/>
                </a:solidFill>
              </a:rPr>
            </a:br>
            <a:r>
              <a:rPr lang="en-US" sz="2000" b="1" dirty="0" smtClean="0">
                <a:solidFill>
                  <a:srgbClr val="002060"/>
                </a:solidFill>
              </a:rPr>
              <a:t>Future Scope</a:t>
            </a:r>
            <a:endParaRPr lang="en-IN" sz="4400" b="1" dirty="0">
              <a:solidFill>
                <a:srgbClr val="002060"/>
              </a:solidFill>
            </a:endParaRPr>
          </a:p>
        </p:txBody>
      </p:sp>
      <p:sp>
        <p:nvSpPr>
          <p:cNvPr id="3" name="Subtitle 2">
            <a:extLst>
              <a:ext uri="{FF2B5EF4-FFF2-40B4-BE49-F238E27FC236}">
                <a16:creationId xmlns:a16="http://schemas.microsoft.com/office/drawing/2014/main" xmlns="" id="{4969E8F2-CF63-3FC8-51E5-626A9BED69F8}"/>
              </a:ext>
            </a:extLst>
          </p:cNvPr>
          <p:cNvSpPr>
            <a:spLocks noGrp="1"/>
          </p:cNvSpPr>
          <p:nvPr>
            <p:ph type="subTitle" idx="1"/>
          </p:nvPr>
        </p:nvSpPr>
        <p:spPr>
          <a:xfrm>
            <a:off x="2589213" y="1681317"/>
            <a:ext cx="8915399" cy="4222346"/>
          </a:xfrm>
        </p:spPr>
        <p:txBody>
          <a:bodyPr>
            <a:normAutofit/>
          </a:bodyPr>
          <a:lstStyle/>
          <a:p>
            <a:pPr marR="19050" algn="just">
              <a:lnSpc>
                <a:spcPct val="150000"/>
              </a:lnSpc>
              <a:tabLst>
                <a:tab pos="5941060" algn="l"/>
              </a:tabLst>
            </a:pPr>
            <a:r>
              <a:rPr lang="en-GB" dirty="0">
                <a:latin typeface="Times New Roman" panose="02020603050405020304" pitchFamily="18" charset="0"/>
                <a:ea typeface="Times New Roman" panose="02020603050405020304" pitchFamily="18" charset="0"/>
              </a:rPr>
              <a:t>Enchanted Eden can be enhanced with features that boost user engagement and interaction. Registered users can share monthly plant reviews with photos, even for plants not bought on the platform, and receive personalized feedback. Machine learning could enable interactive Q&amp;A sessions for expert plant care advice. Users could request planting assistance from skilled workers for specific needs, and product reviews would help others make informed decisions. Educational content from plant care specialists could further enrich the platform. Delivery personnel would also provide real-time updates on orders, ensuring a smooth experience for customers. These features would make Enchanted Eden a more engaging and comprehensive platform.</a:t>
            </a:r>
            <a:endParaRPr lang="en-IN" dirty="0"/>
          </a:p>
        </p:txBody>
      </p:sp>
    </p:spTree>
    <p:extLst>
      <p:ext uri="{BB962C8B-B14F-4D97-AF65-F5344CB8AC3E}">
        <p14:creationId xmlns:p14="http://schemas.microsoft.com/office/powerpoint/2010/main" val="271217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D741BC-C911-93AE-EEDB-6775032350FB}"/>
              </a:ext>
            </a:extLst>
          </p:cNvPr>
          <p:cNvSpPr>
            <a:spLocks noGrp="1"/>
          </p:cNvSpPr>
          <p:nvPr>
            <p:ph type="title"/>
          </p:nvPr>
        </p:nvSpPr>
        <p:spPr>
          <a:xfrm>
            <a:off x="2592924" y="2625212"/>
            <a:ext cx="8911687" cy="2772697"/>
          </a:xfrm>
        </p:spPr>
        <p:txBody>
          <a:bodyPr>
            <a:normAutofit/>
          </a:bodyPr>
          <a:lstStyle/>
          <a:p>
            <a:pPr algn="ctr"/>
            <a:r>
              <a:rPr lang="en-US" sz="6000" b="1" dirty="0">
                <a:solidFill>
                  <a:srgbClr val="002060"/>
                </a:solidFill>
              </a:rPr>
              <a:t>Thank You…</a:t>
            </a:r>
            <a:endParaRPr lang="en-IN" sz="6000" b="1" dirty="0">
              <a:solidFill>
                <a:srgbClr val="002060"/>
              </a:solidFill>
            </a:endParaRPr>
          </a:p>
        </p:txBody>
      </p:sp>
    </p:spTree>
    <p:extLst>
      <p:ext uri="{BB962C8B-B14F-4D97-AF65-F5344CB8AC3E}">
        <p14:creationId xmlns:p14="http://schemas.microsoft.com/office/powerpoint/2010/main" val="181777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ADD6C-5B82-5353-6314-3A6C9E0C62F1}"/>
              </a:ext>
            </a:extLst>
          </p:cNvPr>
          <p:cNvSpPr>
            <a:spLocks noGrp="1"/>
          </p:cNvSpPr>
          <p:nvPr>
            <p:ph type="title"/>
          </p:nvPr>
        </p:nvSpPr>
        <p:spPr>
          <a:xfrm>
            <a:off x="383458" y="235975"/>
            <a:ext cx="10983502" cy="860400"/>
          </a:xfrm>
        </p:spPr>
        <p:txBody>
          <a:bodyPr>
            <a:normAutofit/>
          </a:bodyPr>
          <a:lstStyle/>
          <a:p>
            <a:r>
              <a:rPr lang="en-US" sz="4400" b="1" dirty="0">
                <a:solidFill>
                  <a:schemeClr val="bg2">
                    <a:lumMod val="25000"/>
                  </a:schemeClr>
                </a:solidFill>
              </a:rPr>
              <a:t>Project Overview</a:t>
            </a:r>
            <a:endParaRPr lang="en-IN" sz="4400" b="1" dirty="0">
              <a:solidFill>
                <a:schemeClr val="bg2">
                  <a:lumMod val="25000"/>
                </a:schemeClr>
              </a:solidFill>
            </a:endParaRPr>
          </a:p>
        </p:txBody>
      </p:sp>
      <p:sp>
        <p:nvSpPr>
          <p:cNvPr id="3" name="Text Placeholder 2">
            <a:extLst>
              <a:ext uri="{FF2B5EF4-FFF2-40B4-BE49-F238E27FC236}">
                <a16:creationId xmlns:a16="http://schemas.microsoft.com/office/drawing/2014/main" xmlns="" id="{971E8B1C-F619-528A-5AC1-EFB438D52B10}"/>
              </a:ext>
            </a:extLst>
          </p:cNvPr>
          <p:cNvSpPr>
            <a:spLocks noGrp="1"/>
          </p:cNvSpPr>
          <p:nvPr>
            <p:ph type="body" idx="1"/>
          </p:nvPr>
        </p:nvSpPr>
        <p:spPr>
          <a:xfrm>
            <a:off x="1327356" y="1514168"/>
            <a:ext cx="10177256" cy="4935793"/>
          </a:xfrm>
        </p:spPr>
        <p:txBody>
          <a:bodyPr>
            <a:normAutofit/>
          </a:bodyPr>
          <a:lstStyle/>
          <a:p>
            <a:pPr>
              <a:lnSpc>
                <a:spcPct val="150000"/>
              </a:lnSpc>
            </a:pPr>
            <a:r>
              <a:rPr lang="en-GB" sz="1800" b="1" dirty="0"/>
              <a:t>Enchanted Eden</a:t>
            </a:r>
            <a:r>
              <a:rPr lang="en-GB" sz="1800" dirty="0"/>
              <a:t> is a plant nursery web application designed for plant enthusiasts to explore and purchase a variety of plants. The platform allows Guest Users to browse products, filter based on plant care needs, and view general information. Registered Users can create accounts to enjoy ordering features and view order statuses. The Administrative Staff manage the inventory, update product listings, and ensure smooth operation of the platform.</a:t>
            </a:r>
            <a:endParaRPr lang="en-IN" dirty="0"/>
          </a:p>
        </p:txBody>
      </p:sp>
    </p:spTree>
    <p:extLst>
      <p:ext uri="{BB962C8B-B14F-4D97-AF65-F5344CB8AC3E}">
        <p14:creationId xmlns:p14="http://schemas.microsoft.com/office/powerpoint/2010/main" val="321635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1EEE7-0506-D7D3-ACFF-370E1B95E5E1}"/>
              </a:ext>
            </a:extLst>
          </p:cNvPr>
          <p:cNvSpPr>
            <a:spLocks noGrp="1"/>
          </p:cNvSpPr>
          <p:nvPr>
            <p:ph type="title"/>
          </p:nvPr>
        </p:nvSpPr>
        <p:spPr>
          <a:xfrm>
            <a:off x="327794" y="-271496"/>
            <a:ext cx="8915399" cy="1468800"/>
          </a:xfrm>
        </p:spPr>
        <p:txBody>
          <a:bodyPr/>
          <a:lstStyle/>
          <a:p>
            <a:r>
              <a:rPr lang="en-US" b="1" dirty="0">
                <a:solidFill>
                  <a:schemeClr val="bg2">
                    <a:lumMod val="25000"/>
                  </a:schemeClr>
                </a:solidFill>
              </a:rPr>
              <a:t>USERS</a:t>
            </a:r>
            <a:endParaRPr lang="en-IN" b="1" dirty="0">
              <a:solidFill>
                <a:schemeClr val="bg2">
                  <a:lumMod val="25000"/>
                </a:schemeClr>
              </a:solidFill>
            </a:endParaRPr>
          </a:p>
        </p:txBody>
      </p:sp>
      <p:sp>
        <p:nvSpPr>
          <p:cNvPr id="3" name="Text Placeholder 2">
            <a:extLst>
              <a:ext uri="{FF2B5EF4-FFF2-40B4-BE49-F238E27FC236}">
                <a16:creationId xmlns:a16="http://schemas.microsoft.com/office/drawing/2014/main" xmlns="" id="{8A668C46-884D-D5EA-91DD-01DCBA3698EC}"/>
              </a:ext>
            </a:extLst>
          </p:cNvPr>
          <p:cNvSpPr>
            <a:spLocks noGrp="1"/>
          </p:cNvSpPr>
          <p:nvPr>
            <p:ph type="body" idx="1"/>
          </p:nvPr>
        </p:nvSpPr>
        <p:spPr>
          <a:xfrm>
            <a:off x="1406013" y="1308038"/>
            <a:ext cx="10677832" cy="5250077"/>
          </a:xfrm>
        </p:spPr>
        <p:txBody>
          <a:bodyPr>
            <a:normAutofit/>
          </a:bodyPr>
          <a:lstStyle/>
          <a:p>
            <a:r>
              <a:rPr lang="en-US" dirty="0"/>
              <a:t>The </a:t>
            </a:r>
            <a:r>
              <a:rPr lang="en-IN" dirty="0"/>
              <a:t>Enchanted </a:t>
            </a:r>
            <a:r>
              <a:rPr lang="en-IN" dirty="0" smtClean="0"/>
              <a:t>Eden </a:t>
            </a:r>
            <a:r>
              <a:rPr lang="en-US" dirty="0" smtClean="0"/>
              <a:t>includes three main </a:t>
            </a:r>
            <a:r>
              <a:rPr lang="en-US" dirty="0"/>
              <a:t>user types, each with specific roles and functionalities:</a:t>
            </a:r>
          </a:p>
          <a:p>
            <a:pPr marL="457200" indent="-457200">
              <a:buAutoNum type="arabicPeriod"/>
            </a:pPr>
            <a:r>
              <a:rPr lang="en-US" b="1" dirty="0" smtClean="0">
                <a:solidFill>
                  <a:schemeClr val="bg2">
                    <a:lumMod val="25000"/>
                  </a:schemeClr>
                </a:solidFill>
              </a:rPr>
              <a:t>Admin</a:t>
            </a:r>
            <a:r>
              <a:rPr lang="en-US" b="1" dirty="0">
                <a:solidFill>
                  <a:schemeClr val="bg2">
                    <a:lumMod val="25000"/>
                  </a:schemeClr>
                </a:solidFill>
              </a:rPr>
              <a:t>:</a:t>
            </a:r>
            <a:r>
              <a:rPr lang="en-US" dirty="0"/>
              <a:t> </a:t>
            </a:r>
            <a:endParaRPr lang="en-US" dirty="0" smtClean="0"/>
          </a:p>
          <a:p>
            <a:pPr marL="457200" indent="-457200">
              <a:buAutoNum type="arabicPeriod"/>
            </a:pPr>
            <a:endParaRPr lang="en-US" dirty="0"/>
          </a:p>
          <a:p>
            <a:r>
              <a:rPr lang="en-US" b="1" dirty="0">
                <a:solidFill>
                  <a:srgbClr val="0413A0"/>
                </a:solidFill>
              </a:rPr>
              <a:t>This user type oversees the entire platform, focusing on high-level monitoring and management. Key features include:</a:t>
            </a:r>
          </a:p>
          <a:p>
            <a:endParaRPr lang="en-US" b="1" dirty="0">
              <a:solidFill>
                <a:srgbClr val="0413A0"/>
              </a:solidFill>
            </a:endParaRPr>
          </a:p>
          <a:p>
            <a:pPr marL="742950" lvl="1" indent="-285750">
              <a:buFont typeface="Arial" panose="020B0604020202020204" pitchFamily="34" charset="0"/>
              <a:buChar char="•"/>
            </a:pPr>
            <a:r>
              <a:rPr lang="en-GB" b="1" dirty="0" smtClean="0">
                <a:solidFill>
                  <a:srgbClr val="0413A0"/>
                </a:solidFill>
              </a:rPr>
              <a:t>Manage </a:t>
            </a:r>
            <a:r>
              <a:rPr lang="en-GB" b="1" dirty="0">
                <a:solidFill>
                  <a:srgbClr val="0413A0"/>
                </a:solidFill>
              </a:rPr>
              <a:t>product inventory: add, update, and remove items. </a:t>
            </a:r>
            <a:endParaRPr lang="en-GB" b="1" dirty="0" smtClean="0">
              <a:solidFill>
                <a:srgbClr val="0413A0"/>
              </a:solidFill>
            </a:endParaRPr>
          </a:p>
          <a:p>
            <a:pPr marL="742950" lvl="1" indent="-285750">
              <a:buFont typeface="Arial" panose="020B0604020202020204" pitchFamily="34" charset="0"/>
              <a:buChar char="•"/>
            </a:pPr>
            <a:r>
              <a:rPr lang="en-GB" b="1" dirty="0" smtClean="0">
                <a:solidFill>
                  <a:srgbClr val="0413A0"/>
                </a:solidFill>
              </a:rPr>
              <a:t>Manage Users</a:t>
            </a:r>
            <a:endParaRPr lang="en-GB" b="1" dirty="0" smtClean="0">
              <a:solidFill>
                <a:srgbClr val="0413A0"/>
              </a:solidFill>
            </a:endParaRPr>
          </a:p>
          <a:p>
            <a:pPr marL="742950" lvl="1" indent="-285750">
              <a:buFont typeface="Arial" panose="020B0604020202020204" pitchFamily="34" charset="0"/>
              <a:buChar char="•"/>
            </a:pPr>
            <a:r>
              <a:rPr lang="en-GB" b="1" dirty="0" smtClean="0">
                <a:solidFill>
                  <a:srgbClr val="0413A0"/>
                </a:solidFill>
              </a:rPr>
              <a:t>Manage </a:t>
            </a:r>
            <a:r>
              <a:rPr lang="en-GB" b="1" dirty="0" smtClean="0">
                <a:solidFill>
                  <a:srgbClr val="0413A0"/>
                </a:solidFill>
              </a:rPr>
              <a:t>reports </a:t>
            </a:r>
            <a:r>
              <a:rPr lang="en-GB" b="1" dirty="0">
                <a:solidFill>
                  <a:srgbClr val="0413A0"/>
                </a:solidFill>
              </a:rPr>
              <a:t>on sales. </a:t>
            </a:r>
          </a:p>
          <a:p>
            <a:pPr marL="742950" lvl="1" indent="-285750">
              <a:buFont typeface="Arial" panose="020B0604020202020204" pitchFamily="34" charset="0"/>
              <a:buChar char="•"/>
            </a:pPr>
            <a:r>
              <a:rPr lang="en-GB" b="1" dirty="0" smtClean="0">
                <a:solidFill>
                  <a:srgbClr val="0413A0"/>
                </a:solidFill>
              </a:rPr>
              <a:t>Update </a:t>
            </a:r>
            <a:r>
              <a:rPr lang="en-GB" b="1" dirty="0">
                <a:solidFill>
                  <a:srgbClr val="0413A0"/>
                </a:solidFill>
              </a:rPr>
              <a:t>and monitor the status of orders</a:t>
            </a:r>
            <a:r>
              <a:rPr lang="en-GB" b="1" dirty="0" smtClean="0">
                <a:solidFill>
                  <a:srgbClr val="0413A0"/>
                </a:solidFill>
              </a:rPr>
              <a:t>.</a:t>
            </a:r>
            <a:endParaRPr lang="en-IN" b="1" dirty="0">
              <a:solidFill>
                <a:srgbClr val="0413A0"/>
              </a:solidFill>
            </a:endParaRPr>
          </a:p>
        </p:txBody>
      </p:sp>
    </p:spTree>
    <p:extLst>
      <p:ext uri="{BB962C8B-B14F-4D97-AF65-F5344CB8AC3E}">
        <p14:creationId xmlns:p14="http://schemas.microsoft.com/office/powerpoint/2010/main" val="219628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27986-DDD9-B5D6-68CE-AEBEE6B88C7F}"/>
              </a:ext>
            </a:extLst>
          </p:cNvPr>
          <p:cNvSpPr>
            <a:spLocks noGrp="1"/>
          </p:cNvSpPr>
          <p:nvPr>
            <p:ph type="ctrTitle"/>
          </p:nvPr>
        </p:nvSpPr>
        <p:spPr>
          <a:xfrm>
            <a:off x="265471" y="285135"/>
            <a:ext cx="10983503" cy="1838633"/>
          </a:xfrm>
        </p:spPr>
        <p:txBody>
          <a:bodyPr>
            <a:normAutofit/>
          </a:bodyPr>
          <a:lstStyle/>
          <a:p>
            <a:r>
              <a:rPr lang="en-US" sz="2200" b="1" dirty="0" smtClean="0"/>
              <a:t>2. </a:t>
            </a:r>
            <a:r>
              <a:rPr lang="en-US" sz="2200" b="1" dirty="0" smtClean="0"/>
              <a:t>Guest </a:t>
            </a:r>
            <a:r>
              <a:rPr lang="en-US" sz="2200" b="1" dirty="0" smtClean="0"/>
              <a:t>User: </a:t>
            </a:r>
            <a:br>
              <a:rPr lang="en-US" sz="2200" b="1" dirty="0" smtClean="0"/>
            </a:br>
            <a:r>
              <a:rPr lang="en-US" sz="2000" dirty="0" smtClean="0"/>
              <a:t/>
            </a:r>
            <a:br>
              <a:rPr lang="en-US" sz="2000" dirty="0" smtClean="0"/>
            </a:br>
            <a:r>
              <a:rPr lang="en-GB" sz="2000" b="1" dirty="0">
                <a:solidFill>
                  <a:srgbClr val="0413A0"/>
                </a:solidFill>
              </a:rPr>
              <a:t>A guest user accesses services without a registered account or login. </a:t>
            </a:r>
            <a:r>
              <a:rPr lang="en-GB" sz="2000" b="1" dirty="0" smtClean="0">
                <a:solidFill>
                  <a:srgbClr val="0413A0"/>
                </a:solidFill>
              </a:rPr>
              <a:t>The </a:t>
            </a:r>
            <a:r>
              <a:rPr lang="en-US" sz="2000" b="1" dirty="0" smtClean="0">
                <a:solidFill>
                  <a:srgbClr val="0413A0"/>
                </a:solidFill>
              </a:rPr>
              <a:t>functionalities include:</a:t>
            </a:r>
            <a:br>
              <a:rPr lang="en-US" sz="2000" b="1" dirty="0" smtClean="0">
                <a:solidFill>
                  <a:srgbClr val="0413A0"/>
                </a:solidFill>
              </a:rPr>
            </a:br>
            <a:endParaRPr lang="en-IN" sz="2000" b="1" dirty="0">
              <a:solidFill>
                <a:srgbClr val="0413A0"/>
              </a:solidFill>
            </a:endParaRPr>
          </a:p>
        </p:txBody>
      </p:sp>
      <p:sp>
        <p:nvSpPr>
          <p:cNvPr id="3" name="Subtitle 2">
            <a:extLst>
              <a:ext uri="{FF2B5EF4-FFF2-40B4-BE49-F238E27FC236}">
                <a16:creationId xmlns:a16="http://schemas.microsoft.com/office/drawing/2014/main" xmlns="" id="{507D280F-6E79-CF26-38AC-C046F2E7D29D}"/>
              </a:ext>
            </a:extLst>
          </p:cNvPr>
          <p:cNvSpPr>
            <a:spLocks noGrp="1"/>
          </p:cNvSpPr>
          <p:nvPr>
            <p:ph type="subTitle" idx="1"/>
          </p:nvPr>
        </p:nvSpPr>
        <p:spPr>
          <a:xfrm>
            <a:off x="1730478" y="1927123"/>
            <a:ext cx="10118264" cy="4006037"/>
          </a:xfrm>
        </p:spPr>
        <p:txBody>
          <a:bodyPr/>
          <a:lstStyle/>
          <a:p>
            <a:pPr marL="342900" indent="-342900">
              <a:lnSpc>
                <a:spcPct val="150000"/>
              </a:lnSpc>
              <a:buFont typeface="Arial" pitchFamily="34" charset="0"/>
              <a:buChar char="•"/>
            </a:pPr>
            <a:r>
              <a:rPr lang="en-GB" b="1" dirty="0">
                <a:solidFill>
                  <a:srgbClr val="0413A0"/>
                </a:solidFill>
              </a:rPr>
              <a:t>Browse products across categories. </a:t>
            </a:r>
          </a:p>
          <a:p>
            <a:pPr marL="342900" indent="-342900">
              <a:lnSpc>
                <a:spcPct val="150000"/>
              </a:lnSpc>
              <a:buFont typeface="Arial" pitchFamily="34" charset="0"/>
              <a:buChar char="•"/>
            </a:pPr>
            <a:r>
              <a:rPr lang="en-GB" b="1" dirty="0">
                <a:solidFill>
                  <a:srgbClr val="0413A0"/>
                </a:solidFill>
              </a:rPr>
              <a:t>View general product information. </a:t>
            </a:r>
          </a:p>
          <a:p>
            <a:pPr marL="342900" indent="-342900">
              <a:lnSpc>
                <a:spcPct val="150000"/>
              </a:lnSpc>
              <a:buFont typeface="Arial" pitchFamily="34" charset="0"/>
              <a:buChar char="•"/>
            </a:pPr>
            <a:r>
              <a:rPr lang="en-GB" b="1" dirty="0">
                <a:solidFill>
                  <a:srgbClr val="0413A0"/>
                </a:solidFill>
              </a:rPr>
              <a:t>Filter products by sunlight, water needs, climate, and more. </a:t>
            </a:r>
          </a:p>
          <a:p>
            <a:pPr marL="342900" indent="-342900">
              <a:lnSpc>
                <a:spcPct val="150000"/>
              </a:lnSpc>
              <a:buFont typeface="Arial" pitchFamily="34" charset="0"/>
              <a:buChar char="•"/>
            </a:pPr>
            <a:r>
              <a:rPr lang="en-GB" b="1" dirty="0">
                <a:solidFill>
                  <a:srgbClr val="0413A0"/>
                </a:solidFill>
              </a:rPr>
              <a:t>Login. </a:t>
            </a:r>
            <a:endParaRPr lang="en-IN" b="1" dirty="0">
              <a:solidFill>
                <a:srgbClr val="0413A0"/>
              </a:solidFill>
            </a:endParaRPr>
          </a:p>
        </p:txBody>
      </p:sp>
    </p:spTree>
    <p:extLst>
      <p:ext uri="{BB962C8B-B14F-4D97-AF65-F5344CB8AC3E}">
        <p14:creationId xmlns:p14="http://schemas.microsoft.com/office/powerpoint/2010/main" val="363211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4E55B-C6F2-7CE2-CD21-7CA0FD600B86}"/>
              </a:ext>
            </a:extLst>
          </p:cNvPr>
          <p:cNvSpPr>
            <a:spLocks noGrp="1"/>
          </p:cNvSpPr>
          <p:nvPr>
            <p:ph type="title"/>
          </p:nvPr>
        </p:nvSpPr>
        <p:spPr>
          <a:xfrm rot="10800000" flipV="1">
            <a:off x="265471" y="88490"/>
            <a:ext cx="11533236" cy="1742677"/>
          </a:xfrm>
        </p:spPr>
        <p:txBody>
          <a:bodyPr>
            <a:noAutofit/>
          </a:bodyPr>
          <a:lstStyle/>
          <a:p>
            <a:r>
              <a:rPr lang="en-US" sz="2000" b="1" dirty="0"/>
              <a:t>3. </a:t>
            </a:r>
            <a:r>
              <a:rPr lang="en-US" sz="2000" b="1" dirty="0" smtClean="0"/>
              <a:t>Customers:</a:t>
            </a:r>
            <a:r>
              <a:rPr lang="en-US" sz="2000" b="1" dirty="0"/>
              <a:t/>
            </a:r>
            <a:br>
              <a:rPr lang="en-US" sz="2000" b="1" dirty="0"/>
            </a:br>
            <a:r>
              <a:rPr lang="en-US" sz="2000" b="1" dirty="0"/>
              <a:t/>
            </a:r>
            <a:br>
              <a:rPr lang="en-US" sz="2000" b="1" dirty="0"/>
            </a:br>
            <a:r>
              <a:rPr lang="en-GB" sz="1800" b="1" dirty="0">
                <a:solidFill>
                  <a:srgbClr val="0413A0"/>
                </a:solidFill>
              </a:rPr>
              <a:t>This user role focuses on purchasing products and viewing order statuses, emphasizing customer interaction</a:t>
            </a:r>
            <a:endParaRPr lang="en-IN" sz="1800" b="1" dirty="0">
              <a:solidFill>
                <a:srgbClr val="0413A0"/>
              </a:solidFill>
            </a:endParaRPr>
          </a:p>
        </p:txBody>
      </p:sp>
      <p:sp>
        <p:nvSpPr>
          <p:cNvPr id="3" name="Text Placeholder 2">
            <a:extLst>
              <a:ext uri="{FF2B5EF4-FFF2-40B4-BE49-F238E27FC236}">
                <a16:creationId xmlns:a16="http://schemas.microsoft.com/office/drawing/2014/main" xmlns="" id="{84EF0EE8-3189-2B17-C356-BC545949979B}"/>
              </a:ext>
            </a:extLst>
          </p:cNvPr>
          <p:cNvSpPr>
            <a:spLocks noGrp="1"/>
          </p:cNvSpPr>
          <p:nvPr>
            <p:ph type="body" idx="1"/>
          </p:nvPr>
        </p:nvSpPr>
        <p:spPr>
          <a:xfrm>
            <a:off x="2673504" y="1337187"/>
            <a:ext cx="9518496" cy="2369573"/>
          </a:xfrm>
        </p:spPr>
        <p:txBody>
          <a:bodyPr>
            <a:normAutofit/>
          </a:bodyPr>
          <a:lstStyle/>
          <a:p>
            <a:pPr marL="285750" indent="-285750">
              <a:lnSpc>
                <a:spcPct val="150000"/>
              </a:lnSpc>
              <a:buFont typeface="Arial" pitchFamily="34" charset="0"/>
              <a:buChar char="•"/>
            </a:pPr>
            <a:r>
              <a:rPr lang="en-GB" b="1" dirty="0" smtClean="0">
                <a:solidFill>
                  <a:srgbClr val="0413A0"/>
                </a:solidFill>
              </a:rPr>
              <a:t>Create </a:t>
            </a:r>
            <a:r>
              <a:rPr lang="en-GB" b="1" dirty="0">
                <a:solidFill>
                  <a:srgbClr val="0413A0"/>
                </a:solidFill>
              </a:rPr>
              <a:t>accounts to access personalized features. </a:t>
            </a:r>
          </a:p>
          <a:p>
            <a:pPr marL="285750" indent="-285750">
              <a:lnSpc>
                <a:spcPct val="150000"/>
              </a:lnSpc>
              <a:buFont typeface="Arial" pitchFamily="34" charset="0"/>
              <a:buChar char="•"/>
            </a:pPr>
            <a:r>
              <a:rPr lang="en-GB" b="1" dirty="0" smtClean="0">
                <a:solidFill>
                  <a:srgbClr val="0413A0"/>
                </a:solidFill>
              </a:rPr>
              <a:t>View </a:t>
            </a:r>
            <a:r>
              <a:rPr lang="en-GB" b="1" dirty="0">
                <a:solidFill>
                  <a:srgbClr val="0413A0"/>
                </a:solidFill>
              </a:rPr>
              <a:t>styles of cultivation. </a:t>
            </a:r>
          </a:p>
          <a:p>
            <a:pPr marL="285750" indent="-285750">
              <a:lnSpc>
                <a:spcPct val="150000"/>
              </a:lnSpc>
              <a:buFont typeface="Arial" pitchFamily="34" charset="0"/>
              <a:buChar char="•"/>
            </a:pPr>
            <a:r>
              <a:rPr lang="en-GB" b="1" dirty="0" smtClean="0">
                <a:solidFill>
                  <a:srgbClr val="0413A0"/>
                </a:solidFill>
              </a:rPr>
              <a:t>Purchase </a:t>
            </a:r>
            <a:r>
              <a:rPr lang="en-GB" b="1" dirty="0">
                <a:solidFill>
                  <a:srgbClr val="0413A0"/>
                </a:solidFill>
              </a:rPr>
              <a:t>plants and view order details. </a:t>
            </a:r>
            <a:endParaRPr lang="en-IN" b="1" dirty="0">
              <a:solidFill>
                <a:srgbClr val="0413A0"/>
              </a:solidFill>
            </a:endParaRPr>
          </a:p>
        </p:txBody>
      </p:sp>
    </p:spTree>
    <p:extLst>
      <p:ext uri="{BB962C8B-B14F-4D97-AF65-F5344CB8AC3E}">
        <p14:creationId xmlns:p14="http://schemas.microsoft.com/office/powerpoint/2010/main" val="412226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4E55B-C6F2-7CE2-CD21-7CA0FD600B86}"/>
              </a:ext>
            </a:extLst>
          </p:cNvPr>
          <p:cNvSpPr>
            <a:spLocks noGrp="1"/>
          </p:cNvSpPr>
          <p:nvPr>
            <p:ph type="title"/>
          </p:nvPr>
        </p:nvSpPr>
        <p:spPr>
          <a:xfrm rot="10800000" flipV="1">
            <a:off x="265471" y="88490"/>
            <a:ext cx="11533236" cy="1742677"/>
          </a:xfrm>
        </p:spPr>
        <p:txBody>
          <a:bodyPr>
            <a:noAutofit/>
          </a:bodyPr>
          <a:lstStyle/>
          <a:p>
            <a:r>
              <a:rPr lang="en-US" sz="4000" b="1" dirty="0" smtClean="0">
                <a:cs typeface="Times New Roman" pitchFamily="18" charset="0"/>
              </a:rPr>
              <a:t>TECHNOLOGIES </a:t>
            </a:r>
            <a:r>
              <a:rPr lang="en-US" sz="4000" b="1" dirty="0">
                <a:cs typeface="Times New Roman" pitchFamily="18" charset="0"/>
              </a:rPr>
              <a:t>USED</a:t>
            </a:r>
            <a:endParaRPr lang="en-IN" sz="1800" b="1" dirty="0">
              <a:solidFill>
                <a:srgbClr val="0413A0"/>
              </a:solidFill>
            </a:endParaRPr>
          </a:p>
        </p:txBody>
      </p:sp>
      <p:sp>
        <p:nvSpPr>
          <p:cNvPr id="3" name="Text Placeholder 2">
            <a:extLst>
              <a:ext uri="{FF2B5EF4-FFF2-40B4-BE49-F238E27FC236}">
                <a16:creationId xmlns:a16="http://schemas.microsoft.com/office/drawing/2014/main" xmlns="" id="{84EF0EE8-3189-2B17-C356-BC545949979B}"/>
              </a:ext>
            </a:extLst>
          </p:cNvPr>
          <p:cNvSpPr>
            <a:spLocks noGrp="1"/>
          </p:cNvSpPr>
          <p:nvPr>
            <p:ph type="body" idx="1"/>
          </p:nvPr>
        </p:nvSpPr>
        <p:spPr>
          <a:xfrm>
            <a:off x="2673504" y="1491015"/>
            <a:ext cx="9518496" cy="2369573"/>
          </a:xfrm>
        </p:spPr>
        <p:txBody>
          <a:bodyPr>
            <a:noAutofit/>
          </a:bodyPr>
          <a:lstStyle/>
          <a:p>
            <a:pPr marL="36576"/>
            <a:r>
              <a:rPr lang="en-US" sz="3200" b="1" dirty="0">
                <a:latin typeface="+mj-lt"/>
                <a:cs typeface="Times New Roman" pitchFamily="18" charset="0"/>
              </a:rPr>
              <a:t>Front End	</a:t>
            </a:r>
            <a:r>
              <a:rPr lang="en-US" sz="3200" b="1" dirty="0">
                <a:latin typeface="+mj-lt"/>
              </a:rPr>
              <a:t>		</a:t>
            </a:r>
            <a:r>
              <a:rPr lang="en-US" sz="3200" b="1" dirty="0" smtClean="0">
                <a:latin typeface="+mj-lt"/>
              </a:rPr>
              <a:t>					</a:t>
            </a:r>
            <a:r>
              <a:rPr lang="en-US" sz="3200" b="1" dirty="0" smtClean="0">
                <a:latin typeface="+mj-lt"/>
                <a:cs typeface="Times New Roman" pitchFamily="18" charset="0"/>
              </a:rPr>
              <a:t>Back </a:t>
            </a:r>
            <a:r>
              <a:rPr lang="en-US" sz="3200" b="1" dirty="0">
                <a:latin typeface="+mj-lt"/>
                <a:cs typeface="Times New Roman" pitchFamily="18" charset="0"/>
              </a:rPr>
              <a:t>End</a:t>
            </a:r>
          </a:p>
          <a:p>
            <a:pPr marL="285750" indent="-285750">
              <a:buFont typeface="Arial" pitchFamily="34" charset="0"/>
              <a:buChar char="•"/>
            </a:pPr>
            <a:r>
              <a:rPr lang="en-IN" dirty="0">
                <a:latin typeface="+mj-lt"/>
                <a:cs typeface="Times New Roman" pitchFamily="18" charset="0"/>
              </a:rPr>
              <a:t>HTML</a:t>
            </a:r>
          </a:p>
          <a:p>
            <a:pPr marL="285750" indent="-285750">
              <a:buFont typeface="Arial" pitchFamily="34" charset="0"/>
              <a:buChar char="•"/>
            </a:pPr>
            <a:r>
              <a:rPr lang="en-IN" dirty="0">
                <a:latin typeface="+mj-lt"/>
                <a:cs typeface="Times New Roman" pitchFamily="18" charset="0"/>
              </a:rPr>
              <a:t>CSS</a:t>
            </a:r>
          </a:p>
          <a:p>
            <a:pPr marL="285750" indent="-285750">
              <a:buFont typeface="Arial" pitchFamily="34" charset="0"/>
              <a:buChar char="•"/>
            </a:pPr>
            <a:r>
              <a:rPr lang="en-IN" dirty="0">
                <a:latin typeface="+mj-lt"/>
                <a:cs typeface="Times New Roman" pitchFamily="18" charset="0"/>
              </a:rPr>
              <a:t>JavaScript</a:t>
            </a:r>
          </a:p>
          <a:p>
            <a:pPr marL="285750" indent="-285750">
              <a:buFont typeface="Arial" pitchFamily="34" charset="0"/>
              <a:buChar char="•"/>
            </a:pPr>
            <a:r>
              <a:rPr lang="en-IN" dirty="0">
                <a:latin typeface="+mj-lt"/>
                <a:cs typeface="Times New Roman" pitchFamily="18" charset="0"/>
              </a:rPr>
              <a:t>Bootstrap</a:t>
            </a:r>
          </a:p>
          <a:p>
            <a:pPr marL="36576"/>
            <a:endParaRPr lang="en-IN" sz="2400" dirty="0">
              <a:latin typeface="+mj-lt"/>
            </a:endParaRPr>
          </a:p>
        </p:txBody>
      </p:sp>
      <p:sp>
        <p:nvSpPr>
          <p:cNvPr id="4" name="Text Placeholder 2">
            <a:extLst>
              <a:ext uri="{FF2B5EF4-FFF2-40B4-BE49-F238E27FC236}">
                <a16:creationId xmlns:a16="http://schemas.microsoft.com/office/drawing/2014/main" xmlns="" id="{84EF0EE8-3189-2B17-C356-BC545949979B}"/>
              </a:ext>
            </a:extLst>
          </p:cNvPr>
          <p:cNvSpPr txBox="1">
            <a:spLocks/>
          </p:cNvSpPr>
          <p:nvPr/>
        </p:nvSpPr>
        <p:spPr>
          <a:xfrm>
            <a:off x="7714098" y="1387037"/>
            <a:ext cx="4549117" cy="2369573"/>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9pPr>
          </a:lstStyle>
          <a:p>
            <a:pPr marL="285750" indent="-285750">
              <a:buFont typeface="Arial" pitchFamily="34" charset="0"/>
              <a:buChar char="•"/>
            </a:pPr>
            <a:r>
              <a:rPr lang="en-US" dirty="0" err="1" smtClean="0">
                <a:cs typeface="Times New Roman" pitchFamily="18" charset="0"/>
              </a:rPr>
              <a:t>Django</a:t>
            </a:r>
            <a:endParaRPr lang="en-US" dirty="0">
              <a:cs typeface="Times New Roman" pitchFamily="18" charset="0"/>
            </a:endParaRPr>
          </a:p>
          <a:p>
            <a:pPr marL="285750" indent="-285750">
              <a:buFont typeface="Arial" pitchFamily="34" charset="0"/>
              <a:buChar char="•"/>
            </a:pPr>
            <a:r>
              <a:rPr lang="en-US" dirty="0"/>
              <a:t>Database - </a:t>
            </a:r>
            <a:r>
              <a:rPr lang="en-IN" dirty="0" err="1"/>
              <a:t>PostgreSQL</a:t>
            </a:r>
            <a:endParaRPr lang="en-US" dirty="0"/>
          </a:p>
        </p:txBody>
      </p:sp>
    </p:spTree>
    <p:extLst>
      <p:ext uri="{BB962C8B-B14F-4D97-AF65-F5344CB8AC3E}">
        <p14:creationId xmlns:p14="http://schemas.microsoft.com/office/powerpoint/2010/main" val="396075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71640E-4F62-0EDD-0716-24D01BE74A3B}"/>
              </a:ext>
            </a:extLst>
          </p:cNvPr>
          <p:cNvSpPr>
            <a:spLocks noGrp="1"/>
          </p:cNvSpPr>
          <p:nvPr>
            <p:ph type="ctrTitle"/>
          </p:nvPr>
        </p:nvSpPr>
        <p:spPr>
          <a:xfrm>
            <a:off x="363794" y="157317"/>
            <a:ext cx="11062161" cy="1188054"/>
          </a:xfrm>
        </p:spPr>
        <p:txBody>
          <a:bodyPr>
            <a:normAutofit/>
          </a:bodyPr>
          <a:lstStyle/>
          <a:p>
            <a:r>
              <a:rPr lang="en-US" sz="4400" b="1" dirty="0">
                <a:solidFill>
                  <a:schemeClr val="bg2">
                    <a:lumMod val="25000"/>
                  </a:schemeClr>
                </a:solidFill>
              </a:rPr>
              <a:t>System </a:t>
            </a:r>
            <a:r>
              <a:rPr lang="en-US" sz="4400" b="1" dirty="0" smtClean="0">
                <a:solidFill>
                  <a:schemeClr val="bg2">
                    <a:lumMod val="25000"/>
                  </a:schemeClr>
                </a:solidFill>
              </a:rPr>
              <a:t>Study</a:t>
            </a:r>
            <a:br>
              <a:rPr lang="en-US" sz="4400" b="1" dirty="0" smtClean="0">
                <a:solidFill>
                  <a:schemeClr val="bg2">
                    <a:lumMod val="25000"/>
                  </a:schemeClr>
                </a:solidFill>
              </a:rPr>
            </a:br>
            <a:r>
              <a:rPr lang="en-IN" sz="2400" b="1" dirty="0"/>
              <a:t>EXISTING SYSTEM</a:t>
            </a:r>
            <a:endParaRPr lang="en-IN" sz="4400" b="1" dirty="0">
              <a:solidFill>
                <a:schemeClr val="bg2">
                  <a:lumMod val="25000"/>
                </a:schemeClr>
              </a:solidFill>
            </a:endParaRPr>
          </a:p>
        </p:txBody>
      </p:sp>
      <p:sp>
        <p:nvSpPr>
          <p:cNvPr id="4" name="Rectangle 1">
            <a:extLst>
              <a:ext uri="{FF2B5EF4-FFF2-40B4-BE49-F238E27FC236}">
                <a16:creationId xmlns:a16="http://schemas.microsoft.com/office/drawing/2014/main" xmlns="" id="{92E1B9B3-1E83-1AA9-9D36-DC8F2529038D}"/>
              </a:ext>
            </a:extLst>
          </p:cNvPr>
          <p:cNvSpPr>
            <a:spLocks noGrp="1" noChangeArrowheads="1"/>
          </p:cNvSpPr>
          <p:nvPr>
            <p:ph type="subTitle" idx="1"/>
          </p:nvPr>
        </p:nvSpPr>
        <p:spPr bwMode="auto">
          <a:xfrm>
            <a:off x="1673788" y="1812314"/>
            <a:ext cx="9662806" cy="3652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itchFamily="34" charset="0"/>
              <a:buChar char="•"/>
            </a:pPr>
            <a:r>
              <a:rPr lang="en-GB" b="1" dirty="0"/>
              <a:t>Limited </a:t>
            </a:r>
            <a:r>
              <a:rPr lang="en-GB" b="1" dirty="0" smtClean="0"/>
              <a:t>Accessibility</a:t>
            </a:r>
            <a:r>
              <a:rPr lang="en-GB" dirty="0"/>
              <a:t>: Traditional nurseries operate from physical stores, making it difficult for distant customers to access a wide variety of plants</a:t>
            </a:r>
            <a:r>
              <a:rPr lang="en-GB" dirty="0" smtClean="0"/>
              <a:t>.</a:t>
            </a:r>
          </a:p>
          <a:p>
            <a:pPr marL="285750" indent="-285750">
              <a:buFont typeface="Arial" pitchFamily="34" charset="0"/>
              <a:buChar char="•"/>
            </a:pPr>
            <a:r>
              <a:rPr lang="en-GB" b="1" dirty="0" smtClean="0"/>
              <a:t>Restricted </a:t>
            </a:r>
            <a:r>
              <a:rPr lang="en-GB" b="1" dirty="0"/>
              <a:t>Variety</a:t>
            </a:r>
            <a:r>
              <a:rPr lang="en-GB" dirty="0"/>
              <a:t>: Due to space constraints, nurseries can only display a limited selection of plants, making it hard to find rare or specific species</a:t>
            </a:r>
            <a:r>
              <a:rPr lang="en-GB" dirty="0" smtClean="0"/>
              <a:t>.</a:t>
            </a:r>
          </a:p>
          <a:p>
            <a:pPr marL="285750" indent="-285750">
              <a:buFont typeface="Arial" pitchFamily="34" charset="0"/>
              <a:buChar char="•"/>
            </a:pPr>
            <a:r>
              <a:rPr lang="en-GB" b="1" dirty="0" smtClean="0"/>
              <a:t>Inconvenience </a:t>
            </a:r>
            <a:r>
              <a:rPr lang="en-GB" b="1" dirty="0"/>
              <a:t>&amp; Time</a:t>
            </a:r>
            <a:r>
              <a:rPr lang="en-GB" dirty="0"/>
              <a:t>: Visiting in person is inconvenient for customers with busy schedules or mobility challenges, and searching for specific plants is often inefficient</a:t>
            </a:r>
            <a:r>
              <a:rPr lang="en-GB" dirty="0" smtClean="0"/>
              <a:t>.</a:t>
            </a:r>
          </a:p>
          <a:p>
            <a:pPr marL="285750" indent="-285750">
              <a:buFont typeface="Arial" pitchFamily="34" charset="0"/>
              <a:buChar char="•"/>
            </a:pPr>
            <a:r>
              <a:rPr lang="en-GB" b="1" dirty="0"/>
              <a:t>Manual Operations</a:t>
            </a:r>
            <a:r>
              <a:rPr lang="en-GB" dirty="0"/>
              <a:t>: Handling sales, inventory, and admin tasks manually is inefficient and slow</a:t>
            </a:r>
            <a:r>
              <a:rPr lang="en-GB" dirty="0" smtClean="0"/>
              <a:t>.</a:t>
            </a:r>
          </a:p>
          <a:p>
            <a:pPr marL="285750" indent="-285750">
              <a:buFont typeface="Arial" pitchFamily="34" charset="0"/>
              <a:buChar char="•"/>
            </a:pPr>
            <a:r>
              <a:rPr lang="en-GB" b="1" dirty="0" smtClean="0"/>
              <a:t>Lack </a:t>
            </a:r>
            <a:r>
              <a:rPr lang="en-GB" b="1" dirty="0"/>
              <a:t>of Personalization</a:t>
            </a:r>
            <a:r>
              <a:rPr lang="en-GB" dirty="0"/>
              <a:t>: </a:t>
            </a:r>
            <a:r>
              <a:rPr lang="en-GB" dirty="0"/>
              <a:t>There are no features like delivery tracking or customer preference analysis to improve service.</a:t>
            </a:r>
            <a:endParaRPr lang="en-GB" dirty="0"/>
          </a:p>
        </p:txBody>
      </p:sp>
    </p:spTree>
    <p:extLst>
      <p:ext uri="{BB962C8B-B14F-4D97-AF65-F5344CB8AC3E}">
        <p14:creationId xmlns:p14="http://schemas.microsoft.com/office/powerpoint/2010/main" val="170064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5636A-E39C-4B36-152E-83148C1E3E36}"/>
              </a:ext>
            </a:extLst>
          </p:cNvPr>
          <p:cNvSpPr>
            <a:spLocks noGrp="1"/>
          </p:cNvSpPr>
          <p:nvPr>
            <p:ph type="ctrTitle"/>
          </p:nvPr>
        </p:nvSpPr>
        <p:spPr>
          <a:xfrm>
            <a:off x="373626" y="14259"/>
            <a:ext cx="10914678" cy="1126283"/>
          </a:xfrm>
        </p:spPr>
        <p:txBody>
          <a:bodyPr>
            <a:noAutofit/>
          </a:bodyPr>
          <a:lstStyle/>
          <a:p>
            <a:r>
              <a:rPr lang="en-US" sz="4000" b="1" dirty="0">
                <a:solidFill>
                  <a:schemeClr val="bg2">
                    <a:lumMod val="25000"/>
                  </a:schemeClr>
                </a:solidFill>
              </a:rPr>
              <a:t>System Study</a:t>
            </a:r>
            <a:r>
              <a:rPr lang="en-US" sz="6000" b="1" dirty="0">
                <a:solidFill>
                  <a:schemeClr val="bg2">
                    <a:lumMod val="25000"/>
                  </a:schemeClr>
                </a:solidFill>
              </a:rPr>
              <a:t/>
            </a:r>
            <a:br>
              <a:rPr lang="en-US" sz="6000" b="1" dirty="0">
                <a:solidFill>
                  <a:schemeClr val="bg2">
                    <a:lumMod val="25000"/>
                  </a:schemeClr>
                </a:solidFill>
              </a:rPr>
            </a:br>
            <a:r>
              <a:rPr lang="en-IN" sz="2400" b="1" dirty="0" smtClean="0"/>
              <a:t>PROPOSED SYSTEM</a:t>
            </a:r>
            <a:endParaRPr lang="en-IN" sz="2400" b="1" dirty="0"/>
          </a:p>
        </p:txBody>
      </p:sp>
      <p:sp>
        <p:nvSpPr>
          <p:cNvPr id="4" name="Rectangle 1">
            <a:extLst>
              <a:ext uri="{FF2B5EF4-FFF2-40B4-BE49-F238E27FC236}">
                <a16:creationId xmlns:a16="http://schemas.microsoft.com/office/drawing/2014/main" xmlns="" id="{15E723C9-4FF3-28AE-22D4-698C8F7995EB}"/>
              </a:ext>
            </a:extLst>
          </p:cNvPr>
          <p:cNvSpPr>
            <a:spLocks noGrp="1" noChangeArrowheads="1"/>
          </p:cNvSpPr>
          <p:nvPr>
            <p:ph type="subTitle" idx="1"/>
          </p:nvPr>
        </p:nvSpPr>
        <p:spPr bwMode="auto">
          <a:xfrm>
            <a:off x="1809750" y="1110509"/>
            <a:ext cx="974315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defTabSz="914400" eaLnBrk="0" fontAlgn="base" hangingPunct="0">
              <a:lnSpc>
                <a:spcPct val="150000"/>
              </a:lnSpc>
              <a:spcBef>
                <a:spcPct val="0"/>
              </a:spcBef>
              <a:spcAft>
                <a:spcPct val="0"/>
              </a:spcAft>
              <a:buClrTx/>
              <a:buFont typeface="Arial" pitchFamily="34" charset="0"/>
              <a:buChar char="•"/>
            </a:pPr>
            <a:r>
              <a:rPr lang="en-GB" b="1" dirty="0"/>
              <a:t>Wider Accessibility</a:t>
            </a:r>
            <a:r>
              <a:rPr lang="en-GB" dirty="0"/>
              <a:t>: The online platform allows customers to browse and purchase plants from anywhere, removing geographical restrictions and reaching a larger audience. </a:t>
            </a:r>
            <a:endParaRPr lang="en-GB" dirty="0" smtClean="0"/>
          </a:p>
          <a:p>
            <a:pPr marL="285750" lvl="0" indent="-285750" defTabSz="914400" eaLnBrk="0" fontAlgn="base" hangingPunct="0">
              <a:lnSpc>
                <a:spcPct val="150000"/>
              </a:lnSpc>
              <a:spcBef>
                <a:spcPct val="0"/>
              </a:spcBef>
              <a:spcAft>
                <a:spcPct val="0"/>
              </a:spcAft>
              <a:buClrTx/>
              <a:buFont typeface="Arial" pitchFamily="34" charset="0"/>
              <a:buChar char="•"/>
            </a:pPr>
            <a:r>
              <a:rPr lang="en-GB" b="1" dirty="0"/>
              <a:t>Expanded Variety</a:t>
            </a:r>
            <a:r>
              <a:rPr lang="en-GB" dirty="0"/>
              <a:t>: The system can showcase an extensive selection of plants, including rare or specialty species, without space limitations</a:t>
            </a:r>
            <a:r>
              <a:rPr lang="en-GB" dirty="0" smtClean="0"/>
              <a:t>.</a:t>
            </a:r>
          </a:p>
          <a:p>
            <a:pPr marL="285750" lvl="0" indent="-285750" defTabSz="914400" eaLnBrk="0" fontAlgn="base" hangingPunct="0">
              <a:lnSpc>
                <a:spcPct val="150000"/>
              </a:lnSpc>
              <a:spcBef>
                <a:spcPct val="0"/>
              </a:spcBef>
              <a:spcAft>
                <a:spcPct val="0"/>
              </a:spcAft>
              <a:buClrTx/>
              <a:buFont typeface="Arial" pitchFamily="34" charset="0"/>
              <a:buChar char="•"/>
            </a:pPr>
            <a:r>
              <a:rPr lang="en-GB" b="1" dirty="0" smtClean="0"/>
              <a:t>Convenient </a:t>
            </a:r>
            <a:r>
              <a:rPr lang="en-GB" b="1" dirty="0"/>
              <a:t>Shopping Experience</a:t>
            </a:r>
            <a:r>
              <a:rPr lang="en-GB" dirty="0"/>
              <a:t>: Users can easily search for and filter plants based on their needs (sunlight, water, climate) without visiting a physical store, saving time and effort.</a:t>
            </a:r>
            <a:endParaRPr lang="en-GB" dirty="0" smtClean="0"/>
          </a:p>
          <a:p>
            <a:pPr marL="285750" lvl="0" indent="-285750" defTabSz="914400" eaLnBrk="0" fontAlgn="base" hangingPunct="0">
              <a:lnSpc>
                <a:spcPct val="150000"/>
              </a:lnSpc>
              <a:spcBef>
                <a:spcPct val="0"/>
              </a:spcBef>
              <a:spcAft>
                <a:spcPct val="0"/>
              </a:spcAft>
              <a:buClrTx/>
              <a:buFont typeface="Arial" pitchFamily="34" charset="0"/>
              <a:buChar char="•"/>
            </a:pPr>
            <a:r>
              <a:rPr lang="en-GB" b="1" dirty="0" smtClean="0"/>
              <a:t>Efficient </a:t>
            </a:r>
            <a:r>
              <a:rPr lang="en-GB" b="1" dirty="0"/>
              <a:t>Management</a:t>
            </a:r>
            <a:r>
              <a:rPr lang="en-GB" dirty="0"/>
              <a:t>: Admins can keep the product list updated and relevant</a:t>
            </a:r>
            <a:r>
              <a:rPr lang="en-GB" dirty="0" smtClean="0"/>
              <a:t>.</a:t>
            </a:r>
            <a:endParaRPr lang="en-US" dirty="0"/>
          </a:p>
          <a:p>
            <a:pPr marL="285750" lvl="0" indent="-285750" defTabSz="914400" eaLnBrk="0" fontAlgn="base" hangingPunct="0">
              <a:lnSpc>
                <a:spcPct val="150000"/>
              </a:lnSpc>
              <a:spcBef>
                <a:spcPct val="0"/>
              </a:spcBef>
              <a:spcAft>
                <a:spcPct val="0"/>
              </a:spcAft>
              <a:buClrTx/>
              <a:buFont typeface="Arial" pitchFamily="34" charset="0"/>
              <a:buChar char="•"/>
            </a:pPr>
            <a:r>
              <a:rPr lang="en-GB" b="1" dirty="0"/>
              <a:t>Real-Time Updates</a:t>
            </a:r>
            <a:r>
              <a:rPr lang="en-GB" dirty="0"/>
              <a:t>: Order and delivery tracking keep customers </a:t>
            </a:r>
            <a:r>
              <a:rPr lang="en-GB" dirty="0" smtClean="0"/>
              <a:t>informed.</a:t>
            </a:r>
          </a:p>
          <a:p>
            <a:pPr marL="285750" lvl="0" indent="-285750" defTabSz="914400" eaLnBrk="0" fontAlgn="base" hangingPunct="0">
              <a:lnSpc>
                <a:spcPct val="150000"/>
              </a:lnSpc>
              <a:spcBef>
                <a:spcPct val="0"/>
              </a:spcBef>
              <a:spcAft>
                <a:spcPct val="0"/>
              </a:spcAft>
              <a:buClrTx/>
              <a:buFont typeface="Arial" pitchFamily="34" charset="0"/>
              <a:buChar char="•"/>
            </a:pPr>
            <a:r>
              <a:rPr lang="en-GB" b="1" dirty="0"/>
              <a:t>Competitive Edge</a:t>
            </a:r>
            <a:r>
              <a:rPr lang="en-GB" dirty="0"/>
              <a:t>: By moving online, nurseries can compete effectively with online retailers, offering a wider selection, better customer service, and modern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540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5B51D-2235-DFB6-1E24-A3F42EDD897D}"/>
              </a:ext>
            </a:extLst>
          </p:cNvPr>
          <p:cNvSpPr>
            <a:spLocks noGrp="1"/>
          </p:cNvSpPr>
          <p:nvPr>
            <p:ph type="title"/>
          </p:nvPr>
        </p:nvSpPr>
        <p:spPr>
          <a:xfrm>
            <a:off x="2430554" y="0"/>
            <a:ext cx="8911687" cy="1280890"/>
          </a:xfrm>
        </p:spPr>
        <p:txBody>
          <a:bodyPr/>
          <a:lstStyle/>
          <a:p>
            <a:r>
              <a:rPr lang="en-US" b="1" dirty="0">
                <a:solidFill>
                  <a:srgbClr val="002060"/>
                </a:solidFill>
              </a:rPr>
              <a:t>System Flow</a:t>
            </a:r>
            <a:endParaRPr lang="en-IN" b="1" dirty="0">
              <a:solidFill>
                <a:srgbClr val="002060"/>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9206" t="24797" r="27681" b="15514"/>
          <a:stretch/>
        </p:blipFill>
        <p:spPr bwMode="auto">
          <a:xfrm>
            <a:off x="2503918" y="711446"/>
            <a:ext cx="3811424" cy="55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154" t="34518" r="28435" b="36697"/>
          <a:stretch/>
        </p:blipFill>
        <p:spPr bwMode="auto">
          <a:xfrm>
            <a:off x="7770126" y="1016948"/>
            <a:ext cx="3706876" cy="256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075365"/>
      </p:ext>
    </p:extLst>
  </p:cSld>
  <p:clrMapOvr>
    <a:masterClrMapping/>
  </p:clrMapOvr>
</p:sld>
</file>

<file path=ppt/theme/theme1.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405</TotalTime>
  <Words>698</Words>
  <Application>Microsoft Office PowerPoint</Application>
  <PresentationFormat>Custom</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ENCHANTED EDEN</vt:lpstr>
      <vt:lpstr>Project Overview</vt:lpstr>
      <vt:lpstr>USERS</vt:lpstr>
      <vt:lpstr>2. Guest User:   A guest user accesses services without a registered account or login. The functionalities include: </vt:lpstr>
      <vt:lpstr>3. Customers:  This user role focuses on purchasing products and viewing order statuses, emphasizing customer interaction</vt:lpstr>
      <vt:lpstr>TECHNOLOGIES USED</vt:lpstr>
      <vt:lpstr>System Study EXISTING SYSTEM</vt:lpstr>
      <vt:lpstr>System Study PROPOSED SYSTEM</vt:lpstr>
      <vt:lpstr>System Flow</vt:lpstr>
      <vt:lpstr>PowerPoint Presentation</vt:lpstr>
      <vt:lpstr>Conclusion and Future Scope Conclusion</vt:lpstr>
      <vt:lpstr>Conclusion and Future Scope 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ENCHANTED EDEN</dc:title>
  <dc:creator>Sharon Payikad</dc:creator>
  <cp:lastModifiedBy>hp</cp:lastModifiedBy>
  <cp:revision>14</cp:revision>
  <dcterms:created xsi:type="dcterms:W3CDTF">2024-11-07T22:42:08Z</dcterms:created>
  <dcterms:modified xsi:type="dcterms:W3CDTF">2024-11-11T08:27:43Z</dcterms:modified>
</cp:coreProperties>
</file>