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71396" autoAdjust="0"/>
  </p:normalViewPr>
  <p:slideViewPr>
    <p:cSldViewPr snapToGrid="0">
      <p:cViewPr varScale="1">
        <p:scale>
          <a:sx n="82" d="100"/>
          <a:sy n="82" d="100"/>
        </p:scale>
        <p:origin x="-6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C52F8-A2F0-4E80-9CEF-4FDD28A7312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425B77-EB0B-4E91-B33E-4B7EA94029D8}">
      <dgm:prSet phldrT="[Text]"/>
      <dgm:spPr/>
      <dgm:t>
        <a:bodyPr/>
        <a:lstStyle/>
        <a:p>
          <a:r>
            <a:rPr lang="en-US" dirty="0" smtClean="0"/>
            <a:t>MODEL</a:t>
          </a:r>
          <a:endParaRPr lang="en-GB" dirty="0"/>
        </a:p>
      </dgm:t>
    </dgm:pt>
    <dgm:pt modelId="{E736D147-2811-450E-938D-F0C6DAD70320}" type="parTrans" cxnId="{0D4F70EA-BD3C-4314-A379-14C0AB7EE874}">
      <dgm:prSet/>
      <dgm:spPr/>
      <dgm:t>
        <a:bodyPr/>
        <a:lstStyle/>
        <a:p>
          <a:endParaRPr lang="en-GB"/>
        </a:p>
      </dgm:t>
    </dgm:pt>
    <dgm:pt modelId="{332194A1-4307-4F0C-80AD-F4194A596DA0}" type="sibTrans" cxnId="{0D4F70EA-BD3C-4314-A379-14C0AB7EE87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>
          <a:headEnd type="arrow" w="med" len="med"/>
          <a:tailEnd type="none" w="med" len="med"/>
        </a:ln>
      </dgm:spPr>
      <dgm:t>
        <a:bodyPr/>
        <a:lstStyle/>
        <a:p>
          <a:endParaRPr lang="en-GB"/>
        </a:p>
      </dgm:t>
    </dgm:pt>
    <dgm:pt modelId="{3F02E194-C949-4D9A-8BA0-C2F63841F681}">
      <dgm:prSet phldrT="[Text]"/>
      <dgm:spPr/>
      <dgm:t>
        <a:bodyPr/>
        <a:lstStyle/>
        <a:p>
          <a:r>
            <a:rPr lang="en-US" dirty="0" smtClean="0"/>
            <a:t>CONTROLLER</a:t>
          </a:r>
          <a:endParaRPr lang="en-GB" dirty="0"/>
        </a:p>
      </dgm:t>
    </dgm:pt>
    <dgm:pt modelId="{EA0D33D2-F9D8-48F7-9CD1-4332FF3ACA53}" type="parTrans" cxnId="{7F80B90E-B3B8-4F76-8B4B-9690DEB5E117}">
      <dgm:prSet/>
      <dgm:spPr/>
      <dgm:t>
        <a:bodyPr/>
        <a:lstStyle/>
        <a:p>
          <a:endParaRPr lang="en-GB"/>
        </a:p>
      </dgm:t>
    </dgm:pt>
    <dgm:pt modelId="{8EA8BE80-2652-4B6B-8BAD-A8C46E441985}" type="sibTrans" cxnId="{7F80B90E-B3B8-4F76-8B4B-9690DEB5E117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>
          <a:headEnd type="arrow" w="med" len="med"/>
          <a:tailEnd type="none" w="med" len="med"/>
        </a:ln>
      </dgm:spPr>
      <dgm:t>
        <a:bodyPr/>
        <a:lstStyle/>
        <a:p>
          <a:endParaRPr lang="en-GB"/>
        </a:p>
      </dgm:t>
    </dgm:pt>
    <dgm:pt modelId="{0A43AC7C-3158-41B2-9E6A-248CA662DC7B}">
      <dgm:prSet phldrT="[Text]"/>
      <dgm:spPr/>
      <dgm:t>
        <a:bodyPr/>
        <a:lstStyle/>
        <a:p>
          <a:r>
            <a:rPr lang="en-US" dirty="0" smtClean="0"/>
            <a:t>USER</a:t>
          </a:r>
          <a:endParaRPr lang="en-GB" dirty="0"/>
        </a:p>
      </dgm:t>
    </dgm:pt>
    <dgm:pt modelId="{923583EC-86DF-42CA-90A2-694109C6AF37}" type="parTrans" cxnId="{6D307794-88D4-4B72-9C13-1572A6740D8D}">
      <dgm:prSet/>
      <dgm:spPr/>
      <dgm:t>
        <a:bodyPr/>
        <a:lstStyle/>
        <a:p>
          <a:endParaRPr lang="en-GB"/>
        </a:p>
      </dgm:t>
    </dgm:pt>
    <dgm:pt modelId="{AF75B738-238F-40E3-BC95-D86350C79264}" type="sibTrans" cxnId="{6D307794-88D4-4B72-9C13-1572A6740D8D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arrow" w="med" len="med"/>
          <a:tailEnd type="none" w="med" len="med"/>
        </a:ln>
      </dgm:spPr>
      <dgm:t>
        <a:bodyPr/>
        <a:lstStyle/>
        <a:p>
          <a:endParaRPr lang="en-GB"/>
        </a:p>
      </dgm:t>
    </dgm:pt>
    <dgm:pt modelId="{FBF05137-C90F-46F3-928B-94774375F501}">
      <dgm:prSet phldrT="[Text]"/>
      <dgm:spPr/>
      <dgm:t>
        <a:bodyPr/>
        <a:lstStyle/>
        <a:p>
          <a:r>
            <a:rPr lang="en-US" dirty="0" smtClean="0"/>
            <a:t>VIEW</a:t>
          </a:r>
          <a:endParaRPr lang="en-GB" dirty="0"/>
        </a:p>
      </dgm:t>
    </dgm:pt>
    <dgm:pt modelId="{4417DEEB-2D9D-4900-8F70-53E9929EBEBD}" type="parTrans" cxnId="{8617CF95-90AD-4459-8E41-EF11FA5C45B8}">
      <dgm:prSet/>
      <dgm:spPr/>
      <dgm:t>
        <a:bodyPr/>
        <a:lstStyle/>
        <a:p>
          <a:endParaRPr lang="en-GB"/>
        </a:p>
      </dgm:t>
    </dgm:pt>
    <dgm:pt modelId="{6FD571A8-47DD-431A-B643-CCB21DB59472}" type="sibTrans" cxnId="{8617CF95-90AD-4459-8E41-EF11FA5C45B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>
          <a:headEnd type="arrow" w="med" len="med"/>
          <a:tailEnd type="none" w="med" len="med"/>
        </a:ln>
      </dgm:spPr>
      <dgm:t>
        <a:bodyPr/>
        <a:lstStyle/>
        <a:p>
          <a:endParaRPr lang="en-GB"/>
        </a:p>
      </dgm:t>
    </dgm:pt>
    <dgm:pt modelId="{A7BE4A74-EBDC-4399-A3B4-056ECA949992}" type="pres">
      <dgm:prSet presAssocID="{25CC52F8-A2F0-4E80-9CEF-4FDD28A731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CD30877-B072-4B60-BE3F-A69F3C81758F}" type="pres">
      <dgm:prSet presAssocID="{CA425B77-EB0B-4E91-B33E-4B7EA94029D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D2B4FF-9856-44A1-A6C8-817060915F81}" type="pres">
      <dgm:prSet presAssocID="{CA425B77-EB0B-4E91-B33E-4B7EA94029D8}" presName="spNode" presStyleCnt="0"/>
      <dgm:spPr/>
    </dgm:pt>
    <dgm:pt modelId="{2BA047C9-3DBD-4C30-BF3D-2D537092A302}" type="pres">
      <dgm:prSet presAssocID="{332194A1-4307-4F0C-80AD-F4194A596DA0}" presName="sibTrans" presStyleLbl="sibTrans1D1" presStyleIdx="0" presStyleCnt="4"/>
      <dgm:spPr/>
      <dgm:t>
        <a:bodyPr/>
        <a:lstStyle/>
        <a:p>
          <a:endParaRPr lang="en-GB"/>
        </a:p>
      </dgm:t>
    </dgm:pt>
    <dgm:pt modelId="{25613842-29C3-4DC3-8DE4-A802F7EF7F57}" type="pres">
      <dgm:prSet presAssocID="{3F02E194-C949-4D9A-8BA0-C2F63841F68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4E9BBC-D6B1-42E8-A5D1-444B934C6E06}" type="pres">
      <dgm:prSet presAssocID="{3F02E194-C949-4D9A-8BA0-C2F63841F681}" presName="spNode" presStyleCnt="0"/>
      <dgm:spPr/>
    </dgm:pt>
    <dgm:pt modelId="{41C58F39-3482-43FF-83DB-C6D1FE7DEF5A}" type="pres">
      <dgm:prSet presAssocID="{8EA8BE80-2652-4B6B-8BAD-A8C46E441985}" presName="sibTrans" presStyleLbl="sibTrans1D1" presStyleIdx="1" presStyleCnt="4"/>
      <dgm:spPr/>
      <dgm:t>
        <a:bodyPr/>
        <a:lstStyle/>
        <a:p>
          <a:endParaRPr lang="en-GB"/>
        </a:p>
      </dgm:t>
    </dgm:pt>
    <dgm:pt modelId="{04602406-ABFF-4C48-A20E-36641F90E064}" type="pres">
      <dgm:prSet presAssocID="{0A43AC7C-3158-41B2-9E6A-248CA662DC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0744B6-5473-42DD-A321-94AA4138D24F}" type="pres">
      <dgm:prSet presAssocID="{0A43AC7C-3158-41B2-9E6A-248CA662DC7B}" presName="spNode" presStyleCnt="0"/>
      <dgm:spPr/>
    </dgm:pt>
    <dgm:pt modelId="{68E4C73C-EA48-497B-893B-692F23402D58}" type="pres">
      <dgm:prSet presAssocID="{AF75B738-238F-40E3-BC95-D86350C79264}" presName="sibTrans" presStyleLbl="sibTrans1D1" presStyleIdx="2" presStyleCnt="4"/>
      <dgm:spPr/>
      <dgm:t>
        <a:bodyPr/>
        <a:lstStyle/>
        <a:p>
          <a:endParaRPr lang="en-GB"/>
        </a:p>
      </dgm:t>
    </dgm:pt>
    <dgm:pt modelId="{B49699E1-AA61-49A4-A743-50932894FC9C}" type="pres">
      <dgm:prSet presAssocID="{FBF05137-C90F-46F3-928B-94774375F5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E7481E-4DC7-480B-A2BF-D9A9515EE73A}" type="pres">
      <dgm:prSet presAssocID="{FBF05137-C90F-46F3-928B-94774375F501}" presName="spNode" presStyleCnt="0"/>
      <dgm:spPr/>
    </dgm:pt>
    <dgm:pt modelId="{6D324D13-FB22-4C6C-9420-4942D8096BBA}" type="pres">
      <dgm:prSet presAssocID="{6FD571A8-47DD-431A-B643-CCB21DB59472}" presName="sibTrans" presStyleLbl="sibTrans1D1" presStyleIdx="3" presStyleCnt="4"/>
      <dgm:spPr/>
      <dgm:t>
        <a:bodyPr/>
        <a:lstStyle/>
        <a:p>
          <a:endParaRPr lang="en-GB"/>
        </a:p>
      </dgm:t>
    </dgm:pt>
  </dgm:ptLst>
  <dgm:cxnLst>
    <dgm:cxn modelId="{7F80B90E-B3B8-4F76-8B4B-9690DEB5E117}" srcId="{25CC52F8-A2F0-4E80-9CEF-4FDD28A73120}" destId="{3F02E194-C949-4D9A-8BA0-C2F63841F681}" srcOrd="1" destOrd="0" parTransId="{EA0D33D2-F9D8-48F7-9CD1-4332FF3ACA53}" sibTransId="{8EA8BE80-2652-4B6B-8BAD-A8C46E441985}"/>
    <dgm:cxn modelId="{8617CF95-90AD-4459-8E41-EF11FA5C45B8}" srcId="{25CC52F8-A2F0-4E80-9CEF-4FDD28A73120}" destId="{FBF05137-C90F-46F3-928B-94774375F501}" srcOrd="3" destOrd="0" parTransId="{4417DEEB-2D9D-4900-8F70-53E9929EBEBD}" sibTransId="{6FD571A8-47DD-431A-B643-CCB21DB59472}"/>
    <dgm:cxn modelId="{6D307794-88D4-4B72-9C13-1572A6740D8D}" srcId="{25CC52F8-A2F0-4E80-9CEF-4FDD28A73120}" destId="{0A43AC7C-3158-41B2-9E6A-248CA662DC7B}" srcOrd="2" destOrd="0" parTransId="{923583EC-86DF-42CA-90A2-694109C6AF37}" sibTransId="{AF75B738-238F-40E3-BC95-D86350C79264}"/>
    <dgm:cxn modelId="{0D4F70EA-BD3C-4314-A379-14C0AB7EE874}" srcId="{25CC52F8-A2F0-4E80-9CEF-4FDD28A73120}" destId="{CA425B77-EB0B-4E91-B33E-4B7EA94029D8}" srcOrd="0" destOrd="0" parTransId="{E736D147-2811-450E-938D-F0C6DAD70320}" sibTransId="{332194A1-4307-4F0C-80AD-F4194A596DA0}"/>
    <dgm:cxn modelId="{0BCFF841-99D2-4474-8116-D4C26B35758C}" type="presOf" srcId="{25CC52F8-A2F0-4E80-9CEF-4FDD28A73120}" destId="{A7BE4A74-EBDC-4399-A3B4-056ECA949992}" srcOrd="0" destOrd="0" presId="urn:microsoft.com/office/officeart/2005/8/layout/cycle5"/>
    <dgm:cxn modelId="{EF8D9847-BA49-4B22-A3BB-AA9417179DDD}" type="presOf" srcId="{FBF05137-C90F-46F3-928B-94774375F501}" destId="{B49699E1-AA61-49A4-A743-50932894FC9C}" srcOrd="0" destOrd="0" presId="urn:microsoft.com/office/officeart/2005/8/layout/cycle5"/>
    <dgm:cxn modelId="{2E36E4F7-8459-4EFC-BF72-F30963A8B33E}" type="presOf" srcId="{3F02E194-C949-4D9A-8BA0-C2F63841F681}" destId="{25613842-29C3-4DC3-8DE4-A802F7EF7F57}" srcOrd="0" destOrd="0" presId="urn:microsoft.com/office/officeart/2005/8/layout/cycle5"/>
    <dgm:cxn modelId="{A5BA425C-3C3A-4DC8-8C6F-8E86F3F37B59}" type="presOf" srcId="{0A43AC7C-3158-41B2-9E6A-248CA662DC7B}" destId="{04602406-ABFF-4C48-A20E-36641F90E064}" srcOrd="0" destOrd="0" presId="urn:microsoft.com/office/officeart/2005/8/layout/cycle5"/>
    <dgm:cxn modelId="{E96D1CB5-B83E-40A7-9D63-65A88E1B6435}" type="presOf" srcId="{6FD571A8-47DD-431A-B643-CCB21DB59472}" destId="{6D324D13-FB22-4C6C-9420-4942D8096BBA}" srcOrd="0" destOrd="0" presId="urn:microsoft.com/office/officeart/2005/8/layout/cycle5"/>
    <dgm:cxn modelId="{E904AFCF-56E1-46EB-884D-5BE33B4BB033}" type="presOf" srcId="{AF75B738-238F-40E3-BC95-D86350C79264}" destId="{68E4C73C-EA48-497B-893B-692F23402D58}" srcOrd="0" destOrd="0" presId="urn:microsoft.com/office/officeart/2005/8/layout/cycle5"/>
    <dgm:cxn modelId="{297A6173-0B29-4C7B-B66B-013B2AF15B00}" type="presOf" srcId="{332194A1-4307-4F0C-80AD-F4194A596DA0}" destId="{2BA047C9-3DBD-4C30-BF3D-2D537092A302}" srcOrd="0" destOrd="0" presId="urn:microsoft.com/office/officeart/2005/8/layout/cycle5"/>
    <dgm:cxn modelId="{ED9B1ACF-7282-4AAF-9A4F-CD7DCC413EDB}" type="presOf" srcId="{CA425B77-EB0B-4E91-B33E-4B7EA94029D8}" destId="{9CD30877-B072-4B60-BE3F-A69F3C81758F}" srcOrd="0" destOrd="0" presId="urn:microsoft.com/office/officeart/2005/8/layout/cycle5"/>
    <dgm:cxn modelId="{8C38A5EB-0597-4D56-87C2-1AF17A514352}" type="presOf" srcId="{8EA8BE80-2652-4B6B-8BAD-A8C46E441985}" destId="{41C58F39-3482-43FF-83DB-C6D1FE7DEF5A}" srcOrd="0" destOrd="0" presId="urn:microsoft.com/office/officeart/2005/8/layout/cycle5"/>
    <dgm:cxn modelId="{D1E966C6-83BC-4038-8E7D-374C58790A77}" type="presParOf" srcId="{A7BE4A74-EBDC-4399-A3B4-056ECA949992}" destId="{9CD30877-B072-4B60-BE3F-A69F3C81758F}" srcOrd="0" destOrd="0" presId="urn:microsoft.com/office/officeart/2005/8/layout/cycle5"/>
    <dgm:cxn modelId="{DD2257A7-6CCC-4D34-8704-8D00183C306B}" type="presParOf" srcId="{A7BE4A74-EBDC-4399-A3B4-056ECA949992}" destId="{80D2B4FF-9856-44A1-A6C8-817060915F81}" srcOrd="1" destOrd="0" presId="urn:microsoft.com/office/officeart/2005/8/layout/cycle5"/>
    <dgm:cxn modelId="{9B9EAA2E-DF21-47F5-B231-B96400091444}" type="presParOf" srcId="{A7BE4A74-EBDC-4399-A3B4-056ECA949992}" destId="{2BA047C9-3DBD-4C30-BF3D-2D537092A302}" srcOrd="2" destOrd="0" presId="urn:microsoft.com/office/officeart/2005/8/layout/cycle5"/>
    <dgm:cxn modelId="{328BE03A-D4CF-4A94-B163-823222A5BDA3}" type="presParOf" srcId="{A7BE4A74-EBDC-4399-A3B4-056ECA949992}" destId="{25613842-29C3-4DC3-8DE4-A802F7EF7F57}" srcOrd="3" destOrd="0" presId="urn:microsoft.com/office/officeart/2005/8/layout/cycle5"/>
    <dgm:cxn modelId="{EB7CCEB1-7EBE-4575-8104-AFFCDDAB26A5}" type="presParOf" srcId="{A7BE4A74-EBDC-4399-A3B4-056ECA949992}" destId="{804E9BBC-D6B1-42E8-A5D1-444B934C6E06}" srcOrd="4" destOrd="0" presId="urn:microsoft.com/office/officeart/2005/8/layout/cycle5"/>
    <dgm:cxn modelId="{B0F9C535-56B5-47AA-B58A-68C56FB7D5FF}" type="presParOf" srcId="{A7BE4A74-EBDC-4399-A3B4-056ECA949992}" destId="{41C58F39-3482-43FF-83DB-C6D1FE7DEF5A}" srcOrd="5" destOrd="0" presId="urn:microsoft.com/office/officeart/2005/8/layout/cycle5"/>
    <dgm:cxn modelId="{CFA36A77-FD12-4B82-9835-1C3F68137C3D}" type="presParOf" srcId="{A7BE4A74-EBDC-4399-A3B4-056ECA949992}" destId="{04602406-ABFF-4C48-A20E-36641F90E064}" srcOrd="6" destOrd="0" presId="urn:microsoft.com/office/officeart/2005/8/layout/cycle5"/>
    <dgm:cxn modelId="{08ADB99A-E29C-4412-B6BE-9D445D85D2CE}" type="presParOf" srcId="{A7BE4A74-EBDC-4399-A3B4-056ECA949992}" destId="{AC0744B6-5473-42DD-A321-94AA4138D24F}" srcOrd="7" destOrd="0" presId="urn:microsoft.com/office/officeart/2005/8/layout/cycle5"/>
    <dgm:cxn modelId="{0CD3AB12-CFBE-4BB1-94DE-4A0B7C5E4E38}" type="presParOf" srcId="{A7BE4A74-EBDC-4399-A3B4-056ECA949992}" destId="{68E4C73C-EA48-497B-893B-692F23402D58}" srcOrd="8" destOrd="0" presId="urn:microsoft.com/office/officeart/2005/8/layout/cycle5"/>
    <dgm:cxn modelId="{0ACD5D7E-26C6-4C0D-8A91-41C3F840D28C}" type="presParOf" srcId="{A7BE4A74-EBDC-4399-A3B4-056ECA949992}" destId="{B49699E1-AA61-49A4-A743-50932894FC9C}" srcOrd="9" destOrd="0" presId="urn:microsoft.com/office/officeart/2005/8/layout/cycle5"/>
    <dgm:cxn modelId="{58BCD24E-736E-4F0B-9541-C85F4162D406}" type="presParOf" srcId="{A7BE4A74-EBDC-4399-A3B4-056ECA949992}" destId="{A0E7481E-4DC7-480B-A2BF-D9A9515EE73A}" srcOrd="10" destOrd="0" presId="urn:microsoft.com/office/officeart/2005/8/layout/cycle5"/>
    <dgm:cxn modelId="{5F512FC2-3166-41E7-A19D-8F87F2848E06}" type="presParOf" srcId="{A7BE4A74-EBDC-4399-A3B4-056ECA949992}" destId="{6D324D13-FB22-4C6C-9420-4942D8096BB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30877-B072-4B60-BE3F-A69F3C81758F}">
      <dsp:nvSpPr>
        <dsp:cNvPr id="0" name=""/>
        <dsp:cNvSpPr/>
      </dsp:nvSpPr>
      <dsp:spPr>
        <a:xfrm>
          <a:off x="1858671" y="1"/>
          <a:ext cx="1107193" cy="719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</a:t>
          </a:r>
          <a:endParaRPr lang="en-GB" sz="1100" kern="1200" dirty="0"/>
        </a:p>
      </dsp:txBody>
      <dsp:txXfrm>
        <a:off x="1893803" y="35133"/>
        <a:ext cx="1036929" cy="649411"/>
      </dsp:txXfrm>
    </dsp:sp>
    <dsp:sp modelId="{2BA047C9-3DBD-4C30-BF3D-2D537092A302}">
      <dsp:nvSpPr>
        <dsp:cNvPr id="0" name=""/>
        <dsp:cNvSpPr/>
      </dsp:nvSpPr>
      <dsp:spPr>
        <a:xfrm>
          <a:off x="1223067" y="359839"/>
          <a:ext cx="2378401" cy="2378401"/>
        </a:xfrm>
        <a:custGeom>
          <a:avLst/>
          <a:gdLst/>
          <a:ahLst/>
          <a:cxnLst/>
          <a:rect l="0" t="0" r="0" b="0"/>
          <a:pathLst>
            <a:path>
              <a:moveTo>
                <a:pt x="1895701" y="232616"/>
              </a:moveTo>
              <a:arcTo wR="1189200" hR="1189200" stAng="18386900" swAng="1634046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headEnd type="arrow" w="med" len="med"/>
          <a:tailEnd type="non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25613842-29C3-4DC3-8DE4-A802F7EF7F57}">
      <dsp:nvSpPr>
        <dsp:cNvPr id="0" name=""/>
        <dsp:cNvSpPr/>
      </dsp:nvSpPr>
      <dsp:spPr>
        <a:xfrm>
          <a:off x="3047871" y="1189202"/>
          <a:ext cx="1107193" cy="719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CONTROLLER</a:t>
          </a:r>
          <a:endParaRPr lang="en-GB" sz="1100" kern="1200" dirty="0"/>
        </a:p>
      </dsp:txBody>
      <dsp:txXfrm>
        <a:off x="3083003" y="1224334"/>
        <a:ext cx="1036929" cy="649411"/>
      </dsp:txXfrm>
    </dsp:sp>
    <dsp:sp modelId="{41C58F39-3482-43FF-83DB-C6D1FE7DEF5A}">
      <dsp:nvSpPr>
        <dsp:cNvPr id="0" name=""/>
        <dsp:cNvSpPr/>
      </dsp:nvSpPr>
      <dsp:spPr>
        <a:xfrm>
          <a:off x="1223067" y="359839"/>
          <a:ext cx="2378401" cy="2378401"/>
        </a:xfrm>
        <a:custGeom>
          <a:avLst/>
          <a:gdLst/>
          <a:ahLst/>
          <a:cxnLst/>
          <a:rect l="0" t="0" r="0" b="0"/>
          <a:pathLst>
            <a:path>
              <a:moveTo>
                <a:pt x="2255141" y="1716427"/>
              </a:moveTo>
              <a:arcTo wR="1189200" hR="1189200" stAng="1579054" swAng="1634046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headEnd type="arrow" w="med" len="med"/>
          <a:tailEnd type="non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04602406-ABFF-4C48-A20E-36641F90E064}">
      <dsp:nvSpPr>
        <dsp:cNvPr id="0" name=""/>
        <dsp:cNvSpPr/>
      </dsp:nvSpPr>
      <dsp:spPr>
        <a:xfrm>
          <a:off x="1858671" y="2378402"/>
          <a:ext cx="1107193" cy="719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USER</a:t>
          </a:r>
          <a:endParaRPr lang="en-GB" sz="1100" kern="1200" dirty="0"/>
        </a:p>
      </dsp:txBody>
      <dsp:txXfrm>
        <a:off x="1893803" y="2413534"/>
        <a:ext cx="1036929" cy="649411"/>
      </dsp:txXfrm>
    </dsp:sp>
    <dsp:sp modelId="{68E4C73C-EA48-497B-893B-692F23402D58}">
      <dsp:nvSpPr>
        <dsp:cNvPr id="0" name=""/>
        <dsp:cNvSpPr/>
      </dsp:nvSpPr>
      <dsp:spPr>
        <a:xfrm>
          <a:off x="1223067" y="359839"/>
          <a:ext cx="2378401" cy="2378401"/>
        </a:xfrm>
        <a:custGeom>
          <a:avLst/>
          <a:gdLst/>
          <a:ahLst/>
          <a:cxnLst/>
          <a:rect l="0" t="0" r="0" b="0"/>
          <a:pathLst>
            <a:path>
              <a:moveTo>
                <a:pt x="482699" y="2145784"/>
              </a:moveTo>
              <a:arcTo wR="1189200" hR="1189200" stAng="7586900" swAng="1634046"/>
            </a:path>
          </a:pathLst>
        </a:custGeom>
        <a:noFill/>
        <a:ln w="9525" cap="flat" cmpd="sng" algn="ctr">
          <a:solidFill>
            <a:schemeClr val="accent2"/>
          </a:solidFill>
          <a:prstDash val="solid"/>
          <a:headEnd type="arrow" w="med" len="med"/>
          <a:tailEnd type="none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</dsp:sp>
    <dsp:sp modelId="{B49699E1-AA61-49A4-A743-50932894FC9C}">
      <dsp:nvSpPr>
        <dsp:cNvPr id="0" name=""/>
        <dsp:cNvSpPr/>
      </dsp:nvSpPr>
      <dsp:spPr>
        <a:xfrm>
          <a:off x="669470" y="1189202"/>
          <a:ext cx="1107193" cy="719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VIEW</a:t>
          </a:r>
          <a:endParaRPr lang="en-GB" sz="1100" kern="1200" dirty="0"/>
        </a:p>
      </dsp:txBody>
      <dsp:txXfrm>
        <a:off x="704602" y="1224334"/>
        <a:ext cx="1036929" cy="649411"/>
      </dsp:txXfrm>
    </dsp:sp>
    <dsp:sp modelId="{6D324D13-FB22-4C6C-9420-4942D8096BBA}">
      <dsp:nvSpPr>
        <dsp:cNvPr id="0" name=""/>
        <dsp:cNvSpPr/>
      </dsp:nvSpPr>
      <dsp:spPr>
        <a:xfrm>
          <a:off x="1223067" y="359839"/>
          <a:ext cx="2378401" cy="2378401"/>
        </a:xfrm>
        <a:custGeom>
          <a:avLst/>
          <a:gdLst/>
          <a:ahLst/>
          <a:cxnLst/>
          <a:rect l="0" t="0" r="0" b="0"/>
          <a:pathLst>
            <a:path>
              <a:moveTo>
                <a:pt x="123259" y="661973"/>
              </a:moveTo>
              <a:arcTo wR="1189200" hR="1189200" stAng="12379054" swAng="1634046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headEnd type="arrow" w="med" len="med"/>
          <a:tailEnd type="non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0B1C-0F93-442B-B1C4-E1C550DA5460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01DB9-A105-4A8D-BF77-F79BCAF36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12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: represents the data model,</a:t>
            </a:r>
            <a:r>
              <a:rPr lang="en-US" baseline="0" dirty="0" smtClean="0"/>
              <a:t> manages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and data of the application domain</a:t>
            </a:r>
          </a:p>
          <a:p>
            <a:r>
              <a:rPr lang="en-US" baseline="0" dirty="0" smtClean="0"/>
              <a:t>View : represents the screen shown to the user</a:t>
            </a:r>
          </a:p>
          <a:p>
            <a:r>
              <a:rPr lang="en-US" baseline="0" dirty="0" smtClean="0"/>
              <a:t>Controller : interprets the requests from the user and produces the output to the view by processing the model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1DB9-A105-4A8D-BF77-F79BCAF36C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8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Most of the sites</a:t>
            </a:r>
            <a:r>
              <a:rPr lang="en-US" baseline="0" dirty="0" smtClean="0"/>
              <a:t> were based on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scritps</a:t>
            </a:r>
            <a:r>
              <a:rPr lang="en-US" baseline="0" dirty="0" smtClean="0"/>
              <a:t>, generated </a:t>
            </a:r>
            <a:r>
              <a:rPr lang="en-US" baseline="0" dirty="0" err="1" smtClean="0"/>
              <a:t>spagetti</a:t>
            </a:r>
            <a:r>
              <a:rPr lang="en-US" baseline="0" dirty="0" smtClean="0"/>
              <a:t> code(mixture of server side and html). Application code and presentation logic was in the same page, enterprise relied on frameworks such as </a:t>
            </a:r>
            <a:r>
              <a:rPr lang="en-US" baseline="0" dirty="0" err="1" smtClean="0"/>
              <a:t>coldfusion</a:t>
            </a:r>
            <a:r>
              <a:rPr lang="en-US" baseline="0" dirty="0" smtClean="0"/>
              <a:t> and java servlets</a:t>
            </a:r>
          </a:p>
          <a:p>
            <a:pPr marL="0" indent="0">
              <a:buNone/>
            </a:pPr>
            <a:r>
              <a:rPr lang="en-US" baseline="0" dirty="0" smtClean="0"/>
              <a:t>     was very similar to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used VBScript or Jscript for client side scripting, enabled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to invoke ActiveX COM objects</a:t>
            </a:r>
          </a:p>
          <a:p>
            <a:pPr marL="228600" indent="-228600">
              <a:buAutoNum type="arabicPeriod" startAt="2"/>
            </a:pPr>
            <a:r>
              <a:rPr lang="en-US" baseline="0" dirty="0" smtClean="0"/>
              <a:t>Based on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framework, provided a windows-form like abstraction, event based dev environment </a:t>
            </a:r>
          </a:p>
          <a:p>
            <a:pPr marL="0" indent="0">
              <a:buNone/>
            </a:pPr>
            <a:r>
              <a:rPr lang="en-US" baseline="0" dirty="0" smtClean="0"/>
              <a:t>     advantages – shorter learning curve, good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designer with drag and drop, event based programming model</a:t>
            </a:r>
          </a:p>
          <a:p>
            <a:pPr marL="0" indent="0">
              <a:buNone/>
            </a:pPr>
            <a:r>
              <a:rPr lang="en-US" baseline="0" dirty="0" smtClean="0"/>
              <a:t>     </a:t>
            </a:r>
            <a:r>
              <a:rPr lang="en-US" baseline="0" dirty="0" err="1" smtClean="0"/>
              <a:t>disadv</a:t>
            </a:r>
            <a:r>
              <a:rPr lang="en-US" baseline="0" dirty="0" smtClean="0"/>
              <a:t> – limited to one form tag, even changing a value in drop down with </a:t>
            </a:r>
            <a:r>
              <a:rPr lang="en-US" baseline="0" dirty="0" err="1" smtClean="0"/>
              <a:t>autopostback</a:t>
            </a:r>
            <a:r>
              <a:rPr lang="en-US" baseline="0" dirty="0" smtClean="0"/>
              <a:t> slow round trip coz page needs to be completely rendered.</a:t>
            </a:r>
          </a:p>
          <a:p>
            <a:pPr marL="0" indent="0">
              <a:buNone/>
            </a:pPr>
            <a:r>
              <a:rPr lang="en-US" baseline="0" dirty="0" smtClean="0"/>
              <a:t>     </a:t>
            </a:r>
            <a:r>
              <a:rPr lang="en-US" baseline="0" dirty="0" err="1" smtClean="0"/>
              <a:t>manitaing</a:t>
            </a:r>
            <a:r>
              <a:rPr lang="en-US" baseline="0" dirty="0" smtClean="0"/>
              <a:t> state with </a:t>
            </a:r>
            <a:r>
              <a:rPr lang="en-US" baseline="0" dirty="0" err="1" smtClean="0"/>
              <a:t>viewstate</a:t>
            </a:r>
            <a:r>
              <a:rPr lang="en-US" baseline="0" dirty="0" smtClean="0"/>
              <a:t> became a pain as no of controls in the page went up, GUI designer generated poor mark up</a:t>
            </a:r>
          </a:p>
          <a:p>
            <a:pPr marL="0" indent="0">
              <a:buNone/>
            </a:pPr>
            <a:r>
              <a:rPr lang="en-US" baseline="0" dirty="0" err="1" smtClean="0"/>
              <a:t>Mvc</a:t>
            </a:r>
            <a:r>
              <a:rPr lang="en-US" baseline="0" dirty="0" smtClean="0"/>
              <a:t> 2.0</a:t>
            </a:r>
          </a:p>
          <a:p>
            <a:pPr marL="0" indent="0">
              <a:buNone/>
            </a:pPr>
            <a:r>
              <a:rPr lang="en-US" baseline="0" dirty="0" smtClean="0"/>
              <a:t> model validation based on attributes, both client and server side</a:t>
            </a:r>
          </a:p>
          <a:p>
            <a:pPr marL="0" indent="0">
              <a:buNone/>
            </a:pPr>
            <a:r>
              <a:rPr lang="en-US" baseline="0" dirty="0" smtClean="0"/>
              <a:t>Areas to </a:t>
            </a:r>
            <a:r>
              <a:rPr lang="en-US" baseline="0" dirty="0" err="1" smtClean="0"/>
              <a:t>parition</a:t>
            </a:r>
            <a:r>
              <a:rPr lang="en-US" baseline="0" dirty="0" smtClean="0"/>
              <a:t> application into modules</a:t>
            </a:r>
          </a:p>
          <a:p>
            <a:pPr marL="0" indent="0">
              <a:buNone/>
            </a:pPr>
            <a:r>
              <a:rPr lang="en-US" baseline="0" dirty="0" err="1" smtClean="0"/>
              <a:t>Templating</a:t>
            </a:r>
            <a:r>
              <a:rPr lang="en-US" baseline="0" dirty="0" smtClean="0"/>
              <a:t> – to automatically generate forms based on the mode and attributes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01DB9-A105-4A8D-BF77-F79BCAF36C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3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AMAL 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Why ASP.NET MVC &amp; Why Not ASP.NET Web Forms ?</a:t>
            </a:r>
          </a:p>
          <a:p>
            <a:r>
              <a:rPr lang="en-US" dirty="0" smtClean="0"/>
              <a:t>One ASP.NET</a:t>
            </a:r>
          </a:p>
          <a:p>
            <a:r>
              <a:rPr lang="en-US" dirty="0"/>
              <a:t>Tooling &amp; Setting Up Environment</a:t>
            </a:r>
            <a:endParaRPr lang="en-GB" dirty="0"/>
          </a:p>
          <a:p>
            <a:r>
              <a:rPr lang="en-US" dirty="0"/>
              <a:t>Getting Started</a:t>
            </a:r>
            <a:endParaRPr lang="en-GB" dirty="0"/>
          </a:p>
          <a:p>
            <a:r>
              <a:rPr lang="en-US" dirty="0"/>
              <a:t>Hello MVC - Demo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8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</a:t>
            </a:r>
            <a:r>
              <a:rPr lang="en-US" dirty="0" smtClean="0"/>
              <a:t> IS </a:t>
            </a:r>
            <a:r>
              <a:rPr lang="en-US" dirty="0" err="1" smtClean="0"/>
              <a:t>mvc</a:t>
            </a:r>
            <a:r>
              <a:rPr lang="en-US" dirty="0" smtClean="0"/>
              <a:t>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MVC – Model - View – </a:t>
            </a:r>
            <a:r>
              <a:rPr lang="en-US" sz="2400" dirty="0" smtClean="0"/>
              <a:t>Controller</a:t>
            </a:r>
            <a:endParaRPr lang="en-US" sz="2400" dirty="0"/>
          </a:p>
          <a:p>
            <a:r>
              <a:rPr lang="en-US" sz="2400" dirty="0"/>
              <a:t>Separates application logic from presentation logic, loose coupling between components.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41276" y="3455425"/>
            <a:ext cx="4824536" cy="3098080"/>
            <a:chOff x="107504" y="2348880"/>
            <a:chExt cx="4824536" cy="3098080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694286251"/>
                </p:ext>
              </p:extLst>
            </p:nvPr>
          </p:nvGraphicFramePr>
          <p:xfrm>
            <a:off x="107504" y="2348880"/>
            <a:ext cx="4824536" cy="3098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484780" y="4590256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uses</a:t>
              </a:r>
              <a:endParaRPr lang="en-GB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1880" y="2915652"/>
              <a:ext cx="1085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manipulates</a:t>
              </a:r>
              <a:endParaRPr lang="en-GB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7525" y="2915652"/>
              <a:ext cx="772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updates</a:t>
              </a:r>
              <a:endParaRPr lang="en-GB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4730" y="4590256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sees</a:t>
              </a:r>
              <a:endParaRPr lang="en-GB" sz="1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02300" y="3491989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</a:t>
            </a:r>
          </a:p>
          <a:p>
            <a:r>
              <a:rPr lang="en-US" sz="1400" dirty="0" smtClean="0"/>
              <a:t>Handles data and business logic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35972" y="422549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</a:p>
          <a:p>
            <a:r>
              <a:rPr lang="en-US" sz="1400" dirty="0" smtClean="0"/>
              <a:t>Presents data to 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5972" y="5004157"/>
            <a:ext cx="3384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</a:p>
          <a:p>
            <a:r>
              <a:rPr lang="en-US" sz="1400" dirty="0" smtClean="0"/>
              <a:t>Receives requests, process model and produces the view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337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the memory lane…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Classic ASP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ASP.NET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ASP.NET MVC 1.0 – March, 2009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/>
              <a:t>.NET 3.5, Visual Studio 2008, </a:t>
            </a:r>
            <a:r>
              <a:rPr lang="en-US" sz="1300" dirty="0"/>
              <a:t>MVC </a:t>
            </a:r>
            <a:r>
              <a:rPr lang="en-US" sz="1300" dirty="0"/>
              <a:t>pattern architecture with Web Forms as view engine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/>
              <a:t>HTML Helpers, Ajax Helpers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ASP.NET </a:t>
            </a:r>
            <a:r>
              <a:rPr lang="en-US" sz="1900" dirty="0"/>
              <a:t>MVC 2.0 – March, </a:t>
            </a:r>
            <a:r>
              <a:rPr lang="en-US" sz="1900" dirty="0"/>
              <a:t>2010</a:t>
            </a:r>
            <a:endParaRPr lang="en-US" sz="19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/>
              <a:t>.NET 3.5, 4.0, Visual Studio 2008, 2010, </a:t>
            </a:r>
            <a:r>
              <a:rPr lang="en-US" sz="1300" dirty="0"/>
              <a:t>Client </a:t>
            </a:r>
            <a:r>
              <a:rPr lang="en-US" sz="1300" dirty="0"/>
              <a:t>Side Validation, Data Annotations, Areas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 err="1"/>
              <a:t>Templating</a:t>
            </a:r>
            <a:r>
              <a:rPr lang="en-US" sz="1300" dirty="0"/>
              <a:t> Engine, </a:t>
            </a:r>
            <a:r>
              <a:rPr lang="en-US" sz="1300" dirty="0" err="1"/>
              <a:t>Async</a:t>
            </a:r>
            <a:r>
              <a:rPr lang="en-US" sz="1300" dirty="0"/>
              <a:t> Controllers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9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the memory lane…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ASP.NET MVC 3.0 – January, 2011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.NET 4.0, Visual Studio 2010, Razor View Engine, EF Code First Support, </a:t>
            </a:r>
            <a:r>
              <a:rPr lang="en-US" sz="1400" dirty="0" err="1"/>
              <a:t>ViewBag</a:t>
            </a:r>
            <a:endParaRPr lang="en-US" sz="14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Global Filters, Dependency Resolver, </a:t>
            </a:r>
            <a:r>
              <a:rPr lang="en-US" sz="1400" dirty="0" err="1"/>
              <a:t>nuGet</a:t>
            </a:r>
            <a:r>
              <a:rPr lang="en-US" sz="1400" dirty="0"/>
              <a:t> support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ASP.NET MVC 4.0 – August, 2012</a:t>
            </a:r>
            <a:endParaRPr lang="en-US" sz="14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.NET 4.0, 4.5, Visual Studio 2010 SP1, 2012, </a:t>
            </a:r>
            <a:r>
              <a:rPr lang="en-US" sz="1400" dirty="0"/>
              <a:t>ASP.NET </a:t>
            </a:r>
            <a:r>
              <a:rPr lang="en-US" sz="1400" dirty="0"/>
              <a:t>Web API, Mobile Project Template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Bundling &amp; </a:t>
            </a:r>
            <a:r>
              <a:rPr lang="en-US" sz="1400" dirty="0" err="1"/>
              <a:t>Minification</a:t>
            </a:r>
            <a:r>
              <a:rPr lang="en-US" sz="1400" dirty="0"/>
              <a:t>, Support for Azure SD</a:t>
            </a:r>
            <a:r>
              <a:rPr lang="en-US" sz="1400" dirty="0"/>
              <a:t>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ASP.NET MVC 5.0 – October 2013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.NET 4.5, 4.5.1 Visual Studio 2013, </a:t>
            </a:r>
            <a:r>
              <a:rPr lang="en-US" sz="1400" dirty="0"/>
              <a:t>One </a:t>
            </a:r>
            <a:r>
              <a:rPr lang="en-US" sz="1400" dirty="0"/>
              <a:t>ASP.NET, ASP.NET Web API 2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Bootstrap Support, Authentication Filters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ASP.NET MVC 6.0 – On the way….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299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9838" y="2011680"/>
            <a:ext cx="11752162" cy="4206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2008209" y="4046799"/>
            <a:ext cx="1331088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092862" y="4046799"/>
            <a:ext cx="1331088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7616143" y="2422004"/>
            <a:ext cx="1331088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616143" y="5759130"/>
            <a:ext cx="1331088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3339297" y="4275399"/>
            <a:ext cx="17535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23950" y="2838692"/>
            <a:ext cx="1192193" cy="12081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6423950" y="4275399"/>
            <a:ext cx="185773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2"/>
          </p:cNvCxnSpPr>
          <p:nvPr/>
        </p:nvCxnSpPr>
        <p:spPr>
          <a:xfrm>
            <a:off x="8281687" y="2879204"/>
            <a:ext cx="0" cy="13961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3950" y="4488084"/>
            <a:ext cx="1192193" cy="12710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</p:cNvCxnSpPr>
          <p:nvPr/>
        </p:nvCxnSpPr>
        <p:spPr>
          <a:xfrm flipH="1">
            <a:off x="2673753" y="5987730"/>
            <a:ext cx="49423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2"/>
          </p:cNvCxnSpPr>
          <p:nvPr/>
        </p:nvCxnSpPr>
        <p:spPr>
          <a:xfrm>
            <a:off x="2673753" y="4503999"/>
            <a:ext cx="0" cy="148373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486863" y="3321934"/>
            <a:ext cx="1174831" cy="1240068"/>
            <a:chOff x="3486863" y="3321934"/>
            <a:chExt cx="1174831" cy="1240068"/>
          </a:xfrm>
        </p:grpSpPr>
        <p:sp>
          <p:nvSpPr>
            <p:cNvPr id="37" name="Rounded Rectangular Callout 36"/>
            <p:cNvSpPr/>
            <p:nvPr/>
          </p:nvSpPr>
          <p:spPr>
            <a:xfrm flipH="1">
              <a:off x="3486863" y="3321934"/>
              <a:ext cx="1174831" cy="528095"/>
            </a:xfrm>
            <a:prstGeom prst="wedgeRoundRectCallout">
              <a:avLst>
                <a:gd name="adj1" fmla="val -2238"/>
                <a:gd name="adj2" fmla="val 122113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Request hits the controller</a:t>
              </a:r>
              <a:endParaRPr lang="en-GB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59626" y="4254225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</a:t>
              </a:r>
              <a:endParaRPr lang="en-GB" sz="14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642658" y="2523281"/>
            <a:ext cx="1861003" cy="882767"/>
            <a:chOff x="5642658" y="2523281"/>
            <a:chExt cx="1861003" cy="882767"/>
          </a:xfrm>
        </p:grpSpPr>
        <p:sp>
          <p:nvSpPr>
            <p:cNvPr id="40" name="Rounded Rectangular Callout 39"/>
            <p:cNvSpPr/>
            <p:nvPr/>
          </p:nvSpPr>
          <p:spPr>
            <a:xfrm flipH="1">
              <a:off x="5642658" y="2523281"/>
              <a:ext cx="1174831" cy="544011"/>
            </a:xfrm>
            <a:prstGeom prst="wedgeRoundRectCallout">
              <a:avLst>
                <a:gd name="adj1" fmla="val -63322"/>
                <a:gd name="adj2" fmla="val 115130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Controller asks for data</a:t>
              </a:r>
              <a:endParaRPr lang="en-GB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18005" y="309827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</a:t>
              </a:r>
              <a:endParaRPr lang="en-GB" sz="14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18858" y="3469513"/>
            <a:ext cx="3299297" cy="839165"/>
            <a:chOff x="7418858" y="3469513"/>
            <a:chExt cx="3299297" cy="839165"/>
          </a:xfrm>
        </p:grpSpPr>
        <p:sp>
          <p:nvSpPr>
            <p:cNvPr id="44" name="Rounded Rectangular Callout 43"/>
            <p:cNvSpPr/>
            <p:nvPr/>
          </p:nvSpPr>
          <p:spPr>
            <a:xfrm flipH="1">
              <a:off x="9132424" y="3469513"/>
              <a:ext cx="1585731" cy="577288"/>
            </a:xfrm>
            <a:prstGeom prst="wedgeRoundRectCallout">
              <a:avLst>
                <a:gd name="adj1" fmla="val 107754"/>
                <a:gd name="adj2" fmla="val -54031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Applies domain logic and gives data back</a:t>
              </a:r>
              <a:endParaRPr lang="en-GB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18858" y="4000901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</a:t>
              </a:r>
              <a:endParaRPr lang="en-GB" sz="14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551275" y="4603832"/>
            <a:ext cx="2789494" cy="532940"/>
            <a:chOff x="6551275" y="4603832"/>
            <a:chExt cx="2789494" cy="532940"/>
          </a:xfrm>
        </p:grpSpPr>
        <p:sp>
          <p:nvSpPr>
            <p:cNvPr id="73" name="Rounded Rectangular Callout 72"/>
            <p:cNvSpPr/>
            <p:nvPr/>
          </p:nvSpPr>
          <p:spPr>
            <a:xfrm flipH="1">
              <a:off x="7731889" y="4603832"/>
              <a:ext cx="1608880" cy="519776"/>
            </a:xfrm>
            <a:prstGeom prst="wedgeRoundRectCallout">
              <a:avLst>
                <a:gd name="adj1" fmla="val 96275"/>
                <a:gd name="adj2" fmla="val 37275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Formats data and passes the model</a:t>
              </a:r>
              <a:endParaRPr lang="en-GB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51275" y="4828995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4</a:t>
              </a:r>
              <a:endParaRPr lang="en-GB" sz="14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74280" y="5123607"/>
            <a:ext cx="2167740" cy="897254"/>
            <a:chOff x="4074280" y="5123607"/>
            <a:chExt cx="2167740" cy="897254"/>
          </a:xfrm>
        </p:grpSpPr>
        <p:sp>
          <p:nvSpPr>
            <p:cNvPr id="74" name="Rounded Rectangular Callout 73"/>
            <p:cNvSpPr/>
            <p:nvPr/>
          </p:nvSpPr>
          <p:spPr>
            <a:xfrm flipH="1">
              <a:off x="4074280" y="5123607"/>
              <a:ext cx="1684125" cy="502774"/>
            </a:xfrm>
            <a:prstGeom prst="wedgeRoundRectCallout">
              <a:avLst>
                <a:gd name="adj1" fmla="val -7710"/>
                <a:gd name="adj2" fmla="val 11035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Renders HTML and sends back response</a:t>
              </a:r>
              <a:endParaRPr lang="en-GB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56364" y="5713084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5</a:t>
              </a:r>
              <a:endParaRPr lang="en-GB" sz="1400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42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8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AMAL DEV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2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536</Words>
  <Application>Microsoft Office PowerPoint</Application>
  <PresentationFormat>Custom</PresentationFormat>
  <Paragraphs>80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Banded</vt:lpstr>
      <vt:lpstr>Microsoft asp.net MVC</vt:lpstr>
      <vt:lpstr>agenda</vt:lpstr>
      <vt:lpstr>WhAT IS mvc ?</vt:lpstr>
      <vt:lpstr>Down the memory lane…</vt:lpstr>
      <vt:lpstr>Down the memory lane…</vt:lpstr>
      <vt:lpstr>How it works ?</vt:lpstr>
      <vt:lpstr>QUESTIONS ???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Dev</dc:creator>
  <cp:lastModifiedBy>Amal Dev</cp:lastModifiedBy>
  <cp:revision>20</cp:revision>
  <dcterms:created xsi:type="dcterms:W3CDTF">2014-08-26T23:49:19Z</dcterms:created>
  <dcterms:modified xsi:type="dcterms:W3CDTF">2015-04-25T04:02:54Z</dcterms:modified>
</cp:coreProperties>
</file>