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70" r:id="rId3"/>
    <p:sldId id="259" r:id="rId4"/>
    <p:sldId id="260" r:id="rId5"/>
    <p:sldId id="271" r:id="rId6"/>
    <p:sldId id="272" r:id="rId7"/>
    <p:sldId id="291" r:id="rId8"/>
    <p:sldId id="289" r:id="rId9"/>
    <p:sldId id="284" r:id="rId10"/>
    <p:sldId id="288" r:id="rId11"/>
    <p:sldId id="286" r:id="rId12"/>
    <p:sldId id="277" r:id="rId13"/>
    <p:sldId id="279" r:id="rId14"/>
    <p:sldId id="262"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7A81FF"/>
    <a:srgbClr val="0097FF"/>
    <a:srgbClr val="6ABEFF"/>
    <a:srgbClr val="0076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Style léger 2 - Accentuation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34"/>
    <p:restoredTop sz="94665"/>
  </p:normalViewPr>
  <p:slideViewPr>
    <p:cSldViewPr snapToGrid="0" snapToObjects="1">
      <p:cViewPr varScale="1">
        <p:scale>
          <a:sx n="107" d="100"/>
          <a:sy n="107" d="100"/>
        </p:scale>
        <p:origin x="92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633E75-B104-AA46-97AA-A9C3290A18D4}" type="datetimeFigureOut">
              <a:rPr lang="fr-FR" smtClean="0"/>
              <a:t>27/11/2018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fr-FR"/>
              <a:t>Modifier les styles du texte du masque
Deuxième niveau
Troisième niveau
Quatrième niveau
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0AB469-250E-B740-AAF0-34BD80E406BC}" type="slidenum">
              <a:rPr lang="fr-FR" smtClean="0"/>
              <a:t>‹N°›</a:t>
            </a:fld>
            <a:endParaRPr lang="fr-FR"/>
          </a:p>
        </p:txBody>
      </p:sp>
    </p:spTree>
    <p:extLst>
      <p:ext uri="{BB962C8B-B14F-4D97-AF65-F5344CB8AC3E}">
        <p14:creationId xmlns:p14="http://schemas.microsoft.com/office/powerpoint/2010/main" val="3978951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993A42D0-DE36-424A-8B75-B8A1867F8927}"/>
              </a:ext>
            </a:extLst>
          </p:cNvPr>
          <p:cNvSpPr>
            <a:spLocks noGrp="1"/>
          </p:cNvSpPr>
          <p:nvPr>
            <p:ph type="dt" sz="half" idx="10"/>
          </p:nvPr>
        </p:nvSpPr>
        <p:spPr/>
        <p:txBody>
          <a:bodyPr/>
          <a:lstStyle/>
          <a:p>
            <a:r>
              <a:rPr lang="fr-FR"/>
              <a:t>27/11/2018</a:t>
            </a:r>
            <a:endParaRPr lang="fr-FR" dirty="0"/>
          </a:p>
        </p:txBody>
      </p:sp>
      <p:sp>
        <p:nvSpPr>
          <p:cNvPr id="5" name="Espace réservé du pied de page 4">
            <a:extLst>
              <a:ext uri="{FF2B5EF4-FFF2-40B4-BE49-F238E27FC236}">
                <a16:creationId xmlns:a16="http://schemas.microsoft.com/office/drawing/2014/main" id="{D97BEB9D-3934-A744-9284-14E9D95A9F24}"/>
              </a:ext>
            </a:extLst>
          </p:cNvPr>
          <p:cNvSpPr>
            <a:spLocks noGrp="1"/>
          </p:cNvSpPr>
          <p:nvPr>
            <p:ph type="ftr" sz="quarter" idx="11"/>
          </p:nvPr>
        </p:nvSpPr>
        <p:spPr/>
        <p:txBody>
          <a:bodyPr/>
          <a:lstStyle/>
          <a:p>
            <a:r>
              <a:rPr lang="fr-FR"/>
              <a:t>27/11/2018</a:t>
            </a:r>
            <a:endParaRPr lang="fr-FR" dirty="0"/>
          </a:p>
        </p:txBody>
      </p:sp>
      <p:sp>
        <p:nvSpPr>
          <p:cNvPr id="6" name="Espace réservé du numéro de diapositive 5">
            <a:extLst>
              <a:ext uri="{FF2B5EF4-FFF2-40B4-BE49-F238E27FC236}">
                <a16:creationId xmlns:a16="http://schemas.microsoft.com/office/drawing/2014/main" id="{4111C714-3380-0543-A447-76E2910FAA55}"/>
              </a:ext>
            </a:extLst>
          </p:cNvPr>
          <p:cNvSpPr>
            <a:spLocks noGrp="1"/>
          </p:cNvSpPr>
          <p:nvPr>
            <p:ph type="sldNum" sz="quarter" idx="12"/>
          </p:nvPr>
        </p:nvSpPr>
        <p:spPr/>
        <p:txBody>
          <a:bodyPr/>
          <a:lstStyle/>
          <a:p>
            <a:fld id="{7A60279F-17C3-5747-909F-C825E1D3A1E3}" type="slidenum">
              <a:rPr lang="fr-FR" smtClean="0"/>
              <a:t>‹N°›</a:t>
            </a:fld>
            <a:endParaRPr lang="fr-FR"/>
          </a:p>
        </p:txBody>
      </p:sp>
      <p:sp>
        <p:nvSpPr>
          <p:cNvPr id="7" name="ZoneTexte 6">
            <a:extLst>
              <a:ext uri="{FF2B5EF4-FFF2-40B4-BE49-F238E27FC236}">
                <a16:creationId xmlns:a16="http://schemas.microsoft.com/office/drawing/2014/main" id="{B46028B9-6403-8646-9463-3085ED043952}"/>
              </a:ext>
            </a:extLst>
          </p:cNvPr>
          <p:cNvSpPr txBox="1"/>
          <p:nvPr userDrawn="1"/>
        </p:nvSpPr>
        <p:spPr>
          <a:xfrm>
            <a:off x="8412000" y="0"/>
            <a:ext cx="3780000" cy="6849735"/>
          </a:xfrm>
          <a:prstGeom prst="rect">
            <a:avLst/>
          </a:prstGeom>
          <a:solidFill>
            <a:schemeClr val="accent5">
              <a:lumMod val="75000"/>
            </a:schemeClr>
          </a:solidFill>
          <a:ln>
            <a:solidFill>
              <a:schemeClr val="accent5">
                <a:lumMod val="75000"/>
              </a:schemeClr>
            </a:solidFill>
          </a:ln>
        </p:spPr>
        <p:txBody>
          <a:bodyPr wrap="square" rtlCol="0">
            <a:spAutoFit/>
          </a:bodyPr>
          <a:lstStyle/>
          <a:p>
            <a:endParaRPr lang="fr-FR" dirty="0"/>
          </a:p>
        </p:txBody>
      </p:sp>
      <p:pic>
        <p:nvPicPr>
          <p:cNvPr id="8" name="Image 7" descr="ogoecoletse2012.jpg">
            <a:extLst>
              <a:ext uri="{FF2B5EF4-FFF2-40B4-BE49-F238E27FC236}">
                <a16:creationId xmlns:a16="http://schemas.microsoft.com/office/drawing/2014/main" id="{FF66EAF4-2F11-2849-AD98-B121662B1E89}"/>
              </a:ext>
            </a:extLst>
          </p:cNvPr>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2348230" cy="1268730"/>
          </a:xfrm>
          <a:prstGeom prst="rect">
            <a:avLst/>
          </a:prstGeom>
          <a:noFill/>
          <a:ln>
            <a:noFill/>
          </a:ln>
        </p:spPr>
      </p:pic>
      <p:sp>
        <p:nvSpPr>
          <p:cNvPr id="11" name="Titre 1">
            <a:extLst>
              <a:ext uri="{FF2B5EF4-FFF2-40B4-BE49-F238E27FC236}">
                <a16:creationId xmlns:a16="http://schemas.microsoft.com/office/drawing/2014/main" id="{7FC25427-9974-144D-BE84-707BFB0ECA32}"/>
              </a:ext>
            </a:extLst>
          </p:cNvPr>
          <p:cNvSpPr>
            <a:spLocks noGrp="1"/>
          </p:cNvSpPr>
          <p:nvPr>
            <p:ph type="ctrTitle"/>
          </p:nvPr>
        </p:nvSpPr>
        <p:spPr>
          <a:xfrm>
            <a:off x="955439" y="1923654"/>
            <a:ext cx="7073461" cy="724722"/>
          </a:xfrm>
        </p:spPr>
        <p:txBody>
          <a:bodyPr>
            <a:normAutofit/>
          </a:bodyPr>
          <a:lstStyle/>
          <a:p>
            <a:endParaRPr lang="fr-FR" sz="4000" b="1" dirty="0"/>
          </a:p>
        </p:txBody>
      </p:sp>
      <p:sp>
        <p:nvSpPr>
          <p:cNvPr id="12" name="Sous-titre 2">
            <a:extLst>
              <a:ext uri="{FF2B5EF4-FFF2-40B4-BE49-F238E27FC236}">
                <a16:creationId xmlns:a16="http://schemas.microsoft.com/office/drawing/2014/main" id="{5B0A0D5C-5F99-E042-BF67-9F0CA3C4193D}"/>
              </a:ext>
            </a:extLst>
          </p:cNvPr>
          <p:cNvSpPr>
            <a:spLocks noGrp="1"/>
          </p:cNvSpPr>
          <p:nvPr>
            <p:ph type="subTitle" idx="4294967295"/>
          </p:nvPr>
        </p:nvSpPr>
        <p:spPr>
          <a:xfrm>
            <a:off x="955439" y="2877131"/>
            <a:ext cx="7073461" cy="436331"/>
          </a:xfrm>
        </p:spPr>
        <p:txBody>
          <a:bodyPr>
            <a:normAutofit fontScale="92500"/>
          </a:bodyPr>
          <a:lstStyle/>
          <a:p>
            <a:pPr marL="0" indent="0">
              <a:buNone/>
            </a:pPr>
            <a:endParaRPr lang="fr-FR" sz="1800" dirty="0"/>
          </a:p>
        </p:txBody>
      </p:sp>
      <p:cxnSp>
        <p:nvCxnSpPr>
          <p:cNvPr id="13" name="Connecteur droit 12">
            <a:extLst>
              <a:ext uri="{FF2B5EF4-FFF2-40B4-BE49-F238E27FC236}">
                <a16:creationId xmlns:a16="http://schemas.microsoft.com/office/drawing/2014/main" id="{02F463E9-F85C-1D4D-B6E2-514E020AA8FA}"/>
              </a:ext>
            </a:extLst>
          </p:cNvPr>
          <p:cNvCxnSpPr/>
          <p:nvPr userDrawn="1"/>
        </p:nvCxnSpPr>
        <p:spPr>
          <a:xfrm>
            <a:off x="541899" y="3762703"/>
            <a:ext cx="7488000" cy="0"/>
          </a:xfrm>
          <a:prstGeom prst="line">
            <a:avLst/>
          </a:prstGeom>
          <a:ln>
            <a:solidFill>
              <a:schemeClr val="accent5">
                <a:lumMod val="75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9074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F9C0DD-C28E-5F47-B30D-68CB644B507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9C5345A-F8C3-CF48-B9AB-6C45E8579F65}"/>
              </a:ext>
            </a:extLst>
          </p:cNvPr>
          <p:cNvSpPr>
            <a:spLocks noGrp="1"/>
          </p:cNvSpPr>
          <p:nvPr>
            <p:ph type="body" orient="vert" idx="1"/>
          </p:nvPr>
        </p:nvSpPr>
        <p:spPr/>
        <p:txBody>
          <a:bodyPr vert="eaVert"/>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021A76BC-0CD3-524C-80CC-4FDEF406594D}"/>
              </a:ext>
            </a:extLst>
          </p:cNvPr>
          <p:cNvSpPr>
            <a:spLocks noGrp="1"/>
          </p:cNvSpPr>
          <p:nvPr>
            <p:ph type="dt" sz="half" idx="10"/>
          </p:nvPr>
        </p:nvSpPr>
        <p:spPr/>
        <p:txBody>
          <a:bodyPr/>
          <a:lstStyle/>
          <a:p>
            <a:r>
              <a:rPr lang="fr-FR"/>
              <a:t>27/11/2018</a:t>
            </a:r>
          </a:p>
        </p:txBody>
      </p:sp>
      <p:sp>
        <p:nvSpPr>
          <p:cNvPr id="5" name="Espace réservé du pied de page 4">
            <a:extLst>
              <a:ext uri="{FF2B5EF4-FFF2-40B4-BE49-F238E27FC236}">
                <a16:creationId xmlns:a16="http://schemas.microsoft.com/office/drawing/2014/main" id="{B8C47247-C8C9-8046-BA5C-BCB4DD6EE10A}"/>
              </a:ext>
            </a:extLst>
          </p:cNvPr>
          <p:cNvSpPr>
            <a:spLocks noGrp="1"/>
          </p:cNvSpPr>
          <p:nvPr>
            <p:ph type="ftr" sz="quarter" idx="11"/>
          </p:nvPr>
        </p:nvSpPr>
        <p:spPr/>
        <p:txBody>
          <a:bodyPr/>
          <a:lstStyle/>
          <a:p>
            <a:r>
              <a:rPr lang="fr-FR"/>
              <a:t>27/11/2018</a:t>
            </a:r>
          </a:p>
        </p:txBody>
      </p:sp>
      <p:sp>
        <p:nvSpPr>
          <p:cNvPr id="6" name="Espace réservé du numéro de diapositive 5">
            <a:extLst>
              <a:ext uri="{FF2B5EF4-FFF2-40B4-BE49-F238E27FC236}">
                <a16:creationId xmlns:a16="http://schemas.microsoft.com/office/drawing/2014/main" id="{28145820-4021-B849-9D49-5AD293994C96}"/>
              </a:ext>
            </a:extLst>
          </p:cNvPr>
          <p:cNvSpPr>
            <a:spLocks noGrp="1"/>
          </p:cNvSpPr>
          <p:nvPr>
            <p:ph type="sldNum" sz="quarter" idx="12"/>
          </p:nvPr>
        </p:nvSpPr>
        <p:spPr/>
        <p:txBody>
          <a:bodyPr/>
          <a:lstStyle/>
          <a:p>
            <a:fld id="{7A60279F-17C3-5747-909F-C825E1D3A1E3}" type="slidenum">
              <a:rPr lang="fr-FR" smtClean="0"/>
              <a:t>‹N°›</a:t>
            </a:fld>
            <a:endParaRPr lang="fr-FR"/>
          </a:p>
        </p:txBody>
      </p:sp>
    </p:spTree>
    <p:extLst>
      <p:ext uri="{BB962C8B-B14F-4D97-AF65-F5344CB8AC3E}">
        <p14:creationId xmlns:p14="http://schemas.microsoft.com/office/powerpoint/2010/main" val="1627832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0260FC2-E55F-B14D-A22D-FBC6D65CBF1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1A41F9F-5555-5049-A7A0-2EA5D8120751}"/>
              </a:ext>
            </a:extLst>
          </p:cNvPr>
          <p:cNvSpPr>
            <a:spLocks noGrp="1"/>
          </p:cNvSpPr>
          <p:nvPr>
            <p:ph type="body" orient="vert" idx="1"/>
          </p:nvPr>
        </p:nvSpPr>
        <p:spPr>
          <a:xfrm>
            <a:off x="838200" y="365125"/>
            <a:ext cx="7734300" cy="5811838"/>
          </a:xfrm>
        </p:spPr>
        <p:txBody>
          <a:bodyPr vert="eaVert"/>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C7C2A5F7-B3F7-D243-990D-586CA101EE67}"/>
              </a:ext>
            </a:extLst>
          </p:cNvPr>
          <p:cNvSpPr>
            <a:spLocks noGrp="1"/>
          </p:cNvSpPr>
          <p:nvPr>
            <p:ph type="dt" sz="half" idx="10"/>
          </p:nvPr>
        </p:nvSpPr>
        <p:spPr/>
        <p:txBody>
          <a:bodyPr/>
          <a:lstStyle/>
          <a:p>
            <a:r>
              <a:rPr lang="fr-FR"/>
              <a:t>27/11/2018</a:t>
            </a:r>
          </a:p>
        </p:txBody>
      </p:sp>
      <p:sp>
        <p:nvSpPr>
          <p:cNvPr id="5" name="Espace réservé du pied de page 4">
            <a:extLst>
              <a:ext uri="{FF2B5EF4-FFF2-40B4-BE49-F238E27FC236}">
                <a16:creationId xmlns:a16="http://schemas.microsoft.com/office/drawing/2014/main" id="{4ACAEED2-EF4E-134A-943B-611F9C3DC5A3}"/>
              </a:ext>
            </a:extLst>
          </p:cNvPr>
          <p:cNvSpPr>
            <a:spLocks noGrp="1"/>
          </p:cNvSpPr>
          <p:nvPr>
            <p:ph type="ftr" sz="quarter" idx="11"/>
          </p:nvPr>
        </p:nvSpPr>
        <p:spPr/>
        <p:txBody>
          <a:bodyPr/>
          <a:lstStyle/>
          <a:p>
            <a:r>
              <a:rPr lang="fr-FR"/>
              <a:t>27/11/2018</a:t>
            </a:r>
          </a:p>
        </p:txBody>
      </p:sp>
      <p:sp>
        <p:nvSpPr>
          <p:cNvPr id="6" name="Espace réservé du numéro de diapositive 5">
            <a:extLst>
              <a:ext uri="{FF2B5EF4-FFF2-40B4-BE49-F238E27FC236}">
                <a16:creationId xmlns:a16="http://schemas.microsoft.com/office/drawing/2014/main" id="{55447558-3E4C-9548-8124-3A352A0802C0}"/>
              </a:ext>
            </a:extLst>
          </p:cNvPr>
          <p:cNvSpPr>
            <a:spLocks noGrp="1"/>
          </p:cNvSpPr>
          <p:nvPr>
            <p:ph type="sldNum" sz="quarter" idx="12"/>
          </p:nvPr>
        </p:nvSpPr>
        <p:spPr/>
        <p:txBody>
          <a:bodyPr/>
          <a:lstStyle/>
          <a:p>
            <a:fld id="{7A60279F-17C3-5747-909F-C825E1D3A1E3}" type="slidenum">
              <a:rPr lang="fr-FR" smtClean="0"/>
              <a:t>‹N°›</a:t>
            </a:fld>
            <a:endParaRPr lang="fr-FR"/>
          </a:p>
        </p:txBody>
      </p:sp>
    </p:spTree>
    <p:extLst>
      <p:ext uri="{BB962C8B-B14F-4D97-AF65-F5344CB8AC3E}">
        <p14:creationId xmlns:p14="http://schemas.microsoft.com/office/powerpoint/2010/main" val="1543620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746B7FE-D533-D442-AEC2-AD6313E6DA2C}"/>
              </a:ext>
            </a:extLst>
          </p:cNvPr>
          <p:cNvSpPr>
            <a:spLocks noGrp="1"/>
          </p:cNvSpPr>
          <p:nvPr>
            <p:ph idx="1"/>
          </p:nvPr>
        </p:nvSpPr>
        <p:spPr>
          <a:xfrm>
            <a:off x="396765" y="1542506"/>
            <a:ext cx="11268000" cy="4351338"/>
          </a:xfrm>
          <a:ln w="19050">
            <a:solidFill>
              <a:schemeClr val="bg1">
                <a:lumMod val="75000"/>
              </a:schemeClr>
            </a:solidFill>
            <a:prstDash val="sysDot"/>
          </a:ln>
        </p:spPr>
        <p:txBody>
          <a:bodyPr anchor="ctr">
            <a:normAutofit/>
          </a:bodyPr>
          <a:lstStyle>
            <a:lvl1pPr marL="457200" indent="-457200">
              <a:buClr>
                <a:schemeClr val="accent5">
                  <a:lumMod val="75000"/>
                </a:schemeClr>
              </a:buClr>
              <a:buFont typeface="Wingdings" pitchFamily="2" charset="2"/>
              <a:buChar char="q"/>
              <a:defRPr sz="1600"/>
            </a:lvl1pPr>
          </a:lstStyle>
          <a:p>
            <a:endParaRPr lang="fr-FR" dirty="0"/>
          </a:p>
        </p:txBody>
      </p:sp>
      <p:sp>
        <p:nvSpPr>
          <p:cNvPr id="4" name="Espace réservé de la date 3">
            <a:extLst>
              <a:ext uri="{FF2B5EF4-FFF2-40B4-BE49-F238E27FC236}">
                <a16:creationId xmlns:a16="http://schemas.microsoft.com/office/drawing/2014/main" id="{3E5103FC-9C47-8F42-B919-60FD247BDF9B}"/>
              </a:ext>
            </a:extLst>
          </p:cNvPr>
          <p:cNvSpPr>
            <a:spLocks noGrp="1"/>
          </p:cNvSpPr>
          <p:nvPr>
            <p:ph type="dt" sz="half" idx="10"/>
          </p:nvPr>
        </p:nvSpPr>
        <p:spPr/>
        <p:txBody>
          <a:bodyPr/>
          <a:lstStyle/>
          <a:p>
            <a:r>
              <a:rPr lang="fr-FR"/>
              <a:t>27/11/2018</a:t>
            </a:r>
          </a:p>
        </p:txBody>
      </p:sp>
      <p:sp>
        <p:nvSpPr>
          <p:cNvPr id="5" name="Espace réservé du pied de page 4">
            <a:extLst>
              <a:ext uri="{FF2B5EF4-FFF2-40B4-BE49-F238E27FC236}">
                <a16:creationId xmlns:a16="http://schemas.microsoft.com/office/drawing/2014/main" id="{B58C2093-87EB-F04B-A599-61A55A04EDFE}"/>
              </a:ext>
            </a:extLst>
          </p:cNvPr>
          <p:cNvSpPr>
            <a:spLocks noGrp="1"/>
          </p:cNvSpPr>
          <p:nvPr>
            <p:ph type="ftr" sz="quarter" idx="11"/>
          </p:nvPr>
        </p:nvSpPr>
        <p:spPr/>
        <p:txBody>
          <a:bodyPr/>
          <a:lstStyle/>
          <a:p>
            <a:r>
              <a:rPr lang="fr-FR"/>
              <a:t>27/11/2018</a:t>
            </a:r>
          </a:p>
        </p:txBody>
      </p:sp>
      <p:sp>
        <p:nvSpPr>
          <p:cNvPr id="6" name="Espace réservé du numéro de diapositive 5">
            <a:extLst>
              <a:ext uri="{FF2B5EF4-FFF2-40B4-BE49-F238E27FC236}">
                <a16:creationId xmlns:a16="http://schemas.microsoft.com/office/drawing/2014/main" id="{AC214ED5-7EA5-3E48-92B9-01E48F7A8BB3}"/>
              </a:ext>
            </a:extLst>
          </p:cNvPr>
          <p:cNvSpPr>
            <a:spLocks noGrp="1"/>
          </p:cNvSpPr>
          <p:nvPr>
            <p:ph type="sldNum" sz="quarter" idx="12"/>
          </p:nvPr>
        </p:nvSpPr>
        <p:spPr/>
        <p:txBody>
          <a:bodyPr/>
          <a:lstStyle/>
          <a:p>
            <a:fld id="{7A60279F-17C3-5747-909F-C825E1D3A1E3}" type="slidenum">
              <a:rPr lang="fr-FR" smtClean="0"/>
              <a:t>‹N°›</a:t>
            </a:fld>
            <a:endParaRPr lang="fr-FR"/>
          </a:p>
        </p:txBody>
      </p:sp>
      <p:sp>
        <p:nvSpPr>
          <p:cNvPr id="8" name="ZoneTexte 7">
            <a:extLst>
              <a:ext uri="{FF2B5EF4-FFF2-40B4-BE49-F238E27FC236}">
                <a16:creationId xmlns:a16="http://schemas.microsoft.com/office/drawing/2014/main" id="{F06481BF-6407-D04D-90D4-8172E531656F}"/>
              </a:ext>
            </a:extLst>
          </p:cNvPr>
          <p:cNvSpPr txBox="1"/>
          <p:nvPr userDrawn="1"/>
        </p:nvSpPr>
        <p:spPr>
          <a:xfrm>
            <a:off x="0" y="0"/>
            <a:ext cx="12192000" cy="1080000"/>
          </a:xfrm>
          <a:prstGeom prst="rect">
            <a:avLst/>
          </a:prstGeom>
          <a:solidFill>
            <a:schemeClr val="accent5">
              <a:lumMod val="75000"/>
            </a:schemeClr>
          </a:solidFill>
        </p:spPr>
        <p:txBody>
          <a:bodyPr wrap="none" rtlCol="0" anchor="ctr">
            <a:noAutofit/>
          </a:bodyPr>
          <a:lstStyle/>
          <a:p>
            <a:endParaRPr lang="fr-FR" sz="2800" dirty="0"/>
          </a:p>
        </p:txBody>
      </p:sp>
    </p:spTree>
    <p:extLst>
      <p:ext uri="{BB962C8B-B14F-4D97-AF65-F5344CB8AC3E}">
        <p14:creationId xmlns:p14="http://schemas.microsoft.com/office/powerpoint/2010/main" val="1379683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A33D4FB6-C512-9445-8520-0E314159A958}"/>
              </a:ext>
            </a:extLst>
          </p:cNvPr>
          <p:cNvSpPr>
            <a:spLocks noGrp="1"/>
          </p:cNvSpPr>
          <p:nvPr>
            <p:ph type="dt" sz="half" idx="10"/>
          </p:nvPr>
        </p:nvSpPr>
        <p:spPr/>
        <p:txBody>
          <a:bodyPr/>
          <a:lstStyle/>
          <a:p>
            <a:r>
              <a:rPr lang="fr-FR"/>
              <a:t>27/11/2018</a:t>
            </a:r>
          </a:p>
        </p:txBody>
      </p:sp>
      <p:sp>
        <p:nvSpPr>
          <p:cNvPr id="5" name="Espace réservé du pied de page 4">
            <a:extLst>
              <a:ext uri="{FF2B5EF4-FFF2-40B4-BE49-F238E27FC236}">
                <a16:creationId xmlns:a16="http://schemas.microsoft.com/office/drawing/2014/main" id="{1E63CCA7-09DD-D54E-8F73-2A4CDD27C277}"/>
              </a:ext>
            </a:extLst>
          </p:cNvPr>
          <p:cNvSpPr>
            <a:spLocks noGrp="1"/>
          </p:cNvSpPr>
          <p:nvPr>
            <p:ph type="ftr" sz="quarter" idx="11"/>
          </p:nvPr>
        </p:nvSpPr>
        <p:spPr/>
        <p:txBody>
          <a:bodyPr/>
          <a:lstStyle/>
          <a:p>
            <a:r>
              <a:rPr lang="fr-FR"/>
              <a:t>27/11/2018</a:t>
            </a:r>
          </a:p>
        </p:txBody>
      </p:sp>
      <p:sp>
        <p:nvSpPr>
          <p:cNvPr id="6" name="Espace réservé du numéro de diapositive 5">
            <a:extLst>
              <a:ext uri="{FF2B5EF4-FFF2-40B4-BE49-F238E27FC236}">
                <a16:creationId xmlns:a16="http://schemas.microsoft.com/office/drawing/2014/main" id="{79CE7A8A-39DB-FF43-AFAE-EF2FF430B36A}"/>
              </a:ext>
            </a:extLst>
          </p:cNvPr>
          <p:cNvSpPr>
            <a:spLocks noGrp="1"/>
          </p:cNvSpPr>
          <p:nvPr>
            <p:ph type="sldNum" sz="quarter" idx="12"/>
          </p:nvPr>
        </p:nvSpPr>
        <p:spPr/>
        <p:txBody>
          <a:bodyPr/>
          <a:lstStyle/>
          <a:p>
            <a:fld id="{7A60279F-17C3-5747-909F-C825E1D3A1E3}" type="slidenum">
              <a:rPr lang="fr-FR" smtClean="0"/>
              <a:t>‹N°›</a:t>
            </a:fld>
            <a:endParaRPr lang="fr-FR"/>
          </a:p>
        </p:txBody>
      </p:sp>
      <p:sp>
        <p:nvSpPr>
          <p:cNvPr id="7" name="ZoneTexte 6">
            <a:extLst>
              <a:ext uri="{FF2B5EF4-FFF2-40B4-BE49-F238E27FC236}">
                <a16:creationId xmlns:a16="http://schemas.microsoft.com/office/drawing/2014/main" id="{9F915D17-DC06-2A49-9B0F-AE56D89F6C03}"/>
              </a:ext>
            </a:extLst>
          </p:cNvPr>
          <p:cNvSpPr txBox="1"/>
          <p:nvPr userDrawn="1"/>
        </p:nvSpPr>
        <p:spPr>
          <a:xfrm>
            <a:off x="0" y="0"/>
            <a:ext cx="12192000" cy="1080000"/>
          </a:xfrm>
          <a:prstGeom prst="rect">
            <a:avLst/>
          </a:prstGeom>
          <a:solidFill>
            <a:schemeClr val="accent5">
              <a:lumMod val="75000"/>
            </a:schemeClr>
          </a:solidFill>
        </p:spPr>
        <p:txBody>
          <a:bodyPr wrap="none" rtlCol="0" anchor="ctr">
            <a:noAutofit/>
          </a:bodyPr>
          <a:lstStyle/>
          <a:p>
            <a:endParaRPr lang="fr-FR" sz="2800" dirty="0"/>
          </a:p>
        </p:txBody>
      </p:sp>
      <p:sp>
        <p:nvSpPr>
          <p:cNvPr id="8" name="Espace réservé du contenu 2">
            <a:extLst>
              <a:ext uri="{FF2B5EF4-FFF2-40B4-BE49-F238E27FC236}">
                <a16:creationId xmlns:a16="http://schemas.microsoft.com/office/drawing/2014/main" id="{F4CE1278-D846-B340-A3DB-7D0D68CF964A}"/>
              </a:ext>
            </a:extLst>
          </p:cNvPr>
          <p:cNvSpPr>
            <a:spLocks noGrp="1"/>
          </p:cNvSpPr>
          <p:nvPr>
            <p:ph idx="14"/>
          </p:nvPr>
        </p:nvSpPr>
        <p:spPr>
          <a:xfrm>
            <a:off x="527235" y="1542506"/>
            <a:ext cx="5400910" cy="3610800"/>
          </a:xfrm>
          <a:ln w="19050">
            <a:solidFill>
              <a:schemeClr val="bg1">
                <a:lumMod val="75000"/>
              </a:schemeClr>
            </a:solidFill>
            <a:prstDash val="sysDot"/>
          </a:ln>
        </p:spPr>
        <p:txBody>
          <a:bodyPr anchor="ctr">
            <a:normAutofit/>
          </a:bodyPr>
          <a:lstStyle>
            <a:lvl1pPr marL="457200" indent="-457200">
              <a:buClr>
                <a:schemeClr val="accent5">
                  <a:lumMod val="75000"/>
                </a:schemeClr>
              </a:buClr>
              <a:buFont typeface="Wingdings" pitchFamily="2" charset="2"/>
              <a:buChar char="q"/>
              <a:defRPr sz="1600"/>
            </a:lvl1pPr>
          </a:lstStyle>
          <a:p>
            <a:endParaRPr lang="fr-FR" dirty="0"/>
          </a:p>
        </p:txBody>
      </p:sp>
      <p:sp>
        <p:nvSpPr>
          <p:cNvPr id="9" name="Espace réservé du contenu 2">
            <a:extLst>
              <a:ext uri="{FF2B5EF4-FFF2-40B4-BE49-F238E27FC236}">
                <a16:creationId xmlns:a16="http://schemas.microsoft.com/office/drawing/2014/main" id="{511622CE-C4E7-E54A-9B32-528E5D37B404}"/>
              </a:ext>
            </a:extLst>
          </p:cNvPr>
          <p:cNvSpPr>
            <a:spLocks noGrp="1"/>
          </p:cNvSpPr>
          <p:nvPr>
            <p:ph idx="15"/>
          </p:nvPr>
        </p:nvSpPr>
        <p:spPr>
          <a:xfrm>
            <a:off x="6263856" y="1542505"/>
            <a:ext cx="5400910" cy="3610800"/>
          </a:xfrm>
          <a:ln w="19050">
            <a:solidFill>
              <a:schemeClr val="bg1">
                <a:lumMod val="75000"/>
              </a:schemeClr>
            </a:solidFill>
            <a:prstDash val="sysDot"/>
          </a:ln>
        </p:spPr>
        <p:txBody>
          <a:bodyPr anchor="ctr">
            <a:normAutofit/>
          </a:bodyPr>
          <a:lstStyle>
            <a:lvl1pPr marL="457200" indent="-457200">
              <a:buClr>
                <a:schemeClr val="accent5">
                  <a:lumMod val="75000"/>
                </a:schemeClr>
              </a:buClr>
              <a:buFont typeface="Wingdings" pitchFamily="2" charset="2"/>
              <a:buChar char="q"/>
              <a:defRPr sz="1600"/>
            </a:lvl1pPr>
          </a:lstStyle>
          <a:p>
            <a:endParaRPr lang="fr-FR" dirty="0"/>
          </a:p>
        </p:txBody>
      </p:sp>
      <p:sp>
        <p:nvSpPr>
          <p:cNvPr id="10" name="ZoneTexte 9">
            <a:extLst>
              <a:ext uri="{FF2B5EF4-FFF2-40B4-BE49-F238E27FC236}">
                <a16:creationId xmlns:a16="http://schemas.microsoft.com/office/drawing/2014/main" id="{33981FDD-6751-CF4A-BFE2-95DC38FF5253}"/>
              </a:ext>
            </a:extLst>
          </p:cNvPr>
          <p:cNvSpPr txBox="1"/>
          <p:nvPr userDrawn="1"/>
        </p:nvSpPr>
        <p:spPr>
          <a:xfrm>
            <a:off x="2507690" y="1357840"/>
            <a:ext cx="1440000" cy="369332"/>
          </a:xfrm>
          <a:prstGeom prst="rect">
            <a:avLst/>
          </a:prstGeom>
          <a:solidFill>
            <a:schemeClr val="bg1"/>
          </a:solidFill>
        </p:spPr>
        <p:txBody>
          <a:bodyPr wrap="square" rtlCol="0">
            <a:spAutoFit/>
          </a:bodyPr>
          <a:lstStyle/>
          <a:p>
            <a:pPr algn="ctr"/>
            <a:endParaRPr lang="fr-FR" i="1" dirty="0"/>
          </a:p>
        </p:txBody>
      </p:sp>
      <p:sp>
        <p:nvSpPr>
          <p:cNvPr id="11" name="ZoneTexte 10">
            <a:extLst>
              <a:ext uri="{FF2B5EF4-FFF2-40B4-BE49-F238E27FC236}">
                <a16:creationId xmlns:a16="http://schemas.microsoft.com/office/drawing/2014/main" id="{8A12099E-CF5A-9A4C-A9F6-C3428922B288}"/>
              </a:ext>
            </a:extLst>
          </p:cNvPr>
          <p:cNvSpPr txBox="1"/>
          <p:nvPr userDrawn="1"/>
        </p:nvSpPr>
        <p:spPr>
          <a:xfrm>
            <a:off x="8243855" y="1359846"/>
            <a:ext cx="1440000" cy="369332"/>
          </a:xfrm>
          <a:prstGeom prst="rect">
            <a:avLst/>
          </a:prstGeom>
          <a:solidFill>
            <a:schemeClr val="bg1"/>
          </a:solidFill>
        </p:spPr>
        <p:txBody>
          <a:bodyPr wrap="square" rtlCol="0">
            <a:spAutoFit/>
          </a:bodyPr>
          <a:lstStyle/>
          <a:p>
            <a:pPr algn="ctr"/>
            <a:endParaRPr lang="fr-FR" i="1" dirty="0"/>
          </a:p>
        </p:txBody>
      </p:sp>
      <p:sp>
        <p:nvSpPr>
          <p:cNvPr id="13" name="Espace réservé du contenu 2">
            <a:extLst>
              <a:ext uri="{FF2B5EF4-FFF2-40B4-BE49-F238E27FC236}">
                <a16:creationId xmlns:a16="http://schemas.microsoft.com/office/drawing/2014/main" id="{5077E717-3D61-2F44-9E91-30974AADFD72}"/>
              </a:ext>
            </a:extLst>
          </p:cNvPr>
          <p:cNvSpPr>
            <a:spLocks noGrp="1"/>
          </p:cNvSpPr>
          <p:nvPr>
            <p:ph idx="16"/>
          </p:nvPr>
        </p:nvSpPr>
        <p:spPr>
          <a:xfrm>
            <a:off x="527235" y="5370033"/>
            <a:ext cx="11137531" cy="769587"/>
          </a:xfrm>
          <a:ln w="19050">
            <a:solidFill>
              <a:schemeClr val="bg1">
                <a:lumMod val="75000"/>
              </a:schemeClr>
            </a:solidFill>
            <a:prstDash val="sysDot"/>
          </a:ln>
        </p:spPr>
        <p:txBody>
          <a:bodyPr anchor="ctr">
            <a:normAutofit/>
          </a:bodyPr>
          <a:lstStyle>
            <a:lvl1pPr marL="457200" indent="-457200">
              <a:buClr>
                <a:schemeClr val="accent5">
                  <a:lumMod val="75000"/>
                </a:schemeClr>
              </a:buClr>
              <a:buFont typeface="Wingdings" pitchFamily="2" charset="2"/>
              <a:buChar char="q"/>
              <a:defRPr sz="1600"/>
            </a:lvl1pPr>
          </a:lstStyle>
          <a:p>
            <a:endParaRPr lang="fr-FR" dirty="0"/>
          </a:p>
        </p:txBody>
      </p:sp>
    </p:spTree>
    <p:extLst>
      <p:ext uri="{BB962C8B-B14F-4D97-AF65-F5344CB8AC3E}">
        <p14:creationId xmlns:p14="http://schemas.microsoft.com/office/powerpoint/2010/main" val="892572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5" name="Espace réservé de la date 4">
            <a:extLst>
              <a:ext uri="{FF2B5EF4-FFF2-40B4-BE49-F238E27FC236}">
                <a16:creationId xmlns:a16="http://schemas.microsoft.com/office/drawing/2014/main" id="{4FBFB205-EA5E-CE4D-937E-940B0BF75F9C}"/>
              </a:ext>
            </a:extLst>
          </p:cNvPr>
          <p:cNvSpPr>
            <a:spLocks noGrp="1"/>
          </p:cNvSpPr>
          <p:nvPr>
            <p:ph type="dt" sz="half" idx="10"/>
          </p:nvPr>
        </p:nvSpPr>
        <p:spPr/>
        <p:txBody>
          <a:bodyPr/>
          <a:lstStyle/>
          <a:p>
            <a:r>
              <a:rPr lang="fr-FR"/>
              <a:t>27/11/2018</a:t>
            </a:r>
          </a:p>
        </p:txBody>
      </p:sp>
      <p:sp>
        <p:nvSpPr>
          <p:cNvPr id="6" name="Espace réservé du pied de page 5">
            <a:extLst>
              <a:ext uri="{FF2B5EF4-FFF2-40B4-BE49-F238E27FC236}">
                <a16:creationId xmlns:a16="http://schemas.microsoft.com/office/drawing/2014/main" id="{D7E91E12-F1E7-144F-B5D2-741059D3275B}"/>
              </a:ext>
            </a:extLst>
          </p:cNvPr>
          <p:cNvSpPr>
            <a:spLocks noGrp="1"/>
          </p:cNvSpPr>
          <p:nvPr>
            <p:ph type="ftr" sz="quarter" idx="11"/>
          </p:nvPr>
        </p:nvSpPr>
        <p:spPr/>
        <p:txBody>
          <a:bodyPr/>
          <a:lstStyle/>
          <a:p>
            <a:r>
              <a:rPr lang="fr-FR"/>
              <a:t>27/11/2018</a:t>
            </a:r>
          </a:p>
        </p:txBody>
      </p:sp>
      <p:sp>
        <p:nvSpPr>
          <p:cNvPr id="7" name="Espace réservé du numéro de diapositive 6">
            <a:extLst>
              <a:ext uri="{FF2B5EF4-FFF2-40B4-BE49-F238E27FC236}">
                <a16:creationId xmlns:a16="http://schemas.microsoft.com/office/drawing/2014/main" id="{2F040C35-1C73-1045-9EBE-1F980C287DA3}"/>
              </a:ext>
            </a:extLst>
          </p:cNvPr>
          <p:cNvSpPr>
            <a:spLocks noGrp="1"/>
          </p:cNvSpPr>
          <p:nvPr>
            <p:ph type="sldNum" sz="quarter" idx="12"/>
          </p:nvPr>
        </p:nvSpPr>
        <p:spPr/>
        <p:txBody>
          <a:bodyPr/>
          <a:lstStyle/>
          <a:p>
            <a:fld id="{7A60279F-17C3-5747-909F-C825E1D3A1E3}" type="slidenum">
              <a:rPr lang="fr-FR" smtClean="0"/>
              <a:t>‹N°›</a:t>
            </a:fld>
            <a:endParaRPr lang="fr-FR"/>
          </a:p>
        </p:txBody>
      </p:sp>
      <p:sp>
        <p:nvSpPr>
          <p:cNvPr id="13" name="Espace réservé du contenu 2">
            <a:extLst>
              <a:ext uri="{FF2B5EF4-FFF2-40B4-BE49-F238E27FC236}">
                <a16:creationId xmlns:a16="http://schemas.microsoft.com/office/drawing/2014/main" id="{5E504594-7E16-A449-A448-BA8411B9614F}"/>
              </a:ext>
            </a:extLst>
          </p:cNvPr>
          <p:cNvSpPr>
            <a:spLocks noGrp="1"/>
          </p:cNvSpPr>
          <p:nvPr>
            <p:ph idx="14"/>
          </p:nvPr>
        </p:nvSpPr>
        <p:spPr>
          <a:xfrm>
            <a:off x="527235" y="1542506"/>
            <a:ext cx="5400910" cy="4351338"/>
          </a:xfrm>
          <a:ln w="19050">
            <a:solidFill>
              <a:schemeClr val="bg1">
                <a:lumMod val="75000"/>
              </a:schemeClr>
            </a:solidFill>
            <a:prstDash val="sysDot"/>
          </a:ln>
        </p:spPr>
        <p:txBody>
          <a:bodyPr anchor="ctr">
            <a:normAutofit/>
          </a:bodyPr>
          <a:lstStyle>
            <a:lvl1pPr marL="457200" indent="-457200">
              <a:buClr>
                <a:schemeClr val="accent5">
                  <a:lumMod val="75000"/>
                </a:schemeClr>
              </a:buClr>
              <a:buFont typeface="Wingdings" pitchFamily="2" charset="2"/>
              <a:buChar char="q"/>
              <a:defRPr sz="1600"/>
            </a:lvl1pPr>
          </a:lstStyle>
          <a:p>
            <a:endParaRPr lang="fr-FR" dirty="0"/>
          </a:p>
        </p:txBody>
      </p:sp>
      <p:sp>
        <p:nvSpPr>
          <p:cNvPr id="14" name="Espace réservé du contenu 2">
            <a:extLst>
              <a:ext uri="{FF2B5EF4-FFF2-40B4-BE49-F238E27FC236}">
                <a16:creationId xmlns:a16="http://schemas.microsoft.com/office/drawing/2014/main" id="{0F789FE7-83F5-1D48-99D2-8CEBF47B9C25}"/>
              </a:ext>
            </a:extLst>
          </p:cNvPr>
          <p:cNvSpPr>
            <a:spLocks noGrp="1"/>
          </p:cNvSpPr>
          <p:nvPr>
            <p:ph idx="15"/>
          </p:nvPr>
        </p:nvSpPr>
        <p:spPr>
          <a:xfrm>
            <a:off x="6263856" y="1542506"/>
            <a:ext cx="5400910" cy="4351338"/>
          </a:xfrm>
          <a:ln w="19050">
            <a:solidFill>
              <a:schemeClr val="bg1">
                <a:lumMod val="75000"/>
              </a:schemeClr>
            </a:solidFill>
            <a:prstDash val="sysDot"/>
          </a:ln>
        </p:spPr>
        <p:txBody>
          <a:bodyPr anchor="ctr">
            <a:normAutofit/>
          </a:bodyPr>
          <a:lstStyle>
            <a:lvl1pPr marL="457200" indent="-457200">
              <a:buClr>
                <a:schemeClr val="accent5">
                  <a:lumMod val="75000"/>
                </a:schemeClr>
              </a:buClr>
              <a:buFont typeface="Wingdings" pitchFamily="2" charset="2"/>
              <a:buChar char="q"/>
              <a:defRPr sz="1600"/>
            </a:lvl1pPr>
          </a:lstStyle>
          <a:p>
            <a:endParaRPr lang="fr-FR" dirty="0"/>
          </a:p>
        </p:txBody>
      </p:sp>
      <p:sp>
        <p:nvSpPr>
          <p:cNvPr id="9" name="ZoneTexte 8">
            <a:extLst>
              <a:ext uri="{FF2B5EF4-FFF2-40B4-BE49-F238E27FC236}">
                <a16:creationId xmlns:a16="http://schemas.microsoft.com/office/drawing/2014/main" id="{7D973353-B254-1B49-8F41-25951C5EE9F4}"/>
              </a:ext>
            </a:extLst>
          </p:cNvPr>
          <p:cNvSpPr txBox="1"/>
          <p:nvPr userDrawn="1"/>
        </p:nvSpPr>
        <p:spPr>
          <a:xfrm>
            <a:off x="2507690" y="1357840"/>
            <a:ext cx="1440000" cy="369332"/>
          </a:xfrm>
          <a:prstGeom prst="rect">
            <a:avLst/>
          </a:prstGeom>
          <a:solidFill>
            <a:schemeClr val="bg1"/>
          </a:solidFill>
        </p:spPr>
        <p:txBody>
          <a:bodyPr wrap="square" rtlCol="0">
            <a:spAutoFit/>
          </a:bodyPr>
          <a:lstStyle/>
          <a:p>
            <a:pPr algn="ctr"/>
            <a:endParaRPr lang="fr-FR" i="1" dirty="0"/>
          </a:p>
        </p:txBody>
      </p:sp>
      <p:sp>
        <p:nvSpPr>
          <p:cNvPr id="11" name="ZoneTexte 10">
            <a:extLst>
              <a:ext uri="{FF2B5EF4-FFF2-40B4-BE49-F238E27FC236}">
                <a16:creationId xmlns:a16="http://schemas.microsoft.com/office/drawing/2014/main" id="{A83A07BF-C040-334D-AC88-F8B06C1516CE}"/>
              </a:ext>
            </a:extLst>
          </p:cNvPr>
          <p:cNvSpPr txBox="1"/>
          <p:nvPr userDrawn="1"/>
        </p:nvSpPr>
        <p:spPr>
          <a:xfrm>
            <a:off x="8243855" y="1359846"/>
            <a:ext cx="1440000" cy="369332"/>
          </a:xfrm>
          <a:prstGeom prst="rect">
            <a:avLst/>
          </a:prstGeom>
          <a:solidFill>
            <a:schemeClr val="bg1"/>
          </a:solidFill>
        </p:spPr>
        <p:txBody>
          <a:bodyPr wrap="square" rtlCol="0">
            <a:spAutoFit/>
          </a:bodyPr>
          <a:lstStyle/>
          <a:p>
            <a:pPr algn="ctr"/>
            <a:endParaRPr lang="fr-FR" i="1" dirty="0"/>
          </a:p>
        </p:txBody>
      </p:sp>
      <p:sp>
        <p:nvSpPr>
          <p:cNvPr id="15" name="ZoneTexte 14">
            <a:extLst>
              <a:ext uri="{FF2B5EF4-FFF2-40B4-BE49-F238E27FC236}">
                <a16:creationId xmlns:a16="http://schemas.microsoft.com/office/drawing/2014/main" id="{735ED8A4-6C41-DE46-B3C3-2A27362F4A63}"/>
              </a:ext>
            </a:extLst>
          </p:cNvPr>
          <p:cNvSpPr txBox="1"/>
          <p:nvPr userDrawn="1"/>
        </p:nvSpPr>
        <p:spPr>
          <a:xfrm>
            <a:off x="0" y="0"/>
            <a:ext cx="12192000" cy="1080000"/>
          </a:xfrm>
          <a:prstGeom prst="rect">
            <a:avLst/>
          </a:prstGeom>
          <a:solidFill>
            <a:schemeClr val="accent5">
              <a:lumMod val="75000"/>
            </a:schemeClr>
          </a:solidFill>
        </p:spPr>
        <p:txBody>
          <a:bodyPr wrap="none" rtlCol="0" anchor="ctr">
            <a:noAutofit/>
          </a:bodyPr>
          <a:lstStyle/>
          <a:p>
            <a:endParaRPr lang="fr-FR" sz="2800" dirty="0"/>
          </a:p>
        </p:txBody>
      </p:sp>
    </p:spTree>
    <p:extLst>
      <p:ext uri="{BB962C8B-B14F-4D97-AF65-F5344CB8AC3E}">
        <p14:creationId xmlns:p14="http://schemas.microsoft.com/office/powerpoint/2010/main" val="1461300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4552CF-292C-4D43-8981-60C603BCCCC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2BDA01E-9715-DF44-9CCE-3DCECE06CD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a:t>Modifier les styles du texte du masque
Deuxième niveau
Troisième niveau
Quatrième niveau
Cinquième niveau</a:t>
            </a:r>
          </a:p>
        </p:txBody>
      </p:sp>
      <p:sp>
        <p:nvSpPr>
          <p:cNvPr id="4" name="Espace réservé du contenu 3">
            <a:extLst>
              <a:ext uri="{FF2B5EF4-FFF2-40B4-BE49-F238E27FC236}">
                <a16:creationId xmlns:a16="http://schemas.microsoft.com/office/drawing/2014/main" id="{EF2D5632-3927-0C47-A617-003014649D20}"/>
              </a:ext>
            </a:extLst>
          </p:cNvPr>
          <p:cNvSpPr>
            <a:spLocks noGrp="1"/>
          </p:cNvSpPr>
          <p:nvPr>
            <p:ph sz="half" idx="2"/>
          </p:nvPr>
        </p:nvSpPr>
        <p:spPr>
          <a:xfrm>
            <a:off x="839788" y="2505075"/>
            <a:ext cx="5157787" cy="3684588"/>
          </a:xfrm>
        </p:spPr>
        <p:txBody>
          <a:bodyPr/>
          <a:lstStyle/>
          <a:p>
            <a:r>
              <a:rPr lang="fr-FR"/>
              <a:t>Modifier les styles du texte du masque
Deuxième niveau
Troisième niveau
Quatrième niveau
Cinquième niveau</a:t>
            </a:r>
          </a:p>
        </p:txBody>
      </p:sp>
      <p:sp>
        <p:nvSpPr>
          <p:cNvPr id="5" name="Espace réservé du texte 4">
            <a:extLst>
              <a:ext uri="{FF2B5EF4-FFF2-40B4-BE49-F238E27FC236}">
                <a16:creationId xmlns:a16="http://schemas.microsoft.com/office/drawing/2014/main" id="{C9966766-1CAC-2745-B27F-184C51641D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a:t>Modifier les styles du texte du masque
Deuxième niveau
Troisième niveau
Quatrième niveau
Cinquième niveau</a:t>
            </a:r>
          </a:p>
        </p:txBody>
      </p:sp>
      <p:sp>
        <p:nvSpPr>
          <p:cNvPr id="6" name="Espace réservé du contenu 5">
            <a:extLst>
              <a:ext uri="{FF2B5EF4-FFF2-40B4-BE49-F238E27FC236}">
                <a16:creationId xmlns:a16="http://schemas.microsoft.com/office/drawing/2014/main" id="{2EB19336-8525-D64E-96BB-D0982A5E03DA}"/>
              </a:ext>
            </a:extLst>
          </p:cNvPr>
          <p:cNvSpPr>
            <a:spLocks noGrp="1"/>
          </p:cNvSpPr>
          <p:nvPr>
            <p:ph sz="quarter" idx="4"/>
          </p:nvPr>
        </p:nvSpPr>
        <p:spPr>
          <a:xfrm>
            <a:off x="6172200" y="2505075"/>
            <a:ext cx="5183188" cy="3684588"/>
          </a:xfrm>
        </p:spPr>
        <p:txBody>
          <a:bodyPr/>
          <a:lstStyle/>
          <a:p>
            <a:r>
              <a:rPr lang="fr-FR"/>
              <a:t>Modifier les styles du texte du masque
Deuxième niveau
Troisième niveau
Quatrième niveau
Cinquième niveau</a:t>
            </a:r>
          </a:p>
        </p:txBody>
      </p:sp>
      <p:sp>
        <p:nvSpPr>
          <p:cNvPr id="7" name="Espace réservé de la date 6">
            <a:extLst>
              <a:ext uri="{FF2B5EF4-FFF2-40B4-BE49-F238E27FC236}">
                <a16:creationId xmlns:a16="http://schemas.microsoft.com/office/drawing/2014/main" id="{61503634-1970-F542-BA93-759CFD97177D}"/>
              </a:ext>
            </a:extLst>
          </p:cNvPr>
          <p:cNvSpPr>
            <a:spLocks noGrp="1"/>
          </p:cNvSpPr>
          <p:nvPr>
            <p:ph type="dt" sz="half" idx="10"/>
          </p:nvPr>
        </p:nvSpPr>
        <p:spPr/>
        <p:txBody>
          <a:bodyPr/>
          <a:lstStyle/>
          <a:p>
            <a:r>
              <a:rPr lang="fr-FR"/>
              <a:t>27/11/2018</a:t>
            </a:r>
          </a:p>
        </p:txBody>
      </p:sp>
      <p:sp>
        <p:nvSpPr>
          <p:cNvPr id="8" name="Espace réservé du pied de page 7">
            <a:extLst>
              <a:ext uri="{FF2B5EF4-FFF2-40B4-BE49-F238E27FC236}">
                <a16:creationId xmlns:a16="http://schemas.microsoft.com/office/drawing/2014/main" id="{615B0CD1-4B49-A944-B61B-DC05F582F469}"/>
              </a:ext>
            </a:extLst>
          </p:cNvPr>
          <p:cNvSpPr>
            <a:spLocks noGrp="1"/>
          </p:cNvSpPr>
          <p:nvPr>
            <p:ph type="ftr" sz="quarter" idx="11"/>
          </p:nvPr>
        </p:nvSpPr>
        <p:spPr/>
        <p:txBody>
          <a:bodyPr/>
          <a:lstStyle/>
          <a:p>
            <a:r>
              <a:rPr lang="fr-FR"/>
              <a:t>27/11/2018</a:t>
            </a:r>
          </a:p>
        </p:txBody>
      </p:sp>
      <p:sp>
        <p:nvSpPr>
          <p:cNvPr id="9" name="Espace réservé du numéro de diapositive 8">
            <a:extLst>
              <a:ext uri="{FF2B5EF4-FFF2-40B4-BE49-F238E27FC236}">
                <a16:creationId xmlns:a16="http://schemas.microsoft.com/office/drawing/2014/main" id="{4A080EA8-D71C-A645-A6DE-3BEB8E580DF8}"/>
              </a:ext>
            </a:extLst>
          </p:cNvPr>
          <p:cNvSpPr>
            <a:spLocks noGrp="1"/>
          </p:cNvSpPr>
          <p:nvPr>
            <p:ph type="sldNum" sz="quarter" idx="12"/>
          </p:nvPr>
        </p:nvSpPr>
        <p:spPr/>
        <p:txBody>
          <a:bodyPr/>
          <a:lstStyle/>
          <a:p>
            <a:fld id="{7A60279F-17C3-5747-909F-C825E1D3A1E3}" type="slidenum">
              <a:rPr lang="fr-FR" smtClean="0"/>
              <a:t>‹N°›</a:t>
            </a:fld>
            <a:endParaRPr lang="fr-FR"/>
          </a:p>
        </p:txBody>
      </p:sp>
    </p:spTree>
    <p:extLst>
      <p:ext uri="{BB962C8B-B14F-4D97-AF65-F5344CB8AC3E}">
        <p14:creationId xmlns:p14="http://schemas.microsoft.com/office/powerpoint/2010/main" val="402195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06E7CA-4A92-EB41-A0BB-F47BAB0F19F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945EF58-9BBA-AB46-B90E-9BDACB0E66DD}"/>
              </a:ext>
            </a:extLst>
          </p:cNvPr>
          <p:cNvSpPr>
            <a:spLocks noGrp="1"/>
          </p:cNvSpPr>
          <p:nvPr>
            <p:ph type="dt" sz="half" idx="10"/>
          </p:nvPr>
        </p:nvSpPr>
        <p:spPr/>
        <p:txBody>
          <a:bodyPr/>
          <a:lstStyle/>
          <a:p>
            <a:r>
              <a:rPr lang="fr-FR"/>
              <a:t>27/11/2018</a:t>
            </a:r>
          </a:p>
        </p:txBody>
      </p:sp>
      <p:sp>
        <p:nvSpPr>
          <p:cNvPr id="4" name="Espace réservé du pied de page 3">
            <a:extLst>
              <a:ext uri="{FF2B5EF4-FFF2-40B4-BE49-F238E27FC236}">
                <a16:creationId xmlns:a16="http://schemas.microsoft.com/office/drawing/2014/main" id="{CBFE89C9-A4E6-0748-9A3D-8BD6646F761E}"/>
              </a:ext>
            </a:extLst>
          </p:cNvPr>
          <p:cNvSpPr>
            <a:spLocks noGrp="1"/>
          </p:cNvSpPr>
          <p:nvPr>
            <p:ph type="ftr" sz="quarter" idx="11"/>
          </p:nvPr>
        </p:nvSpPr>
        <p:spPr/>
        <p:txBody>
          <a:bodyPr/>
          <a:lstStyle/>
          <a:p>
            <a:r>
              <a:rPr lang="fr-FR"/>
              <a:t>27/11/2018</a:t>
            </a:r>
          </a:p>
        </p:txBody>
      </p:sp>
      <p:sp>
        <p:nvSpPr>
          <p:cNvPr id="5" name="Espace réservé du numéro de diapositive 4">
            <a:extLst>
              <a:ext uri="{FF2B5EF4-FFF2-40B4-BE49-F238E27FC236}">
                <a16:creationId xmlns:a16="http://schemas.microsoft.com/office/drawing/2014/main" id="{C26F3A9F-9730-B241-A72F-0D1C6356F35A}"/>
              </a:ext>
            </a:extLst>
          </p:cNvPr>
          <p:cNvSpPr>
            <a:spLocks noGrp="1"/>
          </p:cNvSpPr>
          <p:nvPr>
            <p:ph type="sldNum" sz="quarter" idx="12"/>
          </p:nvPr>
        </p:nvSpPr>
        <p:spPr/>
        <p:txBody>
          <a:bodyPr/>
          <a:lstStyle/>
          <a:p>
            <a:fld id="{7A60279F-17C3-5747-909F-C825E1D3A1E3}" type="slidenum">
              <a:rPr lang="fr-FR" smtClean="0"/>
              <a:t>‹N°›</a:t>
            </a:fld>
            <a:endParaRPr lang="fr-FR"/>
          </a:p>
        </p:txBody>
      </p:sp>
    </p:spTree>
    <p:extLst>
      <p:ext uri="{BB962C8B-B14F-4D97-AF65-F5344CB8AC3E}">
        <p14:creationId xmlns:p14="http://schemas.microsoft.com/office/powerpoint/2010/main" val="2162214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695DA7E-8E9C-F34F-996A-B52DCCD9C526}"/>
              </a:ext>
            </a:extLst>
          </p:cNvPr>
          <p:cNvSpPr>
            <a:spLocks noGrp="1"/>
          </p:cNvSpPr>
          <p:nvPr>
            <p:ph type="dt" sz="half" idx="10"/>
          </p:nvPr>
        </p:nvSpPr>
        <p:spPr/>
        <p:txBody>
          <a:bodyPr/>
          <a:lstStyle/>
          <a:p>
            <a:r>
              <a:rPr lang="fr-FR"/>
              <a:t>27/11/2018</a:t>
            </a:r>
          </a:p>
        </p:txBody>
      </p:sp>
      <p:sp>
        <p:nvSpPr>
          <p:cNvPr id="3" name="Espace réservé du pied de page 2">
            <a:extLst>
              <a:ext uri="{FF2B5EF4-FFF2-40B4-BE49-F238E27FC236}">
                <a16:creationId xmlns:a16="http://schemas.microsoft.com/office/drawing/2014/main" id="{61D435FC-F1C4-BD4A-9B51-5C3BEFEA2BC8}"/>
              </a:ext>
            </a:extLst>
          </p:cNvPr>
          <p:cNvSpPr>
            <a:spLocks noGrp="1"/>
          </p:cNvSpPr>
          <p:nvPr>
            <p:ph type="ftr" sz="quarter" idx="11"/>
          </p:nvPr>
        </p:nvSpPr>
        <p:spPr/>
        <p:txBody>
          <a:bodyPr/>
          <a:lstStyle/>
          <a:p>
            <a:r>
              <a:rPr lang="fr-FR"/>
              <a:t>27/11/2018</a:t>
            </a:r>
          </a:p>
        </p:txBody>
      </p:sp>
      <p:sp>
        <p:nvSpPr>
          <p:cNvPr id="4" name="Espace réservé du numéro de diapositive 3">
            <a:extLst>
              <a:ext uri="{FF2B5EF4-FFF2-40B4-BE49-F238E27FC236}">
                <a16:creationId xmlns:a16="http://schemas.microsoft.com/office/drawing/2014/main" id="{523BADF6-1A64-F948-BF91-8E1D217B5B03}"/>
              </a:ext>
            </a:extLst>
          </p:cNvPr>
          <p:cNvSpPr>
            <a:spLocks noGrp="1"/>
          </p:cNvSpPr>
          <p:nvPr>
            <p:ph type="sldNum" sz="quarter" idx="12"/>
          </p:nvPr>
        </p:nvSpPr>
        <p:spPr/>
        <p:txBody>
          <a:bodyPr/>
          <a:lstStyle/>
          <a:p>
            <a:fld id="{7A60279F-17C3-5747-909F-C825E1D3A1E3}" type="slidenum">
              <a:rPr lang="fr-FR" smtClean="0"/>
              <a:t>‹N°›</a:t>
            </a:fld>
            <a:endParaRPr lang="fr-FR"/>
          </a:p>
        </p:txBody>
      </p:sp>
    </p:spTree>
    <p:extLst>
      <p:ext uri="{BB962C8B-B14F-4D97-AF65-F5344CB8AC3E}">
        <p14:creationId xmlns:p14="http://schemas.microsoft.com/office/powerpoint/2010/main" val="2683879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FC1D8B-19F6-1C42-A7AD-A303E0C5B99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FA6CB5C-5ECE-B84A-BB97-6AB67984A2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fr-FR"/>
              <a:t>Modifier les styles du texte du masque
Deuxième niveau
Troisième niveau
Quatrième niveau
Cinquième niveau</a:t>
            </a:r>
          </a:p>
        </p:txBody>
      </p:sp>
      <p:sp>
        <p:nvSpPr>
          <p:cNvPr id="4" name="Espace réservé du texte 3">
            <a:extLst>
              <a:ext uri="{FF2B5EF4-FFF2-40B4-BE49-F238E27FC236}">
                <a16:creationId xmlns:a16="http://schemas.microsoft.com/office/drawing/2014/main" id="{33BAF3A0-2491-E949-ACD5-7EDCEF9A23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fr-FR"/>
              <a:t>Modifier les styles du texte du masque
Deuxième niveau
Troisième niveau
Quatrième niveau
Cinquième niveau</a:t>
            </a:r>
          </a:p>
        </p:txBody>
      </p:sp>
      <p:sp>
        <p:nvSpPr>
          <p:cNvPr id="5" name="Espace réservé de la date 4">
            <a:extLst>
              <a:ext uri="{FF2B5EF4-FFF2-40B4-BE49-F238E27FC236}">
                <a16:creationId xmlns:a16="http://schemas.microsoft.com/office/drawing/2014/main" id="{643161F9-9144-D74C-806F-F8231F6EAA04}"/>
              </a:ext>
            </a:extLst>
          </p:cNvPr>
          <p:cNvSpPr>
            <a:spLocks noGrp="1"/>
          </p:cNvSpPr>
          <p:nvPr>
            <p:ph type="dt" sz="half" idx="10"/>
          </p:nvPr>
        </p:nvSpPr>
        <p:spPr/>
        <p:txBody>
          <a:bodyPr/>
          <a:lstStyle/>
          <a:p>
            <a:r>
              <a:rPr lang="fr-FR"/>
              <a:t>27/11/2018</a:t>
            </a:r>
          </a:p>
        </p:txBody>
      </p:sp>
      <p:sp>
        <p:nvSpPr>
          <p:cNvPr id="6" name="Espace réservé du pied de page 5">
            <a:extLst>
              <a:ext uri="{FF2B5EF4-FFF2-40B4-BE49-F238E27FC236}">
                <a16:creationId xmlns:a16="http://schemas.microsoft.com/office/drawing/2014/main" id="{B6E48E63-1DB3-CA4C-AB9C-E8A83B4367F8}"/>
              </a:ext>
            </a:extLst>
          </p:cNvPr>
          <p:cNvSpPr>
            <a:spLocks noGrp="1"/>
          </p:cNvSpPr>
          <p:nvPr>
            <p:ph type="ftr" sz="quarter" idx="11"/>
          </p:nvPr>
        </p:nvSpPr>
        <p:spPr/>
        <p:txBody>
          <a:bodyPr/>
          <a:lstStyle/>
          <a:p>
            <a:r>
              <a:rPr lang="fr-FR"/>
              <a:t>27/11/2018</a:t>
            </a:r>
          </a:p>
        </p:txBody>
      </p:sp>
      <p:sp>
        <p:nvSpPr>
          <p:cNvPr id="7" name="Espace réservé du numéro de diapositive 6">
            <a:extLst>
              <a:ext uri="{FF2B5EF4-FFF2-40B4-BE49-F238E27FC236}">
                <a16:creationId xmlns:a16="http://schemas.microsoft.com/office/drawing/2014/main" id="{87DC0276-CE64-B048-B850-45BA18E367A4}"/>
              </a:ext>
            </a:extLst>
          </p:cNvPr>
          <p:cNvSpPr>
            <a:spLocks noGrp="1"/>
          </p:cNvSpPr>
          <p:nvPr>
            <p:ph type="sldNum" sz="quarter" idx="12"/>
          </p:nvPr>
        </p:nvSpPr>
        <p:spPr/>
        <p:txBody>
          <a:bodyPr/>
          <a:lstStyle/>
          <a:p>
            <a:fld id="{7A60279F-17C3-5747-909F-C825E1D3A1E3}" type="slidenum">
              <a:rPr lang="fr-FR" smtClean="0"/>
              <a:t>‹N°›</a:t>
            </a:fld>
            <a:endParaRPr lang="fr-FR"/>
          </a:p>
        </p:txBody>
      </p:sp>
    </p:spTree>
    <p:extLst>
      <p:ext uri="{BB962C8B-B14F-4D97-AF65-F5344CB8AC3E}">
        <p14:creationId xmlns:p14="http://schemas.microsoft.com/office/powerpoint/2010/main" val="1280165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70AD91-E059-BE4D-BFB7-66324F131AE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C733A887-955B-B84C-AEB6-ECD772C457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A5BA5C4-365F-9847-92B3-274D5A20D3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fr-FR"/>
              <a:t>Modifier les styles du texte du masque
Deuxième niveau
Troisième niveau
Quatrième niveau
Cinquième niveau</a:t>
            </a:r>
          </a:p>
        </p:txBody>
      </p:sp>
      <p:sp>
        <p:nvSpPr>
          <p:cNvPr id="5" name="Espace réservé de la date 4">
            <a:extLst>
              <a:ext uri="{FF2B5EF4-FFF2-40B4-BE49-F238E27FC236}">
                <a16:creationId xmlns:a16="http://schemas.microsoft.com/office/drawing/2014/main" id="{FB94943D-CD6E-D742-A94C-7A28E2A03F73}"/>
              </a:ext>
            </a:extLst>
          </p:cNvPr>
          <p:cNvSpPr>
            <a:spLocks noGrp="1"/>
          </p:cNvSpPr>
          <p:nvPr>
            <p:ph type="dt" sz="half" idx="10"/>
          </p:nvPr>
        </p:nvSpPr>
        <p:spPr/>
        <p:txBody>
          <a:bodyPr/>
          <a:lstStyle/>
          <a:p>
            <a:r>
              <a:rPr lang="fr-FR"/>
              <a:t>27/11/2018</a:t>
            </a:r>
          </a:p>
        </p:txBody>
      </p:sp>
      <p:sp>
        <p:nvSpPr>
          <p:cNvPr id="6" name="Espace réservé du pied de page 5">
            <a:extLst>
              <a:ext uri="{FF2B5EF4-FFF2-40B4-BE49-F238E27FC236}">
                <a16:creationId xmlns:a16="http://schemas.microsoft.com/office/drawing/2014/main" id="{03D4261E-E42C-A540-9A43-D936AA5B560D}"/>
              </a:ext>
            </a:extLst>
          </p:cNvPr>
          <p:cNvSpPr>
            <a:spLocks noGrp="1"/>
          </p:cNvSpPr>
          <p:nvPr>
            <p:ph type="ftr" sz="quarter" idx="11"/>
          </p:nvPr>
        </p:nvSpPr>
        <p:spPr/>
        <p:txBody>
          <a:bodyPr/>
          <a:lstStyle/>
          <a:p>
            <a:r>
              <a:rPr lang="fr-FR"/>
              <a:t>27/11/2018</a:t>
            </a:r>
          </a:p>
        </p:txBody>
      </p:sp>
      <p:sp>
        <p:nvSpPr>
          <p:cNvPr id="7" name="Espace réservé du numéro de diapositive 6">
            <a:extLst>
              <a:ext uri="{FF2B5EF4-FFF2-40B4-BE49-F238E27FC236}">
                <a16:creationId xmlns:a16="http://schemas.microsoft.com/office/drawing/2014/main" id="{D6DFAEA5-D61B-3742-B865-F54657CE2152}"/>
              </a:ext>
            </a:extLst>
          </p:cNvPr>
          <p:cNvSpPr>
            <a:spLocks noGrp="1"/>
          </p:cNvSpPr>
          <p:nvPr>
            <p:ph type="sldNum" sz="quarter" idx="12"/>
          </p:nvPr>
        </p:nvSpPr>
        <p:spPr/>
        <p:txBody>
          <a:bodyPr/>
          <a:lstStyle/>
          <a:p>
            <a:fld id="{7A60279F-17C3-5747-909F-C825E1D3A1E3}" type="slidenum">
              <a:rPr lang="fr-FR" smtClean="0"/>
              <a:t>‹N°›</a:t>
            </a:fld>
            <a:endParaRPr lang="fr-FR"/>
          </a:p>
        </p:txBody>
      </p:sp>
    </p:spTree>
    <p:extLst>
      <p:ext uri="{BB962C8B-B14F-4D97-AF65-F5344CB8AC3E}">
        <p14:creationId xmlns:p14="http://schemas.microsoft.com/office/powerpoint/2010/main" val="2300698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CA2E5E1-3B6B-5D40-BCF3-AB7B286EF4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4C8FAC2-D791-DC41-B8DE-7E47F552FF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63EC44A3-CFE7-714A-B3D1-D3B05F5F8B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FR"/>
              <a:t>27/11/2018</a:t>
            </a:r>
          </a:p>
        </p:txBody>
      </p:sp>
      <p:sp>
        <p:nvSpPr>
          <p:cNvPr id="5" name="Espace réservé du pied de page 4">
            <a:extLst>
              <a:ext uri="{FF2B5EF4-FFF2-40B4-BE49-F238E27FC236}">
                <a16:creationId xmlns:a16="http://schemas.microsoft.com/office/drawing/2014/main" id="{1E08D75D-A818-E244-9A20-8483E85B60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27/11/2018</a:t>
            </a:r>
          </a:p>
        </p:txBody>
      </p:sp>
      <p:sp>
        <p:nvSpPr>
          <p:cNvPr id="6" name="Espace réservé du numéro de diapositive 5">
            <a:extLst>
              <a:ext uri="{FF2B5EF4-FFF2-40B4-BE49-F238E27FC236}">
                <a16:creationId xmlns:a16="http://schemas.microsoft.com/office/drawing/2014/main" id="{7FAE2E5F-9505-5645-B17F-3BD57A77BE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60279F-17C3-5747-909F-C825E1D3A1E3}" type="slidenum">
              <a:rPr lang="fr-FR" smtClean="0"/>
              <a:t>‹N°›</a:t>
            </a:fld>
            <a:endParaRPr lang="fr-FR"/>
          </a:p>
        </p:txBody>
      </p:sp>
    </p:spTree>
    <p:extLst>
      <p:ext uri="{BB962C8B-B14F-4D97-AF65-F5344CB8AC3E}">
        <p14:creationId xmlns:p14="http://schemas.microsoft.com/office/powerpoint/2010/main" val="855051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1B63D0-5AF5-F745-90FC-E96FFE17767D}"/>
              </a:ext>
            </a:extLst>
          </p:cNvPr>
          <p:cNvSpPr>
            <a:spLocks noGrp="1"/>
          </p:cNvSpPr>
          <p:nvPr>
            <p:ph type="ctrTitle"/>
          </p:nvPr>
        </p:nvSpPr>
        <p:spPr>
          <a:xfrm>
            <a:off x="955439" y="1923654"/>
            <a:ext cx="7073461" cy="724722"/>
          </a:xfrm>
        </p:spPr>
        <p:txBody>
          <a:bodyPr>
            <a:normAutofit/>
          </a:bodyPr>
          <a:lstStyle/>
          <a:p>
            <a:r>
              <a:rPr lang="fr-FR" sz="4000" b="1" dirty="0" err="1"/>
              <a:t>Mathematical</a:t>
            </a:r>
            <a:r>
              <a:rPr lang="fr-FR" sz="4000" b="1" dirty="0"/>
              <a:t> </a:t>
            </a:r>
            <a:r>
              <a:rPr lang="fr-FR" sz="4000" b="1" dirty="0" err="1"/>
              <a:t>Statistics</a:t>
            </a:r>
            <a:endParaRPr lang="fr-FR" sz="4000" b="1" dirty="0"/>
          </a:p>
        </p:txBody>
      </p:sp>
      <p:sp>
        <p:nvSpPr>
          <p:cNvPr id="3" name="Sous-titre 2">
            <a:extLst>
              <a:ext uri="{FF2B5EF4-FFF2-40B4-BE49-F238E27FC236}">
                <a16:creationId xmlns:a16="http://schemas.microsoft.com/office/drawing/2014/main" id="{84471D5D-81DF-0449-BD27-1A1CB1B05ED2}"/>
              </a:ext>
            </a:extLst>
          </p:cNvPr>
          <p:cNvSpPr>
            <a:spLocks noGrp="1"/>
          </p:cNvSpPr>
          <p:nvPr>
            <p:ph type="subTitle" idx="4294967295"/>
          </p:nvPr>
        </p:nvSpPr>
        <p:spPr>
          <a:xfrm>
            <a:off x="955439" y="2992669"/>
            <a:ext cx="7073461" cy="436331"/>
          </a:xfrm>
        </p:spPr>
        <p:txBody>
          <a:bodyPr anchor="ctr">
            <a:normAutofit/>
          </a:bodyPr>
          <a:lstStyle/>
          <a:p>
            <a:pPr marL="0" indent="0">
              <a:buNone/>
            </a:pPr>
            <a:r>
              <a:rPr lang="fr-FR" sz="1800" dirty="0"/>
              <a:t>Projet 3 : </a:t>
            </a:r>
            <a:r>
              <a:rPr lang="en-US" sz="1800" dirty="0"/>
              <a:t>Bayesian estimation and prediction of counts of plane accidents</a:t>
            </a:r>
            <a:r>
              <a:rPr lang="fr-FR" sz="1800" dirty="0">
                <a:effectLst/>
              </a:rPr>
              <a:t> </a:t>
            </a:r>
            <a:endParaRPr lang="fr-FR" sz="1800" dirty="0"/>
          </a:p>
        </p:txBody>
      </p:sp>
      <p:sp>
        <p:nvSpPr>
          <p:cNvPr id="7" name="Espace réservé du numéro de diapositive 6">
            <a:extLst>
              <a:ext uri="{FF2B5EF4-FFF2-40B4-BE49-F238E27FC236}">
                <a16:creationId xmlns:a16="http://schemas.microsoft.com/office/drawing/2014/main" id="{237B9D1B-9FD9-0D49-943E-4C1BA58236F3}"/>
              </a:ext>
            </a:extLst>
          </p:cNvPr>
          <p:cNvSpPr>
            <a:spLocks noGrp="1"/>
          </p:cNvSpPr>
          <p:nvPr>
            <p:ph type="sldNum" sz="quarter" idx="12"/>
          </p:nvPr>
        </p:nvSpPr>
        <p:spPr/>
        <p:txBody>
          <a:bodyPr/>
          <a:lstStyle/>
          <a:p>
            <a:fld id="{7A60279F-17C3-5747-909F-C825E1D3A1E3}" type="slidenum">
              <a:rPr lang="fr-FR" smtClean="0"/>
              <a:t>1</a:t>
            </a:fld>
            <a:endParaRPr lang="fr-FR"/>
          </a:p>
        </p:txBody>
      </p:sp>
      <p:grpSp>
        <p:nvGrpSpPr>
          <p:cNvPr id="12" name="Groupe 11">
            <a:extLst>
              <a:ext uri="{FF2B5EF4-FFF2-40B4-BE49-F238E27FC236}">
                <a16:creationId xmlns:a16="http://schemas.microsoft.com/office/drawing/2014/main" id="{FF42BB9B-4378-E64B-970B-FD7E4F823817}"/>
              </a:ext>
            </a:extLst>
          </p:cNvPr>
          <p:cNvGrpSpPr/>
          <p:nvPr/>
        </p:nvGrpSpPr>
        <p:grpSpPr>
          <a:xfrm>
            <a:off x="540900" y="6048573"/>
            <a:ext cx="7389864" cy="307777"/>
            <a:chOff x="1737932" y="2396354"/>
            <a:chExt cx="7389864" cy="307777"/>
          </a:xfrm>
        </p:grpSpPr>
        <p:sp>
          <p:nvSpPr>
            <p:cNvPr id="13" name="ZoneTexte 12">
              <a:extLst>
                <a:ext uri="{FF2B5EF4-FFF2-40B4-BE49-F238E27FC236}">
                  <a16:creationId xmlns:a16="http://schemas.microsoft.com/office/drawing/2014/main" id="{50026D2D-8B59-4E4A-B61D-740D5D0356B0}"/>
                </a:ext>
              </a:extLst>
            </p:cNvPr>
            <p:cNvSpPr txBox="1"/>
            <p:nvPr/>
          </p:nvSpPr>
          <p:spPr>
            <a:xfrm>
              <a:off x="1737932" y="2396354"/>
              <a:ext cx="1279004" cy="307777"/>
            </a:xfrm>
            <a:prstGeom prst="rect">
              <a:avLst/>
            </a:prstGeom>
            <a:noFill/>
          </p:spPr>
          <p:txBody>
            <a:bodyPr wrap="none" rtlCol="0">
              <a:spAutoFit/>
            </a:bodyPr>
            <a:lstStyle/>
            <a:p>
              <a:r>
                <a:rPr lang="fr-FR" sz="1400" dirty="0"/>
                <a:t>Théo DECREUX</a:t>
              </a:r>
            </a:p>
          </p:txBody>
        </p:sp>
        <p:sp>
          <p:nvSpPr>
            <p:cNvPr id="14" name="ZoneTexte 13">
              <a:extLst>
                <a:ext uri="{FF2B5EF4-FFF2-40B4-BE49-F238E27FC236}">
                  <a16:creationId xmlns:a16="http://schemas.microsoft.com/office/drawing/2014/main" id="{0D947E41-3FD3-534D-B3C2-857608CBF2EE}"/>
                </a:ext>
              </a:extLst>
            </p:cNvPr>
            <p:cNvSpPr txBox="1"/>
            <p:nvPr/>
          </p:nvSpPr>
          <p:spPr>
            <a:xfrm>
              <a:off x="3557711" y="2396354"/>
              <a:ext cx="1585690" cy="307777"/>
            </a:xfrm>
            <a:prstGeom prst="rect">
              <a:avLst/>
            </a:prstGeom>
            <a:noFill/>
          </p:spPr>
          <p:txBody>
            <a:bodyPr wrap="none" rtlCol="0">
              <a:spAutoFit/>
            </a:bodyPr>
            <a:lstStyle/>
            <a:p>
              <a:r>
                <a:rPr lang="fr-FR" sz="1400" dirty="0"/>
                <a:t>Anas RABHI HAKIM</a:t>
              </a:r>
            </a:p>
          </p:txBody>
        </p:sp>
        <p:sp>
          <p:nvSpPr>
            <p:cNvPr id="15" name="ZoneTexte 14">
              <a:extLst>
                <a:ext uri="{FF2B5EF4-FFF2-40B4-BE49-F238E27FC236}">
                  <a16:creationId xmlns:a16="http://schemas.microsoft.com/office/drawing/2014/main" id="{87DDF362-3CD8-FD43-9B05-FCD20AA37019}"/>
                </a:ext>
              </a:extLst>
            </p:cNvPr>
            <p:cNvSpPr txBox="1"/>
            <p:nvPr/>
          </p:nvSpPr>
          <p:spPr>
            <a:xfrm>
              <a:off x="5684176" y="2396354"/>
              <a:ext cx="1374030" cy="307777"/>
            </a:xfrm>
            <a:prstGeom prst="rect">
              <a:avLst/>
            </a:prstGeom>
            <a:noFill/>
          </p:spPr>
          <p:txBody>
            <a:bodyPr wrap="none" rtlCol="0">
              <a:spAutoFit/>
            </a:bodyPr>
            <a:lstStyle/>
            <a:p>
              <a:r>
                <a:rPr lang="fr-FR" sz="1400" dirty="0"/>
                <a:t>Sarah LAUZERAL</a:t>
              </a:r>
            </a:p>
          </p:txBody>
        </p:sp>
        <p:sp>
          <p:nvSpPr>
            <p:cNvPr id="16" name="ZoneTexte 15">
              <a:extLst>
                <a:ext uri="{FF2B5EF4-FFF2-40B4-BE49-F238E27FC236}">
                  <a16:creationId xmlns:a16="http://schemas.microsoft.com/office/drawing/2014/main" id="{7C736AA0-42A1-774E-B7C2-289B51416676}"/>
                </a:ext>
              </a:extLst>
            </p:cNvPr>
            <p:cNvSpPr txBox="1"/>
            <p:nvPr/>
          </p:nvSpPr>
          <p:spPr>
            <a:xfrm>
              <a:off x="7598980" y="2396354"/>
              <a:ext cx="1528816" cy="307777"/>
            </a:xfrm>
            <a:prstGeom prst="rect">
              <a:avLst/>
            </a:prstGeom>
            <a:noFill/>
          </p:spPr>
          <p:txBody>
            <a:bodyPr wrap="none" rtlCol="0">
              <a:spAutoFit/>
            </a:bodyPr>
            <a:lstStyle/>
            <a:p>
              <a:r>
                <a:rPr lang="fr-FR" sz="1400" dirty="0"/>
                <a:t>Aurélie MERCADIE</a:t>
              </a:r>
            </a:p>
          </p:txBody>
        </p:sp>
      </p:grpSp>
      <p:grpSp>
        <p:nvGrpSpPr>
          <p:cNvPr id="19" name="Groupe 18">
            <a:extLst>
              <a:ext uri="{FF2B5EF4-FFF2-40B4-BE49-F238E27FC236}">
                <a16:creationId xmlns:a16="http://schemas.microsoft.com/office/drawing/2014/main" id="{1F8CD9B4-0D4E-6C40-A0E2-A03C99EADA3B}"/>
              </a:ext>
            </a:extLst>
          </p:cNvPr>
          <p:cNvGrpSpPr/>
          <p:nvPr/>
        </p:nvGrpSpPr>
        <p:grpSpPr>
          <a:xfrm>
            <a:off x="426202" y="4382567"/>
            <a:ext cx="7494354" cy="1512000"/>
            <a:chOff x="426202" y="4382567"/>
            <a:chExt cx="7494354" cy="1512000"/>
          </a:xfrm>
        </p:grpSpPr>
        <p:pic>
          <p:nvPicPr>
            <p:cNvPr id="9" name="Image 8" descr="Une image contenant personne, mur, habits, intérieur&#10;&#10;&#10;&#10;Description générée automatiquement">
              <a:extLst>
                <a:ext uri="{FF2B5EF4-FFF2-40B4-BE49-F238E27FC236}">
                  <a16:creationId xmlns:a16="http://schemas.microsoft.com/office/drawing/2014/main" id="{DDBBDA84-EB19-E843-85BB-76E542B139F6}"/>
                </a:ext>
              </a:extLst>
            </p:cNvPr>
            <p:cNvPicPr>
              <a:picLocks noChangeAspect="1"/>
            </p:cNvPicPr>
            <p:nvPr/>
          </p:nvPicPr>
          <p:blipFill rotWithShape="1">
            <a:blip r:embed="rId2"/>
            <a:srcRect l="-696" t="4817" r="696" b="20053"/>
            <a:stretch/>
          </p:blipFill>
          <p:spPr>
            <a:xfrm>
              <a:off x="4417376" y="4383870"/>
              <a:ext cx="1509394" cy="1509394"/>
            </a:xfrm>
            <a:prstGeom prst="ellipse">
              <a:avLst/>
            </a:prstGeom>
          </p:spPr>
        </p:pic>
        <p:pic>
          <p:nvPicPr>
            <p:cNvPr id="10" name="Google Shape;98;p13">
              <a:extLst>
                <a:ext uri="{FF2B5EF4-FFF2-40B4-BE49-F238E27FC236}">
                  <a16:creationId xmlns:a16="http://schemas.microsoft.com/office/drawing/2014/main" id="{CA29E3D6-C905-9E42-934E-D93C2C7CD49C}"/>
                </a:ext>
              </a:extLst>
            </p:cNvPr>
            <p:cNvPicPr preferRelativeResize="0"/>
            <p:nvPr/>
          </p:nvPicPr>
          <p:blipFill rotWithShape="1">
            <a:blip r:embed="rId3">
              <a:alphaModFix/>
            </a:blip>
            <a:srcRect l="8158" t="4371" r="39912" b="13205"/>
            <a:stretch/>
          </p:blipFill>
          <p:spPr>
            <a:xfrm>
              <a:off x="6412156" y="4384367"/>
              <a:ext cx="1508400" cy="1508400"/>
            </a:xfrm>
            <a:prstGeom prst="flowChartConnector">
              <a:avLst/>
            </a:prstGeom>
            <a:noFill/>
            <a:ln>
              <a:noFill/>
            </a:ln>
          </p:spPr>
        </p:pic>
        <p:pic>
          <p:nvPicPr>
            <p:cNvPr id="11" name="Google Shape;98;p13">
              <a:extLst>
                <a:ext uri="{FF2B5EF4-FFF2-40B4-BE49-F238E27FC236}">
                  <a16:creationId xmlns:a16="http://schemas.microsoft.com/office/drawing/2014/main" id="{D04333DB-4354-FC4B-98AB-7A5763425453}"/>
                </a:ext>
              </a:extLst>
            </p:cNvPr>
            <p:cNvPicPr preferRelativeResize="0"/>
            <p:nvPr/>
          </p:nvPicPr>
          <p:blipFill>
            <a:blip r:embed="rId4">
              <a:alphaModFix/>
            </a:blip>
            <a:stretch>
              <a:fillRect/>
            </a:stretch>
          </p:blipFill>
          <p:spPr>
            <a:xfrm>
              <a:off x="426202" y="4384367"/>
              <a:ext cx="1508400" cy="1508400"/>
            </a:xfrm>
            <a:prstGeom prst="ellipse">
              <a:avLst/>
            </a:prstGeom>
            <a:noFill/>
            <a:ln>
              <a:noFill/>
            </a:ln>
          </p:spPr>
        </p:pic>
        <p:pic>
          <p:nvPicPr>
            <p:cNvPr id="18" name="Google Shape;99;p13">
              <a:extLst>
                <a:ext uri="{FF2B5EF4-FFF2-40B4-BE49-F238E27FC236}">
                  <a16:creationId xmlns:a16="http://schemas.microsoft.com/office/drawing/2014/main" id="{E46024A5-AC14-C44E-AA3D-95618E5EB344}"/>
                </a:ext>
              </a:extLst>
            </p:cNvPr>
            <p:cNvPicPr preferRelativeResize="0"/>
            <p:nvPr/>
          </p:nvPicPr>
          <p:blipFill rotWithShape="1">
            <a:blip r:embed="rId5">
              <a:alphaModFix/>
            </a:blip>
            <a:srcRect l="16749" t="5744" r="19208" b="6414"/>
            <a:stretch/>
          </p:blipFill>
          <p:spPr>
            <a:xfrm>
              <a:off x="2419989" y="4382567"/>
              <a:ext cx="1512000" cy="1512000"/>
            </a:xfrm>
            <a:prstGeom prst="ellipse">
              <a:avLst/>
            </a:prstGeom>
            <a:noFill/>
            <a:ln>
              <a:noFill/>
            </a:ln>
          </p:spPr>
        </p:pic>
      </p:grpSp>
    </p:spTree>
    <p:extLst>
      <p:ext uri="{BB962C8B-B14F-4D97-AF65-F5344CB8AC3E}">
        <p14:creationId xmlns:p14="http://schemas.microsoft.com/office/powerpoint/2010/main" val="937383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ce réservé du contenu 1">
                <a:extLst>
                  <a:ext uri="{FF2B5EF4-FFF2-40B4-BE49-F238E27FC236}">
                    <a16:creationId xmlns:a16="http://schemas.microsoft.com/office/drawing/2014/main" id="{A95CE0B0-57BC-514A-B483-BA3259D8DA1C}"/>
                  </a:ext>
                </a:extLst>
              </p:cNvPr>
              <p:cNvSpPr>
                <a:spLocks noGrp="1"/>
              </p:cNvSpPr>
              <p:nvPr>
                <p:ph idx="1"/>
              </p:nvPr>
            </p:nvSpPr>
            <p:spPr/>
            <p:txBody>
              <a:bodyPr anchor="t"/>
              <a:lstStyle/>
              <a:p>
                <a:pPr marL="0" indent="0">
                  <a:buNone/>
                </a:pPr>
                <a:endParaRPr lang="en-US" dirty="0"/>
              </a:p>
              <a:p>
                <a:r>
                  <a:rPr lang="en-US" dirty="0"/>
                  <a:t>Considering now </a:t>
                </a:r>
                <a14:m>
                  <m:oMath xmlns:m="http://schemas.openxmlformats.org/officeDocument/2006/math">
                    <m:r>
                      <a:rPr lang="en-US" i="1">
                        <a:latin typeface="Cambria Math" panose="02040503050406030204" pitchFamily="18" charset="0"/>
                      </a:rPr>
                      <m:t>𝐵</m:t>
                    </m:r>
                    <m:r>
                      <a:rPr lang="en-US" i="1">
                        <a:latin typeface="Cambria Math" panose="02040503050406030204" pitchFamily="18" charset="0"/>
                      </a:rPr>
                      <m:t>=500</m:t>
                    </m:r>
                  </m:oMath>
                </a14:m>
                <a:r>
                  <a:rPr lang="en-US" dirty="0"/>
                  <a:t> random samples using the bootstrap method such that: </a:t>
                </a:r>
                <a14:m>
                  <m:oMath xmlns:m="http://schemas.openxmlformats.org/officeDocument/2006/math">
                    <m:sSup>
                      <m:sSupPr>
                        <m:ctrlPr>
                          <a:rPr lang="fr-FR" i="1">
                            <a:latin typeface="Cambria Math" panose="02040503050406030204" pitchFamily="18" charset="0"/>
                          </a:rPr>
                        </m:ctrlPr>
                      </m:sSupPr>
                      <m:e>
                        <m:acc>
                          <m:accPr>
                            <m:chr m:val="̂"/>
                            <m:ctrlPr>
                              <a:rPr lang="fr-FR" i="1">
                                <a:latin typeface="Cambria Math" panose="02040503050406030204" pitchFamily="18" charset="0"/>
                              </a:rPr>
                            </m:ctrlPr>
                          </m:accPr>
                          <m:e>
                            <m:r>
                              <a:rPr lang="en-US" i="1">
                                <a:latin typeface="Cambria Math" panose="02040503050406030204" pitchFamily="18" charset="0"/>
                              </a:rPr>
                              <m:t>𝜃</m:t>
                            </m:r>
                          </m:e>
                        </m:acc>
                      </m:e>
                      <m:sup>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sSup>
                      <m:sSupPr>
                        <m:ctrlPr>
                          <a:rPr lang="fr-FR" i="1">
                            <a:latin typeface="Cambria Math" panose="02040503050406030204" pitchFamily="18" charset="0"/>
                          </a:rPr>
                        </m:ctrlPr>
                      </m:sSupPr>
                      <m:e>
                        <m:sSubSup>
                          <m:sSubSupPr>
                            <m:ctrlPr>
                              <a:rPr lang="fr-FR" i="1">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1</m:t>
                            </m:r>
                          </m:sub>
                          <m:sup>
                            <m:r>
                              <a:rPr lang="en-US" i="1">
                                <a:latin typeface="Cambria Math" panose="02040503050406030204" pitchFamily="18" charset="0"/>
                              </a:rPr>
                              <m:t>∗</m:t>
                            </m:r>
                          </m:sup>
                        </m:sSubSup>
                      </m:e>
                      <m:sup>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sup>
                    </m:sSup>
                    <m:r>
                      <a:rPr lang="en-US" i="1">
                        <a:latin typeface="Cambria Math" panose="02040503050406030204" pitchFamily="18" charset="0"/>
                      </a:rPr>
                      <m:t>, ... , </m:t>
                    </m:r>
                    <m:sSup>
                      <m:sSupPr>
                        <m:ctrlPr>
                          <a:rPr lang="fr-FR" i="1">
                            <a:latin typeface="Cambria Math" panose="02040503050406030204" pitchFamily="18" charset="0"/>
                          </a:rPr>
                        </m:ctrlPr>
                      </m:sSupPr>
                      <m:e>
                        <m:sSubSup>
                          <m:sSubSupPr>
                            <m:ctrlPr>
                              <a:rPr lang="fr-FR" i="1">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𝑛</m:t>
                            </m:r>
                          </m:sub>
                          <m:sup>
                            <m:r>
                              <a:rPr lang="en-US" i="1">
                                <a:latin typeface="Cambria Math" panose="02040503050406030204" pitchFamily="18" charset="0"/>
                              </a:rPr>
                              <m:t>∗</m:t>
                            </m:r>
                          </m:sup>
                        </m:sSubSup>
                      </m:e>
                      <m:sup>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sup>
                    </m:sSup>
                    <m:r>
                      <a:rPr lang="en-US" i="1">
                        <a:latin typeface="Cambria Math" panose="02040503050406030204" pitchFamily="18" charset="0"/>
                      </a:rPr>
                      <m:t>)</m:t>
                    </m:r>
                  </m:oMath>
                </a14:m>
                <a:r>
                  <a:rPr lang="fr-FR" dirty="0"/>
                  <a:t>. </a:t>
                </a:r>
                <a:r>
                  <a:rPr lang="en-US" dirty="0"/>
                  <a:t>We want to evaluate the bias and root mean square error (RMSE) of the maximum likelihood estimators and the two Bayesian estimators using this simulation.</a:t>
                </a:r>
              </a:p>
              <a:p>
                <a:r>
                  <a:rPr lang="en-US" dirty="0"/>
                  <a:t>All estimators have a negative bias, meaning that they all underestimate the true  on average. Maximum likelihood and discrete Bayesian models lead approximately to the same bias in their respective estimator. However, the Bayesian estimator derived from a Gamma prior has the lower bias</a:t>
                </a:r>
                <a:endParaRPr lang="fr-FR" dirty="0"/>
              </a:p>
            </p:txBody>
          </p:sp>
        </mc:Choice>
        <mc:Fallback xmlns="">
          <p:sp>
            <p:nvSpPr>
              <p:cNvPr id="2" name="Espace réservé du contenu 1">
                <a:extLst>
                  <a:ext uri="{FF2B5EF4-FFF2-40B4-BE49-F238E27FC236}">
                    <a16:creationId xmlns:a16="http://schemas.microsoft.com/office/drawing/2014/main" id="{A95CE0B0-57BC-514A-B483-BA3259D8DA1C}"/>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fr-FR">
                    <a:noFill/>
                  </a:rPr>
                  <a:t> </a:t>
                </a:r>
              </a:p>
            </p:txBody>
          </p:sp>
        </mc:Fallback>
      </mc:AlternateContent>
      <p:sp>
        <p:nvSpPr>
          <p:cNvPr id="3" name="Espace réservé de la date 2">
            <a:extLst>
              <a:ext uri="{FF2B5EF4-FFF2-40B4-BE49-F238E27FC236}">
                <a16:creationId xmlns:a16="http://schemas.microsoft.com/office/drawing/2014/main" id="{9F342E8A-07B0-7249-B850-6C99570AC087}"/>
              </a:ext>
            </a:extLst>
          </p:cNvPr>
          <p:cNvSpPr>
            <a:spLocks noGrp="1"/>
          </p:cNvSpPr>
          <p:nvPr>
            <p:ph type="dt" sz="half" idx="10"/>
          </p:nvPr>
        </p:nvSpPr>
        <p:spPr/>
        <p:txBody>
          <a:bodyPr/>
          <a:lstStyle/>
          <a:p>
            <a:r>
              <a:rPr lang="fr-FR"/>
              <a:t>27/11/2018</a:t>
            </a:r>
          </a:p>
        </p:txBody>
      </p:sp>
      <p:sp>
        <p:nvSpPr>
          <p:cNvPr id="4" name="Espace réservé du numéro de diapositive 3">
            <a:extLst>
              <a:ext uri="{FF2B5EF4-FFF2-40B4-BE49-F238E27FC236}">
                <a16:creationId xmlns:a16="http://schemas.microsoft.com/office/drawing/2014/main" id="{F738D3D4-89C4-AF46-82D9-20149B1832C5}"/>
              </a:ext>
            </a:extLst>
          </p:cNvPr>
          <p:cNvSpPr>
            <a:spLocks noGrp="1"/>
          </p:cNvSpPr>
          <p:nvPr>
            <p:ph type="sldNum" sz="quarter" idx="12"/>
          </p:nvPr>
        </p:nvSpPr>
        <p:spPr/>
        <p:txBody>
          <a:bodyPr/>
          <a:lstStyle/>
          <a:p>
            <a:fld id="{7A60279F-17C3-5747-909F-C825E1D3A1E3}" type="slidenum">
              <a:rPr lang="fr-FR" smtClean="0"/>
              <a:t>10</a:t>
            </a:fld>
            <a:endParaRPr lang="fr-FR"/>
          </a:p>
        </p:txBody>
      </p:sp>
      <p:sp>
        <p:nvSpPr>
          <p:cNvPr id="6" name="ZoneTexte 5">
            <a:extLst>
              <a:ext uri="{FF2B5EF4-FFF2-40B4-BE49-F238E27FC236}">
                <a16:creationId xmlns:a16="http://schemas.microsoft.com/office/drawing/2014/main" id="{FA6D5253-EDD2-8449-8833-24B254A7FC7A}"/>
              </a:ext>
            </a:extLst>
          </p:cNvPr>
          <p:cNvSpPr txBox="1"/>
          <p:nvPr/>
        </p:nvSpPr>
        <p:spPr>
          <a:xfrm>
            <a:off x="0" y="0"/>
            <a:ext cx="12192000" cy="1080000"/>
          </a:xfrm>
          <a:prstGeom prst="rect">
            <a:avLst/>
          </a:prstGeom>
          <a:noFill/>
        </p:spPr>
        <p:txBody>
          <a:bodyPr wrap="none" rtlCol="0" anchor="ctr">
            <a:noAutofit/>
          </a:bodyPr>
          <a:lstStyle/>
          <a:p>
            <a:r>
              <a:rPr lang="en-US" sz="2800" b="1" dirty="0">
                <a:solidFill>
                  <a:schemeClr val="bg1"/>
                </a:solidFill>
              </a:rPr>
              <a:t>Data-based simulation approach – bootstrap (2/3)</a:t>
            </a:r>
            <a:endParaRPr lang="fr-FR" sz="2800" b="1" dirty="0">
              <a:solidFill>
                <a:schemeClr val="bg1"/>
              </a:solidFill>
            </a:endParaRPr>
          </a:p>
        </p:txBody>
      </p:sp>
      <mc:AlternateContent xmlns:mc="http://schemas.openxmlformats.org/markup-compatibility/2006" xmlns:a14="http://schemas.microsoft.com/office/drawing/2010/main">
        <mc:Choice Requires="a14">
          <p:graphicFrame>
            <p:nvGraphicFramePr>
              <p:cNvPr id="7" name="Tableau 6">
                <a:extLst>
                  <a:ext uri="{FF2B5EF4-FFF2-40B4-BE49-F238E27FC236}">
                    <a16:creationId xmlns:a16="http://schemas.microsoft.com/office/drawing/2014/main" id="{75ABB9D7-1BFF-FC46-B3D9-E4F4D4EE1B2B}"/>
                  </a:ext>
                </a:extLst>
              </p:cNvPr>
              <p:cNvGraphicFramePr>
                <a:graphicFrameLocks noGrp="1"/>
              </p:cNvGraphicFramePr>
              <p:nvPr>
                <p:extLst>
                  <p:ext uri="{D42A27DB-BD31-4B8C-83A1-F6EECF244321}">
                    <p14:modId xmlns:p14="http://schemas.microsoft.com/office/powerpoint/2010/main" val="1953277660"/>
                  </p:ext>
                </p:extLst>
              </p:nvPr>
            </p:nvGraphicFramePr>
            <p:xfrm>
              <a:off x="934105" y="4134237"/>
              <a:ext cx="10323789" cy="1461680"/>
            </p:xfrm>
            <a:graphic>
              <a:graphicData uri="http://schemas.openxmlformats.org/drawingml/2006/table">
                <a:tbl>
                  <a:tblPr firstRow="1" bandRow="1">
                    <a:tableStyleId>{BC89EF96-8CEA-46FF-86C4-4CE0E7609802}</a:tableStyleId>
                  </a:tblPr>
                  <a:tblGrid>
                    <a:gridCol w="1474827">
                      <a:extLst>
                        <a:ext uri="{9D8B030D-6E8A-4147-A177-3AD203B41FA5}">
                          <a16:colId xmlns:a16="http://schemas.microsoft.com/office/drawing/2014/main" val="2135346354"/>
                        </a:ext>
                      </a:extLst>
                    </a:gridCol>
                    <a:gridCol w="1474827">
                      <a:extLst>
                        <a:ext uri="{9D8B030D-6E8A-4147-A177-3AD203B41FA5}">
                          <a16:colId xmlns:a16="http://schemas.microsoft.com/office/drawing/2014/main" val="4244019499"/>
                        </a:ext>
                      </a:extLst>
                    </a:gridCol>
                    <a:gridCol w="1474827">
                      <a:extLst>
                        <a:ext uri="{9D8B030D-6E8A-4147-A177-3AD203B41FA5}">
                          <a16:colId xmlns:a16="http://schemas.microsoft.com/office/drawing/2014/main" val="3816537566"/>
                        </a:ext>
                      </a:extLst>
                    </a:gridCol>
                    <a:gridCol w="1474827">
                      <a:extLst>
                        <a:ext uri="{9D8B030D-6E8A-4147-A177-3AD203B41FA5}">
                          <a16:colId xmlns:a16="http://schemas.microsoft.com/office/drawing/2014/main" val="136012495"/>
                        </a:ext>
                      </a:extLst>
                    </a:gridCol>
                    <a:gridCol w="1474827">
                      <a:extLst>
                        <a:ext uri="{9D8B030D-6E8A-4147-A177-3AD203B41FA5}">
                          <a16:colId xmlns:a16="http://schemas.microsoft.com/office/drawing/2014/main" val="2218589791"/>
                        </a:ext>
                      </a:extLst>
                    </a:gridCol>
                    <a:gridCol w="1474827">
                      <a:extLst>
                        <a:ext uri="{9D8B030D-6E8A-4147-A177-3AD203B41FA5}">
                          <a16:colId xmlns:a16="http://schemas.microsoft.com/office/drawing/2014/main" val="2927577418"/>
                        </a:ext>
                      </a:extLst>
                    </a:gridCol>
                    <a:gridCol w="1474827">
                      <a:extLst>
                        <a:ext uri="{9D8B030D-6E8A-4147-A177-3AD203B41FA5}">
                          <a16:colId xmlns:a16="http://schemas.microsoft.com/office/drawing/2014/main" val="3170988207"/>
                        </a:ext>
                      </a:extLst>
                    </a:gridCol>
                  </a:tblGrid>
                  <a:tr h="360000">
                    <a:tc>
                      <a:txBody>
                        <a:bodyPr/>
                        <a:lstStyle/>
                        <a:p>
                          <a:pPr algn="ctr"/>
                          <a:endParaRPr lang="en-US" sz="1600" b="1" i="0" noProof="0" dirty="0"/>
                        </a:p>
                      </a:txBody>
                      <a:tcPr anchor="ctr">
                        <a:solidFill>
                          <a:schemeClr val="accent1">
                            <a:lumMod val="20000"/>
                            <a:lumOff val="80000"/>
                          </a:schemeClr>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noProof="0" dirty="0"/>
                            <a:t>Per week</a:t>
                          </a:r>
                        </a:p>
                      </a:txBody>
                      <a:tcPr anchor="ctr">
                        <a:solidFill>
                          <a:schemeClr val="accent1">
                            <a:lumMod val="20000"/>
                            <a:lumOff val="8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noProof="0" dirty="0"/>
                        </a:p>
                      </a:txBody>
                      <a:tcPr anchor="ctr">
                        <a:solidFill>
                          <a:schemeClr val="accent1">
                            <a:lumMod val="20000"/>
                            <a:lumOff val="8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noProof="0" dirty="0"/>
                        </a:p>
                      </a:txBody>
                      <a:tcPr anchor="ctr">
                        <a:solidFill>
                          <a:schemeClr val="accent1">
                            <a:lumMod val="20000"/>
                            <a:lumOff val="80000"/>
                          </a:schemeClr>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noProof="0" dirty="0"/>
                            <a:t>Per month</a:t>
                          </a:r>
                        </a:p>
                      </a:txBody>
                      <a:tcPr anchor="ctr">
                        <a:solidFill>
                          <a:schemeClr val="accent1">
                            <a:lumMod val="20000"/>
                            <a:lumOff val="8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noProof="0" dirty="0"/>
                        </a:p>
                      </a:txBody>
                      <a:tcPr anchor="ctr">
                        <a:solidFill>
                          <a:schemeClr val="accent1">
                            <a:lumMod val="20000"/>
                            <a:lumOff val="8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noProof="0" dirty="0"/>
                        </a:p>
                      </a:txBody>
                      <a:tcPr anchor="ctr">
                        <a:solidFill>
                          <a:schemeClr val="accent1">
                            <a:lumMod val="20000"/>
                            <a:lumOff val="80000"/>
                          </a:schemeClr>
                        </a:solidFill>
                      </a:tcPr>
                    </a:tc>
                    <a:extLst>
                      <a:ext uri="{0D108BD9-81ED-4DB2-BD59-A6C34878D82A}">
                        <a16:rowId xmlns:a16="http://schemas.microsoft.com/office/drawing/2014/main" val="609812930"/>
                      </a:ext>
                    </a:extLst>
                  </a:tr>
                  <a:tr h="360000">
                    <a:tc>
                      <a:txBody>
                        <a:bodyPr/>
                        <a:lstStyle/>
                        <a:p>
                          <a:pPr algn="ctr"/>
                          <a:endParaRPr lang="en-US" sz="1400" b="1" i="0" noProof="0" dirty="0"/>
                        </a:p>
                      </a:txBody>
                      <a:tcPr anchor="ctr">
                        <a:solidFill>
                          <a:schemeClr val="accent1">
                            <a:lumMod val="20000"/>
                            <a:lumOff val="80000"/>
                          </a:schemeClr>
                        </a:solidFill>
                      </a:tcPr>
                    </a:tc>
                    <a:tc>
                      <a:txBody>
                        <a:bodyPr/>
                        <a:lstStyle/>
                        <a:p>
                          <a:pPr algn="ctr"/>
                          <a:r>
                            <a:rPr lang="en-US" sz="1400" b="1" i="0" noProof="0" dirty="0"/>
                            <a:t>MLE</a:t>
                          </a:r>
                        </a:p>
                      </a:txBody>
                      <a:tcPr anchor="ctr">
                        <a:solidFill>
                          <a:schemeClr val="accent1">
                            <a:lumMod val="20000"/>
                            <a:lumOff val="80000"/>
                          </a:schemeClr>
                        </a:solidFill>
                      </a:tcPr>
                    </a:tc>
                    <a:tc>
                      <a:txBody>
                        <a:bodyPr/>
                        <a:lstStyle/>
                        <a:p>
                          <a:pPr algn="ctr"/>
                          <a:r>
                            <a:rPr lang="en-US" sz="1400" b="1" i="0" noProof="0" dirty="0"/>
                            <a:t>Uniform prior</a:t>
                          </a:r>
                        </a:p>
                      </a:txBody>
                      <a:tcPr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i="0" noProof="0" dirty="0"/>
                            <a:t>Gamma prior</a:t>
                          </a:r>
                        </a:p>
                      </a:txBody>
                      <a:tcPr anchor="ctr">
                        <a:solidFill>
                          <a:schemeClr val="accent1">
                            <a:lumMod val="20000"/>
                            <a:lumOff val="80000"/>
                          </a:schemeClr>
                        </a:solidFill>
                      </a:tcPr>
                    </a:tc>
                    <a:tc>
                      <a:txBody>
                        <a:bodyPr/>
                        <a:lstStyle/>
                        <a:p>
                          <a:pPr algn="ctr"/>
                          <a:r>
                            <a:rPr lang="en-US" sz="1400" b="1" i="0" noProof="0" dirty="0"/>
                            <a:t>MLE</a:t>
                          </a:r>
                        </a:p>
                      </a:txBody>
                      <a:tcPr anchor="ctr">
                        <a:solidFill>
                          <a:schemeClr val="accent1">
                            <a:lumMod val="20000"/>
                            <a:lumOff val="80000"/>
                          </a:schemeClr>
                        </a:solidFill>
                      </a:tcPr>
                    </a:tc>
                    <a:tc>
                      <a:txBody>
                        <a:bodyPr/>
                        <a:lstStyle/>
                        <a:p>
                          <a:pPr algn="ctr"/>
                          <a:r>
                            <a:rPr lang="en-US" sz="1400" b="1" i="0" noProof="0" dirty="0"/>
                            <a:t>Uniform prior</a:t>
                          </a:r>
                        </a:p>
                      </a:txBody>
                      <a:tcPr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i="0" noProof="0" dirty="0"/>
                            <a:t>Gamma prior</a:t>
                          </a:r>
                        </a:p>
                      </a:txBody>
                      <a:tcPr anchor="ctr">
                        <a:solidFill>
                          <a:schemeClr val="accent1">
                            <a:lumMod val="20000"/>
                            <a:lumOff val="80000"/>
                          </a:schemeClr>
                        </a:solidFill>
                      </a:tcPr>
                    </a:tc>
                    <a:extLst>
                      <a:ext uri="{0D108BD9-81ED-4DB2-BD59-A6C34878D82A}">
                        <a16:rowId xmlns:a16="http://schemas.microsoft.com/office/drawing/2014/main" val="1110869425"/>
                      </a:ext>
                    </a:extLst>
                  </a:tr>
                  <a:tr h="370840">
                    <a:tc>
                      <a:txBody>
                        <a:bodyPr/>
                        <a:lstStyle/>
                        <a:p>
                          <a:r>
                            <a:rPr lang="en-US" sz="1800" b="1" noProof="0" dirty="0"/>
                            <a:t>Bias</a:t>
                          </a:r>
                          <a:endParaRPr lang="fr-FR" dirty="0"/>
                        </a:p>
                      </a:txBody>
                      <a:tcPr>
                        <a:noFill/>
                      </a:tcPr>
                    </a:tc>
                    <a:tc>
                      <a:txBody>
                        <a:bodyPr/>
                        <a:lstStyle/>
                        <a:p>
                          <a:pPr algn="ctr"/>
                          <a:r>
                            <a:rPr lang="fr-FR" sz="1400" b="0" i="0" u="none" strike="noStrike" kern="1200" dirty="0">
                              <a:solidFill>
                                <a:schemeClr val="tx1"/>
                              </a:solidFill>
                              <a:effectLst/>
                              <a:latin typeface="Cambria Math" panose="02040503050406030204" pitchFamily="18" charset="0"/>
                              <a:ea typeface="Cambria Math" panose="02040503050406030204" pitchFamily="18" charset="0"/>
                              <a:cs typeface="+mn-cs"/>
                            </a:rPr>
                            <a:t>-0.002346154</a:t>
                          </a:r>
                          <a:endParaRPr lang="en-US" sz="1100" noProof="0" dirty="0">
                            <a:latin typeface="Cambria Math" panose="02040503050406030204" pitchFamily="18" charset="0"/>
                            <a:ea typeface="Cambria Math" panose="02040503050406030204" pitchFamily="18"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0" u="none" strike="noStrike" kern="1200" dirty="0">
                              <a:solidFill>
                                <a:schemeClr val="tx1"/>
                              </a:solidFill>
                              <a:effectLst/>
                              <a:latin typeface="Cambria Math" panose="02040503050406030204" pitchFamily="18" charset="0"/>
                              <a:ea typeface="Cambria Math" panose="02040503050406030204" pitchFamily="18" charset="0"/>
                              <a:cs typeface="+mn-cs"/>
                            </a:rPr>
                            <a:t>-0.002384616</a:t>
                          </a:r>
                          <a:endParaRPr lang="fr-FR" sz="1100" kern="1200" dirty="0">
                            <a:solidFill>
                              <a:schemeClr val="tx1"/>
                            </a:solidFill>
                            <a:effectLst/>
                            <a:latin typeface="Cambria Math" panose="02040503050406030204" pitchFamily="18" charset="0"/>
                            <a:ea typeface="Cambria Math" panose="02040503050406030204" pitchFamily="18" charset="0"/>
                            <a:cs typeface="+mn-cs"/>
                          </a:endParaRPr>
                        </a:p>
                      </a:txBody>
                      <a:tcPr anchor="ctr">
                        <a:noFill/>
                      </a:tcPr>
                    </a:tc>
                    <a:tc>
                      <a:txBody>
                        <a:bodyPr/>
                        <a:lstStyle/>
                        <a:p>
                          <a:pPr algn="ctr"/>
                          <a:r>
                            <a:rPr lang="fr-FR" sz="1400" b="0" i="0" u="none" strike="noStrike" kern="1200" dirty="0">
                              <a:solidFill>
                                <a:schemeClr val="tx1"/>
                              </a:solidFill>
                              <a:effectLst/>
                              <a:latin typeface="Cambria Math" panose="02040503050406030204" pitchFamily="18" charset="0"/>
                              <a:ea typeface="Cambria Math" panose="02040503050406030204" pitchFamily="18" charset="0"/>
                              <a:cs typeface="+mn-cs"/>
                            </a:rPr>
                            <a:t>-0.001158879</a:t>
                          </a:r>
                          <a:endParaRPr lang="en-US" sz="1100" noProof="0" dirty="0">
                            <a:latin typeface="Cambria Math" panose="02040503050406030204" pitchFamily="18" charset="0"/>
                            <a:ea typeface="Cambria Math" panose="02040503050406030204" pitchFamily="18" charset="0"/>
                          </a:endParaRPr>
                        </a:p>
                      </a:txBody>
                      <a:tcPr anchor="ctr">
                        <a:noFill/>
                      </a:tcPr>
                    </a:tc>
                    <a:tc>
                      <a:txBody>
                        <a:bodyPr/>
                        <a:lstStyle/>
                        <a:p>
                          <a:pPr algn="ctr"/>
                          <a14:m>
                            <m:oMathPara xmlns:m="http://schemas.openxmlformats.org/officeDocument/2006/math">
                              <m:oMathParaPr>
                                <m:jc m:val="centerGroup"/>
                              </m:oMathParaPr>
                              <m:oMath xmlns:m="http://schemas.openxmlformats.org/officeDocument/2006/math">
                                <m:r>
                                  <m:rPr>
                                    <m:nor/>
                                  </m:rPr>
                                  <a:rPr lang="fr-FR" sz="1400" b="0" i="0" u="none" strike="noStrike" kern="1200" smtClean="0">
                                    <a:solidFill>
                                      <a:schemeClr val="tx1"/>
                                    </a:solidFill>
                                    <a:effectLst/>
                                    <a:latin typeface="Cambria Math" panose="02040503050406030204" pitchFamily="18" charset="0"/>
                                    <a:ea typeface="Cambria Math" panose="02040503050406030204" pitchFamily="18" charset="0"/>
                                    <a:cs typeface="+mn-cs"/>
                                  </a:rPr>
                                  <m:t>0.01595833</m:t>
                                </m:r>
                              </m:oMath>
                            </m:oMathPara>
                          </a14:m>
                          <a:endParaRPr lang="en-US" sz="1100" noProof="0" dirty="0">
                            <a:latin typeface="Cambria Math" panose="02040503050406030204" pitchFamily="18" charset="0"/>
                            <a:ea typeface="Cambria Math" panose="02040503050406030204" pitchFamily="18"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0" u="none" strike="noStrike" kern="1200" dirty="0">
                              <a:solidFill>
                                <a:schemeClr val="tx1"/>
                              </a:solidFill>
                              <a:effectLst/>
                              <a:latin typeface="Cambria Math" panose="02040503050406030204" pitchFamily="18" charset="0"/>
                              <a:ea typeface="Cambria Math" panose="02040503050406030204" pitchFamily="18" charset="0"/>
                              <a:cs typeface="+mn-cs"/>
                            </a:rPr>
                            <a:t>0.01595833</a:t>
                          </a:r>
                          <a:endParaRPr lang="fr-FR" sz="1100" kern="1200" dirty="0">
                            <a:solidFill>
                              <a:schemeClr val="tx1"/>
                            </a:solidFill>
                            <a:effectLst/>
                            <a:latin typeface="Cambria Math" panose="02040503050406030204" pitchFamily="18" charset="0"/>
                            <a:ea typeface="Cambria Math" panose="02040503050406030204" pitchFamily="18" charset="0"/>
                            <a:cs typeface="+mn-cs"/>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fr-FR" sz="1400" b="0" i="0" u="none" strike="noStrike" kern="1200" smtClean="0">
                                    <a:solidFill>
                                      <a:schemeClr val="tx1"/>
                                    </a:solidFill>
                                    <a:effectLst/>
                                    <a:latin typeface="Cambria Math" panose="02040503050406030204" pitchFamily="18" charset="0"/>
                                    <a:ea typeface="Cambria Math" panose="02040503050406030204" pitchFamily="18" charset="0"/>
                                    <a:cs typeface="+mn-cs"/>
                                  </a:rPr>
                                  <m:t>0.007436893</m:t>
                                </m:r>
                              </m:oMath>
                            </m:oMathPara>
                          </a14:m>
                          <a:endParaRPr lang="fr-FR" sz="1100" kern="1200" dirty="0">
                            <a:solidFill>
                              <a:schemeClr val="tx1"/>
                            </a:solidFill>
                            <a:effectLst/>
                            <a:latin typeface="Cambria Math" panose="02040503050406030204" pitchFamily="18" charset="0"/>
                            <a:ea typeface="Cambria Math" panose="02040503050406030204" pitchFamily="18" charset="0"/>
                            <a:cs typeface="+mn-cs"/>
                          </a:endParaRPr>
                        </a:p>
                      </a:txBody>
                      <a:tcPr anchor="ctr">
                        <a:noFill/>
                      </a:tcPr>
                    </a:tc>
                    <a:extLst>
                      <a:ext uri="{0D108BD9-81ED-4DB2-BD59-A6C34878D82A}">
                        <a16:rowId xmlns:a16="http://schemas.microsoft.com/office/drawing/2014/main" val="1427368987"/>
                      </a:ext>
                    </a:extLst>
                  </a:tr>
                  <a:tr h="370840">
                    <a:tc>
                      <a:txBody>
                        <a:bodyPr/>
                        <a:lstStyle/>
                        <a:p>
                          <a:r>
                            <a:rPr lang="en-US" sz="1800" b="1" noProof="0" dirty="0"/>
                            <a:t>RMSE</a:t>
                          </a:r>
                          <a:endParaRPr lang="fr-FR" dirty="0"/>
                        </a:p>
                      </a:txBody>
                      <a:tcPr>
                        <a:noFill/>
                      </a:tcPr>
                    </a:tc>
                    <a:tc>
                      <a:txBody>
                        <a:bodyPr/>
                        <a:lstStyle/>
                        <a:p>
                          <a:pPr algn="ctr"/>
                          <a:r>
                            <a:rPr lang="fr-FR" sz="1400" b="0" i="0" u="none" strike="noStrike" kern="1200" dirty="0">
                              <a:solidFill>
                                <a:schemeClr val="tx1"/>
                              </a:solidFill>
                              <a:effectLst/>
                              <a:latin typeface="Cambria Math" panose="02040503050406030204" pitchFamily="18" charset="0"/>
                              <a:ea typeface="Cambria Math" panose="02040503050406030204" pitchFamily="18" charset="0"/>
                              <a:cs typeface="+mn-cs"/>
                            </a:rPr>
                            <a:t>0.05684718</a:t>
                          </a:r>
                          <a:endParaRPr lang="en-US" sz="1100" noProof="0" dirty="0">
                            <a:latin typeface="Cambria Math" panose="02040503050406030204" pitchFamily="18" charset="0"/>
                            <a:ea typeface="Cambria Math" panose="02040503050406030204" pitchFamily="18" charset="0"/>
                          </a:endParaRPr>
                        </a:p>
                      </a:txBody>
                      <a:tcPr anchor="ctr">
                        <a:noFill/>
                      </a:tcPr>
                    </a:tc>
                    <a:tc>
                      <a:txBody>
                        <a:bodyPr/>
                        <a:lstStyle/>
                        <a:p>
                          <a:pPr algn="ctr"/>
                          <a:r>
                            <a:rPr lang="fr-FR" sz="1400" b="0" i="0" u="none" strike="noStrike" kern="1200" dirty="0">
                              <a:solidFill>
                                <a:schemeClr val="tx1"/>
                              </a:solidFill>
                              <a:effectLst/>
                              <a:latin typeface="Cambria Math" panose="02040503050406030204" pitchFamily="18" charset="0"/>
                              <a:ea typeface="Cambria Math" panose="02040503050406030204" pitchFamily="18" charset="0"/>
                              <a:cs typeface="+mn-cs"/>
                            </a:rPr>
                            <a:t>0.05684717</a:t>
                          </a:r>
                          <a:endParaRPr lang="en-US" sz="1100" noProof="0" dirty="0">
                            <a:latin typeface="Cambria Math" panose="02040503050406030204" pitchFamily="18" charset="0"/>
                            <a:ea typeface="Cambria Math" panose="02040503050406030204" pitchFamily="18" charset="0"/>
                          </a:endParaRPr>
                        </a:p>
                      </a:txBody>
                      <a:tcPr anchor="ctr">
                        <a:noFill/>
                      </a:tcPr>
                    </a:tc>
                    <a:tc>
                      <a:txBody>
                        <a:bodyPr/>
                        <a:lstStyle/>
                        <a:p>
                          <a:pPr algn="ctr"/>
                          <a14:m>
                            <m:oMathPara xmlns:m="http://schemas.openxmlformats.org/officeDocument/2006/math">
                              <m:oMathParaPr>
                                <m:jc m:val="centerGroup"/>
                              </m:oMathParaPr>
                              <m:oMath xmlns:m="http://schemas.openxmlformats.org/officeDocument/2006/math">
                                <m:r>
                                  <m:rPr>
                                    <m:nor/>
                                  </m:rPr>
                                  <a:rPr lang="fr-FR" sz="1400" b="0" i="0" u="none" strike="noStrike" kern="1200" smtClean="0">
                                    <a:solidFill>
                                      <a:schemeClr val="tx1"/>
                                    </a:solidFill>
                                    <a:effectLst/>
                                    <a:latin typeface="Cambria Math" panose="02040503050406030204" pitchFamily="18" charset="0"/>
                                    <a:ea typeface="Cambria Math" panose="02040503050406030204" pitchFamily="18" charset="0"/>
                                    <a:cs typeface="+mn-cs"/>
                                  </a:rPr>
                                  <m:t>0.02762666</m:t>
                                </m:r>
                              </m:oMath>
                            </m:oMathPara>
                          </a14:m>
                          <a:endParaRPr lang="en-US" sz="1100" noProof="0" dirty="0">
                            <a:latin typeface="Cambria Math" panose="02040503050406030204" pitchFamily="18" charset="0"/>
                            <a:ea typeface="Cambria Math" panose="02040503050406030204" pitchFamily="18" charset="0"/>
                          </a:endParaRPr>
                        </a:p>
                      </a:txBody>
                      <a:tcPr anchor="ctr">
                        <a:noFill/>
                      </a:tcPr>
                    </a:tc>
                    <a:tc>
                      <a:txBody>
                        <a:bodyPr/>
                        <a:lstStyle/>
                        <a:p>
                          <a:pPr algn="ctr"/>
                          <a14:m>
                            <m:oMathPara xmlns:m="http://schemas.openxmlformats.org/officeDocument/2006/math">
                              <m:oMathParaPr>
                                <m:jc m:val="centerGroup"/>
                              </m:oMathParaPr>
                              <m:oMath xmlns:m="http://schemas.openxmlformats.org/officeDocument/2006/math">
                                <m:r>
                                  <m:rPr>
                                    <m:nor/>
                                  </m:rPr>
                                  <a:rPr lang="fr-FR" sz="1400" b="0" i="0" u="none" strike="noStrike" kern="1200" smtClean="0">
                                    <a:solidFill>
                                      <a:schemeClr val="tx1"/>
                                    </a:solidFill>
                                    <a:effectLst/>
                                    <a:latin typeface="Cambria Math" panose="02040503050406030204" pitchFamily="18" charset="0"/>
                                    <a:ea typeface="Cambria Math" panose="02040503050406030204" pitchFamily="18" charset="0"/>
                                    <a:cs typeface="+mn-cs"/>
                                  </a:rPr>
                                  <m:t>0.2416523</m:t>
                                </m:r>
                              </m:oMath>
                            </m:oMathPara>
                          </a14:m>
                          <a:endParaRPr lang="en-US" sz="1100" noProof="0" dirty="0">
                            <a:latin typeface="Cambria Math" panose="02040503050406030204" pitchFamily="18" charset="0"/>
                            <a:ea typeface="Cambria Math" panose="02040503050406030204" pitchFamily="18"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fr-FR" sz="1400" b="0" i="0" u="none" strike="noStrike" kern="1200" smtClean="0">
                                    <a:solidFill>
                                      <a:schemeClr val="tx1"/>
                                    </a:solidFill>
                                    <a:effectLst/>
                                    <a:latin typeface="Cambria Math" panose="02040503050406030204" pitchFamily="18" charset="0"/>
                                    <a:ea typeface="Cambria Math" panose="02040503050406030204" pitchFamily="18" charset="0"/>
                                    <a:cs typeface="+mn-cs"/>
                                  </a:rPr>
                                  <m:t>0.2416523</m:t>
                                </m:r>
                              </m:oMath>
                            </m:oMathPara>
                          </a14:m>
                          <a:endParaRPr lang="fr-FR" sz="1100" kern="1200" dirty="0">
                            <a:solidFill>
                              <a:schemeClr val="tx1"/>
                            </a:solidFill>
                            <a:effectLst/>
                            <a:latin typeface="Cambria Math" panose="02040503050406030204" pitchFamily="18" charset="0"/>
                            <a:ea typeface="Cambria Math" panose="02040503050406030204" pitchFamily="18" charset="0"/>
                            <a:cs typeface="+mn-cs"/>
                          </a:endParaRPr>
                        </a:p>
                      </a:txBody>
                      <a:tcPr anchor="ctr">
                        <a:noFill/>
                      </a:tcPr>
                    </a:tc>
                    <a:tc>
                      <a:txBody>
                        <a:bodyPr/>
                        <a:lstStyle/>
                        <a:p>
                          <a:pPr algn="ctr"/>
                          <a14:m>
                            <m:oMathPara xmlns:m="http://schemas.openxmlformats.org/officeDocument/2006/math">
                              <m:oMathParaPr>
                                <m:jc m:val="centerGroup"/>
                              </m:oMathParaPr>
                              <m:oMath xmlns:m="http://schemas.openxmlformats.org/officeDocument/2006/math">
                                <m:r>
                                  <m:rPr>
                                    <m:nor/>
                                  </m:rPr>
                                  <a:rPr lang="fr-FR" sz="1400" b="0" i="0" u="none" strike="noStrike" kern="1200" smtClean="0">
                                    <a:solidFill>
                                      <a:schemeClr val="tx1"/>
                                    </a:solidFill>
                                    <a:effectLst/>
                                    <a:latin typeface="Cambria Math" panose="02040503050406030204" pitchFamily="18" charset="0"/>
                                    <a:ea typeface="Cambria Math" panose="02040503050406030204" pitchFamily="18" charset="0"/>
                                    <a:cs typeface="+mn-cs"/>
                                  </a:rPr>
                                  <m:t>0.1126147</m:t>
                                </m:r>
                              </m:oMath>
                            </m:oMathPara>
                          </a14:m>
                          <a:endParaRPr lang="en-US" sz="1100" noProof="0" dirty="0">
                            <a:latin typeface="Cambria Math" panose="02040503050406030204" pitchFamily="18" charset="0"/>
                            <a:ea typeface="Cambria Math" panose="02040503050406030204" pitchFamily="18" charset="0"/>
                          </a:endParaRPr>
                        </a:p>
                      </a:txBody>
                      <a:tcPr anchor="ctr">
                        <a:noFill/>
                      </a:tcPr>
                    </a:tc>
                    <a:extLst>
                      <a:ext uri="{0D108BD9-81ED-4DB2-BD59-A6C34878D82A}">
                        <a16:rowId xmlns:a16="http://schemas.microsoft.com/office/drawing/2014/main" val="1537550885"/>
                      </a:ext>
                    </a:extLst>
                  </a:tr>
                </a:tbl>
              </a:graphicData>
            </a:graphic>
          </p:graphicFrame>
        </mc:Choice>
        <mc:Fallback xmlns="">
          <p:graphicFrame>
            <p:nvGraphicFramePr>
              <p:cNvPr id="7" name="Tableau 6">
                <a:extLst>
                  <a:ext uri="{FF2B5EF4-FFF2-40B4-BE49-F238E27FC236}">
                    <a16:creationId xmlns:a16="http://schemas.microsoft.com/office/drawing/2014/main" id="{75ABB9D7-1BFF-FC46-B3D9-E4F4D4EE1B2B}"/>
                  </a:ext>
                </a:extLst>
              </p:cNvPr>
              <p:cNvGraphicFramePr>
                <a:graphicFrameLocks noGrp="1"/>
              </p:cNvGraphicFramePr>
              <p:nvPr>
                <p:extLst>
                  <p:ext uri="{D42A27DB-BD31-4B8C-83A1-F6EECF244321}">
                    <p14:modId xmlns:p14="http://schemas.microsoft.com/office/powerpoint/2010/main" val="1953277660"/>
                  </p:ext>
                </p:extLst>
              </p:nvPr>
            </p:nvGraphicFramePr>
            <p:xfrm>
              <a:off x="934105" y="4134237"/>
              <a:ext cx="10323789" cy="1461680"/>
            </p:xfrm>
            <a:graphic>
              <a:graphicData uri="http://schemas.openxmlformats.org/drawingml/2006/table">
                <a:tbl>
                  <a:tblPr firstRow="1" bandRow="1">
                    <a:tableStyleId>{BC89EF96-8CEA-46FF-86C4-4CE0E7609802}</a:tableStyleId>
                  </a:tblPr>
                  <a:tblGrid>
                    <a:gridCol w="1474827">
                      <a:extLst>
                        <a:ext uri="{9D8B030D-6E8A-4147-A177-3AD203B41FA5}">
                          <a16:colId xmlns:a16="http://schemas.microsoft.com/office/drawing/2014/main" val="2135346354"/>
                        </a:ext>
                      </a:extLst>
                    </a:gridCol>
                    <a:gridCol w="1474827">
                      <a:extLst>
                        <a:ext uri="{9D8B030D-6E8A-4147-A177-3AD203B41FA5}">
                          <a16:colId xmlns:a16="http://schemas.microsoft.com/office/drawing/2014/main" val="4244019499"/>
                        </a:ext>
                      </a:extLst>
                    </a:gridCol>
                    <a:gridCol w="1474827">
                      <a:extLst>
                        <a:ext uri="{9D8B030D-6E8A-4147-A177-3AD203B41FA5}">
                          <a16:colId xmlns:a16="http://schemas.microsoft.com/office/drawing/2014/main" val="3816537566"/>
                        </a:ext>
                      </a:extLst>
                    </a:gridCol>
                    <a:gridCol w="1474827">
                      <a:extLst>
                        <a:ext uri="{9D8B030D-6E8A-4147-A177-3AD203B41FA5}">
                          <a16:colId xmlns:a16="http://schemas.microsoft.com/office/drawing/2014/main" val="136012495"/>
                        </a:ext>
                      </a:extLst>
                    </a:gridCol>
                    <a:gridCol w="1474827">
                      <a:extLst>
                        <a:ext uri="{9D8B030D-6E8A-4147-A177-3AD203B41FA5}">
                          <a16:colId xmlns:a16="http://schemas.microsoft.com/office/drawing/2014/main" val="2218589791"/>
                        </a:ext>
                      </a:extLst>
                    </a:gridCol>
                    <a:gridCol w="1474827">
                      <a:extLst>
                        <a:ext uri="{9D8B030D-6E8A-4147-A177-3AD203B41FA5}">
                          <a16:colId xmlns:a16="http://schemas.microsoft.com/office/drawing/2014/main" val="2927577418"/>
                        </a:ext>
                      </a:extLst>
                    </a:gridCol>
                    <a:gridCol w="1474827">
                      <a:extLst>
                        <a:ext uri="{9D8B030D-6E8A-4147-A177-3AD203B41FA5}">
                          <a16:colId xmlns:a16="http://schemas.microsoft.com/office/drawing/2014/main" val="3170988207"/>
                        </a:ext>
                      </a:extLst>
                    </a:gridCol>
                  </a:tblGrid>
                  <a:tr h="360000">
                    <a:tc>
                      <a:txBody>
                        <a:bodyPr/>
                        <a:lstStyle/>
                        <a:p>
                          <a:pPr algn="ctr"/>
                          <a:endParaRPr lang="en-US" sz="1600" b="1" i="0" noProof="0" dirty="0"/>
                        </a:p>
                      </a:txBody>
                      <a:tcPr anchor="ctr">
                        <a:solidFill>
                          <a:schemeClr val="accent1">
                            <a:lumMod val="20000"/>
                            <a:lumOff val="80000"/>
                          </a:schemeClr>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noProof="0" dirty="0"/>
                            <a:t>Per week</a:t>
                          </a:r>
                        </a:p>
                      </a:txBody>
                      <a:tcPr anchor="ctr">
                        <a:solidFill>
                          <a:schemeClr val="accent1">
                            <a:lumMod val="20000"/>
                            <a:lumOff val="8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noProof="0" dirty="0"/>
                        </a:p>
                      </a:txBody>
                      <a:tcPr anchor="ctr">
                        <a:solidFill>
                          <a:schemeClr val="accent1">
                            <a:lumMod val="20000"/>
                            <a:lumOff val="8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noProof="0" dirty="0"/>
                        </a:p>
                      </a:txBody>
                      <a:tcPr anchor="ctr">
                        <a:solidFill>
                          <a:schemeClr val="accent1">
                            <a:lumMod val="20000"/>
                            <a:lumOff val="80000"/>
                          </a:schemeClr>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noProof="0" dirty="0"/>
                            <a:t>Per month</a:t>
                          </a:r>
                        </a:p>
                      </a:txBody>
                      <a:tcPr anchor="ctr">
                        <a:solidFill>
                          <a:schemeClr val="accent1">
                            <a:lumMod val="20000"/>
                            <a:lumOff val="8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noProof="0" dirty="0"/>
                        </a:p>
                      </a:txBody>
                      <a:tcPr anchor="ctr">
                        <a:solidFill>
                          <a:schemeClr val="accent1">
                            <a:lumMod val="20000"/>
                            <a:lumOff val="8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noProof="0" dirty="0"/>
                        </a:p>
                      </a:txBody>
                      <a:tcPr anchor="ctr">
                        <a:solidFill>
                          <a:schemeClr val="accent1">
                            <a:lumMod val="20000"/>
                            <a:lumOff val="80000"/>
                          </a:schemeClr>
                        </a:solidFill>
                      </a:tcPr>
                    </a:tc>
                    <a:extLst>
                      <a:ext uri="{0D108BD9-81ED-4DB2-BD59-A6C34878D82A}">
                        <a16:rowId xmlns:a16="http://schemas.microsoft.com/office/drawing/2014/main" val="609812930"/>
                      </a:ext>
                    </a:extLst>
                  </a:tr>
                  <a:tr h="360000">
                    <a:tc>
                      <a:txBody>
                        <a:bodyPr/>
                        <a:lstStyle/>
                        <a:p>
                          <a:pPr algn="ctr"/>
                          <a:endParaRPr lang="en-US" sz="1400" b="1" i="0" noProof="0" dirty="0"/>
                        </a:p>
                      </a:txBody>
                      <a:tcPr anchor="ctr">
                        <a:solidFill>
                          <a:schemeClr val="accent1">
                            <a:lumMod val="20000"/>
                            <a:lumOff val="80000"/>
                          </a:schemeClr>
                        </a:solidFill>
                      </a:tcPr>
                    </a:tc>
                    <a:tc>
                      <a:txBody>
                        <a:bodyPr/>
                        <a:lstStyle/>
                        <a:p>
                          <a:pPr algn="ctr"/>
                          <a:r>
                            <a:rPr lang="en-US" sz="1400" b="1" i="0" noProof="0" dirty="0"/>
                            <a:t>MLE</a:t>
                          </a:r>
                        </a:p>
                      </a:txBody>
                      <a:tcPr anchor="ctr">
                        <a:solidFill>
                          <a:schemeClr val="accent1">
                            <a:lumMod val="20000"/>
                            <a:lumOff val="80000"/>
                          </a:schemeClr>
                        </a:solidFill>
                      </a:tcPr>
                    </a:tc>
                    <a:tc>
                      <a:txBody>
                        <a:bodyPr/>
                        <a:lstStyle/>
                        <a:p>
                          <a:pPr algn="ctr"/>
                          <a:r>
                            <a:rPr lang="en-US" sz="1400" b="1" i="0" noProof="0" dirty="0"/>
                            <a:t>Uniform prior</a:t>
                          </a:r>
                        </a:p>
                      </a:txBody>
                      <a:tcPr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i="0" noProof="0" dirty="0"/>
                            <a:t>Gamma prior</a:t>
                          </a:r>
                        </a:p>
                      </a:txBody>
                      <a:tcPr anchor="ctr">
                        <a:solidFill>
                          <a:schemeClr val="accent1">
                            <a:lumMod val="20000"/>
                            <a:lumOff val="80000"/>
                          </a:schemeClr>
                        </a:solidFill>
                      </a:tcPr>
                    </a:tc>
                    <a:tc>
                      <a:txBody>
                        <a:bodyPr/>
                        <a:lstStyle/>
                        <a:p>
                          <a:pPr algn="ctr"/>
                          <a:r>
                            <a:rPr lang="en-US" sz="1400" b="1" i="0" noProof="0" dirty="0"/>
                            <a:t>MLE</a:t>
                          </a:r>
                        </a:p>
                      </a:txBody>
                      <a:tcPr anchor="ctr">
                        <a:solidFill>
                          <a:schemeClr val="accent1">
                            <a:lumMod val="20000"/>
                            <a:lumOff val="80000"/>
                          </a:schemeClr>
                        </a:solidFill>
                      </a:tcPr>
                    </a:tc>
                    <a:tc>
                      <a:txBody>
                        <a:bodyPr/>
                        <a:lstStyle/>
                        <a:p>
                          <a:pPr algn="ctr"/>
                          <a:r>
                            <a:rPr lang="en-US" sz="1400" b="1" i="0" noProof="0" dirty="0"/>
                            <a:t>Uniform prior</a:t>
                          </a:r>
                        </a:p>
                      </a:txBody>
                      <a:tcPr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i="0" noProof="0" dirty="0"/>
                            <a:t>Gamma prior</a:t>
                          </a:r>
                        </a:p>
                      </a:txBody>
                      <a:tcPr anchor="ctr">
                        <a:solidFill>
                          <a:schemeClr val="accent1">
                            <a:lumMod val="20000"/>
                            <a:lumOff val="80000"/>
                          </a:schemeClr>
                        </a:solidFill>
                      </a:tcPr>
                    </a:tc>
                    <a:extLst>
                      <a:ext uri="{0D108BD9-81ED-4DB2-BD59-A6C34878D82A}">
                        <a16:rowId xmlns:a16="http://schemas.microsoft.com/office/drawing/2014/main" val="1110869425"/>
                      </a:ext>
                    </a:extLst>
                  </a:tr>
                  <a:tr h="370840">
                    <a:tc>
                      <a:txBody>
                        <a:bodyPr/>
                        <a:lstStyle/>
                        <a:p>
                          <a:r>
                            <a:rPr lang="en-US" sz="1800" b="1" noProof="0" dirty="0"/>
                            <a:t>Bias</a:t>
                          </a:r>
                          <a:endParaRPr lang="fr-FR" dirty="0"/>
                        </a:p>
                      </a:txBody>
                      <a:tcPr>
                        <a:noFill/>
                      </a:tcPr>
                    </a:tc>
                    <a:tc>
                      <a:txBody>
                        <a:bodyPr/>
                        <a:lstStyle/>
                        <a:p>
                          <a:pPr algn="ctr"/>
                          <a:r>
                            <a:rPr lang="fr-FR" sz="1400" b="0" i="0" u="none" strike="noStrike" kern="1200" dirty="0">
                              <a:solidFill>
                                <a:schemeClr val="tx1"/>
                              </a:solidFill>
                              <a:effectLst/>
                              <a:latin typeface="Cambria Math" panose="02040503050406030204" pitchFamily="18" charset="0"/>
                              <a:ea typeface="Cambria Math" panose="02040503050406030204" pitchFamily="18" charset="0"/>
                              <a:cs typeface="+mn-cs"/>
                            </a:rPr>
                            <a:t>-0.002346154</a:t>
                          </a:r>
                          <a:endParaRPr lang="en-US" sz="1100" noProof="0" dirty="0">
                            <a:latin typeface="Cambria Math" panose="02040503050406030204" pitchFamily="18" charset="0"/>
                            <a:ea typeface="Cambria Math" panose="02040503050406030204" pitchFamily="18"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0" u="none" strike="noStrike" kern="1200" dirty="0">
                              <a:solidFill>
                                <a:schemeClr val="tx1"/>
                              </a:solidFill>
                              <a:effectLst/>
                              <a:latin typeface="Cambria Math" panose="02040503050406030204" pitchFamily="18" charset="0"/>
                              <a:ea typeface="Cambria Math" panose="02040503050406030204" pitchFamily="18" charset="0"/>
                              <a:cs typeface="+mn-cs"/>
                            </a:rPr>
                            <a:t>-0.002384616</a:t>
                          </a:r>
                          <a:endParaRPr lang="fr-FR" sz="1100" kern="1200" dirty="0">
                            <a:solidFill>
                              <a:schemeClr val="tx1"/>
                            </a:solidFill>
                            <a:effectLst/>
                            <a:latin typeface="Cambria Math" panose="02040503050406030204" pitchFamily="18" charset="0"/>
                            <a:ea typeface="Cambria Math" panose="02040503050406030204" pitchFamily="18" charset="0"/>
                            <a:cs typeface="+mn-cs"/>
                          </a:endParaRPr>
                        </a:p>
                      </a:txBody>
                      <a:tcPr anchor="ctr">
                        <a:noFill/>
                      </a:tcPr>
                    </a:tc>
                    <a:tc>
                      <a:txBody>
                        <a:bodyPr/>
                        <a:lstStyle/>
                        <a:p>
                          <a:pPr algn="ctr"/>
                          <a:r>
                            <a:rPr lang="fr-FR" sz="1400" b="0" i="0" u="none" strike="noStrike" kern="1200" dirty="0">
                              <a:solidFill>
                                <a:schemeClr val="tx1"/>
                              </a:solidFill>
                              <a:effectLst/>
                              <a:latin typeface="Cambria Math" panose="02040503050406030204" pitchFamily="18" charset="0"/>
                              <a:ea typeface="Cambria Math" panose="02040503050406030204" pitchFamily="18" charset="0"/>
                              <a:cs typeface="+mn-cs"/>
                            </a:rPr>
                            <a:t>-0.001158879</a:t>
                          </a:r>
                          <a:endParaRPr lang="en-US" sz="1100" noProof="0" dirty="0">
                            <a:latin typeface="Cambria Math" panose="02040503050406030204" pitchFamily="18" charset="0"/>
                            <a:ea typeface="Cambria Math" panose="02040503050406030204" pitchFamily="18" charset="0"/>
                          </a:endParaRPr>
                        </a:p>
                      </a:txBody>
                      <a:tcPr anchor="ctr">
                        <a:noFill/>
                      </a:tcPr>
                    </a:tc>
                    <a:tc>
                      <a:txBody>
                        <a:bodyPr/>
                        <a:lstStyle/>
                        <a:p>
                          <a:endParaRPr lang="fr-FR"/>
                        </a:p>
                      </a:txBody>
                      <a:tcPr anchor="ctr">
                        <a:blipFill>
                          <a:blip r:embed="rId3"/>
                          <a:stretch>
                            <a:fillRect l="-401724" t="-193333" r="-201724" b="-12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0" u="none" strike="noStrike" kern="1200" dirty="0">
                              <a:solidFill>
                                <a:schemeClr val="tx1"/>
                              </a:solidFill>
                              <a:effectLst/>
                              <a:latin typeface="Cambria Math" panose="02040503050406030204" pitchFamily="18" charset="0"/>
                              <a:ea typeface="Cambria Math" panose="02040503050406030204" pitchFamily="18" charset="0"/>
                              <a:cs typeface="+mn-cs"/>
                            </a:rPr>
                            <a:t>0.01595833</a:t>
                          </a:r>
                          <a:endParaRPr lang="fr-FR" sz="1100" kern="1200" dirty="0">
                            <a:solidFill>
                              <a:schemeClr val="tx1"/>
                            </a:solidFill>
                            <a:effectLst/>
                            <a:latin typeface="Cambria Math" panose="02040503050406030204" pitchFamily="18" charset="0"/>
                            <a:ea typeface="Cambria Math" panose="02040503050406030204" pitchFamily="18" charset="0"/>
                            <a:cs typeface="+mn-cs"/>
                          </a:endParaRPr>
                        </a:p>
                      </a:txBody>
                      <a:tcPr anchor="ctr">
                        <a:noFill/>
                      </a:tcPr>
                    </a:tc>
                    <a:tc>
                      <a:txBody>
                        <a:bodyPr/>
                        <a:lstStyle/>
                        <a:p>
                          <a:endParaRPr lang="fr-FR"/>
                        </a:p>
                      </a:txBody>
                      <a:tcPr anchor="ctr">
                        <a:blipFill>
                          <a:blip r:embed="rId3"/>
                          <a:stretch>
                            <a:fillRect l="-602586" t="-193333" r="-862" b="-120000"/>
                          </a:stretch>
                        </a:blipFill>
                      </a:tcPr>
                    </a:tc>
                    <a:extLst>
                      <a:ext uri="{0D108BD9-81ED-4DB2-BD59-A6C34878D82A}">
                        <a16:rowId xmlns:a16="http://schemas.microsoft.com/office/drawing/2014/main" val="1427368987"/>
                      </a:ext>
                    </a:extLst>
                  </a:tr>
                  <a:tr h="370840">
                    <a:tc>
                      <a:txBody>
                        <a:bodyPr/>
                        <a:lstStyle/>
                        <a:p>
                          <a:r>
                            <a:rPr lang="en-US" sz="1800" b="1" noProof="0" dirty="0"/>
                            <a:t>RMSE</a:t>
                          </a:r>
                          <a:endParaRPr lang="fr-FR" dirty="0"/>
                        </a:p>
                      </a:txBody>
                      <a:tcPr>
                        <a:noFill/>
                      </a:tcPr>
                    </a:tc>
                    <a:tc>
                      <a:txBody>
                        <a:bodyPr/>
                        <a:lstStyle/>
                        <a:p>
                          <a:pPr algn="ctr"/>
                          <a:r>
                            <a:rPr lang="fr-FR" sz="1400" b="0" i="0" u="none" strike="noStrike" kern="1200" dirty="0">
                              <a:solidFill>
                                <a:schemeClr val="tx1"/>
                              </a:solidFill>
                              <a:effectLst/>
                              <a:latin typeface="Cambria Math" panose="02040503050406030204" pitchFamily="18" charset="0"/>
                              <a:ea typeface="Cambria Math" panose="02040503050406030204" pitchFamily="18" charset="0"/>
                              <a:cs typeface="+mn-cs"/>
                            </a:rPr>
                            <a:t>0.05684718</a:t>
                          </a:r>
                          <a:endParaRPr lang="en-US" sz="1100" noProof="0" dirty="0">
                            <a:latin typeface="Cambria Math" panose="02040503050406030204" pitchFamily="18" charset="0"/>
                            <a:ea typeface="Cambria Math" panose="02040503050406030204" pitchFamily="18" charset="0"/>
                          </a:endParaRPr>
                        </a:p>
                      </a:txBody>
                      <a:tcPr anchor="ctr">
                        <a:noFill/>
                      </a:tcPr>
                    </a:tc>
                    <a:tc>
                      <a:txBody>
                        <a:bodyPr/>
                        <a:lstStyle/>
                        <a:p>
                          <a:pPr algn="ctr"/>
                          <a:r>
                            <a:rPr lang="fr-FR" sz="1400" b="0" i="0" u="none" strike="noStrike" kern="1200" dirty="0">
                              <a:solidFill>
                                <a:schemeClr val="tx1"/>
                              </a:solidFill>
                              <a:effectLst/>
                              <a:latin typeface="Cambria Math" panose="02040503050406030204" pitchFamily="18" charset="0"/>
                              <a:ea typeface="Cambria Math" panose="02040503050406030204" pitchFamily="18" charset="0"/>
                              <a:cs typeface="+mn-cs"/>
                            </a:rPr>
                            <a:t>0.05684717</a:t>
                          </a:r>
                          <a:endParaRPr lang="en-US" sz="1100" noProof="0" dirty="0">
                            <a:latin typeface="Cambria Math" panose="02040503050406030204" pitchFamily="18" charset="0"/>
                            <a:ea typeface="Cambria Math" panose="02040503050406030204" pitchFamily="18" charset="0"/>
                          </a:endParaRPr>
                        </a:p>
                      </a:txBody>
                      <a:tcPr anchor="ctr">
                        <a:noFill/>
                      </a:tcPr>
                    </a:tc>
                    <a:tc>
                      <a:txBody>
                        <a:bodyPr/>
                        <a:lstStyle/>
                        <a:p>
                          <a:endParaRPr lang="fr-FR"/>
                        </a:p>
                      </a:txBody>
                      <a:tcPr anchor="ctr">
                        <a:blipFill>
                          <a:blip r:embed="rId3"/>
                          <a:stretch>
                            <a:fillRect l="-301724" t="-303448" r="-301724" b="-24138"/>
                          </a:stretch>
                        </a:blipFill>
                      </a:tcPr>
                    </a:tc>
                    <a:tc>
                      <a:txBody>
                        <a:bodyPr/>
                        <a:lstStyle/>
                        <a:p>
                          <a:endParaRPr lang="fr-FR"/>
                        </a:p>
                      </a:txBody>
                      <a:tcPr anchor="ctr">
                        <a:blipFill>
                          <a:blip r:embed="rId3"/>
                          <a:stretch>
                            <a:fillRect l="-401724" t="-303448" r="-201724" b="-24138"/>
                          </a:stretch>
                        </a:blipFill>
                      </a:tcPr>
                    </a:tc>
                    <a:tc>
                      <a:txBody>
                        <a:bodyPr/>
                        <a:lstStyle/>
                        <a:p>
                          <a:endParaRPr lang="fr-FR"/>
                        </a:p>
                      </a:txBody>
                      <a:tcPr anchor="ctr">
                        <a:blipFill>
                          <a:blip r:embed="rId3"/>
                          <a:stretch>
                            <a:fillRect l="-497436" t="-303448" r="-100000" b="-24138"/>
                          </a:stretch>
                        </a:blipFill>
                      </a:tcPr>
                    </a:tc>
                    <a:tc>
                      <a:txBody>
                        <a:bodyPr/>
                        <a:lstStyle/>
                        <a:p>
                          <a:endParaRPr lang="fr-FR"/>
                        </a:p>
                      </a:txBody>
                      <a:tcPr anchor="ctr">
                        <a:blipFill>
                          <a:blip r:embed="rId3"/>
                          <a:stretch>
                            <a:fillRect l="-602586" t="-303448" r="-862" b="-24138"/>
                          </a:stretch>
                        </a:blipFill>
                      </a:tcPr>
                    </a:tc>
                    <a:extLst>
                      <a:ext uri="{0D108BD9-81ED-4DB2-BD59-A6C34878D82A}">
                        <a16:rowId xmlns:a16="http://schemas.microsoft.com/office/drawing/2014/main" val="1537550885"/>
                      </a:ext>
                    </a:extLst>
                  </a:tr>
                </a:tbl>
              </a:graphicData>
            </a:graphic>
          </p:graphicFrame>
        </mc:Fallback>
      </mc:AlternateContent>
    </p:spTree>
    <p:extLst>
      <p:ext uri="{BB962C8B-B14F-4D97-AF65-F5344CB8AC3E}">
        <p14:creationId xmlns:p14="http://schemas.microsoft.com/office/powerpoint/2010/main" val="2025229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ce réservé du contenu 1">
                <a:extLst>
                  <a:ext uri="{FF2B5EF4-FFF2-40B4-BE49-F238E27FC236}">
                    <a16:creationId xmlns:a16="http://schemas.microsoft.com/office/drawing/2014/main" id="{C7041345-ED52-4D49-B488-6A29CDA7FFED}"/>
                  </a:ext>
                </a:extLst>
              </p:cNvPr>
              <p:cNvSpPr>
                <a:spLocks noGrp="1"/>
              </p:cNvSpPr>
              <p:nvPr>
                <p:ph idx="1"/>
              </p:nvPr>
            </p:nvSpPr>
            <p:spPr/>
            <p:txBody>
              <a:bodyPr anchor="t"/>
              <a:lstStyle/>
              <a:p>
                <a:pPr marL="0" indent="0">
                  <a:buNone/>
                </a:pPr>
                <a:endParaRPr lang="en" dirty="0"/>
              </a:p>
              <a:p>
                <a:r>
                  <a:rPr lang="en" dirty="0"/>
                  <a:t>Per week estimators all have a negative bias, meaning that they all overestimate the true </a:t>
                </a:r>
                <a14:m>
                  <m:oMath xmlns:m="http://schemas.openxmlformats.org/officeDocument/2006/math">
                    <m:r>
                      <a:rPr lang="fr-FR" i="1">
                        <a:latin typeface="Cambria Math" panose="02040503050406030204" pitchFamily="18" charset="0"/>
                        <a:ea typeface="Cambria Math" panose="02040503050406030204" pitchFamily="18" charset="0"/>
                      </a:rPr>
                      <m:t>𝜃</m:t>
                    </m:r>
                  </m:oMath>
                </a14:m>
                <a:r>
                  <a:rPr lang="en" dirty="0"/>
                  <a:t> on average whereas per month estimators all have a positive bias, meaning that they all underestimate the true </a:t>
                </a:r>
                <a14:m>
                  <m:oMath xmlns:m="http://schemas.openxmlformats.org/officeDocument/2006/math">
                    <m:r>
                      <a:rPr lang="fr-FR" i="1">
                        <a:latin typeface="Cambria Math" panose="02040503050406030204" pitchFamily="18" charset="0"/>
                        <a:ea typeface="Cambria Math" panose="02040503050406030204" pitchFamily="18" charset="0"/>
                      </a:rPr>
                      <m:t>𝜃</m:t>
                    </m:r>
                  </m:oMath>
                </a14:m>
                <a:r>
                  <a:rPr lang="en" dirty="0"/>
                  <a:t>. Furthermore, MLE and the discrete </a:t>
                </a:r>
                <a:r>
                  <a:rPr lang="fr-FR" dirty="0" err="1"/>
                  <a:t>Bayesian</a:t>
                </a:r>
                <a:r>
                  <a:rPr lang="en" dirty="0"/>
                  <a:t> estimator lead approximately to the same bias in both case. The </a:t>
                </a:r>
                <a:r>
                  <a:rPr lang="fr-FR" dirty="0" err="1"/>
                  <a:t>Bayesian</a:t>
                </a:r>
                <a:r>
                  <a:rPr lang="en" dirty="0"/>
                  <a:t> estimator derived from a Gamma prior has the lower bias. </a:t>
                </a:r>
              </a:p>
              <a:p>
                <a:r>
                  <a:rPr lang="en" dirty="0"/>
                  <a:t>RMSE lead to the conclusion that MLE and discrete </a:t>
                </a:r>
                <a:r>
                  <a:rPr lang="fr-FR" dirty="0" err="1"/>
                  <a:t>Bayesian</a:t>
                </a:r>
                <a:r>
                  <a:rPr lang="en" dirty="0"/>
                  <a:t> estimator are equally accurate. The </a:t>
                </a:r>
                <a:r>
                  <a:rPr lang="fr-FR" dirty="0" err="1"/>
                  <a:t>Bayesian</a:t>
                </a:r>
                <a:r>
                  <a:rPr lang="en" dirty="0"/>
                  <a:t> estimator derived from a gamma prior has the lower RMSE and is therefore the most accurate.</a:t>
                </a:r>
                <a:endParaRPr lang="fr-FR" dirty="0"/>
              </a:p>
              <a:p>
                <a:r>
                  <a:rPr lang="en" dirty="0"/>
                  <a:t>Furthermore, one can note that the bias and the RMSE are larger considering per month estimator than considering per week estimator since the size of the sample is larger.</a:t>
                </a:r>
                <a:endParaRPr lang="fr-FR" dirty="0"/>
              </a:p>
            </p:txBody>
          </p:sp>
        </mc:Choice>
        <mc:Fallback xmlns="">
          <p:sp>
            <p:nvSpPr>
              <p:cNvPr id="2" name="Espace réservé du contenu 1">
                <a:extLst>
                  <a:ext uri="{FF2B5EF4-FFF2-40B4-BE49-F238E27FC236}">
                    <a16:creationId xmlns:a16="http://schemas.microsoft.com/office/drawing/2014/main" id="{C7041345-ED52-4D49-B488-6A29CDA7FFED}"/>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fr-FR">
                    <a:noFill/>
                  </a:rPr>
                  <a:t> </a:t>
                </a:r>
              </a:p>
            </p:txBody>
          </p:sp>
        </mc:Fallback>
      </mc:AlternateContent>
      <p:sp>
        <p:nvSpPr>
          <p:cNvPr id="3" name="Espace réservé de la date 2">
            <a:extLst>
              <a:ext uri="{FF2B5EF4-FFF2-40B4-BE49-F238E27FC236}">
                <a16:creationId xmlns:a16="http://schemas.microsoft.com/office/drawing/2014/main" id="{B663F56A-8C22-9446-A268-25BD2E7B826C}"/>
              </a:ext>
            </a:extLst>
          </p:cNvPr>
          <p:cNvSpPr>
            <a:spLocks noGrp="1"/>
          </p:cNvSpPr>
          <p:nvPr>
            <p:ph type="dt" sz="half" idx="10"/>
          </p:nvPr>
        </p:nvSpPr>
        <p:spPr/>
        <p:txBody>
          <a:bodyPr/>
          <a:lstStyle/>
          <a:p>
            <a:r>
              <a:rPr lang="fr-FR"/>
              <a:t>27/11/2018</a:t>
            </a:r>
          </a:p>
        </p:txBody>
      </p:sp>
      <p:sp>
        <p:nvSpPr>
          <p:cNvPr id="4" name="Espace réservé du numéro de diapositive 3">
            <a:extLst>
              <a:ext uri="{FF2B5EF4-FFF2-40B4-BE49-F238E27FC236}">
                <a16:creationId xmlns:a16="http://schemas.microsoft.com/office/drawing/2014/main" id="{8A424934-8EA8-1D48-B959-46965B56B1FE}"/>
              </a:ext>
            </a:extLst>
          </p:cNvPr>
          <p:cNvSpPr>
            <a:spLocks noGrp="1"/>
          </p:cNvSpPr>
          <p:nvPr>
            <p:ph type="sldNum" sz="quarter" idx="12"/>
          </p:nvPr>
        </p:nvSpPr>
        <p:spPr/>
        <p:txBody>
          <a:bodyPr/>
          <a:lstStyle/>
          <a:p>
            <a:fld id="{7A60279F-17C3-5747-909F-C825E1D3A1E3}" type="slidenum">
              <a:rPr lang="fr-FR" smtClean="0"/>
              <a:t>11</a:t>
            </a:fld>
            <a:endParaRPr lang="fr-FR"/>
          </a:p>
        </p:txBody>
      </p:sp>
      <p:sp>
        <p:nvSpPr>
          <p:cNvPr id="6" name="ZoneTexte 5">
            <a:extLst>
              <a:ext uri="{FF2B5EF4-FFF2-40B4-BE49-F238E27FC236}">
                <a16:creationId xmlns:a16="http://schemas.microsoft.com/office/drawing/2014/main" id="{BF986ED2-2545-FA4A-A87B-CB2083BC7D5E}"/>
              </a:ext>
            </a:extLst>
          </p:cNvPr>
          <p:cNvSpPr txBox="1"/>
          <p:nvPr/>
        </p:nvSpPr>
        <p:spPr>
          <a:xfrm>
            <a:off x="0" y="0"/>
            <a:ext cx="12192000" cy="1080000"/>
          </a:xfrm>
          <a:prstGeom prst="rect">
            <a:avLst/>
          </a:prstGeom>
          <a:noFill/>
        </p:spPr>
        <p:txBody>
          <a:bodyPr wrap="none" rtlCol="0" anchor="ctr">
            <a:noAutofit/>
          </a:bodyPr>
          <a:lstStyle/>
          <a:p>
            <a:r>
              <a:rPr lang="en-US" sz="2800" b="1" dirty="0">
                <a:solidFill>
                  <a:schemeClr val="bg1"/>
                </a:solidFill>
              </a:rPr>
              <a:t>Data-based simulation approach – bootstrap (3/3)</a:t>
            </a:r>
            <a:endParaRPr lang="fr-FR" sz="2800" b="1" dirty="0">
              <a:solidFill>
                <a:schemeClr val="bg1"/>
              </a:solidFill>
            </a:endParaRPr>
          </a:p>
        </p:txBody>
      </p:sp>
      <mc:AlternateContent xmlns:mc="http://schemas.openxmlformats.org/markup-compatibility/2006" xmlns:a14="http://schemas.microsoft.com/office/drawing/2010/main">
        <mc:Choice Requires="a14">
          <p:graphicFrame>
            <p:nvGraphicFramePr>
              <p:cNvPr id="8" name="Tableau 7">
                <a:extLst>
                  <a:ext uri="{FF2B5EF4-FFF2-40B4-BE49-F238E27FC236}">
                    <a16:creationId xmlns:a16="http://schemas.microsoft.com/office/drawing/2014/main" id="{8439F297-D0B2-4149-ACC4-ECF0E275C3E5}"/>
                  </a:ext>
                </a:extLst>
              </p:cNvPr>
              <p:cNvGraphicFramePr>
                <a:graphicFrameLocks noGrp="1"/>
              </p:cNvGraphicFramePr>
              <p:nvPr>
                <p:extLst>
                  <p:ext uri="{D42A27DB-BD31-4B8C-83A1-F6EECF244321}">
                    <p14:modId xmlns:p14="http://schemas.microsoft.com/office/powerpoint/2010/main" val="3785106249"/>
                  </p:ext>
                </p:extLst>
              </p:nvPr>
            </p:nvGraphicFramePr>
            <p:xfrm>
              <a:off x="934105" y="4134237"/>
              <a:ext cx="10323789" cy="1461680"/>
            </p:xfrm>
            <a:graphic>
              <a:graphicData uri="http://schemas.openxmlformats.org/drawingml/2006/table">
                <a:tbl>
                  <a:tblPr firstRow="1" bandRow="1">
                    <a:tableStyleId>{BC89EF96-8CEA-46FF-86C4-4CE0E7609802}</a:tableStyleId>
                  </a:tblPr>
                  <a:tblGrid>
                    <a:gridCol w="1474827">
                      <a:extLst>
                        <a:ext uri="{9D8B030D-6E8A-4147-A177-3AD203B41FA5}">
                          <a16:colId xmlns:a16="http://schemas.microsoft.com/office/drawing/2014/main" val="2135346354"/>
                        </a:ext>
                      </a:extLst>
                    </a:gridCol>
                    <a:gridCol w="1474827">
                      <a:extLst>
                        <a:ext uri="{9D8B030D-6E8A-4147-A177-3AD203B41FA5}">
                          <a16:colId xmlns:a16="http://schemas.microsoft.com/office/drawing/2014/main" val="4244019499"/>
                        </a:ext>
                      </a:extLst>
                    </a:gridCol>
                    <a:gridCol w="1474827">
                      <a:extLst>
                        <a:ext uri="{9D8B030D-6E8A-4147-A177-3AD203B41FA5}">
                          <a16:colId xmlns:a16="http://schemas.microsoft.com/office/drawing/2014/main" val="3816537566"/>
                        </a:ext>
                      </a:extLst>
                    </a:gridCol>
                    <a:gridCol w="1474827">
                      <a:extLst>
                        <a:ext uri="{9D8B030D-6E8A-4147-A177-3AD203B41FA5}">
                          <a16:colId xmlns:a16="http://schemas.microsoft.com/office/drawing/2014/main" val="136012495"/>
                        </a:ext>
                      </a:extLst>
                    </a:gridCol>
                    <a:gridCol w="1474827">
                      <a:extLst>
                        <a:ext uri="{9D8B030D-6E8A-4147-A177-3AD203B41FA5}">
                          <a16:colId xmlns:a16="http://schemas.microsoft.com/office/drawing/2014/main" val="2218589791"/>
                        </a:ext>
                      </a:extLst>
                    </a:gridCol>
                    <a:gridCol w="1474827">
                      <a:extLst>
                        <a:ext uri="{9D8B030D-6E8A-4147-A177-3AD203B41FA5}">
                          <a16:colId xmlns:a16="http://schemas.microsoft.com/office/drawing/2014/main" val="2927577418"/>
                        </a:ext>
                      </a:extLst>
                    </a:gridCol>
                    <a:gridCol w="1474827">
                      <a:extLst>
                        <a:ext uri="{9D8B030D-6E8A-4147-A177-3AD203B41FA5}">
                          <a16:colId xmlns:a16="http://schemas.microsoft.com/office/drawing/2014/main" val="3170988207"/>
                        </a:ext>
                      </a:extLst>
                    </a:gridCol>
                  </a:tblGrid>
                  <a:tr h="360000">
                    <a:tc>
                      <a:txBody>
                        <a:bodyPr/>
                        <a:lstStyle/>
                        <a:p>
                          <a:pPr algn="ctr"/>
                          <a:endParaRPr lang="en-US" sz="1600" b="1" i="0" noProof="0" dirty="0"/>
                        </a:p>
                      </a:txBody>
                      <a:tcPr anchor="ctr">
                        <a:solidFill>
                          <a:schemeClr val="accent1">
                            <a:lumMod val="20000"/>
                            <a:lumOff val="80000"/>
                          </a:schemeClr>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noProof="0" dirty="0"/>
                            <a:t>Per week</a:t>
                          </a:r>
                        </a:p>
                      </a:txBody>
                      <a:tcPr anchor="ctr">
                        <a:solidFill>
                          <a:schemeClr val="accent1">
                            <a:lumMod val="20000"/>
                            <a:lumOff val="8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noProof="0" dirty="0"/>
                        </a:p>
                      </a:txBody>
                      <a:tcPr anchor="ctr">
                        <a:solidFill>
                          <a:schemeClr val="accent1">
                            <a:lumMod val="20000"/>
                            <a:lumOff val="8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noProof="0" dirty="0"/>
                        </a:p>
                      </a:txBody>
                      <a:tcPr anchor="ctr">
                        <a:solidFill>
                          <a:schemeClr val="accent1">
                            <a:lumMod val="20000"/>
                            <a:lumOff val="80000"/>
                          </a:schemeClr>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noProof="0" dirty="0"/>
                            <a:t>Per month</a:t>
                          </a:r>
                        </a:p>
                      </a:txBody>
                      <a:tcPr anchor="ctr">
                        <a:solidFill>
                          <a:schemeClr val="accent1">
                            <a:lumMod val="20000"/>
                            <a:lumOff val="8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noProof="0" dirty="0"/>
                        </a:p>
                      </a:txBody>
                      <a:tcPr anchor="ctr">
                        <a:solidFill>
                          <a:schemeClr val="accent1">
                            <a:lumMod val="20000"/>
                            <a:lumOff val="8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noProof="0" dirty="0"/>
                        </a:p>
                      </a:txBody>
                      <a:tcPr anchor="ctr">
                        <a:solidFill>
                          <a:schemeClr val="accent1">
                            <a:lumMod val="20000"/>
                            <a:lumOff val="80000"/>
                          </a:schemeClr>
                        </a:solidFill>
                      </a:tcPr>
                    </a:tc>
                    <a:extLst>
                      <a:ext uri="{0D108BD9-81ED-4DB2-BD59-A6C34878D82A}">
                        <a16:rowId xmlns:a16="http://schemas.microsoft.com/office/drawing/2014/main" val="609812930"/>
                      </a:ext>
                    </a:extLst>
                  </a:tr>
                  <a:tr h="360000">
                    <a:tc>
                      <a:txBody>
                        <a:bodyPr/>
                        <a:lstStyle/>
                        <a:p>
                          <a:pPr algn="ctr"/>
                          <a:endParaRPr lang="en-US" sz="1400" b="1" i="0" noProof="0" dirty="0"/>
                        </a:p>
                      </a:txBody>
                      <a:tcPr anchor="ctr">
                        <a:solidFill>
                          <a:schemeClr val="accent1">
                            <a:lumMod val="20000"/>
                            <a:lumOff val="80000"/>
                          </a:schemeClr>
                        </a:solidFill>
                      </a:tcPr>
                    </a:tc>
                    <a:tc>
                      <a:txBody>
                        <a:bodyPr/>
                        <a:lstStyle/>
                        <a:p>
                          <a:pPr algn="ctr"/>
                          <a:r>
                            <a:rPr lang="en-US" sz="1400" b="1" i="0" noProof="0" dirty="0"/>
                            <a:t>MLE</a:t>
                          </a:r>
                        </a:p>
                      </a:txBody>
                      <a:tcPr anchor="ctr">
                        <a:solidFill>
                          <a:schemeClr val="accent1">
                            <a:lumMod val="20000"/>
                            <a:lumOff val="80000"/>
                          </a:schemeClr>
                        </a:solidFill>
                      </a:tcPr>
                    </a:tc>
                    <a:tc>
                      <a:txBody>
                        <a:bodyPr/>
                        <a:lstStyle/>
                        <a:p>
                          <a:pPr algn="ctr"/>
                          <a:r>
                            <a:rPr lang="en-US" sz="1400" b="1" i="0" noProof="0" dirty="0"/>
                            <a:t>Uniform prior</a:t>
                          </a:r>
                        </a:p>
                      </a:txBody>
                      <a:tcPr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i="0" noProof="0" dirty="0"/>
                            <a:t>Gamma prior</a:t>
                          </a:r>
                        </a:p>
                      </a:txBody>
                      <a:tcPr anchor="ctr">
                        <a:solidFill>
                          <a:schemeClr val="accent1">
                            <a:lumMod val="20000"/>
                            <a:lumOff val="80000"/>
                          </a:schemeClr>
                        </a:solidFill>
                      </a:tcPr>
                    </a:tc>
                    <a:tc>
                      <a:txBody>
                        <a:bodyPr/>
                        <a:lstStyle/>
                        <a:p>
                          <a:pPr algn="ctr"/>
                          <a:r>
                            <a:rPr lang="en-US" sz="1400" b="1" i="0" noProof="0" dirty="0"/>
                            <a:t>MLE</a:t>
                          </a:r>
                        </a:p>
                      </a:txBody>
                      <a:tcPr anchor="ctr">
                        <a:solidFill>
                          <a:schemeClr val="accent1">
                            <a:lumMod val="20000"/>
                            <a:lumOff val="80000"/>
                          </a:schemeClr>
                        </a:solidFill>
                      </a:tcPr>
                    </a:tc>
                    <a:tc>
                      <a:txBody>
                        <a:bodyPr/>
                        <a:lstStyle/>
                        <a:p>
                          <a:pPr algn="ctr"/>
                          <a:r>
                            <a:rPr lang="en-US" sz="1400" b="1" i="0" noProof="0" dirty="0"/>
                            <a:t>Uniform prior</a:t>
                          </a:r>
                        </a:p>
                      </a:txBody>
                      <a:tcPr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i="0" noProof="0" dirty="0"/>
                            <a:t>Gamma prior</a:t>
                          </a:r>
                        </a:p>
                      </a:txBody>
                      <a:tcPr anchor="ctr">
                        <a:solidFill>
                          <a:schemeClr val="accent1">
                            <a:lumMod val="20000"/>
                            <a:lumOff val="80000"/>
                          </a:schemeClr>
                        </a:solidFill>
                      </a:tcPr>
                    </a:tc>
                    <a:extLst>
                      <a:ext uri="{0D108BD9-81ED-4DB2-BD59-A6C34878D82A}">
                        <a16:rowId xmlns:a16="http://schemas.microsoft.com/office/drawing/2014/main" val="1110869425"/>
                      </a:ext>
                    </a:extLst>
                  </a:tr>
                  <a:tr h="370840">
                    <a:tc>
                      <a:txBody>
                        <a:bodyPr/>
                        <a:lstStyle/>
                        <a:p>
                          <a:r>
                            <a:rPr lang="en-US" sz="1800" b="1" noProof="0" dirty="0"/>
                            <a:t>Bias</a:t>
                          </a:r>
                          <a:endParaRPr lang="fr-FR" dirty="0"/>
                        </a:p>
                      </a:txBody>
                      <a:tcPr>
                        <a:noFill/>
                      </a:tcPr>
                    </a:tc>
                    <a:tc>
                      <a:txBody>
                        <a:bodyPr/>
                        <a:lstStyle/>
                        <a:p>
                          <a:pPr algn="ctr"/>
                          <a:r>
                            <a:rPr lang="fr-FR" sz="1400" b="0" i="0" u="none" strike="noStrike" kern="1200" dirty="0">
                              <a:solidFill>
                                <a:schemeClr val="tx1"/>
                              </a:solidFill>
                              <a:effectLst/>
                              <a:latin typeface="Cambria Math" panose="02040503050406030204" pitchFamily="18" charset="0"/>
                              <a:ea typeface="Cambria Math" panose="02040503050406030204" pitchFamily="18" charset="0"/>
                              <a:cs typeface="+mn-cs"/>
                            </a:rPr>
                            <a:t>-0.002346154</a:t>
                          </a:r>
                          <a:endParaRPr lang="en-US" sz="1100" noProof="0" dirty="0">
                            <a:latin typeface="Cambria Math" panose="02040503050406030204" pitchFamily="18" charset="0"/>
                            <a:ea typeface="Cambria Math" panose="02040503050406030204" pitchFamily="18"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0" u="none" strike="noStrike" kern="1200" dirty="0">
                              <a:solidFill>
                                <a:schemeClr val="tx1"/>
                              </a:solidFill>
                              <a:effectLst/>
                              <a:latin typeface="Cambria Math" panose="02040503050406030204" pitchFamily="18" charset="0"/>
                              <a:ea typeface="Cambria Math" panose="02040503050406030204" pitchFamily="18" charset="0"/>
                              <a:cs typeface="+mn-cs"/>
                            </a:rPr>
                            <a:t>-0.002384616</a:t>
                          </a:r>
                          <a:endParaRPr lang="fr-FR" sz="1100" kern="1200" dirty="0">
                            <a:solidFill>
                              <a:schemeClr val="tx1"/>
                            </a:solidFill>
                            <a:effectLst/>
                            <a:latin typeface="Cambria Math" panose="02040503050406030204" pitchFamily="18" charset="0"/>
                            <a:ea typeface="Cambria Math" panose="02040503050406030204" pitchFamily="18" charset="0"/>
                            <a:cs typeface="+mn-cs"/>
                          </a:endParaRPr>
                        </a:p>
                      </a:txBody>
                      <a:tcPr anchor="ctr">
                        <a:noFill/>
                      </a:tcPr>
                    </a:tc>
                    <a:tc>
                      <a:txBody>
                        <a:bodyPr/>
                        <a:lstStyle/>
                        <a:p>
                          <a:pPr algn="ctr"/>
                          <a:r>
                            <a:rPr lang="fr-FR" sz="1400" b="0" i="0" u="none" strike="noStrike" kern="1200" dirty="0">
                              <a:solidFill>
                                <a:schemeClr val="tx1"/>
                              </a:solidFill>
                              <a:effectLst/>
                              <a:latin typeface="Cambria Math" panose="02040503050406030204" pitchFamily="18" charset="0"/>
                              <a:ea typeface="Cambria Math" panose="02040503050406030204" pitchFamily="18" charset="0"/>
                              <a:cs typeface="+mn-cs"/>
                            </a:rPr>
                            <a:t>-0.001158879</a:t>
                          </a:r>
                          <a:endParaRPr lang="en-US" sz="1100" noProof="0" dirty="0">
                            <a:latin typeface="Cambria Math" panose="02040503050406030204" pitchFamily="18" charset="0"/>
                            <a:ea typeface="Cambria Math" panose="02040503050406030204" pitchFamily="18" charset="0"/>
                          </a:endParaRPr>
                        </a:p>
                      </a:txBody>
                      <a:tcPr anchor="ctr">
                        <a:noFill/>
                      </a:tcPr>
                    </a:tc>
                    <a:tc>
                      <a:txBody>
                        <a:bodyPr/>
                        <a:lstStyle/>
                        <a:p>
                          <a:pPr algn="ctr"/>
                          <a14:m>
                            <m:oMathPara xmlns:m="http://schemas.openxmlformats.org/officeDocument/2006/math">
                              <m:oMathParaPr>
                                <m:jc m:val="centerGroup"/>
                              </m:oMathParaPr>
                              <m:oMath xmlns:m="http://schemas.openxmlformats.org/officeDocument/2006/math">
                                <m:r>
                                  <m:rPr>
                                    <m:nor/>
                                  </m:rPr>
                                  <a:rPr lang="fr-FR" sz="1400" b="0" i="0" u="none" strike="noStrike" kern="1200" smtClean="0">
                                    <a:solidFill>
                                      <a:schemeClr val="tx1"/>
                                    </a:solidFill>
                                    <a:effectLst/>
                                    <a:latin typeface="Cambria Math" panose="02040503050406030204" pitchFamily="18" charset="0"/>
                                    <a:ea typeface="Cambria Math" panose="02040503050406030204" pitchFamily="18" charset="0"/>
                                    <a:cs typeface="+mn-cs"/>
                                  </a:rPr>
                                  <m:t>0.01595833</m:t>
                                </m:r>
                              </m:oMath>
                            </m:oMathPara>
                          </a14:m>
                          <a:endParaRPr lang="en-US" sz="1100" noProof="0" dirty="0">
                            <a:latin typeface="Cambria Math" panose="02040503050406030204" pitchFamily="18" charset="0"/>
                            <a:ea typeface="Cambria Math" panose="02040503050406030204" pitchFamily="18"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0" u="none" strike="noStrike" kern="1200" dirty="0">
                              <a:solidFill>
                                <a:schemeClr val="tx1"/>
                              </a:solidFill>
                              <a:effectLst/>
                              <a:latin typeface="Cambria Math" panose="02040503050406030204" pitchFamily="18" charset="0"/>
                              <a:ea typeface="Cambria Math" panose="02040503050406030204" pitchFamily="18" charset="0"/>
                              <a:cs typeface="+mn-cs"/>
                            </a:rPr>
                            <a:t>0.01595833</a:t>
                          </a:r>
                          <a:endParaRPr lang="fr-FR" sz="1100" kern="1200" dirty="0">
                            <a:solidFill>
                              <a:schemeClr val="tx1"/>
                            </a:solidFill>
                            <a:effectLst/>
                            <a:latin typeface="Cambria Math" panose="02040503050406030204" pitchFamily="18" charset="0"/>
                            <a:ea typeface="Cambria Math" panose="02040503050406030204" pitchFamily="18" charset="0"/>
                            <a:cs typeface="+mn-cs"/>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fr-FR" sz="1400" b="0" i="0" u="none" strike="noStrike" kern="1200" smtClean="0">
                                    <a:solidFill>
                                      <a:schemeClr val="tx1"/>
                                    </a:solidFill>
                                    <a:effectLst/>
                                    <a:latin typeface="Cambria Math" panose="02040503050406030204" pitchFamily="18" charset="0"/>
                                    <a:ea typeface="Cambria Math" panose="02040503050406030204" pitchFamily="18" charset="0"/>
                                    <a:cs typeface="+mn-cs"/>
                                  </a:rPr>
                                  <m:t>0.007436893</m:t>
                                </m:r>
                              </m:oMath>
                            </m:oMathPara>
                          </a14:m>
                          <a:endParaRPr lang="fr-FR" sz="1100" kern="1200" dirty="0">
                            <a:solidFill>
                              <a:schemeClr val="tx1"/>
                            </a:solidFill>
                            <a:effectLst/>
                            <a:latin typeface="Cambria Math" panose="02040503050406030204" pitchFamily="18" charset="0"/>
                            <a:ea typeface="Cambria Math" panose="02040503050406030204" pitchFamily="18" charset="0"/>
                            <a:cs typeface="+mn-cs"/>
                          </a:endParaRPr>
                        </a:p>
                      </a:txBody>
                      <a:tcPr anchor="ctr">
                        <a:noFill/>
                      </a:tcPr>
                    </a:tc>
                    <a:extLst>
                      <a:ext uri="{0D108BD9-81ED-4DB2-BD59-A6C34878D82A}">
                        <a16:rowId xmlns:a16="http://schemas.microsoft.com/office/drawing/2014/main" val="1427368987"/>
                      </a:ext>
                    </a:extLst>
                  </a:tr>
                  <a:tr h="370840">
                    <a:tc>
                      <a:txBody>
                        <a:bodyPr/>
                        <a:lstStyle/>
                        <a:p>
                          <a:r>
                            <a:rPr lang="en-US" sz="1800" b="1" noProof="0" dirty="0"/>
                            <a:t>RMSE</a:t>
                          </a:r>
                          <a:endParaRPr lang="fr-FR" dirty="0"/>
                        </a:p>
                      </a:txBody>
                      <a:tcPr>
                        <a:noFill/>
                      </a:tcPr>
                    </a:tc>
                    <a:tc>
                      <a:txBody>
                        <a:bodyPr/>
                        <a:lstStyle/>
                        <a:p>
                          <a:pPr algn="ctr"/>
                          <a:r>
                            <a:rPr lang="fr-FR" sz="1400" b="0" i="0" u="none" strike="noStrike" kern="1200" dirty="0">
                              <a:solidFill>
                                <a:schemeClr val="tx1"/>
                              </a:solidFill>
                              <a:effectLst/>
                              <a:latin typeface="Cambria Math" panose="02040503050406030204" pitchFamily="18" charset="0"/>
                              <a:ea typeface="Cambria Math" panose="02040503050406030204" pitchFamily="18" charset="0"/>
                              <a:cs typeface="+mn-cs"/>
                            </a:rPr>
                            <a:t>0.05684718</a:t>
                          </a:r>
                          <a:endParaRPr lang="en-US" sz="1100" noProof="0" dirty="0">
                            <a:latin typeface="Cambria Math" panose="02040503050406030204" pitchFamily="18" charset="0"/>
                            <a:ea typeface="Cambria Math" panose="02040503050406030204" pitchFamily="18" charset="0"/>
                          </a:endParaRPr>
                        </a:p>
                      </a:txBody>
                      <a:tcPr anchor="ctr">
                        <a:noFill/>
                      </a:tcPr>
                    </a:tc>
                    <a:tc>
                      <a:txBody>
                        <a:bodyPr/>
                        <a:lstStyle/>
                        <a:p>
                          <a:pPr algn="ctr"/>
                          <a:r>
                            <a:rPr lang="fr-FR" sz="1400" b="0" i="0" u="none" strike="noStrike" kern="1200" dirty="0">
                              <a:solidFill>
                                <a:schemeClr val="tx1"/>
                              </a:solidFill>
                              <a:effectLst/>
                              <a:latin typeface="Cambria Math" panose="02040503050406030204" pitchFamily="18" charset="0"/>
                              <a:ea typeface="Cambria Math" panose="02040503050406030204" pitchFamily="18" charset="0"/>
                              <a:cs typeface="+mn-cs"/>
                            </a:rPr>
                            <a:t>0.05684717</a:t>
                          </a:r>
                          <a:endParaRPr lang="en-US" sz="1100" noProof="0" dirty="0">
                            <a:latin typeface="Cambria Math" panose="02040503050406030204" pitchFamily="18" charset="0"/>
                            <a:ea typeface="Cambria Math" panose="02040503050406030204" pitchFamily="18" charset="0"/>
                          </a:endParaRPr>
                        </a:p>
                      </a:txBody>
                      <a:tcPr anchor="ctr">
                        <a:noFill/>
                      </a:tcPr>
                    </a:tc>
                    <a:tc>
                      <a:txBody>
                        <a:bodyPr/>
                        <a:lstStyle/>
                        <a:p>
                          <a:pPr algn="ctr"/>
                          <a14:m>
                            <m:oMathPara xmlns:m="http://schemas.openxmlformats.org/officeDocument/2006/math">
                              <m:oMathParaPr>
                                <m:jc m:val="centerGroup"/>
                              </m:oMathParaPr>
                              <m:oMath xmlns:m="http://schemas.openxmlformats.org/officeDocument/2006/math">
                                <m:r>
                                  <m:rPr>
                                    <m:nor/>
                                  </m:rPr>
                                  <a:rPr lang="fr-FR" sz="1400" b="0" i="0" u="none" strike="noStrike" kern="1200" smtClean="0">
                                    <a:solidFill>
                                      <a:schemeClr val="tx1"/>
                                    </a:solidFill>
                                    <a:effectLst/>
                                    <a:latin typeface="Cambria Math" panose="02040503050406030204" pitchFamily="18" charset="0"/>
                                    <a:ea typeface="Cambria Math" panose="02040503050406030204" pitchFamily="18" charset="0"/>
                                    <a:cs typeface="+mn-cs"/>
                                  </a:rPr>
                                  <m:t>0.02762666</m:t>
                                </m:r>
                              </m:oMath>
                            </m:oMathPara>
                          </a14:m>
                          <a:endParaRPr lang="en-US" sz="1100" noProof="0" dirty="0">
                            <a:latin typeface="Cambria Math" panose="02040503050406030204" pitchFamily="18" charset="0"/>
                            <a:ea typeface="Cambria Math" panose="02040503050406030204" pitchFamily="18" charset="0"/>
                          </a:endParaRPr>
                        </a:p>
                      </a:txBody>
                      <a:tcPr anchor="ctr">
                        <a:noFill/>
                      </a:tcPr>
                    </a:tc>
                    <a:tc>
                      <a:txBody>
                        <a:bodyPr/>
                        <a:lstStyle/>
                        <a:p>
                          <a:pPr algn="ctr"/>
                          <a14:m>
                            <m:oMathPara xmlns:m="http://schemas.openxmlformats.org/officeDocument/2006/math">
                              <m:oMathParaPr>
                                <m:jc m:val="centerGroup"/>
                              </m:oMathParaPr>
                              <m:oMath xmlns:m="http://schemas.openxmlformats.org/officeDocument/2006/math">
                                <m:r>
                                  <m:rPr>
                                    <m:nor/>
                                  </m:rPr>
                                  <a:rPr lang="fr-FR" sz="1400" b="0" i="0" u="none" strike="noStrike" kern="1200" smtClean="0">
                                    <a:solidFill>
                                      <a:schemeClr val="tx1"/>
                                    </a:solidFill>
                                    <a:effectLst/>
                                    <a:latin typeface="Cambria Math" panose="02040503050406030204" pitchFamily="18" charset="0"/>
                                    <a:ea typeface="Cambria Math" panose="02040503050406030204" pitchFamily="18" charset="0"/>
                                    <a:cs typeface="+mn-cs"/>
                                  </a:rPr>
                                  <m:t>0.2416523</m:t>
                                </m:r>
                              </m:oMath>
                            </m:oMathPara>
                          </a14:m>
                          <a:endParaRPr lang="en-US" sz="1100" noProof="0" dirty="0">
                            <a:latin typeface="Cambria Math" panose="02040503050406030204" pitchFamily="18" charset="0"/>
                            <a:ea typeface="Cambria Math" panose="02040503050406030204" pitchFamily="18"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fr-FR" sz="1400" b="0" i="0" u="none" strike="noStrike" kern="1200" smtClean="0">
                                    <a:solidFill>
                                      <a:schemeClr val="tx1"/>
                                    </a:solidFill>
                                    <a:effectLst/>
                                    <a:latin typeface="Cambria Math" panose="02040503050406030204" pitchFamily="18" charset="0"/>
                                    <a:ea typeface="Cambria Math" panose="02040503050406030204" pitchFamily="18" charset="0"/>
                                    <a:cs typeface="+mn-cs"/>
                                  </a:rPr>
                                  <m:t>0.2416523</m:t>
                                </m:r>
                              </m:oMath>
                            </m:oMathPara>
                          </a14:m>
                          <a:endParaRPr lang="fr-FR" sz="1100" kern="1200" dirty="0">
                            <a:solidFill>
                              <a:schemeClr val="tx1"/>
                            </a:solidFill>
                            <a:effectLst/>
                            <a:latin typeface="Cambria Math" panose="02040503050406030204" pitchFamily="18" charset="0"/>
                            <a:ea typeface="Cambria Math" panose="02040503050406030204" pitchFamily="18" charset="0"/>
                            <a:cs typeface="+mn-cs"/>
                          </a:endParaRPr>
                        </a:p>
                      </a:txBody>
                      <a:tcPr anchor="ctr">
                        <a:noFill/>
                      </a:tcPr>
                    </a:tc>
                    <a:tc>
                      <a:txBody>
                        <a:bodyPr/>
                        <a:lstStyle/>
                        <a:p>
                          <a:pPr algn="ctr"/>
                          <a14:m>
                            <m:oMathPara xmlns:m="http://schemas.openxmlformats.org/officeDocument/2006/math">
                              <m:oMathParaPr>
                                <m:jc m:val="centerGroup"/>
                              </m:oMathParaPr>
                              <m:oMath xmlns:m="http://schemas.openxmlformats.org/officeDocument/2006/math">
                                <m:r>
                                  <m:rPr>
                                    <m:nor/>
                                  </m:rPr>
                                  <a:rPr lang="fr-FR" sz="1400" b="0" i="0" u="none" strike="noStrike" kern="1200" smtClean="0">
                                    <a:solidFill>
                                      <a:schemeClr val="tx1"/>
                                    </a:solidFill>
                                    <a:effectLst/>
                                    <a:latin typeface="Cambria Math" panose="02040503050406030204" pitchFamily="18" charset="0"/>
                                    <a:ea typeface="Cambria Math" panose="02040503050406030204" pitchFamily="18" charset="0"/>
                                    <a:cs typeface="+mn-cs"/>
                                  </a:rPr>
                                  <m:t>0.1126147</m:t>
                                </m:r>
                              </m:oMath>
                            </m:oMathPara>
                          </a14:m>
                          <a:endParaRPr lang="en-US" sz="1100" noProof="0" dirty="0">
                            <a:latin typeface="Cambria Math" panose="02040503050406030204" pitchFamily="18" charset="0"/>
                            <a:ea typeface="Cambria Math" panose="02040503050406030204" pitchFamily="18" charset="0"/>
                          </a:endParaRPr>
                        </a:p>
                      </a:txBody>
                      <a:tcPr anchor="ctr">
                        <a:noFill/>
                      </a:tcPr>
                    </a:tc>
                    <a:extLst>
                      <a:ext uri="{0D108BD9-81ED-4DB2-BD59-A6C34878D82A}">
                        <a16:rowId xmlns:a16="http://schemas.microsoft.com/office/drawing/2014/main" val="1537550885"/>
                      </a:ext>
                    </a:extLst>
                  </a:tr>
                </a:tbl>
              </a:graphicData>
            </a:graphic>
          </p:graphicFrame>
        </mc:Choice>
        <mc:Fallback xmlns="">
          <p:graphicFrame>
            <p:nvGraphicFramePr>
              <p:cNvPr id="8" name="Tableau 7">
                <a:extLst>
                  <a:ext uri="{FF2B5EF4-FFF2-40B4-BE49-F238E27FC236}">
                    <a16:creationId xmlns:a16="http://schemas.microsoft.com/office/drawing/2014/main" id="{8439F297-D0B2-4149-ACC4-ECF0E275C3E5}"/>
                  </a:ext>
                </a:extLst>
              </p:cNvPr>
              <p:cNvGraphicFramePr>
                <a:graphicFrameLocks noGrp="1"/>
              </p:cNvGraphicFramePr>
              <p:nvPr>
                <p:extLst>
                  <p:ext uri="{D42A27DB-BD31-4B8C-83A1-F6EECF244321}">
                    <p14:modId xmlns:p14="http://schemas.microsoft.com/office/powerpoint/2010/main" val="3785106249"/>
                  </p:ext>
                </p:extLst>
              </p:nvPr>
            </p:nvGraphicFramePr>
            <p:xfrm>
              <a:off x="934105" y="4134237"/>
              <a:ext cx="10323789" cy="1461680"/>
            </p:xfrm>
            <a:graphic>
              <a:graphicData uri="http://schemas.openxmlformats.org/drawingml/2006/table">
                <a:tbl>
                  <a:tblPr firstRow="1" bandRow="1">
                    <a:tableStyleId>{BC89EF96-8CEA-46FF-86C4-4CE0E7609802}</a:tableStyleId>
                  </a:tblPr>
                  <a:tblGrid>
                    <a:gridCol w="1474827">
                      <a:extLst>
                        <a:ext uri="{9D8B030D-6E8A-4147-A177-3AD203B41FA5}">
                          <a16:colId xmlns:a16="http://schemas.microsoft.com/office/drawing/2014/main" val="2135346354"/>
                        </a:ext>
                      </a:extLst>
                    </a:gridCol>
                    <a:gridCol w="1474827">
                      <a:extLst>
                        <a:ext uri="{9D8B030D-6E8A-4147-A177-3AD203B41FA5}">
                          <a16:colId xmlns:a16="http://schemas.microsoft.com/office/drawing/2014/main" val="4244019499"/>
                        </a:ext>
                      </a:extLst>
                    </a:gridCol>
                    <a:gridCol w="1474827">
                      <a:extLst>
                        <a:ext uri="{9D8B030D-6E8A-4147-A177-3AD203B41FA5}">
                          <a16:colId xmlns:a16="http://schemas.microsoft.com/office/drawing/2014/main" val="3816537566"/>
                        </a:ext>
                      </a:extLst>
                    </a:gridCol>
                    <a:gridCol w="1474827">
                      <a:extLst>
                        <a:ext uri="{9D8B030D-6E8A-4147-A177-3AD203B41FA5}">
                          <a16:colId xmlns:a16="http://schemas.microsoft.com/office/drawing/2014/main" val="136012495"/>
                        </a:ext>
                      </a:extLst>
                    </a:gridCol>
                    <a:gridCol w="1474827">
                      <a:extLst>
                        <a:ext uri="{9D8B030D-6E8A-4147-A177-3AD203B41FA5}">
                          <a16:colId xmlns:a16="http://schemas.microsoft.com/office/drawing/2014/main" val="2218589791"/>
                        </a:ext>
                      </a:extLst>
                    </a:gridCol>
                    <a:gridCol w="1474827">
                      <a:extLst>
                        <a:ext uri="{9D8B030D-6E8A-4147-A177-3AD203B41FA5}">
                          <a16:colId xmlns:a16="http://schemas.microsoft.com/office/drawing/2014/main" val="2927577418"/>
                        </a:ext>
                      </a:extLst>
                    </a:gridCol>
                    <a:gridCol w="1474827">
                      <a:extLst>
                        <a:ext uri="{9D8B030D-6E8A-4147-A177-3AD203B41FA5}">
                          <a16:colId xmlns:a16="http://schemas.microsoft.com/office/drawing/2014/main" val="3170988207"/>
                        </a:ext>
                      </a:extLst>
                    </a:gridCol>
                  </a:tblGrid>
                  <a:tr h="360000">
                    <a:tc>
                      <a:txBody>
                        <a:bodyPr/>
                        <a:lstStyle/>
                        <a:p>
                          <a:pPr algn="ctr"/>
                          <a:endParaRPr lang="en-US" sz="1600" b="1" i="0" noProof="0" dirty="0"/>
                        </a:p>
                      </a:txBody>
                      <a:tcPr anchor="ctr">
                        <a:solidFill>
                          <a:schemeClr val="accent1">
                            <a:lumMod val="20000"/>
                            <a:lumOff val="80000"/>
                          </a:schemeClr>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noProof="0" dirty="0"/>
                            <a:t>Per week</a:t>
                          </a:r>
                        </a:p>
                      </a:txBody>
                      <a:tcPr anchor="ctr">
                        <a:solidFill>
                          <a:schemeClr val="accent1">
                            <a:lumMod val="20000"/>
                            <a:lumOff val="8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noProof="0" dirty="0"/>
                        </a:p>
                      </a:txBody>
                      <a:tcPr anchor="ctr">
                        <a:solidFill>
                          <a:schemeClr val="accent1">
                            <a:lumMod val="20000"/>
                            <a:lumOff val="8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noProof="0" dirty="0"/>
                        </a:p>
                      </a:txBody>
                      <a:tcPr anchor="ctr">
                        <a:solidFill>
                          <a:schemeClr val="accent1">
                            <a:lumMod val="20000"/>
                            <a:lumOff val="80000"/>
                          </a:schemeClr>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noProof="0" dirty="0"/>
                            <a:t>Per month</a:t>
                          </a:r>
                        </a:p>
                      </a:txBody>
                      <a:tcPr anchor="ctr">
                        <a:solidFill>
                          <a:schemeClr val="accent1">
                            <a:lumMod val="20000"/>
                            <a:lumOff val="8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noProof="0" dirty="0"/>
                        </a:p>
                      </a:txBody>
                      <a:tcPr anchor="ctr">
                        <a:solidFill>
                          <a:schemeClr val="accent1">
                            <a:lumMod val="20000"/>
                            <a:lumOff val="8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noProof="0" dirty="0"/>
                        </a:p>
                      </a:txBody>
                      <a:tcPr anchor="ctr">
                        <a:solidFill>
                          <a:schemeClr val="accent1">
                            <a:lumMod val="20000"/>
                            <a:lumOff val="80000"/>
                          </a:schemeClr>
                        </a:solidFill>
                      </a:tcPr>
                    </a:tc>
                    <a:extLst>
                      <a:ext uri="{0D108BD9-81ED-4DB2-BD59-A6C34878D82A}">
                        <a16:rowId xmlns:a16="http://schemas.microsoft.com/office/drawing/2014/main" val="609812930"/>
                      </a:ext>
                    </a:extLst>
                  </a:tr>
                  <a:tr h="360000">
                    <a:tc>
                      <a:txBody>
                        <a:bodyPr/>
                        <a:lstStyle/>
                        <a:p>
                          <a:pPr algn="ctr"/>
                          <a:endParaRPr lang="en-US" sz="1400" b="1" i="0" noProof="0" dirty="0"/>
                        </a:p>
                      </a:txBody>
                      <a:tcPr anchor="ctr">
                        <a:solidFill>
                          <a:schemeClr val="accent1">
                            <a:lumMod val="20000"/>
                            <a:lumOff val="80000"/>
                          </a:schemeClr>
                        </a:solidFill>
                      </a:tcPr>
                    </a:tc>
                    <a:tc>
                      <a:txBody>
                        <a:bodyPr/>
                        <a:lstStyle/>
                        <a:p>
                          <a:pPr algn="ctr"/>
                          <a:r>
                            <a:rPr lang="en-US" sz="1400" b="1" i="0" noProof="0" dirty="0"/>
                            <a:t>MLE</a:t>
                          </a:r>
                        </a:p>
                      </a:txBody>
                      <a:tcPr anchor="ctr">
                        <a:solidFill>
                          <a:schemeClr val="accent1">
                            <a:lumMod val="20000"/>
                            <a:lumOff val="80000"/>
                          </a:schemeClr>
                        </a:solidFill>
                      </a:tcPr>
                    </a:tc>
                    <a:tc>
                      <a:txBody>
                        <a:bodyPr/>
                        <a:lstStyle/>
                        <a:p>
                          <a:pPr algn="ctr"/>
                          <a:r>
                            <a:rPr lang="en-US" sz="1400" b="1" i="0" noProof="0" dirty="0"/>
                            <a:t>Uniform prior</a:t>
                          </a:r>
                        </a:p>
                      </a:txBody>
                      <a:tcPr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i="0" noProof="0" dirty="0"/>
                            <a:t>Gamma prior</a:t>
                          </a:r>
                        </a:p>
                      </a:txBody>
                      <a:tcPr anchor="ctr">
                        <a:solidFill>
                          <a:schemeClr val="accent1">
                            <a:lumMod val="20000"/>
                            <a:lumOff val="80000"/>
                          </a:schemeClr>
                        </a:solidFill>
                      </a:tcPr>
                    </a:tc>
                    <a:tc>
                      <a:txBody>
                        <a:bodyPr/>
                        <a:lstStyle/>
                        <a:p>
                          <a:pPr algn="ctr"/>
                          <a:r>
                            <a:rPr lang="en-US" sz="1400" b="1" i="0" noProof="0" dirty="0"/>
                            <a:t>MLE</a:t>
                          </a:r>
                        </a:p>
                      </a:txBody>
                      <a:tcPr anchor="ctr">
                        <a:solidFill>
                          <a:schemeClr val="accent1">
                            <a:lumMod val="20000"/>
                            <a:lumOff val="80000"/>
                          </a:schemeClr>
                        </a:solidFill>
                      </a:tcPr>
                    </a:tc>
                    <a:tc>
                      <a:txBody>
                        <a:bodyPr/>
                        <a:lstStyle/>
                        <a:p>
                          <a:pPr algn="ctr"/>
                          <a:r>
                            <a:rPr lang="en-US" sz="1400" b="1" i="0" noProof="0" dirty="0"/>
                            <a:t>Uniform prior</a:t>
                          </a:r>
                        </a:p>
                      </a:txBody>
                      <a:tcPr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i="0" noProof="0" dirty="0"/>
                            <a:t>Gamma prior</a:t>
                          </a:r>
                        </a:p>
                      </a:txBody>
                      <a:tcPr anchor="ctr">
                        <a:solidFill>
                          <a:schemeClr val="accent1">
                            <a:lumMod val="20000"/>
                            <a:lumOff val="80000"/>
                          </a:schemeClr>
                        </a:solidFill>
                      </a:tcPr>
                    </a:tc>
                    <a:extLst>
                      <a:ext uri="{0D108BD9-81ED-4DB2-BD59-A6C34878D82A}">
                        <a16:rowId xmlns:a16="http://schemas.microsoft.com/office/drawing/2014/main" val="1110869425"/>
                      </a:ext>
                    </a:extLst>
                  </a:tr>
                  <a:tr h="370840">
                    <a:tc>
                      <a:txBody>
                        <a:bodyPr/>
                        <a:lstStyle/>
                        <a:p>
                          <a:r>
                            <a:rPr lang="en-US" sz="1800" b="1" noProof="0" dirty="0"/>
                            <a:t>Bias</a:t>
                          </a:r>
                          <a:endParaRPr lang="fr-FR" dirty="0"/>
                        </a:p>
                      </a:txBody>
                      <a:tcPr>
                        <a:noFill/>
                      </a:tcPr>
                    </a:tc>
                    <a:tc>
                      <a:txBody>
                        <a:bodyPr/>
                        <a:lstStyle/>
                        <a:p>
                          <a:pPr algn="ctr"/>
                          <a:r>
                            <a:rPr lang="fr-FR" sz="1400" b="0" i="0" u="none" strike="noStrike" kern="1200" dirty="0">
                              <a:solidFill>
                                <a:schemeClr val="tx1"/>
                              </a:solidFill>
                              <a:effectLst/>
                              <a:latin typeface="Cambria Math" panose="02040503050406030204" pitchFamily="18" charset="0"/>
                              <a:ea typeface="Cambria Math" panose="02040503050406030204" pitchFamily="18" charset="0"/>
                              <a:cs typeface="+mn-cs"/>
                            </a:rPr>
                            <a:t>-0.002346154</a:t>
                          </a:r>
                          <a:endParaRPr lang="en-US" sz="1100" noProof="0" dirty="0">
                            <a:latin typeface="Cambria Math" panose="02040503050406030204" pitchFamily="18" charset="0"/>
                            <a:ea typeface="Cambria Math" panose="02040503050406030204" pitchFamily="18"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0" u="none" strike="noStrike" kern="1200" dirty="0">
                              <a:solidFill>
                                <a:schemeClr val="tx1"/>
                              </a:solidFill>
                              <a:effectLst/>
                              <a:latin typeface="Cambria Math" panose="02040503050406030204" pitchFamily="18" charset="0"/>
                              <a:ea typeface="Cambria Math" panose="02040503050406030204" pitchFamily="18" charset="0"/>
                              <a:cs typeface="+mn-cs"/>
                            </a:rPr>
                            <a:t>-0.002384616</a:t>
                          </a:r>
                          <a:endParaRPr lang="fr-FR" sz="1100" kern="1200" dirty="0">
                            <a:solidFill>
                              <a:schemeClr val="tx1"/>
                            </a:solidFill>
                            <a:effectLst/>
                            <a:latin typeface="Cambria Math" panose="02040503050406030204" pitchFamily="18" charset="0"/>
                            <a:ea typeface="Cambria Math" panose="02040503050406030204" pitchFamily="18" charset="0"/>
                            <a:cs typeface="+mn-cs"/>
                          </a:endParaRPr>
                        </a:p>
                      </a:txBody>
                      <a:tcPr anchor="ctr">
                        <a:noFill/>
                      </a:tcPr>
                    </a:tc>
                    <a:tc>
                      <a:txBody>
                        <a:bodyPr/>
                        <a:lstStyle/>
                        <a:p>
                          <a:pPr algn="ctr"/>
                          <a:r>
                            <a:rPr lang="fr-FR" sz="1400" b="0" i="0" u="none" strike="noStrike" kern="1200" dirty="0">
                              <a:solidFill>
                                <a:schemeClr val="tx1"/>
                              </a:solidFill>
                              <a:effectLst/>
                              <a:latin typeface="Cambria Math" panose="02040503050406030204" pitchFamily="18" charset="0"/>
                              <a:ea typeface="Cambria Math" panose="02040503050406030204" pitchFamily="18" charset="0"/>
                              <a:cs typeface="+mn-cs"/>
                            </a:rPr>
                            <a:t>-0.001158879</a:t>
                          </a:r>
                          <a:endParaRPr lang="en-US" sz="1100" noProof="0" dirty="0">
                            <a:latin typeface="Cambria Math" panose="02040503050406030204" pitchFamily="18" charset="0"/>
                            <a:ea typeface="Cambria Math" panose="02040503050406030204" pitchFamily="18" charset="0"/>
                          </a:endParaRPr>
                        </a:p>
                      </a:txBody>
                      <a:tcPr anchor="ctr">
                        <a:noFill/>
                      </a:tcPr>
                    </a:tc>
                    <a:tc>
                      <a:txBody>
                        <a:bodyPr/>
                        <a:lstStyle/>
                        <a:p>
                          <a:endParaRPr lang="fr-FR"/>
                        </a:p>
                      </a:txBody>
                      <a:tcPr anchor="ctr">
                        <a:blipFill>
                          <a:blip r:embed="rId3"/>
                          <a:stretch>
                            <a:fillRect l="-401724" t="-193333" r="-201724" b="-12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0" u="none" strike="noStrike" kern="1200" dirty="0">
                              <a:solidFill>
                                <a:schemeClr val="tx1"/>
                              </a:solidFill>
                              <a:effectLst/>
                              <a:latin typeface="Cambria Math" panose="02040503050406030204" pitchFamily="18" charset="0"/>
                              <a:ea typeface="Cambria Math" panose="02040503050406030204" pitchFamily="18" charset="0"/>
                              <a:cs typeface="+mn-cs"/>
                            </a:rPr>
                            <a:t>0.01595833</a:t>
                          </a:r>
                          <a:endParaRPr lang="fr-FR" sz="1100" kern="1200" dirty="0">
                            <a:solidFill>
                              <a:schemeClr val="tx1"/>
                            </a:solidFill>
                            <a:effectLst/>
                            <a:latin typeface="Cambria Math" panose="02040503050406030204" pitchFamily="18" charset="0"/>
                            <a:ea typeface="Cambria Math" panose="02040503050406030204" pitchFamily="18" charset="0"/>
                            <a:cs typeface="+mn-cs"/>
                          </a:endParaRPr>
                        </a:p>
                      </a:txBody>
                      <a:tcPr anchor="ctr">
                        <a:noFill/>
                      </a:tcPr>
                    </a:tc>
                    <a:tc>
                      <a:txBody>
                        <a:bodyPr/>
                        <a:lstStyle/>
                        <a:p>
                          <a:endParaRPr lang="fr-FR"/>
                        </a:p>
                      </a:txBody>
                      <a:tcPr anchor="ctr">
                        <a:blipFill>
                          <a:blip r:embed="rId3"/>
                          <a:stretch>
                            <a:fillRect l="-602586" t="-193333" r="-862" b="-120000"/>
                          </a:stretch>
                        </a:blipFill>
                      </a:tcPr>
                    </a:tc>
                    <a:extLst>
                      <a:ext uri="{0D108BD9-81ED-4DB2-BD59-A6C34878D82A}">
                        <a16:rowId xmlns:a16="http://schemas.microsoft.com/office/drawing/2014/main" val="1427368987"/>
                      </a:ext>
                    </a:extLst>
                  </a:tr>
                  <a:tr h="370840">
                    <a:tc>
                      <a:txBody>
                        <a:bodyPr/>
                        <a:lstStyle/>
                        <a:p>
                          <a:r>
                            <a:rPr lang="en-US" sz="1800" b="1" noProof="0" dirty="0"/>
                            <a:t>RMSE</a:t>
                          </a:r>
                          <a:endParaRPr lang="fr-FR" dirty="0"/>
                        </a:p>
                      </a:txBody>
                      <a:tcPr>
                        <a:noFill/>
                      </a:tcPr>
                    </a:tc>
                    <a:tc>
                      <a:txBody>
                        <a:bodyPr/>
                        <a:lstStyle/>
                        <a:p>
                          <a:pPr algn="ctr"/>
                          <a:r>
                            <a:rPr lang="fr-FR" sz="1400" b="0" i="0" u="none" strike="noStrike" kern="1200" dirty="0">
                              <a:solidFill>
                                <a:schemeClr val="tx1"/>
                              </a:solidFill>
                              <a:effectLst/>
                              <a:latin typeface="Cambria Math" panose="02040503050406030204" pitchFamily="18" charset="0"/>
                              <a:ea typeface="Cambria Math" panose="02040503050406030204" pitchFamily="18" charset="0"/>
                              <a:cs typeface="+mn-cs"/>
                            </a:rPr>
                            <a:t>0.05684718</a:t>
                          </a:r>
                          <a:endParaRPr lang="en-US" sz="1100" noProof="0" dirty="0">
                            <a:latin typeface="Cambria Math" panose="02040503050406030204" pitchFamily="18" charset="0"/>
                            <a:ea typeface="Cambria Math" panose="02040503050406030204" pitchFamily="18" charset="0"/>
                          </a:endParaRPr>
                        </a:p>
                      </a:txBody>
                      <a:tcPr anchor="ctr">
                        <a:noFill/>
                      </a:tcPr>
                    </a:tc>
                    <a:tc>
                      <a:txBody>
                        <a:bodyPr/>
                        <a:lstStyle/>
                        <a:p>
                          <a:pPr algn="ctr"/>
                          <a:r>
                            <a:rPr lang="fr-FR" sz="1400" b="0" i="0" u="none" strike="noStrike" kern="1200" dirty="0">
                              <a:solidFill>
                                <a:schemeClr val="tx1"/>
                              </a:solidFill>
                              <a:effectLst/>
                              <a:latin typeface="Cambria Math" panose="02040503050406030204" pitchFamily="18" charset="0"/>
                              <a:ea typeface="Cambria Math" panose="02040503050406030204" pitchFamily="18" charset="0"/>
                              <a:cs typeface="+mn-cs"/>
                            </a:rPr>
                            <a:t>0.05684717</a:t>
                          </a:r>
                          <a:endParaRPr lang="en-US" sz="1100" noProof="0" dirty="0">
                            <a:latin typeface="Cambria Math" panose="02040503050406030204" pitchFamily="18" charset="0"/>
                            <a:ea typeface="Cambria Math" panose="02040503050406030204" pitchFamily="18" charset="0"/>
                          </a:endParaRPr>
                        </a:p>
                      </a:txBody>
                      <a:tcPr anchor="ctr">
                        <a:noFill/>
                      </a:tcPr>
                    </a:tc>
                    <a:tc>
                      <a:txBody>
                        <a:bodyPr/>
                        <a:lstStyle/>
                        <a:p>
                          <a:endParaRPr lang="fr-FR"/>
                        </a:p>
                      </a:txBody>
                      <a:tcPr anchor="ctr">
                        <a:blipFill>
                          <a:blip r:embed="rId3"/>
                          <a:stretch>
                            <a:fillRect l="-301724" t="-303448" r="-301724" b="-24138"/>
                          </a:stretch>
                        </a:blipFill>
                      </a:tcPr>
                    </a:tc>
                    <a:tc>
                      <a:txBody>
                        <a:bodyPr/>
                        <a:lstStyle/>
                        <a:p>
                          <a:endParaRPr lang="fr-FR"/>
                        </a:p>
                      </a:txBody>
                      <a:tcPr anchor="ctr">
                        <a:blipFill>
                          <a:blip r:embed="rId3"/>
                          <a:stretch>
                            <a:fillRect l="-401724" t="-303448" r="-201724" b="-24138"/>
                          </a:stretch>
                        </a:blipFill>
                      </a:tcPr>
                    </a:tc>
                    <a:tc>
                      <a:txBody>
                        <a:bodyPr/>
                        <a:lstStyle/>
                        <a:p>
                          <a:endParaRPr lang="fr-FR"/>
                        </a:p>
                      </a:txBody>
                      <a:tcPr anchor="ctr">
                        <a:blipFill>
                          <a:blip r:embed="rId3"/>
                          <a:stretch>
                            <a:fillRect l="-497436" t="-303448" r="-100000" b="-24138"/>
                          </a:stretch>
                        </a:blipFill>
                      </a:tcPr>
                    </a:tc>
                    <a:tc>
                      <a:txBody>
                        <a:bodyPr/>
                        <a:lstStyle/>
                        <a:p>
                          <a:endParaRPr lang="fr-FR"/>
                        </a:p>
                      </a:txBody>
                      <a:tcPr anchor="ctr">
                        <a:blipFill>
                          <a:blip r:embed="rId3"/>
                          <a:stretch>
                            <a:fillRect l="-602586" t="-303448" r="-862" b="-24138"/>
                          </a:stretch>
                        </a:blipFill>
                      </a:tcPr>
                    </a:tc>
                    <a:extLst>
                      <a:ext uri="{0D108BD9-81ED-4DB2-BD59-A6C34878D82A}">
                        <a16:rowId xmlns:a16="http://schemas.microsoft.com/office/drawing/2014/main" val="1537550885"/>
                      </a:ext>
                    </a:extLst>
                  </a:tr>
                </a:tbl>
              </a:graphicData>
            </a:graphic>
          </p:graphicFrame>
        </mc:Fallback>
      </mc:AlternateContent>
    </p:spTree>
    <p:extLst>
      <p:ext uri="{BB962C8B-B14F-4D97-AF65-F5344CB8AC3E}">
        <p14:creationId xmlns:p14="http://schemas.microsoft.com/office/powerpoint/2010/main" val="355793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ce réservé du contenu 1">
                <a:extLst>
                  <a:ext uri="{FF2B5EF4-FFF2-40B4-BE49-F238E27FC236}">
                    <a16:creationId xmlns:a16="http://schemas.microsoft.com/office/drawing/2014/main" id="{D869F2AB-09EB-5349-8203-92AD17490EE3}"/>
                  </a:ext>
                </a:extLst>
              </p:cNvPr>
              <p:cNvSpPr>
                <a:spLocks noGrp="1"/>
              </p:cNvSpPr>
              <p:nvPr>
                <p:ph idx="1"/>
              </p:nvPr>
            </p:nvSpPr>
            <p:spPr/>
            <p:txBody>
              <a:bodyPr>
                <a:normAutofit/>
              </a:bodyPr>
              <a:lstStyle/>
              <a:p>
                <a:r>
                  <a:rPr lang="en-US" dirty="0"/>
                  <a:t>The </a:t>
                </a:r>
                <a:r>
                  <a:rPr lang="en-US" b="1" dirty="0"/>
                  <a:t>prior predictive distribution</a:t>
                </a:r>
                <a:r>
                  <a:rPr lang="en-US" dirty="0"/>
                  <a:t> corresponds to the data which we think we are going to obtain before the sample has been gathered/doing any inference with the sample, it is based on our beliefs about the prior. </a:t>
                </a:r>
                <a:endParaRPr lang="fr-FR" i="1" dirty="0">
                  <a:latin typeface="Cambria Math" panose="02040503050406030204" pitchFamily="18" charset="0"/>
                </a:endParaRPr>
              </a:p>
              <a:p>
                <a:pPr marL="0" indent="0">
                  <a:buNone/>
                </a:pP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sSubSup>
                      <m:sSubSupPr>
                        <m:ctrlPr>
                          <a:rPr lang="fr-FR" i="1">
                            <a:latin typeface="Cambria Math" panose="02040503050406030204" pitchFamily="18" charset="0"/>
                          </a:rPr>
                        </m:ctrlPr>
                      </m:sSubSupPr>
                      <m:e>
                        <m:r>
                          <a:rPr lang="en-US" i="1">
                            <a:latin typeface="Cambria Math" panose="02040503050406030204" pitchFamily="18" charset="0"/>
                          </a:rPr>
                          <m:t>ℝ</m:t>
                        </m:r>
                      </m:e>
                      <m:sub>
                        <m:r>
                          <a:rPr lang="en-US" i="1">
                            <a:latin typeface="Cambria Math" panose="02040503050406030204" pitchFamily="18" charset="0"/>
                          </a:rPr>
                          <m:t>+</m:t>
                        </m:r>
                      </m:sub>
                      <m:sup>
                        <m:r>
                          <a:rPr lang="en-US" i="1">
                            <a:latin typeface="Cambria Math" panose="02040503050406030204" pitchFamily="18" charset="0"/>
                          </a:rPr>
                          <m:t>∗</m:t>
                        </m:r>
                      </m:sup>
                    </m:sSubSup>
                  </m:oMath>
                </a14:m>
                <a:r>
                  <a:rPr lang="en-US" dirty="0"/>
                  <a:t>, </a:t>
                </a:r>
                <a14:m>
                  <m:oMath xmlns:m="http://schemas.openxmlformats.org/officeDocument/2006/math">
                    <m:r>
                      <a:rPr lang="en-US" i="1">
                        <a:latin typeface="Cambria Math" panose="02040503050406030204" pitchFamily="18" charset="0"/>
                      </a:rPr>
                      <m:t>ℙ</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nary>
                      <m:naryPr>
                        <m:ctrlPr>
                          <a:rPr lang="fr-FR" i="1">
                            <a:latin typeface="Cambria Math" panose="02040503050406030204" pitchFamily="18" charset="0"/>
                          </a:rPr>
                        </m:ctrlPr>
                      </m:naryPr>
                      <m:sub>
                        <m:r>
                          <a:rPr lang="en-US" i="1">
                            <a:latin typeface="Cambria Math" panose="02040503050406030204" pitchFamily="18" charset="0"/>
                          </a:rPr>
                          <m:t>0</m:t>
                        </m:r>
                      </m:sub>
                      <m:sup>
                        <m:r>
                          <a:rPr lang="en-US" i="1">
                            <a:latin typeface="Cambria Math" panose="02040503050406030204" pitchFamily="18" charset="0"/>
                          </a:rPr>
                          <m:t>+∞</m:t>
                        </m:r>
                      </m:sup>
                      <m:e>
                        <m:r>
                          <a:rPr lang="en-US" i="1">
                            <a:latin typeface="Cambria Math" panose="02040503050406030204" pitchFamily="18" charset="0"/>
                          </a:rPr>
                          <m:t>ℙ</m:t>
                        </m:r>
                        <m:d>
                          <m:dPr>
                            <m:ctrlPr>
                              <a:rPr lang="fr-FR"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𝜃</m:t>
                            </m:r>
                          </m:e>
                        </m:d>
                        <m:r>
                          <a:rPr lang="en-US" i="1">
                            <a:latin typeface="Cambria Math" panose="02040503050406030204" pitchFamily="18" charset="0"/>
                          </a:rPr>
                          <m:t>ℙ</m:t>
                        </m:r>
                        <m:d>
                          <m:dPr>
                            <m:ctrlPr>
                              <a:rPr lang="fr-FR" i="1">
                                <a:latin typeface="Cambria Math" panose="02040503050406030204" pitchFamily="18" charset="0"/>
                              </a:rPr>
                            </m:ctrlPr>
                          </m:dPr>
                          <m:e>
                            <m:r>
                              <a:rPr lang="en-US" i="1">
                                <a:latin typeface="Cambria Math" panose="02040503050406030204" pitchFamily="18" charset="0"/>
                              </a:rPr>
                              <m:t>𝜃</m:t>
                            </m:r>
                          </m:e>
                        </m:d>
                      </m:e>
                    </m:nary>
                    <m:r>
                      <a:rPr lang="en-US" i="1">
                        <a:latin typeface="Cambria Math" panose="02040503050406030204" pitchFamily="18" charset="0"/>
                      </a:rPr>
                      <m:t>𝑑</m:t>
                    </m:r>
                    <m:r>
                      <a:rPr lang="en-US" i="1">
                        <a:latin typeface="Cambria Math" panose="02040503050406030204" pitchFamily="18" charset="0"/>
                      </a:rPr>
                      <m:t>𝜃</m:t>
                    </m:r>
                    <m:r>
                      <a:rPr lang="en-US" i="1">
                        <a:latin typeface="Cambria Math" panose="02040503050406030204" pitchFamily="18" charset="0"/>
                      </a:rPr>
                      <m:t>=</m:t>
                    </m:r>
                    <m:f>
                      <m:fPr>
                        <m:ctrlPr>
                          <a:rPr lang="fr-FR" i="1">
                            <a:latin typeface="Cambria Math" panose="02040503050406030204" pitchFamily="18" charset="0"/>
                          </a:rPr>
                        </m:ctrlPr>
                      </m:fPr>
                      <m:num>
                        <m:r>
                          <a:rPr lang="en-US" i="1">
                            <a:latin typeface="Cambria Math" panose="02040503050406030204" pitchFamily="18" charset="0"/>
                          </a:rPr>
                          <m:t>𝛤</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m:t>
                        </m:r>
                      </m:num>
                      <m:den>
                        <m:r>
                          <a:rPr lang="en-US" i="1">
                            <a:latin typeface="Cambria Math" panose="02040503050406030204" pitchFamily="18" charset="0"/>
                          </a:rPr>
                          <m:t>𝛤</m:t>
                        </m:r>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den>
                    </m:f>
                    <m:sSup>
                      <m:sSupPr>
                        <m:ctrlPr>
                          <a:rPr lang="fr-FR" i="1">
                            <a:latin typeface="Cambria Math" panose="02040503050406030204" pitchFamily="18" charset="0"/>
                          </a:rPr>
                        </m:ctrlPr>
                      </m:sSupPr>
                      <m:e>
                        <m:d>
                          <m:dPr>
                            <m:ctrlPr>
                              <a:rPr lang="fr-FR" i="1">
                                <a:latin typeface="Cambria Math" panose="02040503050406030204" pitchFamily="18" charset="0"/>
                              </a:rPr>
                            </m:ctrlPr>
                          </m:dPr>
                          <m:e>
                            <m:f>
                              <m:fPr>
                                <m:ctrlPr>
                                  <a:rPr lang="fr-FR"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𝛽</m:t>
                                </m:r>
                                <m:r>
                                  <a:rPr lang="en-US" i="1">
                                    <a:latin typeface="Cambria Math" panose="02040503050406030204" pitchFamily="18" charset="0"/>
                                  </a:rPr>
                                  <m:t>+1</m:t>
                                </m:r>
                              </m:den>
                            </m:f>
                          </m:e>
                        </m:d>
                      </m:e>
                      <m:sup>
                        <m:r>
                          <a:rPr lang="en-US" i="1">
                            <a:latin typeface="Cambria Math" panose="02040503050406030204" pitchFamily="18" charset="0"/>
                          </a:rPr>
                          <m:t>𝛼</m:t>
                        </m:r>
                      </m:sup>
                    </m:sSup>
                    <m:sSup>
                      <m:sSupPr>
                        <m:ctrlPr>
                          <a:rPr lang="fr-FR" i="1">
                            <a:latin typeface="Cambria Math" panose="02040503050406030204" pitchFamily="18" charset="0"/>
                          </a:rPr>
                        </m:ctrlPr>
                      </m:sSupPr>
                      <m:e>
                        <m:d>
                          <m:dPr>
                            <m:ctrlPr>
                              <a:rPr lang="fr-FR" i="1">
                                <a:latin typeface="Cambria Math" panose="02040503050406030204" pitchFamily="18" charset="0"/>
                              </a:rPr>
                            </m:ctrlPr>
                          </m:dPr>
                          <m:e>
                            <m:r>
                              <a:rPr lang="en-US" i="1">
                                <a:latin typeface="Cambria Math" panose="02040503050406030204" pitchFamily="18" charset="0"/>
                              </a:rPr>
                              <m:t>1−</m:t>
                            </m:r>
                            <m:f>
                              <m:fPr>
                                <m:ctrlPr>
                                  <a:rPr lang="fr-FR"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𝛽</m:t>
                                </m:r>
                                <m:r>
                                  <a:rPr lang="en-US" i="1">
                                    <a:latin typeface="Cambria Math" panose="02040503050406030204" pitchFamily="18" charset="0"/>
                                  </a:rPr>
                                  <m:t>+1</m:t>
                                </m:r>
                              </m:den>
                            </m:f>
                          </m:e>
                        </m:d>
                      </m:e>
                      <m:sup>
                        <m:r>
                          <a:rPr lang="en-US" i="1">
                            <a:latin typeface="Cambria Math" panose="02040503050406030204" pitchFamily="18" charset="0"/>
                          </a:rPr>
                          <m:t>𝑥</m:t>
                        </m:r>
                      </m:sup>
                    </m:sSup>
                  </m:oMath>
                </a14:m>
                <a:endParaRPr lang="en-US" dirty="0"/>
              </a:p>
              <a:p>
                <a:pPr marL="0" indent="0">
                  <a:buNone/>
                </a:pPr>
                <a:r>
                  <a:rPr lang="en-US" dirty="0"/>
                  <a:t>Thus, </a:t>
                </a:r>
                <a14:m>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𝒩ℬ</m:t>
                    </m:r>
                    <m:d>
                      <m:dPr>
                        <m:ctrlPr>
                          <a:rPr lang="fr-FR" i="1">
                            <a:latin typeface="Cambria Math" panose="02040503050406030204" pitchFamily="18" charset="0"/>
                          </a:rPr>
                        </m:ctrlPr>
                      </m:dPr>
                      <m:e>
                        <m:r>
                          <a:rPr lang="en-US" i="1">
                            <a:latin typeface="Cambria Math" panose="02040503050406030204" pitchFamily="18" charset="0"/>
                          </a:rPr>
                          <m:t>𝛼</m:t>
                        </m:r>
                        <m:r>
                          <a:rPr lang="en-US" i="1">
                            <a:latin typeface="Cambria Math" panose="02040503050406030204" pitchFamily="18" charset="0"/>
                          </a:rPr>
                          <m:t> ;</m:t>
                        </m:r>
                        <m:f>
                          <m:fPr>
                            <m:ctrlPr>
                              <a:rPr lang="fr-FR"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𝛽</m:t>
                            </m:r>
                            <m:r>
                              <a:rPr lang="fr-FR" b="0" i="1" smtClean="0">
                                <a:latin typeface="Cambria Math" panose="02040503050406030204" pitchFamily="18" charset="0"/>
                              </a:rPr>
                              <m:t>+1</m:t>
                            </m:r>
                          </m:den>
                        </m:f>
                      </m:e>
                    </m:d>
                  </m:oMath>
                </a14:m>
                <a:endParaRPr lang="fr-FR" dirty="0"/>
              </a:p>
              <a:p>
                <a:pPr marL="0" indent="0">
                  <a:buNone/>
                </a:pPr>
                <a:endParaRPr lang="fr-FR" dirty="0"/>
              </a:p>
              <a:p>
                <a:r>
                  <a:rPr lang="en-US" dirty="0"/>
                  <a:t>The </a:t>
                </a:r>
                <a:r>
                  <a:rPr lang="en-US" b="1" dirty="0"/>
                  <a:t>posterior predictive distribution</a:t>
                </a:r>
                <a:r>
                  <a:rPr lang="en-US" dirty="0"/>
                  <a:t> is the distribution of possible unobserved values conditional on the observed values from the experiment (values we will predict if we run the experiment again).</a:t>
                </a:r>
                <a:endParaRPr lang="fr-FR" dirty="0"/>
              </a:p>
              <a:p>
                <a:pPr marL="0" indent="0">
                  <a:buNone/>
                </a:pP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sSubSup>
                      <m:sSubSupPr>
                        <m:ctrlPr>
                          <a:rPr lang="fr-FR" i="1">
                            <a:latin typeface="Cambria Math" panose="02040503050406030204" pitchFamily="18" charset="0"/>
                          </a:rPr>
                        </m:ctrlPr>
                      </m:sSubSupPr>
                      <m:e>
                        <m:r>
                          <a:rPr lang="en-US" i="1">
                            <a:latin typeface="Cambria Math" panose="02040503050406030204" pitchFamily="18" charset="0"/>
                          </a:rPr>
                          <m:t>ℝ</m:t>
                        </m:r>
                      </m:e>
                      <m:sub>
                        <m:r>
                          <a:rPr lang="en-US" i="1">
                            <a:latin typeface="Cambria Math" panose="02040503050406030204" pitchFamily="18" charset="0"/>
                          </a:rPr>
                          <m:t>+</m:t>
                        </m:r>
                      </m:sub>
                      <m:sup>
                        <m:r>
                          <a:rPr lang="en-US" i="1">
                            <a:latin typeface="Cambria Math" panose="02040503050406030204" pitchFamily="18" charset="0"/>
                          </a:rPr>
                          <m:t>∗</m:t>
                        </m:r>
                      </m:sup>
                    </m:sSubSup>
                  </m:oMath>
                </a14:m>
                <a:r>
                  <a:rPr lang="en-US" dirty="0"/>
                  <a:t>, </a:t>
                </a:r>
                <a14:m>
                  <m:oMath xmlns:m="http://schemas.openxmlformats.org/officeDocument/2006/math">
                    <m:r>
                      <a:rPr lang="en-US" i="1">
                        <a:latin typeface="Cambria Math" panose="02040503050406030204" pitchFamily="18" charset="0"/>
                      </a:rPr>
                      <m:t>ℙ</m:t>
                    </m:r>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r>
                              <a:rPr lang="en-US" i="1">
                                <a:latin typeface="Cambria Math" panose="02040503050406030204" pitchFamily="18" charset="0"/>
                              </a:rPr>
                              <m:t>𝑛</m:t>
                            </m:r>
                          </m:sub>
                        </m:sSub>
                      </m:e>
                    </m:d>
                    <m:r>
                      <a:rPr lang="en-US" i="1">
                        <a:latin typeface="Cambria Math" panose="02040503050406030204" pitchFamily="18" charset="0"/>
                      </a:rPr>
                      <m:t>=</m:t>
                    </m:r>
                    <m:nary>
                      <m:naryPr>
                        <m:ctrlPr>
                          <a:rPr lang="fr-FR" i="1">
                            <a:latin typeface="Cambria Math" panose="02040503050406030204" pitchFamily="18" charset="0"/>
                          </a:rPr>
                        </m:ctrlPr>
                      </m:naryPr>
                      <m:sub>
                        <m:r>
                          <a:rPr lang="en-US" i="1">
                            <a:latin typeface="Cambria Math" panose="02040503050406030204" pitchFamily="18" charset="0"/>
                          </a:rPr>
                          <m:t>0</m:t>
                        </m:r>
                      </m:sub>
                      <m:sup>
                        <m:r>
                          <a:rPr lang="en-US" i="1">
                            <a:latin typeface="Cambria Math" panose="02040503050406030204" pitchFamily="18" charset="0"/>
                          </a:rPr>
                          <m:t>+∞</m:t>
                        </m:r>
                      </m:sup>
                      <m:e>
                        <m:r>
                          <a:rPr lang="en-US" i="1">
                            <a:latin typeface="Cambria Math" panose="02040503050406030204" pitchFamily="18" charset="0"/>
                          </a:rPr>
                          <m:t>ℙ</m:t>
                        </m:r>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𝜃</m:t>
                            </m:r>
                          </m:e>
                        </m:d>
                        <m:r>
                          <a:rPr lang="en-US" i="1">
                            <a:latin typeface="Cambria Math" panose="02040503050406030204" pitchFamily="18" charset="0"/>
                          </a:rPr>
                          <m:t>ℙ</m:t>
                        </m:r>
                        <m:d>
                          <m:dPr>
                            <m:ctrlPr>
                              <a:rPr lang="fr-FR" i="1">
                                <a:latin typeface="Cambria Math" panose="02040503050406030204" pitchFamily="18" charset="0"/>
                              </a:rPr>
                            </m:ctrlPr>
                          </m:dPr>
                          <m:e>
                            <m:r>
                              <a:rPr lang="en-US" i="1">
                                <a:latin typeface="Cambria Math" panose="02040503050406030204" pitchFamily="18" charset="0"/>
                              </a:rPr>
                              <m:t>𝜃</m:t>
                            </m:r>
                            <m:r>
                              <a:rPr lang="en-US" i="1">
                                <a:latin typeface="Cambria Math" panose="02040503050406030204" pitchFamily="18" charset="0"/>
                              </a:rPr>
                              <m:t>|</m:t>
                            </m:r>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r>
                                  <a:rPr lang="en-US" i="1">
                                    <a:latin typeface="Cambria Math" panose="02040503050406030204" pitchFamily="18" charset="0"/>
                                  </a:rPr>
                                  <m:t>𝑛</m:t>
                                </m:r>
                              </m:sub>
                            </m:sSub>
                          </m:e>
                        </m:d>
                      </m:e>
                    </m:nary>
                    <m:r>
                      <a:rPr lang="en-US" i="1">
                        <a:latin typeface="Cambria Math" panose="02040503050406030204" pitchFamily="18" charset="0"/>
                      </a:rPr>
                      <m:t>𝑑</m:t>
                    </m:r>
                    <m:r>
                      <a:rPr lang="en-US" i="1">
                        <a:latin typeface="Cambria Math" panose="02040503050406030204" pitchFamily="18" charset="0"/>
                      </a:rPr>
                      <m:t>𝜃</m:t>
                    </m:r>
                    <m:r>
                      <a:rPr lang="en-US" i="1">
                        <a:latin typeface="Cambria Math" panose="02040503050406030204" pitchFamily="18" charset="0"/>
                      </a:rPr>
                      <m:t>=</m:t>
                    </m:r>
                    <m:f>
                      <m:fPr>
                        <m:ctrlPr>
                          <a:rPr lang="fr-FR" i="1">
                            <a:latin typeface="Cambria Math" panose="02040503050406030204" pitchFamily="18" charset="0"/>
                          </a:rPr>
                        </m:ctrlPr>
                      </m:fPr>
                      <m:num>
                        <m:r>
                          <a:rPr lang="en-US" i="1">
                            <a:latin typeface="Cambria Math" panose="02040503050406030204" pitchFamily="18" charset="0"/>
                          </a:rPr>
                          <m:t>𝛤</m:t>
                        </m:r>
                        <m:d>
                          <m:dPr>
                            <m:ctrlPr>
                              <a:rPr lang="fr-FR" i="1">
                                <a:latin typeface="Cambria Math" panose="02040503050406030204" pitchFamily="18" charset="0"/>
                              </a:rPr>
                            </m:ctrlPr>
                          </m:dPr>
                          <m:e>
                            <m:nary>
                              <m:naryPr>
                                <m:chr m:val="∑"/>
                                <m:ctrlPr>
                                  <a:rPr lang="fr-FR"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𝛼</m:t>
                                </m:r>
                              </m:e>
                            </m:nary>
                          </m:e>
                        </m:d>
                      </m:num>
                      <m:den>
                        <m:r>
                          <a:rPr lang="en-US" i="1">
                            <a:latin typeface="Cambria Math" panose="02040503050406030204" pitchFamily="18" charset="0"/>
                          </a:rPr>
                          <m:t>𝛤</m:t>
                        </m:r>
                        <m:d>
                          <m:dPr>
                            <m:ctrlPr>
                              <a:rPr lang="fr-FR" i="1">
                                <a:latin typeface="Cambria Math" panose="02040503050406030204" pitchFamily="18" charset="0"/>
                              </a:rPr>
                            </m:ctrlPr>
                          </m:dPr>
                          <m:e>
                            <m:nary>
                              <m:naryPr>
                                <m:chr m:val="∑"/>
                                <m:ctrlPr>
                                  <a:rPr lang="fr-FR"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𝛼</m:t>
                                </m:r>
                              </m:e>
                            </m:nary>
                          </m:e>
                        </m:d>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r>
                                  <a:rPr lang="en-US" i="1">
                                    <a:latin typeface="Cambria Math" panose="02040503050406030204" pitchFamily="18" charset="0"/>
                                  </a:rPr>
                                  <m:t>+1</m:t>
                                </m:r>
                              </m:sub>
                            </m:sSub>
                          </m:e>
                        </m:d>
                        <m:r>
                          <a:rPr lang="en-US" i="1">
                            <a:latin typeface="Cambria Math" panose="02040503050406030204" pitchFamily="18" charset="0"/>
                          </a:rPr>
                          <m:t>!</m:t>
                        </m:r>
                      </m:den>
                    </m:f>
                    <m:sSup>
                      <m:sSupPr>
                        <m:ctrlPr>
                          <a:rPr lang="fr-FR" i="1">
                            <a:latin typeface="Cambria Math" panose="02040503050406030204" pitchFamily="18" charset="0"/>
                          </a:rPr>
                        </m:ctrlPr>
                      </m:sSupPr>
                      <m:e>
                        <m:d>
                          <m:dPr>
                            <m:ctrlPr>
                              <a:rPr lang="fr-FR" i="1">
                                <a:latin typeface="Cambria Math" panose="02040503050406030204" pitchFamily="18" charset="0"/>
                              </a:rPr>
                            </m:ctrlPr>
                          </m:dPr>
                          <m:e>
                            <m:f>
                              <m:fPr>
                                <m:ctrlPr>
                                  <a:rPr lang="fr-FR" i="1">
                                    <a:latin typeface="Cambria Math" panose="02040503050406030204" pitchFamily="18" charset="0"/>
                                  </a:rPr>
                                </m:ctrlPr>
                              </m:fPr>
                              <m:num>
                                <m:r>
                                  <a:rPr lang="en-US" i="1">
                                    <a:latin typeface="Cambria Math" panose="02040503050406030204" pitchFamily="18" charset="0"/>
                                  </a:rPr>
                                  <m:t>𝑛</m:t>
                                </m:r>
                                <m:r>
                                  <a:rPr lang="en-US" i="1">
                                    <a:latin typeface="Cambria Math" panose="02040503050406030204" pitchFamily="18" charset="0"/>
                                  </a:rPr>
                                  <m:t>𝛽</m:t>
                                </m:r>
                                <m:r>
                                  <a:rPr lang="en-US" i="1">
                                    <a:latin typeface="Cambria Math" panose="02040503050406030204" pitchFamily="18" charset="0"/>
                                  </a:rPr>
                                  <m:t>+</m:t>
                                </m:r>
                                <m:r>
                                  <a:rPr lang="en-US">
                                    <a:latin typeface="Cambria Math" panose="02040503050406030204" pitchFamily="18" charset="0"/>
                                  </a:rPr>
                                  <m:t>1</m:t>
                                </m:r>
                              </m:num>
                              <m:den>
                                <m:r>
                                  <a:rPr lang="en-US" i="1">
                                    <a:latin typeface="Cambria Math" panose="02040503050406030204" pitchFamily="18" charset="0"/>
                                  </a:rPr>
                                  <m:t>𝑛</m:t>
                                </m:r>
                                <m:r>
                                  <a:rPr lang="en-US" i="1">
                                    <a:latin typeface="Cambria Math" panose="02040503050406030204" pitchFamily="18" charset="0"/>
                                  </a:rPr>
                                  <m:t>𝛽</m:t>
                                </m:r>
                                <m:r>
                                  <a:rPr lang="en-US" i="1">
                                    <a:latin typeface="Cambria Math" panose="02040503050406030204" pitchFamily="18" charset="0"/>
                                  </a:rPr>
                                  <m:t>+</m:t>
                                </m:r>
                                <m:r>
                                  <a:rPr lang="en-US">
                                    <a:latin typeface="Cambria Math" panose="02040503050406030204" pitchFamily="18" charset="0"/>
                                  </a:rPr>
                                  <m:t>1+</m:t>
                                </m:r>
                                <m:r>
                                  <a:rPr lang="en-US" i="1">
                                    <a:latin typeface="Cambria Math" panose="02040503050406030204" pitchFamily="18" charset="0"/>
                                  </a:rPr>
                                  <m:t>𝛽</m:t>
                                </m:r>
                              </m:den>
                            </m:f>
                          </m:e>
                        </m:d>
                      </m:e>
                      <m:sup>
                        <m:nary>
                          <m:naryPr>
                            <m:chr m:val="∑"/>
                            <m:ctrlPr>
                              <a:rPr lang="fr-FR"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𝛼</m:t>
                            </m:r>
                          </m:e>
                        </m:nary>
                      </m:sup>
                    </m:sSup>
                    <m:sSup>
                      <m:sSupPr>
                        <m:ctrlPr>
                          <a:rPr lang="fr-FR" i="1">
                            <a:latin typeface="Cambria Math" panose="02040503050406030204" pitchFamily="18" charset="0"/>
                          </a:rPr>
                        </m:ctrlPr>
                      </m:sSupPr>
                      <m:e>
                        <m:d>
                          <m:dPr>
                            <m:ctrlPr>
                              <a:rPr lang="fr-FR" i="1">
                                <a:latin typeface="Cambria Math" panose="02040503050406030204" pitchFamily="18" charset="0"/>
                              </a:rPr>
                            </m:ctrlPr>
                          </m:dPr>
                          <m:e>
                            <m:r>
                              <a:rPr lang="en-US">
                                <a:latin typeface="Cambria Math" panose="02040503050406030204" pitchFamily="18" charset="0"/>
                              </a:rPr>
                              <m:t>1</m:t>
                            </m:r>
                            <m:r>
                              <a:rPr lang="en-US" i="1">
                                <a:latin typeface="Cambria Math" panose="02040503050406030204" pitchFamily="18" charset="0"/>
                              </a:rPr>
                              <m:t>−</m:t>
                            </m:r>
                            <m:f>
                              <m:fPr>
                                <m:ctrlPr>
                                  <a:rPr lang="fr-FR" i="1">
                                    <a:latin typeface="Cambria Math" panose="02040503050406030204" pitchFamily="18" charset="0"/>
                                  </a:rPr>
                                </m:ctrlPr>
                              </m:fPr>
                              <m:num>
                                <m:r>
                                  <a:rPr lang="en-US" i="1">
                                    <a:latin typeface="Cambria Math" panose="02040503050406030204" pitchFamily="18" charset="0"/>
                                  </a:rPr>
                                  <m:t>𝑛</m:t>
                                </m:r>
                                <m:r>
                                  <a:rPr lang="en-US" i="1">
                                    <a:latin typeface="Cambria Math" panose="02040503050406030204" pitchFamily="18" charset="0"/>
                                  </a:rPr>
                                  <m:t>𝛽</m:t>
                                </m:r>
                                <m:r>
                                  <a:rPr lang="en-US" i="1">
                                    <a:latin typeface="Cambria Math" panose="02040503050406030204" pitchFamily="18" charset="0"/>
                                  </a:rPr>
                                  <m:t>+</m:t>
                                </m:r>
                                <m:r>
                                  <a:rPr lang="en-US">
                                    <a:latin typeface="Cambria Math" panose="02040503050406030204" pitchFamily="18" charset="0"/>
                                  </a:rPr>
                                  <m:t>1</m:t>
                                </m:r>
                              </m:num>
                              <m:den>
                                <m:r>
                                  <a:rPr lang="en-US" i="1">
                                    <a:latin typeface="Cambria Math" panose="02040503050406030204" pitchFamily="18" charset="0"/>
                                  </a:rPr>
                                  <m:t>𝑛</m:t>
                                </m:r>
                                <m:r>
                                  <a:rPr lang="en-US" i="1">
                                    <a:latin typeface="Cambria Math" panose="02040503050406030204" pitchFamily="18" charset="0"/>
                                  </a:rPr>
                                  <m:t>𝛽</m:t>
                                </m:r>
                                <m:r>
                                  <a:rPr lang="en-US" i="1">
                                    <a:latin typeface="Cambria Math" panose="02040503050406030204" pitchFamily="18" charset="0"/>
                                  </a:rPr>
                                  <m:t>+</m:t>
                                </m:r>
                                <m:r>
                                  <a:rPr lang="en-US">
                                    <a:latin typeface="Cambria Math" panose="02040503050406030204" pitchFamily="18" charset="0"/>
                                  </a:rPr>
                                  <m:t>1+</m:t>
                                </m:r>
                                <m:r>
                                  <a:rPr lang="en-US" i="1">
                                    <a:latin typeface="Cambria Math" panose="02040503050406030204" pitchFamily="18" charset="0"/>
                                  </a:rPr>
                                  <m:t>𝛽</m:t>
                                </m:r>
                              </m:den>
                            </m:f>
                          </m:e>
                        </m:d>
                      </m:e>
                      <m:sup>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r>
                              <a:rPr lang="en-US" i="1">
                                <a:latin typeface="Cambria Math" panose="02040503050406030204" pitchFamily="18" charset="0"/>
                              </a:rPr>
                              <m:t>+1</m:t>
                            </m:r>
                          </m:sub>
                        </m:sSub>
                      </m:sup>
                    </m:sSup>
                  </m:oMath>
                </a14:m>
                <a:endParaRPr lang="en-US" dirty="0"/>
              </a:p>
              <a:p>
                <a:pPr marL="0" indent="0">
                  <a:buNone/>
                </a:pPr>
                <a:r>
                  <a:rPr lang="en-US" dirty="0"/>
                  <a:t>Thus, </a:t>
                </a:r>
                <a14:m>
                  <m:oMath xmlns:m="http://schemas.openxmlformats.org/officeDocument/2006/math">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r>
                          <a:rPr lang="en-US" i="1">
                            <a:latin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𝒩ℬ</m:t>
                    </m:r>
                    <m:d>
                      <m:dPr>
                        <m:ctrlPr>
                          <a:rPr lang="fr-FR" i="1">
                            <a:latin typeface="Cambria Math" panose="02040503050406030204" pitchFamily="18" charset="0"/>
                          </a:rPr>
                        </m:ctrlPr>
                      </m:dPr>
                      <m:e>
                        <m:nary>
                          <m:naryPr>
                            <m:chr m:val="∑"/>
                            <m:ctrlPr>
                              <a:rPr lang="fr-FR"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𝛼</m:t>
                            </m:r>
                          </m:e>
                        </m:nary>
                        <m:r>
                          <a:rPr lang="en-US" i="1">
                            <a:latin typeface="Cambria Math" panose="02040503050406030204" pitchFamily="18" charset="0"/>
                          </a:rPr>
                          <m:t>;</m:t>
                        </m:r>
                        <m:f>
                          <m:fPr>
                            <m:ctrlPr>
                              <a:rPr lang="fr-FR" i="1">
                                <a:latin typeface="Cambria Math" panose="02040503050406030204" pitchFamily="18" charset="0"/>
                              </a:rPr>
                            </m:ctrlPr>
                          </m:fPr>
                          <m:num>
                            <m:r>
                              <a:rPr lang="en-US" i="1">
                                <a:latin typeface="Cambria Math" panose="02040503050406030204" pitchFamily="18" charset="0"/>
                              </a:rPr>
                              <m:t>𝑛</m:t>
                            </m:r>
                            <m:r>
                              <a:rPr lang="en-US" i="1">
                                <a:latin typeface="Cambria Math" panose="02040503050406030204" pitchFamily="18" charset="0"/>
                              </a:rPr>
                              <m:t>𝛽</m:t>
                            </m:r>
                            <m:r>
                              <a:rPr lang="en-US" i="1">
                                <a:latin typeface="Cambria Math" panose="02040503050406030204" pitchFamily="18" charset="0"/>
                              </a:rPr>
                              <m:t>+</m:t>
                            </m:r>
                            <m:r>
                              <a:rPr lang="en-US">
                                <a:latin typeface="Cambria Math" panose="02040503050406030204" pitchFamily="18" charset="0"/>
                              </a:rPr>
                              <m:t>1</m:t>
                            </m:r>
                          </m:num>
                          <m:den>
                            <m:r>
                              <a:rPr lang="en-US" i="1">
                                <a:latin typeface="Cambria Math" panose="02040503050406030204" pitchFamily="18" charset="0"/>
                              </a:rPr>
                              <m:t>𝑛</m:t>
                            </m:r>
                            <m:r>
                              <a:rPr lang="en-US" i="1">
                                <a:latin typeface="Cambria Math" panose="02040503050406030204" pitchFamily="18" charset="0"/>
                              </a:rPr>
                              <m:t>𝛽</m:t>
                            </m:r>
                            <m:r>
                              <a:rPr lang="en-US" i="1">
                                <a:latin typeface="Cambria Math" panose="02040503050406030204" pitchFamily="18" charset="0"/>
                              </a:rPr>
                              <m:t>+</m:t>
                            </m:r>
                            <m:r>
                              <a:rPr lang="en-US">
                                <a:latin typeface="Cambria Math" panose="02040503050406030204" pitchFamily="18" charset="0"/>
                              </a:rPr>
                              <m:t>1+</m:t>
                            </m:r>
                            <m:r>
                              <a:rPr lang="en-US" i="1">
                                <a:latin typeface="Cambria Math" panose="02040503050406030204" pitchFamily="18" charset="0"/>
                              </a:rPr>
                              <m:t>𝛽</m:t>
                            </m:r>
                          </m:den>
                        </m:f>
                      </m:e>
                    </m:d>
                  </m:oMath>
                </a14:m>
                <a:endParaRPr lang="fr-FR" dirty="0"/>
              </a:p>
            </p:txBody>
          </p:sp>
        </mc:Choice>
        <mc:Fallback xmlns="">
          <p:sp>
            <p:nvSpPr>
              <p:cNvPr id="2" name="Espace réservé du contenu 1">
                <a:extLst>
                  <a:ext uri="{FF2B5EF4-FFF2-40B4-BE49-F238E27FC236}">
                    <a16:creationId xmlns:a16="http://schemas.microsoft.com/office/drawing/2014/main" id="{D869F2AB-09EB-5349-8203-92AD17490EE3}"/>
                  </a:ext>
                </a:extLst>
              </p:cNvPr>
              <p:cNvSpPr>
                <a:spLocks noGrp="1" noRot="1" noChangeAspect="1" noMove="1" noResize="1" noEditPoints="1" noAdjustHandles="1" noChangeArrowheads="1" noChangeShapeType="1" noTextEdit="1"/>
              </p:cNvSpPr>
              <p:nvPr>
                <p:ph idx="1"/>
              </p:nvPr>
            </p:nvSpPr>
            <p:spPr>
              <a:blipFill>
                <a:blip r:embed="rId2"/>
                <a:stretch>
                  <a:fillRect l="-112" b="-2029"/>
                </a:stretch>
              </a:blipFill>
            </p:spPr>
            <p:txBody>
              <a:bodyPr/>
              <a:lstStyle/>
              <a:p>
                <a:r>
                  <a:rPr lang="fr-FR">
                    <a:noFill/>
                  </a:rPr>
                  <a:t> </a:t>
                </a:r>
              </a:p>
            </p:txBody>
          </p:sp>
        </mc:Fallback>
      </mc:AlternateContent>
      <p:sp>
        <p:nvSpPr>
          <p:cNvPr id="3" name="Espace réservé de la date 2">
            <a:extLst>
              <a:ext uri="{FF2B5EF4-FFF2-40B4-BE49-F238E27FC236}">
                <a16:creationId xmlns:a16="http://schemas.microsoft.com/office/drawing/2014/main" id="{CE6A998E-9C84-2441-9FF8-D73B6C2729B9}"/>
              </a:ext>
            </a:extLst>
          </p:cNvPr>
          <p:cNvSpPr>
            <a:spLocks noGrp="1"/>
          </p:cNvSpPr>
          <p:nvPr>
            <p:ph type="dt" sz="half" idx="10"/>
          </p:nvPr>
        </p:nvSpPr>
        <p:spPr/>
        <p:txBody>
          <a:bodyPr/>
          <a:lstStyle/>
          <a:p>
            <a:r>
              <a:rPr lang="fr-FR"/>
              <a:t>27/11/2018</a:t>
            </a:r>
          </a:p>
        </p:txBody>
      </p:sp>
      <p:sp>
        <p:nvSpPr>
          <p:cNvPr id="4" name="Espace réservé du numéro de diapositive 3">
            <a:extLst>
              <a:ext uri="{FF2B5EF4-FFF2-40B4-BE49-F238E27FC236}">
                <a16:creationId xmlns:a16="http://schemas.microsoft.com/office/drawing/2014/main" id="{F6EAA0F5-BE17-5248-B0CD-B76E2F4ADC88}"/>
              </a:ext>
            </a:extLst>
          </p:cNvPr>
          <p:cNvSpPr>
            <a:spLocks noGrp="1"/>
          </p:cNvSpPr>
          <p:nvPr>
            <p:ph type="sldNum" sz="quarter" idx="12"/>
          </p:nvPr>
        </p:nvSpPr>
        <p:spPr/>
        <p:txBody>
          <a:bodyPr/>
          <a:lstStyle/>
          <a:p>
            <a:fld id="{7A60279F-17C3-5747-909F-C825E1D3A1E3}" type="slidenum">
              <a:rPr lang="fr-FR" smtClean="0"/>
              <a:t>12</a:t>
            </a:fld>
            <a:endParaRPr lang="fr-FR"/>
          </a:p>
        </p:txBody>
      </p:sp>
      <p:sp>
        <p:nvSpPr>
          <p:cNvPr id="5" name="ZoneTexte 4">
            <a:extLst>
              <a:ext uri="{FF2B5EF4-FFF2-40B4-BE49-F238E27FC236}">
                <a16:creationId xmlns:a16="http://schemas.microsoft.com/office/drawing/2014/main" id="{2FB8F150-9C62-074F-B977-FB6AD91B6416}"/>
              </a:ext>
            </a:extLst>
          </p:cNvPr>
          <p:cNvSpPr txBox="1"/>
          <p:nvPr/>
        </p:nvSpPr>
        <p:spPr>
          <a:xfrm>
            <a:off x="0" y="0"/>
            <a:ext cx="12192000" cy="1080000"/>
          </a:xfrm>
          <a:prstGeom prst="rect">
            <a:avLst/>
          </a:prstGeom>
          <a:noFill/>
        </p:spPr>
        <p:txBody>
          <a:bodyPr wrap="none" rtlCol="0" anchor="ctr">
            <a:noAutofit/>
          </a:bodyPr>
          <a:lstStyle/>
          <a:p>
            <a:r>
              <a:rPr lang="en-US" sz="2800" b="1" dirty="0">
                <a:solidFill>
                  <a:schemeClr val="bg1"/>
                </a:solidFill>
              </a:rPr>
              <a:t>Prior &amp; posterior predictive distributions (1/2)</a:t>
            </a:r>
            <a:endParaRPr lang="fr-FR" sz="2800" b="1" dirty="0">
              <a:solidFill>
                <a:schemeClr val="bg1"/>
              </a:solidFill>
            </a:endParaRPr>
          </a:p>
        </p:txBody>
      </p:sp>
    </p:spTree>
    <p:extLst>
      <p:ext uri="{BB962C8B-B14F-4D97-AF65-F5344CB8AC3E}">
        <p14:creationId xmlns:p14="http://schemas.microsoft.com/office/powerpoint/2010/main" val="1073995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1A62723E-AD9F-214E-8F30-44AE81B84322}"/>
              </a:ext>
            </a:extLst>
          </p:cNvPr>
          <p:cNvSpPr>
            <a:spLocks noGrp="1"/>
          </p:cNvSpPr>
          <p:nvPr>
            <p:ph idx="1"/>
          </p:nvPr>
        </p:nvSpPr>
        <p:spPr>
          <a:xfrm>
            <a:off x="396765" y="1542506"/>
            <a:ext cx="4590871" cy="4351338"/>
          </a:xfrm>
        </p:spPr>
        <p:txBody>
          <a:bodyPr/>
          <a:lstStyle/>
          <a:p>
            <a:r>
              <a:rPr lang="en-US" dirty="0"/>
              <a:t>For the weekly data we have drawn a sample from the prior predictive and the posterior predictive (respectively the red and the black curve)</a:t>
            </a:r>
          </a:p>
          <a:p>
            <a:r>
              <a:rPr lang="en-US" dirty="0"/>
              <a:t>The prior predictive is more or less accurate depending on the choice of the parameters but the posterior predictive gamma seems to be more accurate than the prior one.</a:t>
            </a:r>
          </a:p>
          <a:p>
            <a:r>
              <a:rPr lang="en-US" dirty="0"/>
              <a:t>The Gamma prior seems to be a good choice in case of a Poisson model when the a priori idea is true.</a:t>
            </a:r>
            <a:endParaRPr lang="fr-FR" dirty="0"/>
          </a:p>
        </p:txBody>
      </p:sp>
      <p:sp>
        <p:nvSpPr>
          <p:cNvPr id="3" name="Espace réservé de la date 2">
            <a:extLst>
              <a:ext uri="{FF2B5EF4-FFF2-40B4-BE49-F238E27FC236}">
                <a16:creationId xmlns:a16="http://schemas.microsoft.com/office/drawing/2014/main" id="{113F380B-21E5-7A4D-96AC-CCA59E9E82C9}"/>
              </a:ext>
            </a:extLst>
          </p:cNvPr>
          <p:cNvSpPr>
            <a:spLocks noGrp="1"/>
          </p:cNvSpPr>
          <p:nvPr>
            <p:ph type="dt" sz="half" idx="10"/>
          </p:nvPr>
        </p:nvSpPr>
        <p:spPr/>
        <p:txBody>
          <a:bodyPr/>
          <a:lstStyle/>
          <a:p>
            <a:r>
              <a:rPr lang="fr-FR" dirty="0"/>
              <a:t>27/11/2018</a:t>
            </a:r>
          </a:p>
        </p:txBody>
      </p:sp>
      <p:sp>
        <p:nvSpPr>
          <p:cNvPr id="4" name="Espace réservé du numéro de diapositive 3">
            <a:extLst>
              <a:ext uri="{FF2B5EF4-FFF2-40B4-BE49-F238E27FC236}">
                <a16:creationId xmlns:a16="http://schemas.microsoft.com/office/drawing/2014/main" id="{C584A2DF-7C36-0640-AEF0-4C3D6DC48E7A}"/>
              </a:ext>
            </a:extLst>
          </p:cNvPr>
          <p:cNvSpPr>
            <a:spLocks noGrp="1"/>
          </p:cNvSpPr>
          <p:nvPr>
            <p:ph type="sldNum" sz="quarter" idx="12"/>
          </p:nvPr>
        </p:nvSpPr>
        <p:spPr/>
        <p:txBody>
          <a:bodyPr/>
          <a:lstStyle/>
          <a:p>
            <a:fld id="{7A60279F-17C3-5747-909F-C825E1D3A1E3}" type="slidenum">
              <a:rPr lang="fr-FR" smtClean="0"/>
              <a:t>13</a:t>
            </a:fld>
            <a:endParaRPr lang="fr-FR"/>
          </a:p>
        </p:txBody>
      </p:sp>
      <p:sp>
        <p:nvSpPr>
          <p:cNvPr id="7" name="ZoneTexte 6">
            <a:extLst>
              <a:ext uri="{FF2B5EF4-FFF2-40B4-BE49-F238E27FC236}">
                <a16:creationId xmlns:a16="http://schemas.microsoft.com/office/drawing/2014/main" id="{F840F75A-E2B9-9B4E-85B1-0EF56E10FCE9}"/>
              </a:ext>
            </a:extLst>
          </p:cNvPr>
          <p:cNvSpPr txBox="1"/>
          <p:nvPr/>
        </p:nvSpPr>
        <p:spPr>
          <a:xfrm>
            <a:off x="6096000" y="5309069"/>
            <a:ext cx="2422566" cy="584775"/>
          </a:xfrm>
          <a:prstGeom prst="rect">
            <a:avLst/>
          </a:prstGeom>
          <a:noFill/>
        </p:spPr>
        <p:txBody>
          <a:bodyPr wrap="square" rtlCol="0">
            <a:spAutoFit/>
          </a:bodyPr>
          <a:lstStyle/>
          <a:p>
            <a:r>
              <a:rPr lang="en-US" sz="1600" dirty="0"/>
              <a:t>Prior predictive</a:t>
            </a:r>
          </a:p>
          <a:p>
            <a:r>
              <a:rPr lang="en-US" sz="1600" dirty="0"/>
              <a:t>Posterior predictive</a:t>
            </a:r>
          </a:p>
        </p:txBody>
      </p:sp>
      <p:grpSp>
        <p:nvGrpSpPr>
          <p:cNvPr id="5" name="Groupe 4">
            <a:extLst>
              <a:ext uri="{FF2B5EF4-FFF2-40B4-BE49-F238E27FC236}">
                <a16:creationId xmlns:a16="http://schemas.microsoft.com/office/drawing/2014/main" id="{28EC0F47-2AD4-0F4B-B623-FF77B24D4DCE}"/>
              </a:ext>
            </a:extLst>
          </p:cNvPr>
          <p:cNvGrpSpPr/>
          <p:nvPr/>
        </p:nvGrpSpPr>
        <p:grpSpPr>
          <a:xfrm>
            <a:off x="8298613" y="5471817"/>
            <a:ext cx="439906" cy="259277"/>
            <a:chOff x="8324084" y="5441039"/>
            <a:chExt cx="439906" cy="259277"/>
          </a:xfrm>
        </p:grpSpPr>
        <p:cxnSp>
          <p:nvCxnSpPr>
            <p:cNvPr id="9" name="Connecteur droit 8">
              <a:extLst>
                <a:ext uri="{FF2B5EF4-FFF2-40B4-BE49-F238E27FC236}">
                  <a16:creationId xmlns:a16="http://schemas.microsoft.com/office/drawing/2014/main" id="{3B7166FE-5371-514F-A8D6-1BEBB8A786FD}"/>
                </a:ext>
              </a:extLst>
            </p:cNvPr>
            <p:cNvCxnSpPr/>
            <p:nvPr/>
          </p:nvCxnSpPr>
          <p:spPr>
            <a:xfrm>
              <a:off x="8324084" y="5441039"/>
              <a:ext cx="43990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0229706F-09C7-8943-A187-2583C59B05B9}"/>
                </a:ext>
              </a:extLst>
            </p:cNvPr>
            <p:cNvCxnSpPr/>
            <p:nvPr/>
          </p:nvCxnSpPr>
          <p:spPr>
            <a:xfrm>
              <a:off x="8324084" y="5700316"/>
              <a:ext cx="4399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ZoneTexte 12">
            <a:extLst>
              <a:ext uri="{FF2B5EF4-FFF2-40B4-BE49-F238E27FC236}">
                <a16:creationId xmlns:a16="http://schemas.microsoft.com/office/drawing/2014/main" id="{3A73E191-2DCB-6240-A04E-DC0F06793AE4}"/>
              </a:ext>
            </a:extLst>
          </p:cNvPr>
          <p:cNvSpPr txBox="1"/>
          <p:nvPr/>
        </p:nvSpPr>
        <p:spPr>
          <a:xfrm>
            <a:off x="0" y="0"/>
            <a:ext cx="12192000" cy="1080000"/>
          </a:xfrm>
          <a:prstGeom prst="rect">
            <a:avLst/>
          </a:prstGeom>
          <a:noFill/>
        </p:spPr>
        <p:txBody>
          <a:bodyPr wrap="none" rtlCol="0" anchor="ctr">
            <a:noAutofit/>
          </a:bodyPr>
          <a:lstStyle/>
          <a:p>
            <a:r>
              <a:rPr lang="en-US" sz="2800" b="1" dirty="0">
                <a:solidFill>
                  <a:schemeClr val="bg1"/>
                </a:solidFill>
              </a:rPr>
              <a:t>Prior &amp; posterior predictive distributions (2/2)</a:t>
            </a:r>
            <a:endParaRPr lang="fr-FR" sz="2800" b="1" dirty="0">
              <a:solidFill>
                <a:schemeClr val="bg1"/>
              </a:solidFill>
            </a:endParaRPr>
          </a:p>
        </p:txBody>
      </p:sp>
      <p:pic>
        <p:nvPicPr>
          <p:cNvPr id="11" name="Image 10">
            <a:extLst>
              <a:ext uri="{FF2B5EF4-FFF2-40B4-BE49-F238E27FC236}">
                <a16:creationId xmlns:a16="http://schemas.microsoft.com/office/drawing/2014/main" id="{71BEF2F8-BF2E-4945-9C51-44BED61F391D}"/>
              </a:ext>
            </a:extLst>
          </p:cNvPr>
          <p:cNvPicPr/>
          <p:nvPr/>
        </p:nvPicPr>
        <p:blipFill>
          <a:blip r:embed="rId2">
            <a:extLst>
              <a:ext uri="{28A0092B-C50C-407E-A947-70E740481C1C}">
                <a14:useLocalDpi xmlns:a14="http://schemas.microsoft.com/office/drawing/2010/main" val="0"/>
              </a:ext>
            </a:extLst>
          </a:blip>
          <a:stretch>
            <a:fillRect/>
          </a:stretch>
        </p:blipFill>
        <p:spPr>
          <a:xfrm>
            <a:off x="5420158" y="1089305"/>
            <a:ext cx="5756910" cy="4057015"/>
          </a:xfrm>
          <a:prstGeom prst="rect">
            <a:avLst/>
          </a:prstGeom>
          <a:ln>
            <a:noFill/>
          </a:ln>
        </p:spPr>
      </p:pic>
    </p:spTree>
    <p:extLst>
      <p:ext uri="{BB962C8B-B14F-4D97-AF65-F5344CB8AC3E}">
        <p14:creationId xmlns:p14="http://schemas.microsoft.com/office/powerpoint/2010/main" val="1457859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3FABD158-68C4-6240-B575-6A2BDE22FA54}"/>
              </a:ext>
            </a:extLst>
          </p:cNvPr>
          <p:cNvSpPr>
            <a:spLocks noGrp="1"/>
          </p:cNvSpPr>
          <p:nvPr>
            <p:ph idx="1"/>
          </p:nvPr>
        </p:nvSpPr>
        <p:spPr/>
        <p:txBody>
          <a:bodyPr>
            <a:normAutofit/>
          </a:bodyPr>
          <a:lstStyle/>
          <a:p>
            <a:r>
              <a:rPr lang="en-US" dirty="0"/>
              <a:t>In Bayesian statistics, the </a:t>
            </a:r>
            <a:r>
              <a:rPr lang="en-US" b="1" dirty="0"/>
              <a:t>prior predictive </a:t>
            </a:r>
            <a:r>
              <a:rPr lang="en-US" dirty="0"/>
              <a:t>distribution corresponds to the data which we think we are going to obtain before the sample has been gathered/doing any inference with the sample, it is based on our beliefs about the prior.</a:t>
            </a:r>
            <a:endParaRPr lang="fr-FR" dirty="0"/>
          </a:p>
          <a:p>
            <a:r>
              <a:rPr lang="en-US" dirty="0"/>
              <a:t>The </a:t>
            </a:r>
            <a:r>
              <a:rPr lang="en-US" b="1" dirty="0"/>
              <a:t>posterior predictive</a:t>
            </a:r>
            <a:r>
              <a:rPr lang="en-US" dirty="0"/>
              <a:t> distribution is the distribution of possible unobserved values conditional on the observed values from the experiment (values we will predict if we run the experiment again).</a:t>
            </a:r>
          </a:p>
          <a:p>
            <a:pPr>
              <a:buClr>
                <a:schemeClr val="accent5">
                  <a:lumMod val="75000"/>
                </a:schemeClr>
              </a:buClr>
            </a:pPr>
            <a:r>
              <a:rPr lang="en-US" dirty="0"/>
              <a:t>The objective of this project was to estimate the mean number of plane accidents in a given period of time by several methods :</a:t>
            </a:r>
          </a:p>
          <a:p>
            <a:pPr lvl="1">
              <a:buClr>
                <a:schemeClr val="accent5">
                  <a:lumMod val="75000"/>
                </a:schemeClr>
              </a:buClr>
              <a:buFont typeface="Wingdings" pitchFamily="2" charset="2"/>
              <a:buChar char="§"/>
            </a:pPr>
            <a:r>
              <a:rPr lang="en-US" sz="1600" dirty="0"/>
              <a:t>The maximum likelihood</a:t>
            </a:r>
          </a:p>
          <a:p>
            <a:pPr lvl="1">
              <a:buClr>
                <a:schemeClr val="accent5">
                  <a:lumMod val="75000"/>
                </a:schemeClr>
              </a:buClr>
              <a:buFont typeface="Wingdings" pitchFamily="2" charset="2"/>
              <a:buChar char="§"/>
            </a:pPr>
            <a:r>
              <a:rPr lang="en-US" sz="1600" dirty="0"/>
              <a:t>A uniform prior</a:t>
            </a:r>
          </a:p>
          <a:p>
            <a:pPr lvl="1">
              <a:buClr>
                <a:schemeClr val="accent5">
                  <a:lumMod val="75000"/>
                </a:schemeClr>
              </a:buClr>
              <a:buFont typeface="Wingdings" pitchFamily="2" charset="2"/>
              <a:buChar char="§"/>
            </a:pPr>
            <a:r>
              <a:rPr lang="en-US" sz="1600" dirty="0"/>
              <a:t>A gamma prior</a:t>
            </a:r>
          </a:p>
          <a:p>
            <a:pPr>
              <a:buClr>
                <a:schemeClr val="accent5">
                  <a:lumMod val="75000"/>
                </a:schemeClr>
              </a:buClr>
            </a:pPr>
            <a:r>
              <a:rPr lang="en-US" dirty="0"/>
              <a:t>To compare those 3 methods we estimated the bias and the root mean square error of each estimator which are both measure of accuracy of an estimator.</a:t>
            </a:r>
          </a:p>
          <a:p>
            <a:pPr>
              <a:buClr>
                <a:schemeClr val="accent5">
                  <a:lumMod val="75000"/>
                </a:schemeClr>
              </a:buClr>
            </a:pPr>
            <a:r>
              <a:rPr lang="en-US" dirty="0"/>
              <a:t>The estimator derived from a gamma prior turned out to be the best estimator because it has the smallest bias and the smallest RMSE. The larger is the sample the better is the accuracy of the estimator.</a:t>
            </a:r>
            <a:endParaRPr lang="fr-FR" dirty="0"/>
          </a:p>
        </p:txBody>
      </p:sp>
      <p:sp>
        <p:nvSpPr>
          <p:cNvPr id="3" name="Espace réservé de la date 2">
            <a:extLst>
              <a:ext uri="{FF2B5EF4-FFF2-40B4-BE49-F238E27FC236}">
                <a16:creationId xmlns:a16="http://schemas.microsoft.com/office/drawing/2014/main" id="{5F796589-3F3C-D841-8740-7C8DF602DDC1}"/>
              </a:ext>
            </a:extLst>
          </p:cNvPr>
          <p:cNvSpPr>
            <a:spLocks noGrp="1"/>
          </p:cNvSpPr>
          <p:nvPr>
            <p:ph type="dt" sz="half" idx="10"/>
          </p:nvPr>
        </p:nvSpPr>
        <p:spPr/>
        <p:txBody>
          <a:bodyPr/>
          <a:lstStyle/>
          <a:p>
            <a:r>
              <a:rPr lang="fr-FR"/>
              <a:t>27/11/2018</a:t>
            </a:r>
          </a:p>
        </p:txBody>
      </p:sp>
      <p:sp>
        <p:nvSpPr>
          <p:cNvPr id="4" name="Espace réservé du numéro de diapositive 3">
            <a:extLst>
              <a:ext uri="{FF2B5EF4-FFF2-40B4-BE49-F238E27FC236}">
                <a16:creationId xmlns:a16="http://schemas.microsoft.com/office/drawing/2014/main" id="{DBB6A126-3DB3-E343-9479-FA7DBFC04E7E}"/>
              </a:ext>
            </a:extLst>
          </p:cNvPr>
          <p:cNvSpPr>
            <a:spLocks noGrp="1"/>
          </p:cNvSpPr>
          <p:nvPr>
            <p:ph type="sldNum" sz="quarter" idx="12"/>
          </p:nvPr>
        </p:nvSpPr>
        <p:spPr/>
        <p:txBody>
          <a:bodyPr/>
          <a:lstStyle/>
          <a:p>
            <a:fld id="{7A60279F-17C3-5747-909F-C825E1D3A1E3}" type="slidenum">
              <a:rPr lang="fr-FR" smtClean="0"/>
              <a:t>14</a:t>
            </a:fld>
            <a:endParaRPr lang="fr-FR"/>
          </a:p>
        </p:txBody>
      </p:sp>
      <p:sp>
        <p:nvSpPr>
          <p:cNvPr id="5" name="ZoneTexte 4">
            <a:extLst>
              <a:ext uri="{FF2B5EF4-FFF2-40B4-BE49-F238E27FC236}">
                <a16:creationId xmlns:a16="http://schemas.microsoft.com/office/drawing/2014/main" id="{7E97345C-0373-C04D-9CEC-4268BD3A6D57}"/>
              </a:ext>
            </a:extLst>
          </p:cNvPr>
          <p:cNvSpPr txBox="1"/>
          <p:nvPr/>
        </p:nvSpPr>
        <p:spPr>
          <a:xfrm>
            <a:off x="0" y="0"/>
            <a:ext cx="12192000" cy="1080000"/>
          </a:xfrm>
          <a:prstGeom prst="rect">
            <a:avLst/>
          </a:prstGeom>
          <a:noFill/>
        </p:spPr>
        <p:txBody>
          <a:bodyPr wrap="none" rtlCol="0" anchor="ctr">
            <a:noAutofit/>
          </a:bodyPr>
          <a:lstStyle/>
          <a:p>
            <a:r>
              <a:rPr lang="en-US" sz="2800" b="1" dirty="0">
                <a:solidFill>
                  <a:schemeClr val="bg1"/>
                </a:solidFill>
              </a:rPr>
              <a:t>Conclusion</a:t>
            </a:r>
            <a:endParaRPr lang="fr-FR" sz="2800" b="1" dirty="0">
              <a:solidFill>
                <a:schemeClr val="bg1"/>
              </a:solidFill>
            </a:endParaRPr>
          </a:p>
        </p:txBody>
      </p:sp>
    </p:spTree>
    <p:extLst>
      <p:ext uri="{BB962C8B-B14F-4D97-AF65-F5344CB8AC3E}">
        <p14:creationId xmlns:p14="http://schemas.microsoft.com/office/powerpoint/2010/main" val="3827053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483ED5D-B380-DF4A-92A9-E6FFC39B058E}"/>
              </a:ext>
            </a:extLst>
          </p:cNvPr>
          <p:cNvSpPr>
            <a:spLocks noGrp="1"/>
          </p:cNvSpPr>
          <p:nvPr>
            <p:ph type="dt" sz="half" idx="10"/>
          </p:nvPr>
        </p:nvSpPr>
        <p:spPr/>
        <p:txBody>
          <a:bodyPr/>
          <a:lstStyle/>
          <a:p>
            <a:r>
              <a:rPr lang="fr-FR"/>
              <a:t>27/11/2018</a:t>
            </a:r>
          </a:p>
        </p:txBody>
      </p:sp>
      <p:sp>
        <p:nvSpPr>
          <p:cNvPr id="3" name="Espace réservé du numéro de diapositive 2">
            <a:extLst>
              <a:ext uri="{FF2B5EF4-FFF2-40B4-BE49-F238E27FC236}">
                <a16:creationId xmlns:a16="http://schemas.microsoft.com/office/drawing/2014/main" id="{1DE0249D-882F-5B4D-BB97-F5D7E850204C}"/>
              </a:ext>
            </a:extLst>
          </p:cNvPr>
          <p:cNvSpPr>
            <a:spLocks noGrp="1"/>
          </p:cNvSpPr>
          <p:nvPr>
            <p:ph type="sldNum" sz="quarter" idx="12"/>
          </p:nvPr>
        </p:nvSpPr>
        <p:spPr/>
        <p:txBody>
          <a:bodyPr/>
          <a:lstStyle/>
          <a:p>
            <a:fld id="{7A60279F-17C3-5747-909F-C825E1D3A1E3}" type="slidenum">
              <a:rPr lang="fr-FR" smtClean="0"/>
              <a:t>2</a:t>
            </a:fld>
            <a:endParaRPr lang="fr-FR"/>
          </a:p>
        </p:txBody>
      </p:sp>
      <p:sp>
        <p:nvSpPr>
          <p:cNvPr id="4" name="Espace réservé du contenu 3">
            <a:extLst>
              <a:ext uri="{FF2B5EF4-FFF2-40B4-BE49-F238E27FC236}">
                <a16:creationId xmlns:a16="http://schemas.microsoft.com/office/drawing/2014/main" id="{66C6E4BC-D9CD-A544-AF90-65AB58EC894E}"/>
              </a:ext>
            </a:extLst>
          </p:cNvPr>
          <p:cNvSpPr>
            <a:spLocks noGrp="1"/>
          </p:cNvSpPr>
          <p:nvPr>
            <p:ph idx="14"/>
          </p:nvPr>
        </p:nvSpPr>
        <p:spPr>
          <a:xfrm>
            <a:off x="527235" y="1542506"/>
            <a:ext cx="5400910" cy="4351338"/>
          </a:xfrm>
        </p:spPr>
        <p:txBody>
          <a:bodyPr/>
          <a:lstStyle/>
          <a:p>
            <a:pPr>
              <a:buClr>
                <a:schemeClr val="accent5">
                  <a:lumMod val="75000"/>
                </a:schemeClr>
              </a:buClr>
            </a:pPr>
            <a:r>
              <a:rPr lang="en-US" dirty="0"/>
              <a:t>The objective of this project is to estimate the mean number of events in a given period of time from a data set of plane accidents dates.</a:t>
            </a:r>
          </a:p>
          <a:p>
            <a:r>
              <a:rPr lang="en-US" dirty="0"/>
              <a:t>To do that we are going to try several methods : the maximum likelihood and different Bayesian estimators.</a:t>
            </a:r>
          </a:p>
          <a:p>
            <a:r>
              <a:rPr lang="en-US" dirty="0"/>
              <a:t>We are also going to learn about modelling and simulation with the use of bootstrap.</a:t>
            </a:r>
          </a:p>
        </p:txBody>
      </p:sp>
      <p:sp>
        <p:nvSpPr>
          <p:cNvPr id="5" name="Espace réservé du contenu 4">
            <a:extLst>
              <a:ext uri="{FF2B5EF4-FFF2-40B4-BE49-F238E27FC236}">
                <a16:creationId xmlns:a16="http://schemas.microsoft.com/office/drawing/2014/main" id="{7D70DBF2-3024-FA43-B7B7-95FDF2B65982}"/>
              </a:ext>
            </a:extLst>
          </p:cNvPr>
          <p:cNvSpPr>
            <a:spLocks noGrp="1"/>
          </p:cNvSpPr>
          <p:nvPr>
            <p:ph idx="15"/>
          </p:nvPr>
        </p:nvSpPr>
        <p:spPr>
          <a:xfrm>
            <a:off x="6263856" y="1542506"/>
            <a:ext cx="5400910" cy="4351338"/>
          </a:xfrm>
        </p:spPr>
        <p:txBody>
          <a:bodyPr/>
          <a:lstStyle/>
          <a:p>
            <a:r>
              <a:rPr lang="en-US" dirty="0"/>
              <a:t>Justification for the use of a Poisson distribution for modeling the number of plane accidents.</a:t>
            </a:r>
          </a:p>
          <a:p>
            <a:r>
              <a:rPr lang="en-US" dirty="0"/>
              <a:t>Determination of the Bayesian estimator derived from a gamma prior.</a:t>
            </a:r>
          </a:p>
          <a:p>
            <a:r>
              <a:rPr lang="en-US" dirty="0"/>
              <a:t>Estimation of the mean number of plane accidents per week, and per month by 3 different methods.</a:t>
            </a:r>
          </a:p>
          <a:p>
            <a:r>
              <a:rPr lang="en-US" dirty="0"/>
              <a:t>Plot of the density curves.</a:t>
            </a:r>
          </a:p>
          <a:p>
            <a:r>
              <a:rPr lang="en-US" dirty="0"/>
              <a:t>Parametric bootstrap approach.</a:t>
            </a:r>
          </a:p>
          <a:p>
            <a:r>
              <a:rPr lang="en-US" dirty="0"/>
              <a:t>Difference between the prior and posterior predictive distributions.</a:t>
            </a:r>
          </a:p>
        </p:txBody>
      </p:sp>
      <p:sp>
        <p:nvSpPr>
          <p:cNvPr id="6" name="ZoneTexte 5">
            <a:extLst>
              <a:ext uri="{FF2B5EF4-FFF2-40B4-BE49-F238E27FC236}">
                <a16:creationId xmlns:a16="http://schemas.microsoft.com/office/drawing/2014/main" id="{0A899A31-0C46-DF41-95A3-8893D09CBF20}"/>
              </a:ext>
            </a:extLst>
          </p:cNvPr>
          <p:cNvSpPr txBox="1"/>
          <p:nvPr/>
        </p:nvSpPr>
        <p:spPr>
          <a:xfrm>
            <a:off x="1967690" y="1357840"/>
            <a:ext cx="2520000" cy="369332"/>
          </a:xfrm>
          <a:prstGeom prst="rect">
            <a:avLst/>
          </a:prstGeom>
          <a:solidFill>
            <a:schemeClr val="bg1"/>
          </a:solidFill>
        </p:spPr>
        <p:txBody>
          <a:bodyPr wrap="square" rtlCol="0">
            <a:spAutoFit/>
          </a:bodyPr>
          <a:lstStyle/>
          <a:p>
            <a:pPr algn="ctr"/>
            <a:r>
              <a:rPr lang="fr-FR" i="1" dirty="0" err="1"/>
              <a:t>Overview</a:t>
            </a:r>
            <a:r>
              <a:rPr lang="fr-FR" i="1" dirty="0"/>
              <a:t> &amp; Motivation</a:t>
            </a:r>
          </a:p>
        </p:txBody>
      </p:sp>
      <p:sp>
        <p:nvSpPr>
          <p:cNvPr id="7" name="ZoneTexte 6">
            <a:extLst>
              <a:ext uri="{FF2B5EF4-FFF2-40B4-BE49-F238E27FC236}">
                <a16:creationId xmlns:a16="http://schemas.microsoft.com/office/drawing/2014/main" id="{7532FD47-8269-A04C-8B44-F8A84B75798B}"/>
              </a:ext>
            </a:extLst>
          </p:cNvPr>
          <p:cNvSpPr txBox="1"/>
          <p:nvPr/>
        </p:nvSpPr>
        <p:spPr>
          <a:xfrm>
            <a:off x="7524311" y="1359846"/>
            <a:ext cx="2880000" cy="369332"/>
          </a:xfrm>
          <a:prstGeom prst="rect">
            <a:avLst/>
          </a:prstGeom>
          <a:solidFill>
            <a:schemeClr val="bg1"/>
          </a:solidFill>
        </p:spPr>
        <p:txBody>
          <a:bodyPr wrap="square" rtlCol="0">
            <a:spAutoFit/>
          </a:bodyPr>
          <a:lstStyle/>
          <a:p>
            <a:pPr algn="ctr"/>
            <a:r>
              <a:rPr lang="fr-FR" i="1" dirty="0" err="1"/>
              <a:t>Outline</a:t>
            </a:r>
            <a:r>
              <a:rPr lang="fr-FR" i="1" dirty="0"/>
              <a:t> of the </a:t>
            </a:r>
            <a:r>
              <a:rPr lang="fr-FR" i="1" dirty="0" err="1"/>
              <a:t>presentation</a:t>
            </a:r>
            <a:endParaRPr lang="fr-FR" i="1" dirty="0"/>
          </a:p>
        </p:txBody>
      </p:sp>
      <p:sp>
        <p:nvSpPr>
          <p:cNvPr id="8" name="ZoneTexte 7">
            <a:extLst>
              <a:ext uri="{FF2B5EF4-FFF2-40B4-BE49-F238E27FC236}">
                <a16:creationId xmlns:a16="http://schemas.microsoft.com/office/drawing/2014/main" id="{7D412EEC-839B-084C-AF07-729DA5BAF02E}"/>
              </a:ext>
            </a:extLst>
          </p:cNvPr>
          <p:cNvSpPr txBox="1"/>
          <p:nvPr/>
        </p:nvSpPr>
        <p:spPr>
          <a:xfrm>
            <a:off x="0" y="0"/>
            <a:ext cx="12192000" cy="1080000"/>
          </a:xfrm>
          <a:prstGeom prst="rect">
            <a:avLst/>
          </a:prstGeom>
          <a:noFill/>
        </p:spPr>
        <p:txBody>
          <a:bodyPr wrap="none" rtlCol="0" anchor="ctr">
            <a:noAutofit/>
          </a:bodyPr>
          <a:lstStyle/>
          <a:p>
            <a:r>
              <a:rPr lang="fr-FR" sz="2800" b="1" dirty="0">
                <a:solidFill>
                  <a:schemeClr val="bg1"/>
                </a:solidFill>
              </a:rPr>
              <a:t>Introduction</a:t>
            </a:r>
          </a:p>
        </p:txBody>
      </p:sp>
    </p:spTree>
    <p:extLst>
      <p:ext uri="{BB962C8B-B14F-4D97-AF65-F5344CB8AC3E}">
        <p14:creationId xmlns:p14="http://schemas.microsoft.com/office/powerpoint/2010/main" val="345550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ce réservé du contenu 1">
                <a:extLst>
                  <a:ext uri="{FF2B5EF4-FFF2-40B4-BE49-F238E27FC236}">
                    <a16:creationId xmlns:a16="http://schemas.microsoft.com/office/drawing/2014/main" id="{367AD733-12D7-9B4D-9251-58EA2679DFBC}"/>
                  </a:ext>
                </a:extLst>
              </p:cNvPr>
              <p:cNvSpPr>
                <a:spLocks noGrp="1"/>
              </p:cNvSpPr>
              <p:nvPr>
                <p:ph idx="1"/>
              </p:nvPr>
            </p:nvSpPr>
            <p:spPr/>
            <p:txBody>
              <a:bodyPr anchor="ctr">
                <a:normAutofit/>
              </a:bodyPr>
              <a:lstStyle/>
              <a:p>
                <a:pPr>
                  <a:buClr>
                    <a:schemeClr val="accent5">
                      <a:lumMod val="75000"/>
                    </a:schemeClr>
                  </a:buClr>
                  <a:buFont typeface="Wingdings" pitchFamily="2" charset="2"/>
                  <a:buChar char="q"/>
                </a:pPr>
                <a:r>
                  <a:rPr lang="en-US" dirty="0"/>
                  <a:t>Let </a:t>
                </a:r>
                <a14:m>
                  <m:oMath xmlns:m="http://schemas.openxmlformats.org/officeDocument/2006/math">
                    <m:r>
                      <a:rPr lang="en-US" i="1">
                        <a:latin typeface="Cambria Math" panose="02040503050406030204" pitchFamily="18" charset="0"/>
                      </a:rPr>
                      <m:t>𝑁</m:t>
                    </m:r>
                    <m:d>
                      <m:dPr>
                        <m:ctrlPr>
                          <a:rPr lang="fr-FR" i="1">
                            <a:latin typeface="Cambria Math" panose="02040503050406030204" pitchFamily="18" charset="0"/>
                          </a:rPr>
                        </m:ctrlPr>
                      </m:dPr>
                      <m:e>
                        <m:r>
                          <a:rPr lang="fr-FR" i="1">
                            <a:latin typeface="Cambria Math" panose="02040503050406030204" pitchFamily="18" charset="0"/>
                          </a:rPr>
                          <m:t>𝑡</m:t>
                        </m:r>
                        <m:r>
                          <a:rPr lang="en-US" i="1">
                            <a:latin typeface="Cambria Math" panose="02040503050406030204" pitchFamily="18" charset="0"/>
                          </a:rPr>
                          <m:t> ;</m:t>
                        </m:r>
                        <m:r>
                          <a:rPr lang="fr-FR" i="1">
                            <a:latin typeface="Cambria Math" panose="02040503050406030204" pitchFamily="18" charset="0"/>
                          </a:rPr>
                          <m:t>𝑡</m:t>
                        </m:r>
                        <m:r>
                          <a:rPr lang="en-US" i="1">
                            <a:latin typeface="Cambria Math" panose="02040503050406030204" pitchFamily="18" charset="0"/>
                          </a:rPr>
                          <m:t>+∆</m:t>
                        </m:r>
                      </m:e>
                    </m:d>
                  </m:oMath>
                </a14:m>
                <a:r>
                  <a:rPr lang="en-US" dirty="0"/>
                  <a:t> be the number of events occurring in the time interval </a:t>
                </a:r>
                <a14:m>
                  <m:oMath xmlns:m="http://schemas.openxmlformats.org/officeDocument/2006/math">
                    <m:d>
                      <m:dPr>
                        <m:begChr m:val="["/>
                        <m:endChr m:val="]"/>
                        <m:ctrlPr>
                          <a:rPr lang="fr-FR" i="1">
                            <a:latin typeface="Cambria Math" panose="02040503050406030204" pitchFamily="18" charset="0"/>
                          </a:rPr>
                        </m:ctrlPr>
                      </m:dPr>
                      <m:e>
                        <m:r>
                          <a:rPr lang="fr-FR" i="1">
                            <a:latin typeface="Cambria Math" panose="02040503050406030204" pitchFamily="18" charset="0"/>
                          </a:rPr>
                          <m:t>𝑡</m:t>
                        </m:r>
                        <m:r>
                          <a:rPr lang="en-US" i="1">
                            <a:latin typeface="Cambria Math" panose="02040503050406030204" pitchFamily="18" charset="0"/>
                          </a:rPr>
                          <m:t> ;</m:t>
                        </m:r>
                        <m:r>
                          <a:rPr lang="fr-FR" i="1">
                            <a:latin typeface="Cambria Math" panose="02040503050406030204" pitchFamily="18" charset="0"/>
                          </a:rPr>
                          <m:t>𝑡</m:t>
                        </m:r>
                        <m:r>
                          <a:rPr lang="en-US" i="1">
                            <a:latin typeface="Cambria Math" panose="02040503050406030204" pitchFamily="18" charset="0"/>
                          </a:rPr>
                          <m:t>+∆</m:t>
                        </m:r>
                      </m:e>
                    </m:d>
                  </m:oMath>
                </a14:m>
                <a:r>
                  <a:rPr lang="en-US" dirty="0"/>
                  <a:t>.</a:t>
                </a:r>
                <a:endParaRPr lang="fr-FR" dirty="0"/>
              </a:p>
              <a:p>
                <a:r>
                  <a:rPr lang="en-US" dirty="0"/>
                  <a:t>When events occur continuously at random in time with a small occurrence probability they can be approximate by independent Bernoulli trials over each subinterval </a:t>
                </a:r>
                <a14:m>
                  <m:oMath xmlns:m="http://schemas.openxmlformats.org/officeDocument/2006/math">
                    <m:d>
                      <m:dPr>
                        <m:begChr m:val="["/>
                        <m:endChr m:val="]"/>
                        <m:ctrlPr>
                          <a:rPr lang="fr-FR" i="1">
                            <a:latin typeface="Cambria Math" panose="02040503050406030204" pitchFamily="18" charset="0"/>
                          </a:rPr>
                        </m:ctrlPr>
                      </m:dPr>
                      <m:e>
                        <m:r>
                          <a:rPr lang="fr-FR" i="1">
                            <a:latin typeface="Cambria Math" panose="02040503050406030204" pitchFamily="18" charset="0"/>
                          </a:rPr>
                          <m:t>𝑡</m:t>
                        </m:r>
                        <m:r>
                          <a:rPr lang="en-US" i="1">
                            <a:latin typeface="Cambria Math" panose="02040503050406030204" pitchFamily="18" charset="0"/>
                          </a:rPr>
                          <m:t> ;</m:t>
                        </m:r>
                        <m:r>
                          <a:rPr lang="fr-FR" i="1">
                            <a:latin typeface="Cambria Math" panose="02040503050406030204" pitchFamily="18" charset="0"/>
                          </a:rPr>
                          <m:t>𝑡</m:t>
                        </m:r>
                        <m:r>
                          <a:rPr lang="en-US" i="1">
                            <a:latin typeface="Cambria Math" panose="02040503050406030204" pitchFamily="18" charset="0"/>
                          </a:rPr>
                          <m:t>+∆</m:t>
                        </m:r>
                      </m:e>
                    </m:d>
                  </m:oMath>
                </a14:m>
                <a:r>
                  <a:rPr lang="en-US" dirty="0"/>
                  <a:t>. So let </a:t>
                </a:r>
                <a14:m>
                  <m:oMath xmlns:m="http://schemas.openxmlformats.org/officeDocument/2006/math">
                    <m:r>
                      <a:rPr lang="en-US" i="1">
                        <a:latin typeface="Cambria Math" panose="02040503050406030204" pitchFamily="18" charset="0"/>
                      </a:rPr>
                      <m:t>𝑁</m:t>
                    </m:r>
                    <m:d>
                      <m:dPr>
                        <m:ctrlPr>
                          <a:rPr lang="fr-FR" i="1">
                            <a:latin typeface="Cambria Math" panose="02040503050406030204" pitchFamily="18" charset="0"/>
                          </a:rPr>
                        </m:ctrlPr>
                      </m:dPr>
                      <m:e>
                        <m:r>
                          <a:rPr lang="en-US" i="1">
                            <a:latin typeface="Cambria Math" panose="02040503050406030204" pitchFamily="18" charset="0"/>
                          </a:rPr>
                          <m:t>0 ;</m:t>
                        </m:r>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ℬ</m:t>
                    </m:r>
                    <m:d>
                      <m:dPr>
                        <m:ctrlPr>
                          <a:rPr lang="fr-FR"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 ;</m:t>
                        </m:r>
                        <m:r>
                          <a:rPr lang="en-US" i="1">
                            <a:latin typeface="Cambria Math" panose="02040503050406030204" pitchFamily="18" charset="0"/>
                          </a:rPr>
                          <m:t>𝑝</m:t>
                        </m:r>
                      </m:e>
                    </m:d>
                  </m:oMath>
                </a14:m>
                <a:r>
                  <a:rPr lang="en-US" dirty="0"/>
                  <a:t> with </a:t>
                </a:r>
                <a14:m>
                  <m:oMath xmlns:m="http://schemas.openxmlformats.org/officeDocument/2006/math">
                    <m:r>
                      <a:rPr lang="en-US" i="1">
                        <a:latin typeface="Cambria Math" panose="02040503050406030204" pitchFamily="18" charset="0"/>
                      </a:rPr>
                      <m:t>𝑝</m:t>
                    </m:r>
                  </m:oMath>
                </a14:m>
                <a:r>
                  <a:rPr lang="en-US" dirty="0"/>
                  <a:t> the probability of an event occurrence in each subinterval.</a:t>
                </a:r>
                <a:endParaRPr lang="fr-FR" dirty="0"/>
              </a:p>
              <a:p>
                <a:r>
                  <a:rPr lang="en-US" dirty="0"/>
                  <a:t>Thus we can deduce </a:t>
                </a:r>
                <a14:m>
                  <m:oMath xmlns:m="http://schemas.openxmlformats.org/officeDocument/2006/math">
                    <m:r>
                      <a:rPr lang="en-US" i="1">
                        <a:latin typeface="Cambria Math" panose="02040503050406030204" pitchFamily="18" charset="0"/>
                      </a:rPr>
                      <m:t>𝔼</m:t>
                    </m:r>
                    <m:d>
                      <m:dPr>
                        <m:begChr m:val="["/>
                        <m:endChr m:val="]"/>
                        <m:ctrlPr>
                          <a:rPr lang="fr-FR" i="1">
                            <a:latin typeface="Cambria Math" panose="02040503050406030204" pitchFamily="18" charset="0"/>
                          </a:rPr>
                        </m:ctrlPr>
                      </m:dPr>
                      <m:e>
                        <m:r>
                          <a:rPr lang="en-US" i="1">
                            <a:latin typeface="Cambria Math" panose="02040503050406030204" pitchFamily="18" charset="0"/>
                          </a:rPr>
                          <m:t>𝑁</m:t>
                        </m:r>
                        <m:d>
                          <m:dPr>
                            <m:ctrlPr>
                              <a:rPr lang="fr-FR" i="1">
                                <a:latin typeface="Cambria Math" panose="02040503050406030204" pitchFamily="18" charset="0"/>
                              </a:rPr>
                            </m:ctrlPr>
                          </m:dPr>
                          <m:e>
                            <m:r>
                              <a:rPr lang="en-US" i="1">
                                <a:latin typeface="Cambria Math" panose="02040503050406030204" pitchFamily="18" charset="0"/>
                              </a:rPr>
                              <m:t>0 ;</m:t>
                            </m:r>
                            <m:r>
                              <a:rPr lang="en-US" i="1">
                                <a:latin typeface="Cambria Math" panose="02040503050406030204" pitchFamily="18" charset="0"/>
                              </a:rPr>
                              <m:t>𝑡</m:t>
                            </m:r>
                          </m:e>
                        </m:d>
                      </m:e>
                    </m:d>
                    <m:r>
                      <a:rPr lang="en-US" i="1">
                        <a:latin typeface="Cambria Math" panose="02040503050406030204" pitchFamily="18" charset="0"/>
                      </a:rPr>
                      <m:t>=</m:t>
                    </m:r>
                    <m:r>
                      <a:rPr lang="en-US" i="1">
                        <a:latin typeface="Cambria Math" panose="02040503050406030204" pitchFamily="18" charset="0"/>
                      </a:rPr>
                      <m:t>𝑛𝑝</m:t>
                    </m:r>
                  </m:oMath>
                </a14:m>
                <a:r>
                  <a:rPr lang="en-US" dirty="0"/>
                  <a:t> and events occur at the rate </a:t>
                </a:r>
                <a14:m>
                  <m:oMath xmlns:m="http://schemas.openxmlformats.org/officeDocument/2006/math">
                    <m:r>
                      <a:rPr lang="en-US" i="1">
                        <a:latin typeface="Cambria Math" panose="02040503050406030204" pitchFamily="18" charset="0"/>
                      </a:rPr>
                      <m:t>𝜆</m:t>
                    </m:r>
                  </m:oMath>
                </a14:m>
                <a:r>
                  <a:rPr lang="en-US" dirty="0"/>
                  <a:t> events per second, then </a:t>
                </a: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𝑛𝑝</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f>
                      <m:fPr>
                        <m:ctrlPr>
                          <a:rPr lang="fr-FR" i="1">
                            <a:latin typeface="Cambria Math" panose="02040503050406030204" pitchFamily="18" charset="0"/>
                          </a:rPr>
                        </m:ctrlPr>
                      </m:fPr>
                      <m:num>
                        <m:r>
                          <a:rPr lang="en-US" i="1">
                            <a:latin typeface="Cambria Math" panose="02040503050406030204" pitchFamily="18" charset="0"/>
                          </a:rPr>
                          <m:t>𝜆</m:t>
                        </m:r>
                        <m:r>
                          <a:rPr lang="en-US" i="1">
                            <a:latin typeface="Cambria Math" panose="02040503050406030204" pitchFamily="18" charset="0"/>
                          </a:rPr>
                          <m:t>𝑡</m:t>
                        </m:r>
                      </m:num>
                      <m:den>
                        <m:r>
                          <a:rPr lang="en-US" i="1">
                            <a:latin typeface="Cambria Math" panose="02040503050406030204" pitchFamily="18" charset="0"/>
                          </a:rPr>
                          <m:t>𝑛</m:t>
                        </m:r>
                      </m:den>
                    </m:f>
                  </m:oMath>
                </a14:m>
                <a:endParaRPr lang="fr-FR" dirty="0"/>
              </a:p>
              <a:p>
                <a:pPr>
                  <a:buClr>
                    <a:schemeClr val="accent5">
                      <a:lumMod val="75000"/>
                    </a:schemeClr>
                  </a:buClr>
                  <a:buFont typeface="Wingdings" pitchFamily="2" charset="2"/>
                  <a:buChar char="q"/>
                </a:pPr>
                <a:r>
                  <a:rPr lang="en-US" dirty="0"/>
                  <a:t>Let’s prove that the binomial distribution approaches a Poisson distribution when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m:t>
                    </m:r>
                  </m:oMath>
                </a14:m>
                <a:endParaRPr lang="fr-FR" dirty="0"/>
              </a:p>
              <a:p>
                <a:pPr marL="0" indent="0">
                  <a:buClr>
                    <a:schemeClr val="accent5">
                      <a:lumMod val="75000"/>
                    </a:schemeClr>
                  </a:buClr>
                  <a:buNone/>
                </a:pPr>
                <a:endParaRPr lang="fr-FR"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ℙ</m:t>
                      </m:r>
                      <m:d>
                        <m:dPr>
                          <m:begChr m:val="["/>
                          <m:endChr m:val="]"/>
                          <m:ctrlPr>
                            <a:rPr lang="fr-FR" i="1">
                              <a:latin typeface="Cambria Math" panose="02040503050406030204" pitchFamily="18" charset="0"/>
                            </a:rPr>
                          </m:ctrlPr>
                        </m:dPr>
                        <m:e>
                          <m:r>
                            <a:rPr lang="en-US" i="1">
                              <a:latin typeface="Cambria Math" panose="02040503050406030204" pitchFamily="18" charset="0"/>
                            </a:rPr>
                            <m:t>𝑁</m:t>
                          </m:r>
                          <m:d>
                            <m:dPr>
                              <m:ctrlPr>
                                <a:rPr lang="fr-FR" i="1">
                                  <a:latin typeface="Cambria Math" panose="02040503050406030204" pitchFamily="18" charset="0"/>
                                </a:rPr>
                              </m:ctrlPr>
                            </m:dPr>
                            <m:e>
                              <m:r>
                                <a:rPr lang="en-US" i="1">
                                  <a:latin typeface="Cambria Math" panose="02040503050406030204" pitchFamily="18" charset="0"/>
                                </a:rPr>
                                <m:t>0 ;</m:t>
                              </m:r>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𝑘</m:t>
                          </m:r>
                        </m:e>
                      </m:d>
                      <m:r>
                        <a:rPr lang="en-US" i="1">
                          <a:latin typeface="Cambria Math" panose="02040503050406030204" pitchFamily="18" charset="0"/>
                        </a:rPr>
                        <m:t>=</m:t>
                      </m:r>
                      <m:d>
                        <m:dPr>
                          <m:ctrlPr>
                            <a:rPr lang="fr-FR" i="1">
                              <a:latin typeface="Cambria Math" panose="02040503050406030204" pitchFamily="18" charset="0"/>
                            </a:rPr>
                          </m:ctrlPr>
                        </m:dPr>
                        <m:e>
                          <m:f>
                            <m:fPr>
                              <m:type m:val="noBar"/>
                              <m:ctrlPr>
                                <a:rPr lang="fr-FR"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𝑘</m:t>
                              </m:r>
                            </m:den>
                          </m:f>
                        </m:e>
                      </m:d>
                      <m:sSup>
                        <m:sSupPr>
                          <m:ctrlPr>
                            <a:rPr lang="fr-FR" i="1">
                              <a:latin typeface="Cambria Math" panose="02040503050406030204" pitchFamily="18" charset="0"/>
                            </a:rPr>
                          </m:ctrlPr>
                        </m:sSupPr>
                        <m:e>
                          <m:d>
                            <m:dPr>
                              <m:ctrlPr>
                                <a:rPr lang="fr-FR" i="1">
                                  <a:latin typeface="Cambria Math" panose="02040503050406030204" pitchFamily="18" charset="0"/>
                                </a:rPr>
                              </m:ctrlPr>
                            </m:dPr>
                            <m:e>
                              <m:f>
                                <m:fPr>
                                  <m:ctrlPr>
                                    <a:rPr lang="fr-FR" i="1">
                                      <a:latin typeface="Cambria Math" panose="02040503050406030204" pitchFamily="18" charset="0"/>
                                    </a:rPr>
                                  </m:ctrlPr>
                                </m:fPr>
                                <m:num>
                                  <m:r>
                                    <a:rPr lang="en-US" i="1">
                                      <a:latin typeface="Cambria Math" panose="02040503050406030204" pitchFamily="18" charset="0"/>
                                    </a:rPr>
                                    <m:t>𝜆</m:t>
                                  </m:r>
                                  <m:r>
                                    <a:rPr lang="en-US" i="1">
                                      <a:latin typeface="Cambria Math" panose="02040503050406030204" pitchFamily="18" charset="0"/>
                                    </a:rPr>
                                    <m:t>𝑡</m:t>
                                  </m:r>
                                </m:num>
                                <m:den>
                                  <m:r>
                                    <a:rPr lang="en-US" i="1">
                                      <a:latin typeface="Cambria Math" panose="02040503050406030204" pitchFamily="18" charset="0"/>
                                    </a:rPr>
                                    <m:t>𝑛</m:t>
                                  </m:r>
                                </m:den>
                              </m:f>
                            </m:e>
                          </m:d>
                        </m:e>
                        <m:sup>
                          <m:r>
                            <a:rPr lang="en-US" i="1">
                              <a:latin typeface="Cambria Math" panose="02040503050406030204" pitchFamily="18" charset="0"/>
                            </a:rPr>
                            <m:t>𝑘</m:t>
                          </m:r>
                        </m:sup>
                      </m:sSup>
                      <m:sSup>
                        <m:sSupPr>
                          <m:ctrlPr>
                            <a:rPr lang="fr-FR" i="1">
                              <a:latin typeface="Cambria Math" panose="02040503050406030204" pitchFamily="18" charset="0"/>
                            </a:rPr>
                          </m:ctrlPr>
                        </m:sSupPr>
                        <m:e>
                          <m:d>
                            <m:dPr>
                              <m:ctrlPr>
                                <a:rPr lang="fr-FR" i="1">
                                  <a:latin typeface="Cambria Math" panose="02040503050406030204" pitchFamily="18" charset="0"/>
                                </a:rPr>
                              </m:ctrlPr>
                            </m:dPr>
                            <m:e>
                              <m:r>
                                <a:rPr lang="en-US" i="1">
                                  <a:latin typeface="Cambria Math" panose="02040503050406030204" pitchFamily="18" charset="0"/>
                                </a:rPr>
                                <m:t>1−</m:t>
                              </m:r>
                              <m:f>
                                <m:fPr>
                                  <m:ctrlPr>
                                    <a:rPr lang="fr-FR" i="1">
                                      <a:latin typeface="Cambria Math" panose="02040503050406030204" pitchFamily="18" charset="0"/>
                                    </a:rPr>
                                  </m:ctrlPr>
                                </m:fPr>
                                <m:num>
                                  <m:r>
                                    <a:rPr lang="en-US" i="1">
                                      <a:latin typeface="Cambria Math" panose="02040503050406030204" pitchFamily="18" charset="0"/>
                                    </a:rPr>
                                    <m:t>𝜆</m:t>
                                  </m:r>
                                  <m:r>
                                    <a:rPr lang="en-US" i="1">
                                      <a:latin typeface="Cambria Math" panose="02040503050406030204" pitchFamily="18" charset="0"/>
                                    </a:rPr>
                                    <m:t>𝑡</m:t>
                                  </m:r>
                                </m:num>
                                <m:den>
                                  <m:r>
                                    <a:rPr lang="en-US" i="1">
                                      <a:latin typeface="Cambria Math" panose="02040503050406030204" pitchFamily="18" charset="0"/>
                                    </a:rPr>
                                    <m:t>𝑛</m:t>
                                  </m:r>
                                </m:den>
                              </m:f>
                            </m:e>
                          </m:d>
                        </m:e>
                        <m:sup>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𝑘</m:t>
                          </m:r>
                        </m:sup>
                      </m:sSup>
                      <m:limLow>
                        <m:limLowPr>
                          <m:ctrlPr>
                            <a:rPr lang="fr-FR" i="1">
                              <a:latin typeface="Cambria Math" panose="02040503050406030204" pitchFamily="18" charset="0"/>
                            </a:rPr>
                          </m:ctrlPr>
                        </m:limLowPr>
                        <m:e>
                          <m:r>
                            <a:rPr lang="en-US">
                              <a:latin typeface="Cambria Math" panose="02040503050406030204" pitchFamily="18" charset="0"/>
                            </a:rPr>
                            <m:t>⟶</m:t>
                          </m:r>
                        </m:e>
                        <m:lim>
                          <m:r>
                            <a:rPr lang="en-US" i="1">
                              <a:latin typeface="Cambria Math" panose="02040503050406030204" pitchFamily="18" charset="0"/>
                            </a:rPr>
                            <m:t>𝑛</m:t>
                          </m:r>
                          <m:r>
                            <a:rPr lang="en-US" i="1">
                              <a:latin typeface="Cambria Math" panose="02040503050406030204" pitchFamily="18" charset="0"/>
                            </a:rPr>
                            <m:t>→∞</m:t>
                          </m:r>
                        </m:lim>
                      </m:limLow>
                      <m:sSup>
                        <m:sSupPr>
                          <m:ctrlPr>
                            <a:rPr lang="fr-FR"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𝑘</m:t>
                          </m:r>
                        </m:sup>
                      </m:sSup>
                      <m:f>
                        <m:fPr>
                          <m:ctrlPr>
                            <a:rPr lang="fr-FR"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𝑘</m:t>
                          </m:r>
                          <m:r>
                            <a:rPr lang="en-US" i="1">
                              <a:latin typeface="Cambria Math" panose="02040503050406030204" pitchFamily="18" charset="0"/>
                            </a:rPr>
                            <m:t>!</m:t>
                          </m:r>
                        </m:den>
                      </m:f>
                      <m:sSup>
                        <m:sSupPr>
                          <m:ctrlPr>
                            <a:rPr lang="fr-FR" i="1">
                              <a:latin typeface="Cambria Math" panose="02040503050406030204" pitchFamily="18" charset="0"/>
                            </a:rPr>
                          </m:ctrlPr>
                        </m:sSupPr>
                        <m:e>
                          <m:d>
                            <m:dPr>
                              <m:ctrlPr>
                                <a:rPr lang="fr-FR" i="1">
                                  <a:latin typeface="Cambria Math" panose="02040503050406030204" pitchFamily="18" charset="0"/>
                                </a:rPr>
                              </m:ctrlPr>
                            </m:dPr>
                            <m:e>
                              <m:f>
                                <m:fPr>
                                  <m:ctrlPr>
                                    <a:rPr lang="fr-FR" i="1">
                                      <a:latin typeface="Cambria Math" panose="02040503050406030204" pitchFamily="18" charset="0"/>
                                    </a:rPr>
                                  </m:ctrlPr>
                                </m:fPr>
                                <m:num>
                                  <m:r>
                                    <a:rPr lang="en-US" i="1">
                                      <a:latin typeface="Cambria Math" panose="02040503050406030204" pitchFamily="18" charset="0"/>
                                    </a:rPr>
                                    <m:t>𝜆</m:t>
                                  </m:r>
                                  <m:r>
                                    <a:rPr lang="en-US" i="1">
                                      <a:latin typeface="Cambria Math" panose="02040503050406030204" pitchFamily="18" charset="0"/>
                                    </a:rPr>
                                    <m:t>𝑡</m:t>
                                  </m:r>
                                </m:num>
                                <m:den>
                                  <m:r>
                                    <a:rPr lang="en-US" i="1">
                                      <a:latin typeface="Cambria Math" panose="02040503050406030204" pitchFamily="18" charset="0"/>
                                    </a:rPr>
                                    <m:t>𝑛</m:t>
                                  </m:r>
                                </m:den>
                              </m:f>
                            </m:e>
                          </m:d>
                        </m:e>
                        <m:sup>
                          <m:r>
                            <a:rPr lang="en-US" i="1">
                              <a:latin typeface="Cambria Math" panose="02040503050406030204" pitchFamily="18" charset="0"/>
                            </a:rPr>
                            <m:t>𝑘</m:t>
                          </m:r>
                        </m:sup>
                      </m:sSup>
                      <m:r>
                        <a:rPr lang="en-US" i="1">
                          <a:latin typeface="Cambria Math" panose="02040503050406030204" pitchFamily="18" charset="0"/>
                        </a:rPr>
                        <m:t>𝑒𝑥𝑝</m:t>
                      </m:r>
                      <m:d>
                        <m:dPr>
                          <m:begChr m:val="["/>
                          <m:endChr m:val="]"/>
                          <m:ctrlPr>
                            <a:rPr lang="fr-FR" i="1">
                              <a:latin typeface="Cambria Math" panose="02040503050406030204" pitchFamily="18" charset="0"/>
                            </a:rPr>
                          </m:ctrlPr>
                        </m:dPr>
                        <m:e>
                          <m:d>
                            <m:dPr>
                              <m:ctrlPr>
                                <a:rPr lang="fr-FR"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𝑘</m:t>
                              </m:r>
                            </m:e>
                          </m:d>
                          <m:r>
                            <a:rPr lang="en-US" i="1">
                              <a:latin typeface="Cambria Math" panose="02040503050406030204" pitchFamily="18" charset="0"/>
                            </a:rPr>
                            <m:t>𝑙𝑛</m:t>
                          </m:r>
                          <m:d>
                            <m:dPr>
                              <m:ctrlPr>
                                <a:rPr lang="fr-FR" i="1">
                                  <a:latin typeface="Cambria Math" panose="02040503050406030204" pitchFamily="18" charset="0"/>
                                </a:rPr>
                              </m:ctrlPr>
                            </m:dPr>
                            <m:e>
                              <m:r>
                                <a:rPr lang="en-US" i="1">
                                  <a:latin typeface="Cambria Math" panose="02040503050406030204" pitchFamily="18" charset="0"/>
                                </a:rPr>
                                <m:t>1−</m:t>
                              </m:r>
                              <m:f>
                                <m:fPr>
                                  <m:ctrlPr>
                                    <a:rPr lang="fr-FR" i="1">
                                      <a:latin typeface="Cambria Math" panose="02040503050406030204" pitchFamily="18" charset="0"/>
                                    </a:rPr>
                                  </m:ctrlPr>
                                </m:fPr>
                                <m:num>
                                  <m:r>
                                    <a:rPr lang="en-US" i="1">
                                      <a:latin typeface="Cambria Math" panose="02040503050406030204" pitchFamily="18" charset="0"/>
                                    </a:rPr>
                                    <m:t>𝜆</m:t>
                                  </m:r>
                                  <m:r>
                                    <a:rPr lang="en-US" i="1">
                                      <a:latin typeface="Cambria Math" panose="02040503050406030204" pitchFamily="18" charset="0"/>
                                    </a:rPr>
                                    <m:t>𝑡</m:t>
                                  </m:r>
                                </m:num>
                                <m:den>
                                  <m:r>
                                    <a:rPr lang="en-US" i="1">
                                      <a:latin typeface="Cambria Math" panose="02040503050406030204" pitchFamily="18" charset="0"/>
                                    </a:rPr>
                                    <m:t>𝑛</m:t>
                                  </m:r>
                                </m:den>
                              </m:f>
                            </m:e>
                          </m:d>
                        </m:e>
                      </m:d>
                      <m:limLow>
                        <m:limLowPr>
                          <m:ctrlPr>
                            <a:rPr lang="fr-FR" i="1">
                              <a:latin typeface="Cambria Math" panose="02040503050406030204" pitchFamily="18" charset="0"/>
                            </a:rPr>
                          </m:ctrlPr>
                        </m:limLowPr>
                        <m:e>
                          <m:r>
                            <a:rPr lang="en-US">
                              <a:latin typeface="Cambria Math" panose="02040503050406030204" pitchFamily="18" charset="0"/>
                            </a:rPr>
                            <m:t>~</m:t>
                          </m:r>
                        </m:e>
                        <m:lim>
                          <m:r>
                            <a:rPr lang="en-US" i="1">
                              <a:latin typeface="Cambria Math" panose="02040503050406030204" pitchFamily="18" charset="0"/>
                            </a:rPr>
                            <m:t>𝑛</m:t>
                          </m:r>
                          <m:r>
                            <a:rPr lang="en-US" i="1">
                              <a:latin typeface="Cambria Math" panose="02040503050406030204" pitchFamily="18" charset="0"/>
                            </a:rPr>
                            <m:t>→∞</m:t>
                          </m:r>
                        </m:lim>
                      </m:limLow>
                      <m:f>
                        <m:fPr>
                          <m:ctrlPr>
                            <a:rPr lang="fr-FR" i="1">
                              <a:latin typeface="Cambria Math" panose="02040503050406030204" pitchFamily="18" charset="0"/>
                            </a:rPr>
                          </m:ctrlPr>
                        </m:fPr>
                        <m:num>
                          <m:sSup>
                            <m:sSupPr>
                              <m:ctrlPr>
                                <a:rPr lang="fr-FR" i="1">
                                  <a:latin typeface="Cambria Math" panose="02040503050406030204" pitchFamily="18" charset="0"/>
                                </a:rPr>
                              </m:ctrlPr>
                            </m:sSupPr>
                            <m:e>
                              <m:d>
                                <m:dPr>
                                  <m:ctrlPr>
                                    <a:rPr lang="fr-FR" i="1">
                                      <a:latin typeface="Cambria Math" panose="02040503050406030204" pitchFamily="18" charset="0"/>
                                    </a:rPr>
                                  </m:ctrlPr>
                                </m:dPr>
                                <m:e>
                                  <m:r>
                                    <a:rPr lang="en-US" i="1">
                                      <a:latin typeface="Cambria Math" panose="02040503050406030204" pitchFamily="18" charset="0"/>
                                    </a:rPr>
                                    <m:t>𝜆</m:t>
                                  </m:r>
                                  <m:r>
                                    <a:rPr lang="en-US" i="1">
                                      <a:latin typeface="Cambria Math" panose="02040503050406030204" pitchFamily="18" charset="0"/>
                                    </a:rPr>
                                    <m:t>𝑡</m:t>
                                  </m:r>
                                </m:e>
                              </m:d>
                            </m:e>
                            <m:sup>
                              <m:r>
                                <a:rPr lang="en-US" i="1">
                                  <a:latin typeface="Cambria Math" panose="02040503050406030204" pitchFamily="18" charset="0"/>
                                </a:rPr>
                                <m:t>𝑘</m:t>
                              </m:r>
                            </m:sup>
                          </m:sSup>
                        </m:num>
                        <m:den>
                          <m:r>
                            <a:rPr lang="en-US" i="1">
                              <a:latin typeface="Cambria Math" panose="02040503050406030204" pitchFamily="18" charset="0"/>
                            </a:rPr>
                            <m:t>𝑘</m:t>
                          </m:r>
                          <m:r>
                            <a:rPr lang="en-US" i="1">
                              <a:latin typeface="Cambria Math" panose="02040503050406030204" pitchFamily="18" charset="0"/>
                            </a:rPr>
                            <m:t>!</m:t>
                          </m:r>
                        </m:den>
                      </m:f>
                      <m:sSup>
                        <m:sSupPr>
                          <m:ctrlPr>
                            <a:rPr lang="fr-FR"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𝑡</m:t>
                          </m:r>
                        </m:sup>
                      </m:sSup>
                    </m:oMath>
                  </m:oMathPara>
                </a14:m>
                <a:endParaRPr lang="en-US" dirty="0"/>
              </a:p>
            </p:txBody>
          </p:sp>
        </mc:Choice>
        <mc:Fallback xmlns="">
          <p:sp>
            <p:nvSpPr>
              <p:cNvPr id="2" name="Espace réservé du contenu 1">
                <a:extLst>
                  <a:ext uri="{FF2B5EF4-FFF2-40B4-BE49-F238E27FC236}">
                    <a16:creationId xmlns:a16="http://schemas.microsoft.com/office/drawing/2014/main" id="{367AD733-12D7-9B4D-9251-58EA2679DFBC}"/>
                  </a:ext>
                </a:extLst>
              </p:cNvPr>
              <p:cNvSpPr>
                <a:spLocks noGrp="1" noRot="1" noChangeAspect="1" noMove="1" noResize="1" noEditPoints="1" noAdjustHandles="1" noChangeArrowheads="1" noChangeShapeType="1" noTextEdit="1"/>
              </p:cNvSpPr>
              <p:nvPr>
                <p:ph idx="1"/>
              </p:nvPr>
            </p:nvSpPr>
            <p:spPr>
              <a:blipFill>
                <a:blip r:embed="rId2"/>
                <a:stretch>
                  <a:fillRect r="-225"/>
                </a:stretch>
              </a:blipFill>
            </p:spPr>
            <p:txBody>
              <a:bodyPr/>
              <a:lstStyle/>
              <a:p>
                <a:r>
                  <a:rPr lang="fr-FR">
                    <a:noFill/>
                  </a:rPr>
                  <a:t> </a:t>
                </a:r>
              </a:p>
            </p:txBody>
          </p:sp>
        </mc:Fallback>
      </mc:AlternateContent>
      <p:sp>
        <p:nvSpPr>
          <p:cNvPr id="3" name="Espace réservé du numéro de diapositive 2">
            <a:extLst>
              <a:ext uri="{FF2B5EF4-FFF2-40B4-BE49-F238E27FC236}">
                <a16:creationId xmlns:a16="http://schemas.microsoft.com/office/drawing/2014/main" id="{81C54884-FE0F-954F-83CA-36E5D606BEC0}"/>
              </a:ext>
            </a:extLst>
          </p:cNvPr>
          <p:cNvSpPr>
            <a:spLocks noGrp="1"/>
          </p:cNvSpPr>
          <p:nvPr>
            <p:ph type="sldNum" sz="quarter" idx="12"/>
          </p:nvPr>
        </p:nvSpPr>
        <p:spPr/>
        <p:txBody>
          <a:bodyPr/>
          <a:lstStyle/>
          <a:p>
            <a:fld id="{7A60279F-17C3-5747-909F-C825E1D3A1E3}" type="slidenum">
              <a:rPr lang="fr-FR" smtClean="0"/>
              <a:t>3</a:t>
            </a:fld>
            <a:endParaRPr lang="fr-FR"/>
          </a:p>
        </p:txBody>
      </p:sp>
      <p:sp>
        <p:nvSpPr>
          <p:cNvPr id="5" name="ZoneTexte 4">
            <a:extLst>
              <a:ext uri="{FF2B5EF4-FFF2-40B4-BE49-F238E27FC236}">
                <a16:creationId xmlns:a16="http://schemas.microsoft.com/office/drawing/2014/main" id="{C9F9D230-5434-6149-B579-B09F2298A7D9}"/>
              </a:ext>
            </a:extLst>
          </p:cNvPr>
          <p:cNvSpPr txBox="1"/>
          <p:nvPr/>
        </p:nvSpPr>
        <p:spPr>
          <a:xfrm>
            <a:off x="0" y="0"/>
            <a:ext cx="12192000" cy="1080000"/>
          </a:xfrm>
          <a:prstGeom prst="rect">
            <a:avLst/>
          </a:prstGeom>
          <a:noFill/>
        </p:spPr>
        <p:txBody>
          <a:bodyPr wrap="square" rtlCol="0" anchor="ctr">
            <a:noAutofit/>
          </a:bodyPr>
          <a:lstStyle/>
          <a:p>
            <a:r>
              <a:rPr lang="en-US" sz="2800" b="1" dirty="0">
                <a:solidFill>
                  <a:schemeClr val="bg1"/>
                </a:solidFill>
              </a:rPr>
              <a:t>Poisson distribution for modeling the number of plane accidents</a:t>
            </a:r>
            <a:endParaRPr lang="fr-FR" sz="2800" b="1" dirty="0">
              <a:solidFill>
                <a:schemeClr val="bg1"/>
              </a:solidFill>
            </a:endParaRPr>
          </a:p>
        </p:txBody>
      </p:sp>
      <p:sp>
        <p:nvSpPr>
          <p:cNvPr id="7" name="Espace réservé de la date 6">
            <a:extLst>
              <a:ext uri="{FF2B5EF4-FFF2-40B4-BE49-F238E27FC236}">
                <a16:creationId xmlns:a16="http://schemas.microsoft.com/office/drawing/2014/main" id="{3DD9E0E2-D740-D54C-88CA-9A3ABF25431F}"/>
              </a:ext>
            </a:extLst>
          </p:cNvPr>
          <p:cNvSpPr>
            <a:spLocks noGrp="1"/>
          </p:cNvSpPr>
          <p:nvPr>
            <p:ph type="dt" sz="half" idx="10"/>
          </p:nvPr>
        </p:nvSpPr>
        <p:spPr/>
        <p:txBody>
          <a:bodyPr/>
          <a:lstStyle/>
          <a:p>
            <a:r>
              <a:rPr lang="fr-FR"/>
              <a:t>27/11/2018</a:t>
            </a:r>
          </a:p>
        </p:txBody>
      </p:sp>
    </p:spTree>
    <p:extLst>
      <p:ext uri="{BB962C8B-B14F-4D97-AF65-F5344CB8AC3E}">
        <p14:creationId xmlns:p14="http://schemas.microsoft.com/office/powerpoint/2010/main" val="3530542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Espace réservé du contenu 1">
                <a:extLst>
                  <a:ext uri="{FF2B5EF4-FFF2-40B4-BE49-F238E27FC236}">
                    <a16:creationId xmlns:a16="http://schemas.microsoft.com/office/drawing/2014/main" id="{E24184CF-3D6F-4345-88C7-BE066F60E4E1}"/>
                  </a:ext>
                </a:extLst>
              </p:cNvPr>
              <p:cNvSpPr>
                <a:spLocks noGrp="1"/>
              </p:cNvSpPr>
              <p:nvPr>
                <p:ph idx="1"/>
              </p:nvPr>
            </p:nvSpPr>
            <p:spPr/>
            <p:txBody>
              <a:bodyPr anchor="ctr">
                <a:normAutofit lnSpcReduction="10000"/>
              </a:bodyPr>
              <a:lstStyle/>
              <a:p>
                <a:pPr marL="0" indent="0">
                  <a:buNone/>
                </a:pPr>
                <a:r>
                  <a:rPr lang="en-US" sz="1600" dirty="0"/>
                  <a:t>Model : 	</a:t>
                </a:r>
                <a14:m>
                  <m:oMath xmlns:m="http://schemas.openxmlformats.org/officeDocument/2006/math">
                    <m:r>
                      <m:rPr>
                        <m:nor/>
                      </m:rPr>
                      <a:rPr lang="en-US"/>
                      <m:t>	</m:t>
                    </m:r>
                    <m:sSub>
                      <m:sSubPr>
                        <m:ctrlPr>
                          <a:rPr lang="fr-FR"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r>
                          <a:rPr lang="en-US" i="1">
                            <a:latin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d>
                      <m:dPr>
                        <m:ctrlPr>
                          <a:rPr lang="en-US" i="1" smtClean="0">
                            <a:latin typeface="Cambria Math" panose="02040503050406030204" pitchFamily="18" charset="0"/>
                          </a:rPr>
                        </m:ctrlPr>
                      </m:dPr>
                      <m:e>
                        <m:sSub>
                          <m:sSubPr>
                            <m:ctrlPr>
                              <a:rPr lang="fr-FR"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 </m:t>
                        </m:r>
                        <m:sSub>
                          <m:sSubPr>
                            <m:ctrlPr>
                              <a:rPr lang="fr-FR"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r>
                          <a:rPr lang="en-US" i="1">
                            <a:latin typeface="Cambria Math" panose="02040503050406030204" pitchFamily="18" charset="0"/>
                          </a:rPr>
                          <m:t>=</m:t>
                        </m:r>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𝜃</m:t>
                        </m:r>
                      </m:e>
                    </m:d>
                    <m:func>
                      <m:funcPr>
                        <m:ctrlPr>
                          <a:rPr lang="fr-FR" i="1">
                            <a:latin typeface="Cambria Math" panose="02040503050406030204" pitchFamily="18" charset="0"/>
                          </a:rPr>
                        </m:ctrlPr>
                      </m:funcPr>
                      <m:fName>
                        <m:limLow>
                          <m:limLowPr>
                            <m:ctrlPr>
                              <a:rPr lang="fr-FR" i="1">
                                <a:latin typeface="Cambria Math" panose="02040503050406030204" pitchFamily="18" charset="0"/>
                              </a:rPr>
                            </m:ctrlPr>
                          </m:limLowPr>
                          <m:e>
                            <m:r>
                              <a:rPr lang="en-US" i="1">
                                <a:latin typeface="Cambria Math" panose="02040503050406030204" pitchFamily="18" charset="0"/>
                              </a:rPr>
                              <m:t>↝</m:t>
                            </m:r>
                          </m:e>
                          <m:lim>
                            <m:r>
                              <a:rPr lang="en-US" i="1">
                                <a:latin typeface="Cambria Math" panose="02040503050406030204" pitchFamily="18" charset="0"/>
                              </a:rPr>
                              <m:t>𝑖𝑖𝑑</m:t>
                            </m:r>
                          </m:lim>
                        </m:limLow>
                      </m:fName>
                      <m:e>
                        <m:r>
                          <a:rPr lang="en-US" i="1">
                            <a:latin typeface="Cambria Math" panose="02040503050406030204" pitchFamily="18" charset="0"/>
                          </a:rPr>
                          <m:t>𝒫</m:t>
                        </m:r>
                        <m:d>
                          <m:dPr>
                            <m:ctrlPr>
                              <a:rPr lang="fr-FR" i="1">
                                <a:latin typeface="Cambria Math" panose="02040503050406030204" pitchFamily="18" charset="0"/>
                              </a:rPr>
                            </m:ctrlPr>
                          </m:dPr>
                          <m:e>
                            <m:r>
                              <a:rPr lang="en-US" i="1">
                                <a:latin typeface="Cambria Math" panose="02040503050406030204" pitchFamily="18" charset="0"/>
                              </a:rPr>
                              <m:t>𝜃</m:t>
                            </m:r>
                          </m:e>
                        </m:d>
                      </m:e>
                    </m:func>
                    <m:r>
                      <a:rPr lang="en-US" sz="1600" i="1">
                        <a:latin typeface="Cambria Math" panose="02040503050406030204" pitchFamily="18" charset="0"/>
                      </a:rPr>
                      <m:t>⇔</m:t>
                    </m:r>
                    <m:r>
                      <a:rPr lang="en-US" sz="1600" i="1">
                        <a:latin typeface="Cambria Math" panose="02040503050406030204" pitchFamily="18" charset="0"/>
                      </a:rPr>
                      <m:t>ℙ</m:t>
                    </m:r>
                    <m:d>
                      <m:dPr>
                        <m:ctrlPr>
                          <a:rPr lang="fr-FR" sz="1600" i="1">
                            <a:latin typeface="Cambria Math" panose="02040503050406030204" pitchFamily="18" charset="0"/>
                          </a:rPr>
                        </m:ctrlPr>
                      </m:dPr>
                      <m:e>
                        <m:sSub>
                          <m:sSubPr>
                            <m:ctrlPr>
                              <a:rPr lang="fr-FR" sz="1600" i="1">
                                <a:latin typeface="Cambria Math" panose="02040503050406030204" pitchFamily="18" charset="0"/>
                              </a:rPr>
                            </m:ctrlPr>
                          </m:sSubPr>
                          <m:e>
                            <m:r>
                              <a:rPr lang="fr-FR" sz="1600" b="0" i="1" smtClean="0">
                                <a:latin typeface="Cambria Math" panose="02040503050406030204" pitchFamily="18" charset="0"/>
                              </a:rPr>
                              <m:t>𝑥</m:t>
                            </m:r>
                          </m:e>
                          <m:sub>
                            <m:r>
                              <a:rPr lang="en-US" sz="1600" i="1">
                                <a:latin typeface="Cambria Math" panose="02040503050406030204" pitchFamily="18" charset="0"/>
                              </a:rPr>
                              <m:t>1:</m:t>
                            </m:r>
                            <m:r>
                              <a:rPr lang="en-US" sz="1600" i="1">
                                <a:latin typeface="Cambria Math" panose="02040503050406030204" pitchFamily="18" charset="0"/>
                              </a:rPr>
                              <m:t>𝑛</m:t>
                            </m:r>
                          </m:sub>
                        </m:sSub>
                        <m:r>
                          <a:rPr lang="en-US" sz="1600" i="1">
                            <a:latin typeface="Cambria Math" panose="02040503050406030204" pitchFamily="18" charset="0"/>
                          </a:rPr>
                          <m:t>|</m:t>
                        </m:r>
                        <m:r>
                          <a:rPr lang="en-US" sz="1600" i="1">
                            <a:latin typeface="Cambria Math" panose="02040503050406030204" pitchFamily="18" charset="0"/>
                          </a:rPr>
                          <m:t>𝜃</m:t>
                        </m:r>
                      </m:e>
                    </m:d>
                    <m:r>
                      <a:rPr lang="en-US" sz="1600" i="1">
                        <a:latin typeface="Cambria Math" panose="02040503050406030204" pitchFamily="18" charset="0"/>
                      </a:rPr>
                      <m:t>=</m:t>
                    </m:r>
                    <m:sSup>
                      <m:sSupPr>
                        <m:ctrlPr>
                          <a:rPr lang="fr-FR" sz="1600" i="1">
                            <a:latin typeface="Cambria Math" panose="02040503050406030204" pitchFamily="18" charset="0"/>
                          </a:rPr>
                        </m:ctrlPr>
                      </m:sSupPr>
                      <m:e>
                        <m:r>
                          <a:rPr lang="en-US" sz="1600" i="1">
                            <a:latin typeface="Cambria Math" panose="02040503050406030204" pitchFamily="18" charset="0"/>
                          </a:rPr>
                          <m:t>𝑒</m:t>
                        </m:r>
                      </m:e>
                      <m:sup>
                        <m:r>
                          <a:rPr lang="en-US" sz="1600" i="1">
                            <a:latin typeface="Cambria Math" panose="02040503050406030204" pitchFamily="18" charset="0"/>
                          </a:rPr>
                          <m:t>−</m:t>
                        </m:r>
                        <m:r>
                          <a:rPr lang="en-US" sz="1600" i="1">
                            <a:latin typeface="Cambria Math" panose="02040503050406030204" pitchFamily="18" charset="0"/>
                          </a:rPr>
                          <m:t>𝜃</m:t>
                        </m:r>
                        <m:r>
                          <a:rPr lang="en-US" sz="1600" i="1">
                            <a:latin typeface="Cambria Math" panose="02040503050406030204" pitchFamily="18" charset="0"/>
                          </a:rPr>
                          <m:t>𝑛</m:t>
                        </m:r>
                      </m:sup>
                    </m:sSup>
                    <m:f>
                      <m:fPr>
                        <m:ctrlPr>
                          <a:rPr lang="fr-FR" sz="1600" i="1">
                            <a:latin typeface="Cambria Math" panose="02040503050406030204" pitchFamily="18" charset="0"/>
                          </a:rPr>
                        </m:ctrlPr>
                      </m:fPr>
                      <m:num>
                        <m:sSup>
                          <m:sSupPr>
                            <m:ctrlPr>
                              <a:rPr lang="fr-FR" sz="1600" i="1">
                                <a:latin typeface="Cambria Math" panose="02040503050406030204" pitchFamily="18" charset="0"/>
                              </a:rPr>
                            </m:ctrlPr>
                          </m:sSupPr>
                          <m:e>
                            <m:r>
                              <a:rPr lang="en-US" sz="1600" i="1">
                                <a:latin typeface="Cambria Math" panose="02040503050406030204" pitchFamily="18" charset="0"/>
                              </a:rPr>
                              <m:t>𝜃</m:t>
                            </m:r>
                          </m:e>
                          <m:sup>
                            <m:nary>
                              <m:naryPr>
                                <m:chr m:val="∑"/>
                                <m:limLoc m:val="subSup"/>
                                <m:ctrlPr>
                                  <a:rPr lang="fr-FR" sz="1600" i="1">
                                    <a:latin typeface="Cambria Math" panose="02040503050406030204" pitchFamily="18" charset="0"/>
                                  </a:rPr>
                                </m:ctrlPr>
                              </m:naryPr>
                              <m:sub>
                                <m:r>
                                  <a:rPr lang="en-US" sz="1600" i="1">
                                    <a:latin typeface="Cambria Math" panose="02040503050406030204" pitchFamily="18" charset="0"/>
                                  </a:rPr>
                                  <m:t>𝑖</m:t>
                                </m:r>
                                <m:r>
                                  <a:rPr lang="en-US" sz="1600" i="1">
                                    <a:latin typeface="Cambria Math" panose="02040503050406030204" pitchFamily="18" charset="0"/>
                                  </a:rPr>
                                  <m:t>=1</m:t>
                                </m:r>
                              </m:sub>
                              <m:sup>
                                <m:r>
                                  <a:rPr lang="en-US" sz="1600" i="1">
                                    <a:latin typeface="Cambria Math" panose="02040503050406030204" pitchFamily="18" charset="0"/>
                                  </a:rPr>
                                  <m:t>𝑛</m:t>
                                </m:r>
                              </m:sup>
                              <m:e>
                                <m:sSub>
                                  <m:sSubPr>
                                    <m:ctrlPr>
                                      <a:rPr lang="fr-FR"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𝑖</m:t>
                                    </m:r>
                                  </m:sub>
                                </m:sSub>
                              </m:e>
                            </m:nary>
                          </m:sup>
                        </m:sSup>
                      </m:num>
                      <m:den>
                        <m:nary>
                          <m:naryPr>
                            <m:chr m:val="∏"/>
                            <m:limLoc m:val="subSup"/>
                            <m:ctrlPr>
                              <a:rPr lang="fr-FR" sz="1600" i="1">
                                <a:latin typeface="Cambria Math" panose="02040503050406030204" pitchFamily="18" charset="0"/>
                              </a:rPr>
                            </m:ctrlPr>
                          </m:naryPr>
                          <m:sub>
                            <m:r>
                              <a:rPr lang="en-US" sz="1600" i="1">
                                <a:latin typeface="Cambria Math" panose="02040503050406030204" pitchFamily="18" charset="0"/>
                              </a:rPr>
                              <m:t>𝑖</m:t>
                            </m:r>
                            <m:r>
                              <a:rPr lang="en-US" sz="1600" i="1">
                                <a:latin typeface="Cambria Math" panose="02040503050406030204" pitchFamily="18" charset="0"/>
                              </a:rPr>
                              <m:t>=1</m:t>
                            </m:r>
                          </m:sub>
                          <m:sup>
                            <m:r>
                              <a:rPr lang="en-US" sz="1600" i="1">
                                <a:latin typeface="Cambria Math" panose="02040503050406030204" pitchFamily="18" charset="0"/>
                              </a:rPr>
                              <m:t>𝑛</m:t>
                            </m:r>
                          </m:sup>
                          <m:e>
                            <m:sSub>
                              <m:sSubPr>
                                <m:ctrlPr>
                                  <a:rPr lang="fr-FR"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𝑖</m:t>
                                </m:r>
                              </m:sub>
                            </m:sSub>
                            <m:r>
                              <a:rPr lang="en-US" sz="1600" i="1">
                                <a:latin typeface="Cambria Math" panose="02040503050406030204" pitchFamily="18" charset="0"/>
                              </a:rPr>
                              <m:t>!</m:t>
                            </m:r>
                          </m:e>
                        </m:nary>
                      </m:den>
                    </m:f>
                  </m:oMath>
                </a14:m>
                <a:endParaRPr lang="fr-FR" sz="1600" dirty="0"/>
              </a:p>
              <a:p>
                <a:pPr marL="0" indent="0">
                  <a:buClr>
                    <a:schemeClr val="accent5">
                      <a:lumMod val="75000"/>
                    </a:schemeClr>
                  </a:buClr>
                  <a:buNone/>
                </a:pPr>
                <a:r>
                  <a:rPr lang="en-US" sz="1600" dirty="0"/>
                  <a:t>Prior : 	</a:t>
                </a:r>
                <a14:m>
                  <m:oMath xmlns:m="http://schemas.openxmlformats.org/officeDocument/2006/math">
                    <m:r>
                      <a:rPr lang="en-US" sz="1600" i="1">
                        <a:latin typeface="Cambria Math" panose="02040503050406030204" pitchFamily="18" charset="0"/>
                      </a:rPr>
                      <m:t>∀</m:t>
                    </m:r>
                    <m:r>
                      <a:rPr lang="en-US" sz="1600" i="1">
                        <a:latin typeface="Cambria Math" panose="02040503050406030204" pitchFamily="18" charset="0"/>
                      </a:rPr>
                      <m:t>𝜃</m:t>
                    </m:r>
                    <m:r>
                      <a:rPr lang="en-US" sz="1600" i="1">
                        <a:latin typeface="Cambria Math" panose="02040503050406030204" pitchFamily="18" charset="0"/>
                      </a:rPr>
                      <m:t>∈</m:t>
                    </m:r>
                    <m:sSubSup>
                      <m:sSubSupPr>
                        <m:ctrlPr>
                          <a:rPr lang="fr-FR" sz="1600" i="1">
                            <a:latin typeface="Cambria Math" panose="02040503050406030204" pitchFamily="18" charset="0"/>
                          </a:rPr>
                        </m:ctrlPr>
                      </m:sSubSupPr>
                      <m:e>
                        <m:r>
                          <a:rPr lang="en-US" sz="1600" i="1">
                            <a:latin typeface="Cambria Math" panose="02040503050406030204" pitchFamily="18" charset="0"/>
                          </a:rPr>
                          <m:t>ℝ</m:t>
                        </m:r>
                      </m:e>
                      <m:sub>
                        <m:r>
                          <a:rPr lang="en-US" sz="1600" i="1">
                            <a:latin typeface="Cambria Math" panose="02040503050406030204" pitchFamily="18" charset="0"/>
                          </a:rPr>
                          <m:t>+</m:t>
                        </m:r>
                      </m:sub>
                      <m:sup>
                        <m:r>
                          <a:rPr lang="en-US" sz="1600" i="1">
                            <a:latin typeface="Cambria Math" panose="02040503050406030204" pitchFamily="18" charset="0"/>
                          </a:rPr>
                          <m:t>∗</m:t>
                        </m:r>
                      </m:sup>
                    </m:sSubSup>
                    <m:r>
                      <a:rPr lang="en-US" sz="1600" i="1">
                        <a:latin typeface="Cambria Math" panose="02040503050406030204" pitchFamily="18" charset="0"/>
                      </a:rPr>
                      <m:t>, </m:t>
                    </m:r>
                    <m:r>
                      <a:rPr lang="en-US" sz="1600" i="1">
                        <a:latin typeface="Cambria Math" panose="02040503050406030204" pitchFamily="18" charset="0"/>
                      </a:rPr>
                      <m:t>ℙ</m:t>
                    </m:r>
                    <m:d>
                      <m:dPr>
                        <m:ctrlPr>
                          <a:rPr lang="fr-FR" sz="1600" i="1">
                            <a:latin typeface="Cambria Math" panose="02040503050406030204" pitchFamily="18" charset="0"/>
                          </a:rPr>
                        </m:ctrlPr>
                      </m:dPr>
                      <m:e>
                        <m:r>
                          <a:rPr lang="en-US" sz="1600" i="1">
                            <a:latin typeface="Cambria Math" panose="02040503050406030204" pitchFamily="18" charset="0"/>
                          </a:rPr>
                          <m:t>𝜃</m:t>
                        </m:r>
                      </m:e>
                    </m:d>
                    <m:r>
                      <a:rPr lang="en-US" sz="1600" i="1">
                        <a:latin typeface="Cambria Math" panose="02040503050406030204" pitchFamily="18" charset="0"/>
                      </a:rPr>
                      <m:t>=</m:t>
                    </m:r>
                    <m:sSup>
                      <m:sSupPr>
                        <m:ctrlPr>
                          <a:rPr lang="fr-FR"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𝛼</m:t>
                        </m:r>
                        <m:r>
                          <a:rPr lang="en-US" i="1">
                            <a:latin typeface="Cambria Math" panose="02040503050406030204" pitchFamily="18" charset="0"/>
                          </a:rPr>
                          <m:t>−1</m:t>
                        </m:r>
                      </m:sup>
                    </m:sSup>
                    <m:f>
                      <m:fPr>
                        <m:ctrlPr>
                          <a:rPr lang="fr-FR" i="1">
                            <a:latin typeface="Cambria Math" panose="02040503050406030204" pitchFamily="18" charset="0"/>
                          </a:rPr>
                        </m:ctrlPr>
                      </m:fPr>
                      <m:num>
                        <m:sSup>
                          <m:sSupPr>
                            <m:ctrlPr>
                              <a:rPr lang="fr-FR"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fr-FR" i="1">
                                    <a:latin typeface="Cambria Math" panose="02040503050406030204" pitchFamily="18" charset="0"/>
                                  </a:rPr>
                                </m:ctrlPr>
                              </m:fPr>
                              <m:num>
                                <m:r>
                                  <a:rPr lang="en-US" i="1">
                                    <a:latin typeface="Cambria Math" panose="02040503050406030204" pitchFamily="18" charset="0"/>
                                  </a:rPr>
                                  <m:t>𝜃</m:t>
                                </m:r>
                              </m:num>
                              <m:den>
                                <m:r>
                                  <a:rPr lang="en-US" i="1">
                                    <a:latin typeface="Cambria Math" panose="02040503050406030204" pitchFamily="18" charset="0"/>
                                  </a:rPr>
                                  <m:t>𝛽</m:t>
                                </m:r>
                              </m:den>
                            </m:f>
                          </m:sup>
                        </m:sSup>
                      </m:num>
                      <m:den>
                        <m:r>
                          <a:rPr lang="en-US" i="1">
                            <a:latin typeface="Cambria Math" panose="02040503050406030204" pitchFamily="18" charset="0"/>
                          </a:rPr>
                          <m:t>𝛤</m:t>
                        </m:r>
                        <m:d>
                          <m:dPr>
                            <m:ctrlPr>
                              <a:rPr lang="fr-FR" i="1">
                                <a:latin typeface="Cambria Math" panose="02040503050406030204" pitchFamily="18" charset="0"/>
                              </a:rPr>
                            </m:ctrlPr>
                          </m:dPr>
                          <m:e>
                            <m:r>
                              <a:rPr lang="en-US" i="1">
                                <a:latin typeface="Cambria Math" panose="02040503050406030204" pitchFamily="18" charset="0"/>
                              </a:rPr>
                              <m:t>𝛼</m:t>
                            </m:r>
                          </m:e>
                        </m:d>
                        <m:r>
                          <a:rPr lang="en-US" i="1">
                            <a:latin typeface="Cambria Math" panose="02040503050406030204" pitchFamily="18" charset="0"/>
                          </a:rPr>
                          <m:t>.</m:t>
                        </m:r>
                        <m:sSup>
                          <m:sSupPr>
                            <m:ctrlPr>
                              <a:rPr lang="fr-FR" i="1">
                                <a:latin typeface="Cambria Math" panose="02040503050406030204" pitchFamily="18" charset="0"/>
                              </a:rPr>
                            </m:ctrlPr>
                          </m:sSupPr>
                          <m:e>
                            <m:r>
                              <a:rPr lang="en-US" i="1">
                                <a:latin typeface="Cambria Math" panose="02040503050406030204" pitchFamily="18" charset="0"/>
                              </a:rPr>
                              <m:t>𝛽</m:t>
                            </m:r>
                          </m:e>
                          <m:sup>
                            <m:r>
                              <a:rPr lang="en-US" i="1">
                                <a:latin typeface="Cambria Math" panose="02040503050406030204" pitchFamily="18" charset="0"/>
                              </a:rPr>
                              <m:t>𝛼</m:t>
                            </m:r>
                          </m:sup>
                        </m:sSup>
                      </m:den>
                    </m:f>
                  </m:oMath>
                </a14:m>
                <a:r>
                  <a:rPr lang="fr-FR" sz="1600" dirty="0"/>
                  <a:t>	</a:t>
                </a:r>
                <a14:m>
                  <m:oMath xmlns:m="http://schemas.openxmlformats.org/officeDocument/2006/math">
                    <m:r>
                      <a:rPr lang="en-US" i="1">
                        <a:latin typeface="Cambria Math" panose="02040503050406030204" pitchFamily="18" charset="0"/>
                      </a:rPr>
                      <m:t>𝛼</m:t>
                    </m:r>
                  </m:oMath>
                </a14:m>
                <a:r>
                  <a:rPr lang="fr-FR" sz="1600" dirty="0"/>
                  <a:t> : </a:t>
                </a:r>
                <a:r>
                  <a:rPr lang="fr-FR" sz="1600" dirty="0" err="1"/>
                  <a:t>shape</a:t>
                </a:r>
                <a:r>
                  <a:rPr lang="fr-FR" sz="1600" dirty="0"/>
                  <a:t> </a:t>
                </a:r>
                <a:r>
                  <a:rPr lang="fr-FR" sz="1600" dirty="0" err="1"/>
                  <a:t>parameter</a:t>
                </a:r>
                <a:r>
                  <a:rPr lang="fr-FR" sz="1600" dirty="0"/>
                  <a:t>   </a:t>
                </a:r>
                <a:r>
                  <a:rPr lang="fr-FR" dirty="0"/>
                  <a:t>  </a:t>
                </a:r>
                <a14:m>
                  <m:oMath xmlns:m="http://schemas.openxmlformats.org/officeDocument/2006/math">
                    <m:r>
                      <a:rPr lang="en-US" sz="1600" i="1">
                        <a:latin typeface="Cambria Math" panose="02040503050406030204" pitchFamily="18" charset="0"/>
                      </a:rPr>
                      <m:t>𝛽</m:t>
                    </m:r>
                  </m:oMath>
                </a14:m>
                <a:r>
                  <a:rPr lang="fr-FR" sz="1600" dirty="0"/>
                  <a:t> : </a:t>
                </a:r>
                <a:r>
                  <a:rPr lang="fr-FR" sz="1600" dirty="0" err="1"/>
                  <a:t>scale</a:t>
                </a:r>
                <a:r>
                  <a:rPr lang="fr-FR" sz="1600" dirty="0"/>
                  <a:t> </a:t>
                </a:r>
                <a:r>
                  <a:rPr lang="fr-FR" sz="1600" dirty="0" err="1"/>
                  <a:t>parameter</a:t>
                </a:r>
                <a:endParaRPr lang="fr-FR" dirty="0"/>
              </a:p>
              <a:p>
                <a:pPr>
                  <a:lnSpc>
                    <a:spcPct val="160000"/>
                  </a:lnSpc>
                </a:pPr>
                <a:r>
                  <a:rPr lang="en-US" dirty="0"/>
                  <a:t>Joint distribution: </a:t>
                </a:r>
                <a14:m>
                  <m:oMath xmlns:m="http://schemas.openxmlformats.org/officeDocument/2006/math">
                    <m:r>
                      <a:rPr lang="en-US" i="1">
                        <a:latin typeface="Cambria Math" panose="02040503050406030204" pitchFamily="18" charset="0"/>
                      </a:rPr>
                      <m:t>ℙ</m:t>
                    </m:r>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 </m:t>
                        </m:r>
                        <m:sSub>
                          <m:sSubPr>
                            <m:ctrlPr>
                              <a:rPr lang="fr-FR"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r>
                          <a:rPr lang="en-US" i="1">
                            <a:latin typeface="Cambria Math" panose="02040503050406030204" pitchFamily="18" charset="0"/>
                          </a:rPr>
                          <m:t>=</m:t>
                        </m:r>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r>
                          <a:rPr lang="fr-FR" i="1">
                            <a:latin typeface="Cambria Math" panose="02040503050406030204" pitchFamily="18" charset="0"/>
                          </a:rPr>
                          <m:t> ;</m:t>
                        </m:r>
                        <m:r>
                          <m:rPr>
                            <m:sty m:val="p"/>
                          </m:rPr>
                          <a:rPr lang="el-GR" i="1">
                            <a:latin typeface="Cambria Math" panose="02040503050406030204" pitchFamily="18" charset="0"/>
                            <a:ea typeface="Cambria Math" panose="02040503050406030204" pitchFamily="18" charset="0"/>
                          </a:rPr>
                          <m:t>Θ</m:t>
                        </m:r>
                        <m:r>
                          <a:rPr lang="fr-FR" i="1">
                            <a:latin typeface="Cambria Math" panose="02040503050406030204" pitchFamily="18" charset="0"/>
                          </a:rPr>
                          <m:t>=</m:t>
                        </m:r>
                        <m:r>
                          <a:rPr lang="en-US" i="1">
                            <a:latin typeface="Cambria Math" panose="02040503050406030204" pitchFamily="18" charset="0"/>
                          </a:rPr>
                          <m:t>𝜃</m:t>
                        </m:r>
                      </m:e>
                    </m:d>
                    <m:r>
                      <a:rPr lang="fr-FR" i="1">
                        <a:latin typeface="Cambria Math" panose="02040503050406030204" pitchFamily="18" charset="0"/>
                      </a:rPr>
                      <m:t>=</m:t>
                    </m:r>
                    <m:r>
                      <a:rPr lang="en-US" i="1">
                        <a:latin typeface="Cambria Math" panose="02040503050406030204" pitchFamily="18" charset="0"/>
                      </a:rPr>
                      <m:t>ℙ</m:t>
                    </m:r>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b="0" i="1" smtClean="0">
                                <a:latin typeface="Cambria Math" panose="02040503050406030204" pitchFamily="18" charset="0"/>
                              </a:rPr>
                              <m:t>𝑥</m:t>
                            </m:r>
                          </m:e>
                          <m:sub>
                            <m:r>
                              <a:rPr lang="en-US" i="1">
                                <a:latin typeface="Cambria Math" panose="02040503050406030204" pitchFamily="18" charset="0"/>
                              </a:rPr>
                              <m:t>1:</m:t>
                            </m:r>
                            <m:r>
                              <a:rPr lang="en-US" i="1">
                                <a:latin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𝜃</m:t>
                        </m:r>
                      </m:e>
                    </m:d>
                    <m:r>
                      <a:rPr lang="en-US" i="1">
                        <a:latin typeface="Cambria Math" panose="02040503050406030204" pitchFamily="18" charset="0"/>
                      </a:rPr>
                      <m:t>ℙ</m:t>
                    </m:r>
                    <m:d>
                      <m:dPr>
                        <m:ctrlPr>
                          <a:rPr lang="fr-FR" i="1">
                            <a:latin typeface="Cambria Math" panose="02040503050406030204" pitchFamily="18" charset="0"/>
                          </a:rPr>
                        </m:ctrlPr>
                      </m:dPr>
                      <m:e>
                        <m:r>
                          <a:rPr lang="en-US" i="1">
                            <a:latin typeface="Cambria Math" panose="02040503050406030204" pitchFamily="18" charset="0"/>
                          </a:rPr>
                          <m:t>𝜃</m:t>
                        </m:r>
                      </m:e>
                    </m:d>
                    <m:r>
                      <a:rPr lang="en-US" i="1">
                        <a:latin typeface="Cambria Math" panose="02040503050406030204" pitchFamily="18" charset="0"/>
                      </a:rPr>
                      <m:t>=</m:t>
                    </m:r>
                    <m:sSup>
                      <m:sSupPr>
                        <m:ctrlPr>
                          <a:rPr lang="fr-FR" i="1">
                            <a:latin typeface="Cambria Math" panose="02040503050406030204" pitchFamily="18" charset="0"/>
                          </a:rPr>
                        </m:ctrlPr>
                      </m:sSupPr>
                      <m:e>
                        <m:r>
                          <a:rPr lang="en-US" i="1">
                            <a:latin typeface="Cambria Math" panose="02040503050406030204" pitchFamily="18" charset="0"/>
                          </a:rPr>
                          <m:t>𝜃</m:t>
                        </m:r>
                      </m:e>
                      <m:sup>
                        <m:nary>
                          <m:naryPr>
                            <m:chr m:val="∑"/>
                            <m:limLoc m:val="subSup"/>
                            <m:ctrlPr>
                              <a:rPr lang="fr-FR"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nary>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−1</m:t>
                        </m:r>
                      </m:sup>
                    </m:sSup>
                    <m:f>
                      <m:fPr>
                        <m:ctrlPr>
                          <a:rPr lang="fr-FR" i="1">
                            <a:latin typeface="Cambria Math" panose="02040503050406030204" pitchFamily="18" charset="0"/>
                          </a:rPr>
                        </m:ctrlPr>
                      </m:fPr>
                      <m:num>
                        <m:sSup>
                          <m:sSupPr>
                            <m:ctrlPr>
                              <a:rPr lang="fr-FR"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𝜃</m:t>
                            </m:r>
                            <m:d>
                              <m:dPr>
                                <m:ctrlPr>
                                  <a:rPr lang="fr-FR"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m:t>
                                </m:r>
                                <m:f>
                                  <m:fPr>
                                    <m:ctrlPr>
                                      <a:rPr lang="fr-FR"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𝛽</m:t>
                                    </m:r>
                                  </m:den>
                                </m:f>
                              </m:e>
                            </m:d>
                          </m:sup>
                        </m:sSup>
                      </m:num>
                      <m:den>
                        <m:nary>
                          <m:naryPr>
                            <m:chr m:val="∏"/>
                            <m:limLoc m:val="subSup"/>
                            <m:ctrlPr>
                              <a:rPr lang="fr-FR"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e>
                        </m:nary>
                        <m:r>
                          <m:rPr>
                            <m:sty m:val="p"/>
                          </m:rPr>
                          <a:rPr lang="en-US">
                            <a:latin typeface="Cambria Math" panose="02040503050406030204" pitchFamily="18" charset="0"/>
                          </a:rPr>
                          <m:t>Γ</m:t>
                        </m:r>
                        <m:d>
                          <m:dPr>
                            <m:ctrlPr>
                              <a:rPr lang="fr-FR" i="1">
                                <a:latin typeface="Cambria Math" panose="02040503050406030204" pitchFamily="18" charset="0"/>
                              </a:rPr>
                            </m:ctrlPr>
                          </m:dPr>
                          <m:e>
                            <m:r>
                              <a:rPr lang="en-US" i="1">
                                <a:latin typeface="Cambria Math" panose="02040503050406030204" pitchFamily="18" charset="0"/>
                              </a:rPr>
                              <m:t>𝛼</m:t>
                            </m:r>
                          </m:e>
                        </m:d>
                        <m:r>
                          <a:rPr lang="en-US" i="1">
                            <a:latin typeface="Cambria Math" panose="02040503050406030204" pitchFamily="18" charset="0"/>
                          </a:rPr>
                          <m:t>.</m:t>
                        </m:r>
                        <m:sSup>
                          <m:sSupPr>
                            <m:ctrlPr>
                              <a:rPr lang="fr-FR" i="1">
                                <a:latin typeface="Cambria Math" panose="02040503050406030204" pitchFamily="18" charset="0"/>
                              </a:rPr>
                            </m:ctrlPr>
                          </m:sSupPr>
                          <m:e>
                            <m:r>
                              <a:rPr lang="en-US" i="1">
                                <a:latin typeface="Cambria Math" panose="02040503050406030204" pitchFamily="18" charset="0"/>
                              </a:rPr>
                              <m:t>𝛽</m:t>
                            </m:r>
                          </m:e>
                          <m:sup>
                            <m:r>
                              <a:rPr lang="en-US" i="1">
                                <a:latin typeface="Cambria Math" panose="02040503050406030204" pitchFamily="18" charset="0"/>
                              </a:rPr>
                              <m:t>𝛼</m:t>
                            </m:r>
                          </m:sup>
                        </m:sSup>
                      </m:den>
                    </m:f>
                  </m:oMath>
                </a14:m>
                <a:endParaRPr lang="en-US" dirty="0"/>
              </a:p>
              <a:p>
                <a:pPr>
                  <a:lnSpc>
                    <a:spcPct val="160000"/>
                  </a:lnSpc>
                </a:pPr>
                <a:r>
                  <a:rPr lang="en-US" dirty="0"/>
                  <a:t>Marginal distribution: </a:t>
                </a:r>
                <a14:m>
                  <m:oMath xmlns:m="http://schemas.openxmlformats.org/officeDocument/2006/math">
                    <m:r>
                      <a:rPr lang="en-US" i="1">
                        <a:latin typeface="Cambria Math" panose="02040503050406030204" pitchFamily="18" charset="0"/>
                      </a:rPr>
                      <m:t>ℙ</m:t>
                    </m:r>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r>
                              <a:rPr lang="en-US" i="1">
                                <a:latin typeface="Cambria Math" panose="02040503050406030204" pitchFamily="18" charset="0"/>
                              </a:rPr>
                              <m:t>𝑛</m:t>
                            </m:r>
                          </m:sub>
                        </m:sSub>
                      </m:e>
                    </m:d>
                    <m:r>
                      <a:rPr lang="fr-FR" i="1">
                        <a:latin typeface="Cambria Math" panose="02040503050406030204" pitchFamily="18" charset="0"/>
                      </a:rPr>
                      <m:t>=</m:t>
                    </m:r>
                    <m:nary>
                      <m:naryPr>
                        <m:limLoc m:val="subSup"/>
                        <m:ctrlPr>
                          <a:rPr lang="fr-FR" i="1">
                            <a:latin typeface="Cambria Math" panose="02040503050406030204" pitchFamily="18" charset="0"/>
                          </a:rPr>
                        </m:ctrlPr>
                      </m:naryPr>
                      <m:sub>
                        <m:r>
                          <a:rPr lang="en-US" i="1">
                            <a:latin typeface="Cambria Math" panose="02040503050406030204" pitchFamily="18" charset="0"/>
                          </a:rPr>
                          <m:t>0</m:t>
                        </m:r>
                      </m:sub>
                      <m:sup>
                        <m:r>
                          <a:rPr lang="en-US" i="1">
                            <a:latin typeface="Cambria Math" panose="02040503050406030204" pitchFamily="18" charset="0"/>
                          </a:rPr>
                          <m:t>+∞</m:t>
                        </m:r>
                      </m:sup>
                      <m:e>
                        <m:r>
                          <a:rPr lang="en-US" i="1">
                            <a:latin typeface="Cambria Math" panose="02040503050406030204" pitchFamily="18" charset="0"/>
                          </a:rPr>
                          <m:t>ℙ</m:t>
                        </m:r>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en-US" i="1">
                                    <a:latin typeface="Cambria Math" panose="02040503050406030204" pitchFamily="18" charset="0"/>
                                  </a:rPr>
                                  <m:t>1:</m:t>
                                </m:r>
                                <m:r>
                                  <a:rPr lang="en-US" i="1">
                                    <a:latin typeface="Cambria Math" panose="02040503050406030204" pitchFamily="18" charset="0"/>
                                  </a:rPr>
                                  <m:t>𝑛</m:t>
                                </m:r>
                              </m:sub>
                            </m:sSub>
                            <m:r>
                              <a:rPr lang="fr-FR" b="0" i="1" smtClean="0">
                                <a:latin typeface="Cambria Math" panose="02040503050406030204" pitchFamily="18" charset="0"/>
                              </a:rPr>
                              <m:t> </m:t>
                            </m:r>
                            <m:r>
                              <a:rPr lang="fr-FR" i="1">
                                <a:latin typeface="Cambria Math" panose="02040503050406030204" pitchFamily="18" charset="0"/>
                              </a:rPr>
                              <m:t>;</m:t>
                            </m:r>
                            <m:r>
                              <a:rPr lang="en-US" i="1">
                                <a:latin typeface="Cambria Math" panose="02040503050406030204" pitchFamily="18" charset="0"/>
                              </a:rPr>
                              <m:t>𝜃</m:t>
                            </m:r>
                          </m:e>
                        </m:d>
                        <m:r>
                          <a:rPr lang="en-US" i="1">
                            <a:latin typeface="Cambria Math" panose="02040503050406030204" pitchFamily="18" charset="0"/>
                          </a:rPr>
                          <m:t>𝑑</m:t>
                        </m:r>
                        <m:r>
                          <a:rPr lang="en-US" i="1">
                            <a:latin typeface="Cambria Math" panose="02040503050406030204" pitchFamily="18" charset="0"/>
                          </a:rPr>
                          <m:t>𝜃</m:t>
                        </m:r>
                      </m:e>
                    </m:nary>
                    <m:r>
                      <a:rPr lang="en-US" i="1">
                        <a:latin typeface="Cambria Math" panose="02040503050406030204" pitchFamily="18" charset="0"/>
                      </a:rPr>
                      <m:t>=</m:t>
                    </m:r>
                    <m:f>
                      <m:fPr>
                        <m:ctrlPr>
                          <a:rPr lang="fr-FR" i="1">
                            <a:latin typeface="Cambria Math" panose="02040503050406030204" pitchFamily="18" charset="0"/>
                          </a:rPr>
                        </m:ctrlPr>
                      </m:fPr>
                      <m:num>
                        <m:r>
                          <m:rPr>
                            <m:sty m:val="p"/>
                          </m:rPr>
                          <a:rPr lang="en-US">
                            <a:latin typeface="Cambria Math" panose="02040503050406030204" pitchFamily="18" charset="0"/>
                          </a:rPr>
                          <m:t>Γ</m:t>
                        </m:r>
                        <m:d>
                          <m:dPr>
                            <m:ctrlPr>
                              <a:rPr lang="fr-FR" i="1">
                                <a:latin typeface="Cambria Math" panose="02040503050406030204" pitchFamily="18" charset="0"/>
                              </a:rPr>
                            </m:ctrlPr>
                          </m:dPr>
                          <m:e>
                            <m:nary>
                              <m:naryPr>
                                <m:chr m:val="∑"/>
                                <m:limLoc m:val="subSup"/>
                                <m:ctrlPr>
                                  <a:rPr lang="fr-FR"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nary>
                            <m:r>
                              <a:rPr lang="en-US" i="1">
                                <a:latin typeface="Cambria Math" panose="02040503050406030204" pitchFamily="18" charset="0"/>
                              </a:rPr>
                              <m:t>+</m:t>
                            </m:r>
                            <m:r>
                              <a:rPr lang="en-US" i="1">
                                <a:latin typeface="Cambria Math" panose="02040503050406030204" pitchFamily="18" charset="0"/>
                              </a:rPr>
                              <m:t>𝛼</m:t>
                            </m:r>
                          </m:e>
                        </m:d>
                      </m:num>
                      <m:den>
                        <m:nary>
                          <m:naryPr>
                            <m:chr m:val="∏"/>
                            <m:limLoc m:val="subSup"/>
                            <m:ctrlPr>
                              <a:rPr lang="fr-FR"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e>
                        </m:nary>
                        <m:r>
                          <m:rPr>
                            <m:sty m:val="p"/>
                          </m:rPr>
                          <a:rPr lang="en-US">
                            <a:latin typeface="Cambria Math" panose="02040503050406030204" pitchFamily="18" charset="0"/>
                          </a:rPr>
                          <m:t>Γ</m:t>
                        </m:r>
                        <m:d>
                          <m:dPr>
                            <m:ctrlPr>
                              <a:rPr lang="fr-FR" i="1">
                                <a:latin typeface="Cambria Math" panose="02040503050406030204" pitchFamily="18" charset="0"/>
                              </a:rPr>
                            </m:ctrlPr>
                          </m:dPr>
                          <m:e>
                            <m:r>
                              <a:rPr lang="en-US" i="1">
                                <a:latin typeface="Cambria Math" panose="02040503050406030204" pitchFamily="18" charset="0"/>
                              </a:rPr>
                              <m:t>𝛼</m:t>
                            </m:r>
                          </m:e>
                        </m:d>
                        <m:r>
                          <a:rPr lang="en-US" i="1">
                            <a:latin typeface="Cambria Math" panose="02040503050406030204" pitchFamily="18" charset="0"/>
                          </a:rPr>
                          <m:t>.</m:t>
                        </m:r>
                        <m:sSup>
                          <m:sSupPr>
                            <m:ctrlPr>
                              <a:rPr lang="fr-FR" i="1">
                                <a:latin typeface="Cambria Math" panose="02040503050406030204" pitchFamily="18" charset="0"/>
                              </a:rPr>
                            </m:ctrlPr>
                          </m:sSupPr>
                          <m:e>
                            <m:r>
                              <a:rPr lang="en-US" i="1">
                                <a:latin typeface="Cambria Math" panose="02040503050406030204" pitchFamily="18" charset="0"/>
                              </a:rPr>
                              <m:t>𝛽</m:t>
                            </m:r>
                          </m:e>
                          <m:sup>
                            <m:r>
                              <a:rPr lang="en-US" i="1">
                                <a:latin typeface="Cambria Math" panose="02040503050406030204" pitchFamily="18" charset="0"/>
                              </a:rPr>
                              <m:t>𝛼</m:t>
                            </m:r>
                          </m:sup>
                        </m:sSup>
                      </m:den>
                    </m:f>
                    <m:sSup>
                      <m:sSupPr>
                        <m:ctrlPr>
                          <a:rPr lang="fr-FR" i="1">
                            <a:latin typeface="Cambria Math" panose="02040503050406030204" pitchFamily="18" charset="0"/>
                          </a:rPr>
                        </m:ctrlPr>
                      </m:sSupPr>
                      <m:e>
                        <m:d>
                          <m:dPr>
                            <m:ctrlPr>
                              <a:rPr lang="fr-FR" i="1">
                                <a:latin typeface="Cambria Math" panose="02040503050406030204" pitchFamily="18" charset="0"/>
                              </a:rPr>
                            </m:ctrlPr>
                          </m:dPr>
                          <m:e>
                            <m:f>
                              <m:fPr>
                                <m:ctrlPr>
                                  <a:rPr lang="fr-FR"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r>
                                  <a:rPr lang="en-US" i="1">
                                    <a:latin typeface="Cambria Math" panose="02040503050406030204" pitchFamily="18" charset="0"/>
                                  </a:rPr>
                                  <m:t>+</m:t>
                                </m:r>
                                <m:f>
                                  <m:fPr>
                                    <m:ctrlPr>
                                      <a:rPr lang="fr-FR"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𝛽</m:t>
                                    </m:r>
                                  </m:den>
                                </m:f>
                              </m:den>
                            </m:f>
                          </m:e>
                        </m:d>
                      </m:e>
                      <m:sup>
                        <m:nary>
                          <m:naryPr>
                            <m:chr m:val="∑"/>
                            <m:limLoc m:val="subSup"/>
                            <m:ctrlPr>
                              <a:rPr lang="fr-FR"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nary>
                        <m:r>
                          <a:rPr lang="en-US" i="1">
                            <a:latin typeface="Cambria Math" panose="02040503050406030204" pitchFamily="18" charset="0"/>
                          </a:rPr>
                          <m:t>+</m:t>
                        </m:r>
                        <m:r>
                          <a:rPr lang="en-US" i="1">
                            <a:latin typeface="Cambria Math" panose="02040503050406030204" pitchFamily="18" charset="0"/>
                          </a:rPr>
                          <m:t>𝛼</m:t>
                        </m:r>
                      </m:sup>
                    </m:sSup>
                  </m:oMath>
                </a14:m>
                <a:endParaRPr lang="en-US" dirty="0"/>
              </a:p>
              <a:p>
                <a:pPr>
                  <a:lnSpc>
                    <a:spcPct val="160000"/>
                  </a:lnSpc>
                </a:pPr>
                <a:r>
                  <a:rPr lang="en-US" dirty="0"/>
                  <a:t>Conditional distribution: </a:t>
                </a:r>
                <a14:m>
                  <m:oMath xmlns:m="http://schemas.openxmlformats.org/officeDocument/2006/math">
                    <m:r>
                      <a:rPr lang="en-US" i="1">
                        <a:latin typeface="Cambria Math" panose="02040503050406030204" pitchFamily="18" charset="0"/>
                      </a:rPr>
                      <m:t>ℙ</m:t>
                    </m:r>
                    <m:d>
                      <m:dPr>
                        <m:ctrlPr>
                          <a:rPr lang="fr-FR" i="1">
                            <a:latin typeface="Cambria Math" panose="02040503050406030204" pitchFamily="18" charset="0"/>
                          </a:rPr>
                        </m:ctrlPr>
                      </m:dPr>
                      <m:e>
                        <m:r>
                          <a:rPr lang="en-US" i="1">
                            <a:latin typeface="Cambria Math" panose="02040503050406030204" pitchFamily="18" charset="0"/>
                          </a:rPr>
                          <m:t>𝜃</m:t>
                        </m:r>
                        <m:r>
                          <a:rPr lang="en-US" i="1">
                            <a:latin typeface="Cambria Math" panose="02040503050406030204" pitchFamily="18" charset="0"/>
                          </a:rPr>
                          <m:t>|</m:t>
                        </m:r>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r>
                              <a:rPr lang="en-US" i="1">
                                <a:latin typeface="Cambria Math" panose="02040503050406030204" pitchFamily="18" charset="0"/>
                              </a:rPr>
                              <m:t>𝑛</m:t>
                            </m:r>
                          </m:sub>
                        </m:sSub>
                      </m:e>
                    </m:d>
                    <m:r>
                      <a:rPr lang="en-US" i="1">
                        <a:latin typeface="Cambria Math" panose="02040503050406030204" pitchFamily="18" charset="0"/>
                      </a:rPr>
                      <m:t>=</m:t>
                    </m:r>
                    <m:f>
                      <m:fPr>
                        <m:ctrlPr>
                          <a:rPr lang="en-US" i="1" smtClean="0">
                            <a:latin typeface="Cambria Math" panose="02040503050406030204" pitchFamily="18" charset="0"/>
                          </a:rPr>
                        </m:ctrlPr>
                      </m:fPr>
                      <m:num>
                        <m:r>
                          <a:rPr lang="en-US" i="1">
                            <a:latin typeface="Cambria Math" panose="02040503050406030204" pitchFamily="18" charset="0"/>
                          </a:rPr>
                          <m:t>ℙ</m:t>
                        </m:r>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en-US" i="1">
                                    <a:latin typeface="Cambria Math" panose="02040503050406030204" pitchFamily="18" charset="0"/>
                                  </a:rPr>
                                  <m:t>1:</m:t>
                                </m:r>
                                <m:r>
                                  <a:rPr lang="en-US" i="1">
                                    <a:latin typeface="Cambria Math" panose="02040503050406030204" pitchFamily="18" charset="0"/>
                                  </a:rPr>
                                  <m:t>𝑛</m:t>
                                </m:r>
                              </m:sub>
                            </m:sSub>
                            <m:r>
                              <a:rPr lang="fr-FR" b="0" i="1" smtClean="0">
                                <a:latin typeface="Cambria Math" panose="02040503050406030204" pitchFamily="18" charset="0"/>
                              </a:rPr>
                              <m:t> </m:t>
                            </m:r>
                            <m:r>
                              <a:rPr lang="fr-FR" i="1">
                                <a:latin typeface="Cambria Math" panose="02040503050406030204" pitchFamily="18" charset="0"/>
                              </a:rPr>
                              <m:t>;</m:t>
                            </m:r>
                            <m:r>
                              <a:rPr lang="fr-FR" b="0" i="1" smtClean="0">
                                <a:latin typeface="Cambria Math" panose="02040503050406030204" pitchFamily="18" charset="0"/>
                              </a:rPr>
                              <m:t> </m:t>
                            </m:r>
                            <m:r>
                              <a:rPr lang="en-US" i="1">
                                <a:latin typeface="Cambria Math" panose="02040503050406030204" pitchFamily="18" charset="0"/>
                              </a:rPr>
                              <m:t>𝜃</m:t>
                            </m:r>
                          </m:e>
                        </m:d>
                      </m:num>
                      <m:den>
                        <m:r>
                          <a:rPr lang="en-US" i="1">
                            <a:latin typeface="Cambria Math" panose="02040503050406030204" pitchFamily="18" charset="0"/>
                          </a:rPr>
                          <m:t>ℙ</m:t>
                        </m:r>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r>
                                  <a:rPr lang="en-US" i="1">
                                    <a:latin typeface="Cambria Math" panose="02040503050406030204" pitchFamily="18" charset="0"/>
                                  </a:rPr>
                                  <m:t>𝑛</m:t>
                                </m:r>
                              </m:sub>
                            </m:sSub>
                          </m:e>
                        </m:d>
                      </m:den>
                    </m:f>
                    <m:r>
                      <a:rPr lang="fr-FR" b="0" i="1" smtClean="0">
                        <a:latin typeface="Cambria Math" panose="02040503050406030204" pitchFamily="18" charset="0"/>
                      </a:rPr>
                      <m:t>=</m:t>
                    </m:r>
                    <m:sSup>
                      <m:sSupPr>
                        <m:ctrlPr>
                          <a:rPr lang="fr-FR" i="1">
                            <a:latin typeface="Cambria Math" panose="02040503050406030204" pitchFamily="18" charset="0"/>
                          </a:rPr>
                        </m:ctrlPr>
                      </m:sSupPr>
                      <m:e>
                        <m:r>
                          <a:rPr lang="en-US" i="1">
                            <a:latin typeface="Cambria Math" panose="02040503050406030204" pitchFamily="18" charset="0"/>
                          </a:rPr>
                          <m:t>𝜃</m:t>
                        </m:r>
                      </m:e>
                      <m:sup>
                        <m:nary>
                          <m:naryPr>
                            <m:chr m:val="∑"/>
                            <m:limLoc m:val="subSup"/>
                            <m:ctrlPr>
                              <a:rPr lang="fr-FR"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nary>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−1</m:t>
                        </m:r>
                      </m:sup>
                    </m:sSup>
                    <m:f>
                      <m:fPr>
                        <m:ctrlPr>
                          <a:rPr lang="fr-FR" i="1">
                            <a:latin typeface="Cambria Math" panose="02040503050406030204" pitchFamily="18" charset="0"/>
                          </a:rPr>
                        </m:ctrlPr>
                      </m:fPr>
                      <m:num>
                        <m:sSup>
                          <m:sSupPr>
                            <m:ctrlPr>
                              <a:rPr lang="fr-FR"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𝜃</m:t>
                            </m:r>
                            <m:d>
                              <m:dPr>
                                <m:ctrlPr>
                                  <a:rPr lang="fr-FR"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m:t>
                                </m:r>
                                <m:f>
                                  <m:fPr>
                                    <m:ctrlPr>
                                      <a:rPr lang="fr-FR"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𝛽</m:t>
                                    </m:r>
                                  </m:den>
                                </m:f>
                              </m:e>
                            </m:d>
                          </m:sup>
                        </m:sSup>
                      </m:num>
                      <m:den>
                        <m:r>
                          <m:rPr>
                            <m:sty m:val="p"/>
                          </m:rPr>
                          <a:rPr lang="en-US">
                            <a:latin typeface="Cambria Math" panose="02040503050406030204" pitchFamily="18" charset="0"/>
                          </a:rPr>
                          <m:t>Γ</m:t>
                        </m:r>
                        <m:d>
                          <m:dPr>
                            <m:ctrlPr>
                              <a:rPr lang="fr-FR" i="1">
                                <a:latin typeface="Cambria Math" panose="02040503050406030204" pitchFamily="18" charset="0"/>
                              </a:rPr>
                            </m:ctrlPr>
                          </m:dPr>
                          <m:e>
                            <m:nary>
                              <m:naryPr>
                                <m:chr m:val="∑"/>
                                <m:limLoc m:val="subSup"/>
                                <m:ctrlPr>
                                  <a:rPr lang="fr-FR"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nary>
                            <m:r>
                              <a:rPr lang="en-US" i="1">
                                <a:latin typeface="Cambria Math" panose="02040503050406030204" pitchFamily="18" charset="0"/>
                              </a:rPr>
                              <m:t>+</m:t>
                            </m:r>
                            <m:r>
                              <a:rPr lang="en-US" i="1">
                                <a:latin typeface="Cambria Math" panose="02040503050406030204" pitchFamily="18" charset="0"/>
                              </a:rPr>
                              <m:t>𝛼</m:t>
                            </m:r>
                          </m:e>
                        </m:d>
                        <m:sSup>
                          <m:sSupPr>
                            <m:ctrlPr>
                              <a:rPr lang="fr-FR" i="1">
                                <a:latin typeface="Cambria Math" panose="02040503050406030204" pitchFamily="18" charset="0"/>
                              </a:rPr>
                            </m:ctrlPr>
                          </m:sSupPr>
                          <m:e>
                            <m:d>
                              <m:dPr>
                                <m:ctrlPr>
                                  <a:rPr lang="fr-FR" i="1">
                                    <a:latin typeface="Cambria Math" panose="02040503050406030204" pitchFamily="18" charset="0"/>
                                  </a:rPr>
                                </m:ctrlPr>
                              </m:dPr>
                              <m:e>
                                <m:f>
                                  <m:fPr>
                                    <m:ctrlPr>
                                      <a:rPr lang="fr-FR" i="1">
                                        <a:latin typeface="Cambria Math" panose="02040503050406030204" pitchFamily="18" charset="0"/>
                                      </a:rPr>
                                    </m:ctrlPr>
                                  </m:fPr>
                                  <m:num>
                                    <m:r>
                                      <a:rPr lang="en-US" i="1">
                                        <a:latin typeface="Cambria Math" panose="02040503050406030204" pitchFamily="18" charset="0"/>
                                      </a:rPr>
                                      <m:t>𝛽</m:t>
                                    </m:r>
                                  </m:num>
                                  <m:den>
                                    <m:r>
                                      <a:rPr lang="en-US" i="1">
                                        <a:latin typeface="Cambria Math" panose="02040503050406030204" pitchFamily="18" charset="0"/>
                                      </a:rPr>
                                      <m:t>𝑛</m:t>
                                    </m:r>
                                    <m:r>
                                      <a:rPr lang="en-US" i="1">
                                        <a:latin typeface="Cambria Math" panose="02040503050406030204" pitchFamily="18" charset="0"/>
                                      </a:rPr>
                                      <m:t>𝛽</m:t>
                                    </m:r>
                                    <m:r>
                                      <a:rPr lang="en-US" i="1">
                                        <a:latin typeface="Cambria Math" panose="02040503050406030204" pitchFamily="18" charset="0"/>
                                      </a:rPr>
                                      <m:t>+1</m:t>
                                    </m:r>
                                  </m:den>
                                </m:f>
                              </m:e>
                            </m:d>
                          </m:e>
                          <m:sup>
                            <m:nary>
                              <m:naryPr>
                                <m:chr m:val="∑"/>
                                <m:limLoc m:val="subSup"/>
                                <m:ctrlPr>
                                  <a:rPr lang="fr-FR"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nary>
                            <m:r>
                              <a:rPr lang="en-US" i="1">
                                <a:latin typeface="Cambria Math" panose="02040503050406030204" pitchFamily="18" charset="0"/>
                              </a:rPr>
                              <m:t>+</m:t>
                            </m:r>
                            <m:r>
                              <a:rPr lang="en-US" i="1">
                                <a:latin typeface="Cambria Math" panose="02040503050406030204" pitchFamily="18" charset="0"/>
                              </a:rPr>
                              <m:t>𝛼</m:t>
                            </m:r>
                          </m:sup>
                        </m:sSup>
                      </m:den>
                    </m:f>
                    <m:r>
                      <a:rPr lang="en-US" i="1">
                        <a:latin typeface="Cambria Math" panose="02040503050406030204" pitchFamily="18" charset="0"/>
                      </a:rPr>
                      <m:t>↝</m:t>
                    </m:r>
                    <m:r>
                      <a:rPr lang="en-US" i="1">
                        <a:latin typeface="Cambria Math" panose="02040503050406030204" pitchFamily="18" charset="0"/>
                      </a:rPr>
                      <m:t>𝐺𝑎𝑚𝑚𝑎</m:t>
                    </m:r>
                    <m:d>
                      <m:dPr>
                        <m:ctrlPr>
                          <a:rPr lang="fr-FR" i="1">
                            <a:latin typeface="Cambria Math" panose="02040503050406030204" pitchFamily="18" charset="0"/>
                          </a:rPr>
                        </m:ctrlPr>
                      </m:dPr>
                      <m:e>
                        <m:nary>
                          <m:naryPr>
                            <m:chr m:val="∑"/>
                            <m:limLoc m:val="subSup"/>
                            <m:ctrlPr>
                              <a:rPr lang="fr-FR"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𝛼</m:t>
                            </m:r>
                          </m:e>
                        </m:nary>
                        <m:r>
                          <a:rPr lang="en-US" i="1">
                            <a:latin typeface="Cambria Math" panose="02040503050406030204" pitchFamily="18" charset="0"/>
                          </a:rPr>
                          <m:t> ; </m:t>
                        </m:r>
                        <m:f>
                          <m:fPr>
                            <m:ctrlPr>
                              <a:rPr lang="fr-FR"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r>
                              <a:rPr lang="en-US" i="1">
                                <a:latin typeface="Cambria Math" panose="02040503050406030204" pitchFamily="18" charset="0"/>
                              </a:rPr>
                              <m:t>+</m:t>
                            </m:r>
                            <m:f>
                              <m:fPr>
                                <m:ctrlPr>
                                  <a:rPr lang="fr-FR"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𝛽</m:t>
                                </m:r>
                              </m:den>
                            </m:f>
                          </m:den>
                        </m:f>
                      </m:e>
                    </m:d>
                  </m:oMath>
                </a14:m>
                <a:endParaRPr lang="fr-FR" sz="1600" dirty="0"/>
              </a:p>
            </p:txBody>
          </p:sp>
        </mc:Choice>
        <mc:Fallback>
          <p:sp>
            <p:nvSpPr>
              <p:cNvPr id="2" name="Espace réservé du contenu 1">
                <a:extLst>
                  <a:ext uri="{FF2B5EF4-FFF2-40B4-BE49-F238E27FC236}">
                    <a16:creationId xmlns:a16="http://schemas.microsoft.com/office/drawing/2014/main" id="{E24184CF-3D6F-4345-88C7-BE066F60E4E1}"/>
                  </a:ext>
                </a:extLst>
              </p:cNvPr>
              <p:cNvSpPr>
                <a:spLocks noGrp="1" noRot="1" noChangeAspect="1" noMove="1" noResize="1" noEditPoints="1" noAdjustHandles="1" noChangeArrowheads="1" noChangeShapeType="1" noTextEdit="1"/>
              </p:cNvSpPr>
              <p:nvPr>
                <p:ph idx="1"/>
              </p:nvPr>
            </p:nvSpPr>
            <p:spPr>
              <a:blipFill>
                <a:blip r:embed="rId2"/>
                <a:stretch>
                  <a:fillRect l="-112" t="-3478" b="-6667"/>
                </a:stretch>
              </a:blipFill>
            </p:spPr>
            <p:txBody>
              <a:bodyPr/>
              <a:lstStyle/>
              <a:p>
                <a:r>
                  <a:rPr lang="fr-FR">
                    <a:noFill/>
                  </a:rPr>
                  <a:t> </a:t>
                </a:r>
              </a:p>
            </p:txBody>
          </p:sp>
        </mc:Fallback>
      </mc:AlternateContent>
      <p:sp>
        <p:nvSpPr>
          <p:cNvPr id="3" name="Espace réservé du numéro de diapositive 2">
            <a:extLst>
              <a:ext uri="{FF2B5EF4-FFF2-40B4-BE49-F238E27FC236}">
                <a16:creationId xmlns:a16="http://schemas.microsoft.com/office/drawing/2014/main" id="{DCF46C00-F73A-2D45-AB34-0020F168B821}"/>
              </a:ext>
            </a:extLst>
          </p:cNvPr>
          <p:cNvSpPr>
            <a:spLocks noGrp="1"/>
          </p:cNvSpPr>
          <p:nvPr>
            <p:ph type="sldNum" sz="quarter" idx="12"/>
          </p:nvPr>
        </p:nvSpPr>
        <p:spPr/>
        <p:txBody>
          <a:bodyPr/>
          <a:lstStyle/>
          <a:p>
            <a:fld id="{7A60279F-17C3-5747-909F-C825E1D3A1E3}" type="slidenum">
              <a:rPr lang="fr-FR" smtClean="0"/>
              <a:t>4</a:t>
            </a:fld>
            <a:endParaRPr lang="fr-FR"/>
          </a:p>
        </p:txBody>
      </p:sp>
      <p:sp>
        <p:nvSpPr>
          <p:cNvPr id="4" name="ZoneTexte 3">
            <a:extLst>
              <a:ext uri="{FF2B5EF4-FFF2-40B4-BE49-F238E27FC236}">
                <a16:creationId xmlns:a16="http://schemas.microsoft.com/office/drawing/2014/main" id="{5683003D-B481-9540-9B59-63197470C58B}"/>
              </a:ext>
            </a:extLst>
          </p:cNvPr>
          <p:cNvSpPr txBox="1"/>
          <p:nvPr/>
        </p:nvSpPr>
        <p:spPr>
          <a:xfrm>
            <a:off x="0" y="0"/>
            <a:ext cx="12192000" cy="1080000"/>
          </a:xfrm>
          <a:prstGeom prst="rect">
            <a:avLst/>
          </a:prstGeom>
          <a:noFill/>
        </p:spPr>
        <p:txBody>
          <a:bodyPr wrap="none" rtlCol="0" anchor="ctr">
            <a:noAutofit/>
          </a:bodyPr>
          <a:lstStyle/>
          <a:p>
            <a:r>
              <a:rPr lang="en-US" sz="2800" b="1" dirty="0">
                <a:solidFill>
                  <a:schemeClr val="bg1"/>
                </a:solidFill>
              </a:rPr>
              <a:t>Determination of the Bayesian estimator derived from a gamma prior</a:t>
            </a:r>
            <a:endParaRPr lang="fr-FR" sz="2800" b="1" dirty="0">
              <a:solidFill>
                <a:schemeClr val="bg1"/>
              </a:solidFill>
            </a:endParaRPr>
          </a:p>
        </p:txBody>
      </p:sp>
      <p:sp>
        <p:nvSpPr>
          <p:cNvPr id="7" name="Espace réservé de la date 6">
            <a:extLst>
              <a:ext uri="{FF2B5EF4-FFF2-40B4-BE49-F238E27FC236}">
                <a16:creationId xmlns:a16="http://schemas.microsoft.com/office/drawing/2014/main" id="{5ED32272-9DDD-104C-81DF-9FA996F1AA12}"/>
              </a:ext>
            </a:extLst>
          </p:cNvPr>
          <p:cNvSpPr>
            <a:spLocks noGrp="1"/>
          </p:cNvSpPr>
          <p:nvPr>
            <p:ph type="dt" sz="half" idx="10"/>
          </p:nvPr>
        </p:nvSpPr>
        <p:spPr/>
        <p:txBody>
          <a:bodyPr/>
          <a:lstStyle/>
          <a:p>
            <a:r>
              <a:rPr lang="fr-FR"/>
              <a:t>27/11/2018</a:t>
            </a:r>
          </a:p>
        </p:txBody>
      </p:sp>
    </p:spTree>
    <p:extLst>
      <p:ext uri="{BB962C8B-B14F-4D97-AF65-F5344CB8AC3E}">
        <p14:creationId xmlns:p14="http://schemas.microsoft.com/office/powerpoint/2010/main" val="1272121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ce réservé du contenu 1">
                <a:extLst>
                  <a:ext uri="{FF2B5EF4-FFF2-40B4-BE49-F238E27FC236}">
                    <a16:creationId xmlns:a16="http://schemas.microsoft.com/office/drawing/2014/main" id="{9260E45B-DB90-4E4A-B39C-221320069B01}"/>
                  </a:ext>
                </a:extLst>
              </p:cNvPr>
              <p:cNvSpPr>
                <a:spLocks noGrp="1"/>
              </p:cNvSpPr>
              <p:nvPr>
                <p:ph idx="1"/>
              </p:nvPr>
            </p:nvSpPr>
            <p:spPr/>
            <p:txBody>
              <a:bodyPr anchor="ctr">
                <a:normAutofit lnSpcReduction="10000"/>
              </a:bodyPr>
              <a:lstStyle/>
              <a:p>
                <a:r>
                  <a:rPr lang="en-US" b="1" dirty="0"/>
                  <a:t>Maximum likelihood</a:t>
                </a:r>
              </a:p>
              <a:p>
                <a:pPr marL="0" indent="0">
                  <a:buNone/>
                </a:pPr>
                <a:r>
                  <a:rPr lang="en-US" dirty="0"/>
                  <a:t>Likelihood: </a:t>
                </a:r>
                <a14:m>
                  <m:oMath xmlns:m="http://schemas.openxmlformats.org/officeDocument/2006/math">
                    <m:r>
                      <a:rPr lang="en-US" i="1">
                        <a:latin typeface="Cambria Math" panose="02040503050406030204" pitchFamily="18" charset="0"/>
                      </a:rPr>
                      <m:t>𝑙</m:t>
                    </m:r>
                    <m:d>
                      <m:dPr>
                        <m:ctrlPr>
                          <a:rPr lang="en-US" i="1">
                            <a:latin typeface="Cambria Math" panose="02040503050406030204" pitchFamily="18" charset="0"/>
                          </a:rPr>
                        </m:ctrlPr>
                      </m:dPr>
                      <m:e>
                        <m:r>
                          <a:rPr lang="en-US" i="1">
                            <a:latin typeface="Cambria Math" panose="02040503050406030204" pitchFamily="18" charset="0"/>
                          </a:rPr>
                          <m:t>𝜃</m:t>
                        </m:r>
                        <m:r>
                          <a:rPr lang="en-US" i="1">
                            <a:latin typeface="Cambria Math" panose="02040503050406030204" pitchFamily="18" charset="0"/>
                          </a:rPr>
                          <m:t>, </m:t>
                        </m:r>
                        <m:r>
                          <a:rPr lang="en-US" i="1">
                            <a:latin typeface="Cambria Math" panose="02040503050406030204" pitchFamily="18" charset="0"/>
                          </a:rPr>
                          <m:t>𝑋</m:t>
                        </m:r>
                      </m:e>
                    </m:d>
                    <m:r>
                      <a:rPr lang="en-US" i="1">
                        <a:latin typeface="Cambria Math" panose="02040503050406030204" pitchFamily="18" charset="0"/>
                      </a:rPr>
                      <m:t>=</m:t>
                    </m:r>
                    <m:f>
                      <m:fPr>
                        <m:ctrlPr>
                          <a:rPr lang="fr-FR" i="1">
                            <a:latin typeface="Cambria Math" panose="02040503050406030204" pitchFamily="18" charset="0"/>
                          </a:rPr>
                        </m:ctrlPr>
                      </m:fPr>
                      <m:num>
                        <m:sSup>
                          <m:sSupPr>
                            <m:ctrlPr>
                              <a:rPr lang="fr-FR"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𝑋</m:t>
                            </m:r>
                          </m:sup>
                        </m:sSup>
                      </m:num>
                      <m:den>
                        <m:r>
                          <a:rPr lang="en-US" i="1">
                            <a:latin typeface="Cambria Math" panose="02040503050406030204" pitchFamily="18" charset="0"/>
                          </a:rPr>
                          <m:t>𝑋</m:t>
                        </m:r>
                        <m:r>
                          <a:rPr lang="en-US" i="1">
                            <a:latin typeface="Cambria Math" panose="02040503050406030204" pitchFamily="18" charset="0"/>
                          </a:rPr>
                          <m:t>!</m:t>
                        </m:r>
                      </m:den>
                    </m:f>
                    <m:r>
                      <a:rPr lang="en-US" i="1">
                        <a:latin typeface="Cambria Math" panose="02040503050406030204" pitchFamily="18" charset="0"/>
                      </a:rPr>
                      <m:t>.</m:t>
                    </m:r>
                    <m:sSup>
                      <m:sSupPr>
                        <m:ctrlPr>
                          <a:rPr lang="fr-FR"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𝜃</m:t>
                        </m:r>
                      </m:sup>
                    </m:sSup>
                  </m:oMath>
                </a14:m>
                <a:endParaRPr lang="fr-FR" dirty="0"/>
              </a:p>
              <a:p>
                <a:pPr marL="0" indent="0">
                  <a:buNone/>
                </a:pPr>
                <a:r>
                  <a:rPr lang="en-US" dirty="0"/>
                  <a:t>Log-likelihood of the sample: </a:t>
                </a:r>
                <a14:m>
                  <m:oMath xmlns:m="http://schemas.openxmlformats.org/officeDocument/2006/math">
                    <m:r>
                      <a:rPr lang="en-US" i="1">
                        <a:latin typeface="Cambria Math" panose="02040503050406030204" pitchFamily="18" charset="0"/>
                      </a:rPr>
                      <m:t>𝐿</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 </m:t>
                    </m:r>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 </m:t>
                    </m:r>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r>
                      <a:rPr lang="en-US" i="1">
                        <a:latin typeface="Cambria Math" panose="02040503050406030204" pitchFamily="18" charset="0"/>
                      </a:rPr>
                      <m:t>)=</m:t>
                    </m:r>
                    <m:nary>
                      <m:naryPr>
                        <m:chr m:val="∑"/>
                        <m:ctrlPr>
                          <a:rPr lang="fr-FR"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𝐿</m:t>
                        </m:r>
                        <m:r>
                          <a:rPr lang="en-US" i="1">
                            <a:latin typeface="Cambria Math" panose="02040503050406030204" pitchFamily="18" charset="0"/>
                          </a:rPr>
                          <m:t>(</m:t>
                        </m:r>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e>
                    </m:nary>
                    <m:r>
                      <a:rPr lang="en-US" i="1">
                        <a:latin typeface="Cambria Math" panose="02040503050406030204" pitchFamily="18" charset="0"/>
                      </a:rPr>
                      <m:t>=</m:t>
                    </m:r>
                    <m:r>
                      <a:rPr lang="en-US" i="1">
                        <a:latin typeface="Cambria Math" panose="02040503050406030204" pitchFamily="18" charset="0"/>
                      </a:rPr>
                      <m:t>𝑙𝑜𝑔</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nary>
                      <m:naryPr>
                        <m:chr m:val="∑"/>
                        <m:ctrlPr>
                          <a:rPr lang="fr-FR"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nary>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𝜃</m:t>
                    </m:r>
                    <m:r>
                      <a:rPr lang="en-US" i="1">
                        <a:latin typeface="Cambria Math" panose="02040503050406030204" pitchFamily="18" charset="0"/>
                      </a:rPr>
                      <m:t>−</m:t>
                    </m:r>
                    <m:nary>
                      <m:naryPr>
                        <m:chr m:val="∑"/>
                        <m:ctrlPr>
                          <a:rPr lang="fr-FR"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𝑙𝑜𝑔</m:t>
                        </m:r>
                        <m:r>
                          <a:rPr lang="en-US" i="1">
                            <a:latin typeface="Cambria Math" panose="02040503050406030204" pitchFamily="18" charset="0"/>
                          </a:rPr>
                          <m:t>(</m:t>
                        </m:r>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e>
                    </m:nary>
                  </m:oMath>
                </a14:m>
                <a:endParaRPr lang="fr-FR" dirty="0"/>
              </a:p>
              <a:p>
                <a:pPr marL="0" indent="0">
                  <a:buNone/>
                </a:pPr>
                <a:r>
                  <a:rPr lang="en-US" dirty="0"/>
                  <a:t>Then, </a:t>
                </a:r>
                <a14:m>
                  <m:oMath xmlns:m="http://schemas.openxmlformats.org/officeDocument/2006/math">
                    <m:sSub>
                      <m:sSubPr>
                        <m:ctrlPr>
                          <a:rPr lang="fr-FR" i="1">
                            <a:latin typeface="Cambria Math" panose="02040503050406030204" pitchFamily="18" charset="0"/>
                          </a:rPr>
                        </m:ctrlPr>
                      </m:sSubPr>
                      <m:e>
                        <m:acc>
                          <m:accPr>
                            <m:chr m:val="̂"/>
                            <m:ctrlPr>
                              <a:rPr lang="fr-FR" i="1">
                                <a:latin typeface="Cambria Math" panose="02040503050406030204" pitchFamily="18" charset="0"/>
                              </a:rPr>
                            </m:ctrlPr>
                          </m:accPr>
                          <m:e>
                            <m:r>
                              <a:rPr lang="en-US" i="1">
                                <a:latin typeface="Cambria Math" panose="02040503050406030204" pitchFamily="18" charset="0"/>
                              </a:rPr>
                              <m:t>𝜃</m:t>
                            </m:r>
                          </m:e>
                        </m:acc>
                      </m:e>
                      <m:sub>
                        <m:r>
                          <a:rPr lang="en-US" i="1">
                            <a:latin typeface="Cambria Math" panose="02040503050406030204" pitchFamily="18" charset="0"/>
                          </a:rPr>
                          <m:t>𝑀𝐿𝐸</m:t>
                        </m:r>
                      </m:sub>
                    </m:sSub>
                    <m:r>
                      <a:rPr lang="en-US" i="1">
                        <a:latin typeface="Cambria Math" panose="02040503050406030204" pitchFamily="18" charset="0"/>
                      </a:rPr>
                      <m:t>=</m:t>
                    </m:r>
                    <m:r>
                      <a:rPr lang="en-US" i="1">
                        <a:latin typeface="Cambria Math" panose="02040503050406030204" pitchFamily="18" charset="0"/>
                      </a:rPr>
                      <m:t>𝑎𝑟𝑔𝑚𝑎𝑥</m:t>
                    </m:r>
                    <m:r>
                      <a:rPr lang="en-US" i="1">
                        <a:latin typeface="Cambria Math" panose="02040503050406030204" pitchFamily="18" charset="0"/>
                      </a:rPr>
                      <m:t> </m:t>
                    </m:r>
                    <m:r>
                      <a:rPr lang="en-US" i="1">
                        <a:latin typeface="Cambria Math" panose="02040503050406030204" pitchFamily="18" charset="0"/>
                      </a:rPr>
                      <m:t>𝐿</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 </m:t>
                    </m:r>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 </m:t>
                    </m:r>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r>
                      <a:rPr lang="en-US" i="1">
                        <a:latin typeface="Cambria Math" panose="02040503050406030204" pitchFamily="18" charset="0"/>
                      </a:rPr>
                      <m:t>)=</m:t>
                    </m:r>
                    <m:f>
                      <m:fPr>
                        <m:ctrlPr>
                          <a:rPr lang="fr-FR"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ctrlPr>
                          <a:rPr lang="fr-FR"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nary>
                  </m:oMath>
                </a14:m>
                <a:endParaRPr lang="fr-FR" dirty="0"/>
              </a:p>
              <a:p>
                <a:pPr marL="0" indent="0">
                  <a:buNone/>
                </a:pPr>
                <a:r>
                  <a:rPr lang="en-US" dirty="0"/>
                  <a:t>So by the maximum likelihood method, the mean number of accidents is 0,6827 per week, and 2,9583 per month.</a:t>
                </a:r>
              </a:p>
              <a:p>
                <a:pPr marL="0" indent="0">
                  <a:buNone/>
                </a:pPr>
                <a:endParaRPr lang="fr-FR" dirty="0"/>
              </a:p>
              <a:p>
                <a:pPr lvl="0"/>
                <a:r>
                  <a:rPr lang="en-US" b="1" dirty="0"/>
                  <a:t>Bayesian estimator derived from a discrete prior</a:t>
                </a:r>
                <a:endParaRPr lang="fr-FR" b="1" dirty="0"/>
              </a:p>
              <a:p>
                <a:pPr marL="0" indent="0">
                  <a:buNone/>
                </a:pPr>
                <a:r>
                  <a:rPr lang="en-US" dirty="0"/>
                  <a:t>Let </a:t>
                </a:r>
                <a14:m>
                  <m:oMath xmlns:m="http://schemas.openxmlformats.org/officeDocument/2006/math">
                    <m:r>
                      <a:rPr lang="en-US" i="1">
                        <a:latin typeface="Cambria Math" panose="02040503050406030204" pitchFamily="18" charset="0"/>
                      </a:rPr>
                      <m:t>𝛩</m:t>
                    </m:r>
                  </m:oMath>
                </a14:m>
                <a:r>
                  <a:rPr lang="en-US" dirty="0"/>
                  <a:t> following a discrete prior distribution. Then, </a:t>
                </a:r>
                <a14:m>
                  <m:oMath xmlns:m="http://schemas.openxmlformats.org/officeDocument/2006/math">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 </m:t>
                    </m:r>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r>
                      <a:rPr lang="en-US" i="1">
                        <a:latin typeface="Cambria Math" panose="02040503050406030204" pitchFamily="18" charset="0"/>
                      </a:rPr>
                      <m:t> | </m:t>
                    </m:r>
                    <m:r>
                      <a:rPr lang="en-US" i="1">
                        <a:latin typeface="Cambria Math" panose="02040503050406030204" pitchFamily="18" charset="0"/>
                      </a:rPr>
                      <m:t>𝛩</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r>
                      <a:rPr lang="en-US" i="1">
                        <a:latin typeface="Cambria Math" panose="02040503050406030204" pitchFamily="18" charset="0"/>
                      </a:rPr>
                      <m:t>𝒫</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oMath>
                </a14:m>
                <a:r>
                  <a:rPr lang="en-US" dirty="0"/>
                  <a:t>. We believe a priori that </a:t>
                </a:r>
                <a14:m>
                  <m:oMath xmlns:m="http://schemas.openxmlformats.org/officeDocument/2006/math">
                    <m:r>
                      <a:rPr lang="en-US" i="1">
                        <a:latin typeface="Cambria Math" panose="02040503050406030204" pitchFamily="18" charset="0"/>
                      </a:rPr>
                      <m:t>𝜃</m:t>
                    </m:r>
                  </m:oMath>
                </a14:m>
                <a:r>
                  <a:rPr lang="en-US" dirty="0"/>
                  <a:t> is equally likely to take 100 values between 0 and the maximum number of accidents, which is 4 per week, and 7 per month. A Bayesian estimator is derived from this discrete prior. </a:t>
                </a:r>
              </a:p>
              <a:p>
                <a:pPr marL="0" indent="0">
                  <a:buNone/>
                </a:pPr>
                <a:r>
                  <a:rPr lang="en-US" u="sng" dirty="0"/>
                  <a:t>Per week:</a:t>
                </a:r>
                <a:r>
                  <a:rPr lang="fr-FR" dirty="0"/>
                  <a:t> </a:t>
                </a:r>
                <a:r>
                  <a:rPr lang="en-US" dirty="0"/>
                  <a:t>Using the prior probabilities previously defined the mean number of accidents per week is estimated to  </a:t>
                </a:r>
                <a14:m>
                  <m:oMath xmlns:m="http://schemas.openxmlformats.org/officeDocument/2006/math">
                    <m:sSubSup>
                      <m:sSubSupPr>
                        <m:ctrlPr>
                          <a:rPr lang="fr-FR" i="1">
                            <a:latin typeface="Cambria Math" panose="02040503050406030204" pitchFamily="18" charset="0"/>
                          </a:rPr>
                        </m:ctrlPr>
                      </m:sSubSupPr>
                      <m:e>
                        <m:acc>
                          <m:accPr>
                            <m:chr m:val="̂"/>
                            <m:ctrlPr>
                              <a:rPr lang="fr-FR" i="1">
                                <a:latin typeface="Cambria Math" panose="02040503050406030204" pitchFamily="18" charset="0"/>
                              </a:rPr>
                            </m:ctrlPr>
                          </m:accPr>
                          <m:e>
                            <m:r>
                              <a:rPr lang="en-US" i="1">
                                <a:latin typeface="Cambria Math" panose="02040503050406030204" pitchFamily="18" charset="0"/>
                              </a:rPr>
                              <m:t>𝜃</m:t>
                            </m:r>
                          </m:e>
                        </m:acc>
                      </m:e>
                      <m:sub>
                        <m:r>
                          <a:rPr lang="en-US" i="1">
                            <a:latin typeface="Cambria Math" panose="02040503050406030204" pitchFamily="18" charset="0"/>
                          </a:rPr>
                          <m:t>𝐵</m:t>
                        </m:r>
                      </m:sub>
                      <m:sup>
                        <m:r>
                          <a:rPr lang="en-US" i="1">
                            <a:latin typeface="Cambria Math" panose="02040503050406030204" pitchFamily="18" charset="0"/>
                          </a:rPr>
                          <m:t>𝑤𝑒𝑒𝑘</m:t>
                        </m:r>
                      </m:sup>
                    </m:sSubSup>
                    <m:r>
                      <a:rPr lang="en-US" i="1">
                        <a:latin typeface="Cambria Math" panose="02040503050406030204" pitchFamily="18" charset="0"/>
                      </a:rPr>
                      <m:t>≃0,6</m:t>
                    </m:r>
                    <m:r>
                      <a:rPr lang="fr-FR" b="0" i="1" smtClean="0">
                        <a:latin typeface="Cambria Math" panose="02040503050406030204" pitchFamily="18" charset="0"/>
                      </a:rPr>
                      <m:t>87</m:t>
                    </m:r>
                    <m:r>
                      <a:rPr lang="en-US" i="1">
                        <a:latin typeface="Cambria Math" panose="02040503050406030204" pitchFamily="18" charset="0"/>
                      </a:rPr>
                      <m:t>5</m:t>
                    </m:r>
                  </m:oMath>
                </a14:m>
                <a:r>
                  <a:rPr lang="en-US" dirty="0"/>
                  <a:t> accidents per week.</a:t>
                </a:r>
                <a:endParaRPr lang="fr-FR" dirty="0"/>
              </a:p>
              <a:p>
                <a:pPr marL="0" indent="0">
                  <a:buNone/>
                </a:pPr>
                <a:r>
                  <a:rPr lang="en-US" u="sng" dirty="0"/>
                  <a:t>Per month:</a:t>
                </a:r>
                <a:r>
                  <a:rPr lang="en-US" dirty="0"/>
                  <a:t> Similarly, the mean number of accidents per month is estimated to approximately to </a:t>
                </a:r>
                <a14:m>
                  <m:oMath xmlns:m="http://schemas.openxmlformats.org/officeDocument/2006/math">
                    <m:sSubSup>
                      <m:sSubSupPr>
                        <m:ctrlPr>
                          <a:rPr lang="fr-FR" i="1">
                            <a:latin typeface="Cambria Math" panose="02040503050406030204" pitchFamily="18" charset="0"/>
                          </a:rPr>
                        </m:ctrlPr>
                      </m:sSubSupPr>
                      <m:e>
                        <m:acc>
                          <m:accPr>
                            <m:chr m:val="̂"/>
                            <m:ctrlPr>
                              <a:rPr lang="fr-FR" i="1">
                                <a:latin typeface="Cambria Math" panose="02040503050406030204" pitchFamily="18" charset="0"/>
                              </a:rPr>
                            </m:ctrlPr>
                          </m:accPr>
                          <m:e>
                            <m:r>
                              <a:rPr lang="en-US" i="1">
                                <a:latin typeface="Cambria Math" panose="02040503050406030204" pitchFamily="18" charset="0"/>
                              </a:rPr>
                              <m:t>𝜃</m:t>
                            </m:r>
                          </m:e>
                        </m:acc>
                      </m:e>
                      <m:sub>
                        <m:r>
                          <a:rPr lang="en-US" i="1">
                            <a:latin typeface="Cambria Math" panose="02040503050406030204" pitchFamily="18" charset="0"/>
                          </a:rPr>
                          <m:t>𝐵</m:t>
                        </m:r>
                      </m:sub>
                      <m:sup>
                        <m:r>
                          <a:rPr lang="en-US" i="1">
                            <a:latin typeface="Cambria Math" panose="02040503050406030204" pitchFamily="18" charset="0"/>
                          </a:rPr>
                          <m:t>𝑚𝑜𝑛𝑡h</m:t>
                        </m:r>
                      </m:sup>
                    </m:sSubSup>
                    <m:r>
                      <a:rPr lang="en-US" i="1">
                        <a:latin typeface="Cambria Math" panose="02040503050406030204" pitchFamily="18" charset="0"/>
                      </a:rPr>
                      <m:t>≃2,9792</m:t>
                    </m:r>
                  </m:oMath>
                </a14:m>
                <a:r>
                  <a:rPr lang="en-US" dirty="0"/>
                  <a:t> accidents per month.</a:t>
                </a:r>
                <a:r>
                  <a:rPr lang="fr-FR" dirty="0">
                    <a:effectLst/>
                  </a:rPr>
                  <a:t> </a:t>
                </a:r>
                <a:endParaRPr lang="fr-FR" dirty="0"/>
              </a:p>
            </p:txBody>
          </p:sp>
        </mc:Choice>
        <mc:Fallback xmlns="">
          <p:sp>
            <p:nvSpPr>
              <p:cNvPr id="2" name="Espace réservé du contenu 1">
                <a:extLst>
                  <a:ext uri="{FF2B5EF4-FFF2-40B4-BE49-F238E27FC236}">
                    <a16:creationId xmlns:a16="http://schemas.microsoft.com/office/drawing/2014/main" id="{9260E45B-DB90-4E4A-B39C-221320069B01}"/>
                  </a:ext>
                </a:extLst>
              </p:cNvPr>
              <p:cNvSpPr>
                <a:spLocks noGrp="1" noRot="1" noChangeAspect="1" noMove="1" noResize="1" noEditPoints="1" noAdjustHandles="1" noChangeArrowheads="1" noChangeShapeType="1" noTextEdit="1"/>
              </p:cNvSpPr>
              <p:nvPr>
                <p:ph idx="1"/>
              </p:nvPr>
            </p:nvSpPr>
            <p:spPr>
              <a:blipFill>
                <a:blip r:embed="rId2"/>
                <a:stretch>
                  <a:fillRect l="-112"/>
                </a:stretch>
              </a:blipFill>
            </p:spPr>
            <p:txBody>
              <a:bodyPr/>
              <a:lstStyle/>
              <a:p>
                <a:r>
                  <a:rPr lang="fr-FR">
                    <a:noFill/>
                  </a:rPr>
                  <a:t> </a:t>
                </a:r>
              </a:p>
            </p:txBody>
          </p:sp>
        </mc:Fallback>
      </mc:AlternateContent>
      <p:sp>
        <p:nvSpPr>
          <p:cNvPr id="3" name="Espace réservé de la date 2">
            <a:extLst>
              <a:ext uri="{FF2B5EF4-FFF2-40B4-BE49-F238E27FC236}">
                <a16:creationId xmlns:a16="http://schemas.microsoft.com/office/drawing/2014/main" id="{744017F4-63D5-1B46-A0BC-3D7F5F746655}"/>
              </a:ext>
            </a:extLst>
          </p:cNvPr>
          <p:cNvSpPr>
            <a:spLocks noGrp="1"/>
          </p:cNvSpPr>
          <p:nvPr>
            <p:ph type="dt" sz="half" idx="10"/>
          </p:nvPr>
        </p:nvSpPr>
        <p:spPr/>
        <p:txBody>
          <a:bodyPr/>
          <a:lstStyle/>
          <a:p>
            <a:r>
              <a:rPr lang="fr-FR"/>
              <a:t>27/11/2018</a:t>
            </a:r>
          </a:p>
        </p:txBody>
      </p:sp>
      <p:sp>
        <p:nvSpPr>
          <p:cNvPr id="4" name="Espace réservé du numéro de diapositive 3">
            <a:extLst>
              <a:ext uri="{FF2B5EF4-FFF2-40B4-BE49-F238E27FC236}">
                <a16:creationId xmlns:a16="http://schemas.microsoft.com/office/drawing/2014/main" id="{91CE2D28-4A86-094F-967C-D59A341C86BB}"/>
              </a:ext>
            </a:extLst>
          </p:cNvPr>
          <p:cNvSpPr>
            <a:spLocks noGrp="1"/>
          </p:cNvSpPr>
          <p:nvPr>
            <p:ph type="sldNum" sz="quarter" idx="12"/>
          </p:nvPr>
        </p:nvSpPr>
        <p:spPr/>
        <p:txBody>
          <a:bodyPr/>
          <a:lstStyle/>
          <a:p>
            <a:fld id="{7A60279F-17C3-5747-909F-C825E1D3A1E3}" type="slidenum">
              <a:rPr lang="fr-FR" smtClean="0"/>
              <a:t>5</a:t>
            </a:fld>
            <a:endParaRPr lang="fr-FR"/>
          </a:p>
        </p:txBody>
      </p:sp>
      <p:sp>
        <p:nvSpPr>
          <p:cNvPr id="5" name="ZoneTexte 4">
            <a:extLst>
              <a:ext uri="{FF2B5EF4-FFF2-40B4-BE49-F238E27FC236}">
                <a16:creationId xmlns:a16="http://schemas.microsoft.com/office/drawing/2014/main" id="{9F9A5085-89D7-4646-9B18-584B1CFA8EAD}"/>
              </a:ext>
            </a:extLst>
          </p:cNvPr>
          <p:cNvSpPr txBox="1"/>
          <p:nvPr/>
        </p:nvSpPr>
        <p:spPr>
          <a:xfrm>
            <a:off x="0" y="0"/>
            <a:ext cx="12192000" cy="1080000"/>
          </a:xfrm>
          <a:prstGeom prst="rect">
            <a:avLst/>
          </a:prstGeom>
          <a:noFill/>
        </p:spPr>
        <p:txBody>
          <a:bodyPr wrap="none" rtlCol="0" anchor="ctr">
            <a:noAutofit/>
          </a:bodyPr>
          <a:lstStyle/>
          <a:p>
            <a:r>
              <a:rPr lang="en-US" sz="2800" b="1" dirty="0">
                <a:solidFill>
                  <a:schemeClr val="bg1"/>
                </a:solidFill>
              </a:rPr>
              <a:t>Estimation of the mean number of plane accidents (1/2)</a:t>
            </a:r>
            <a:endParaRPr lang="fr-FR" sz="2800" b="1" dirty="0">
              <a:solidFill>
                <a:schemeClr val="bg1"/>
              </a:solidFill>
            </a:endParaRPr>
          </a:p>
        </p:txBody>
      </p:sp>
    </p:spTree>
    <p:extLst>
      <p:ext uri="{BB962C8B-B14F-4D97-AF65-F5344CB8AC3E}">
        <p14:creationId xmlns:p14="http://schemas.microsoft.com/office/powerpoint/2010/main" val="1676907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ce réservé du contenu 1">
                <a:extLst>
                  <a:ext uri="{FF2B5EF4-FFF2-40B4-BE49-F238E27FC236}">
                    <a16:creationId xmlns:a16="http://schemas.microsoft.com/office/drawing/2014/main" id="{37251394-E173-AD4A-9D4C-ABDE4F7CEE95}"/>
                  </a:ext>
                </a:extLst>
              </p:cNvPr>
              <p:cNvSpPr>
                <a:spLocks noGrp="1"/>
              </p:cNvSpPr>
              <p:nvPr>
                <p:ph idx="1"/>
              </p:nvPr>
            </p:nvSpPr>
            <p:spPr/>
            <p:txBody>
              <a:bodyPr anchor="t">
                <a:normAutofit/>
              </a:bodyPr>
              <a:lstStyle/>
              <a:p>
                <a:r>
                  <a:rPr lang="en-US" b="1" dirty="0"/>
                  <a:t>Bayesian estimator derived from a gamma prior</a:t>
                </a:r>
                <a:endParaRPr lang="fr-FR" b="1" dirty="0"/>
              </a:p>
              <a:p>
                <a:pPr marL="0" indent="0">
                  <a:buNone/>
                </a:pPr>
                <a:r>
                  <a:rPr lang="en-US" dirty="0"/>
                  <a:t>Let </a:t>
                </a:r>
                <a14:m>
                  <m:oMath xmlns:m="http://schemas.openxmlformats.org/officeDocument/2006/math">
                    <m:r>
                      <a:rPr lang="en-US" i="1">
                        <a:latin typeface="Cambria Math" panose="02040503050406030204" pitchFamily="18" charset="0"/>
                      </a:rPr>
                      <m:t>𝛩</m:t>
                    </m:r>
                  </m:oMath>
                </a14:m>
                <a:r>
                  <a:rPr lang="en-US" dirty="0"/>
                  <a:t> following a gamma prior distribution and </a:t>
                </a:r>
                <a14:m>
                  <m:oMath xmlns:m="http://schemas.openxmlformats.org/officeDocument/2006/math">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 </m:t>
                    </m:r>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r>
                      <a:rPr lang="en-US" i="1">
                        <a:latin typeface="Cambria Math" panose="02040503050406030204" pitchFamily="18" charset="0"/>
                      </a:rPr>
                      <m:t> | </m:t>
                    </m:r>
                    <m:r>
                      <a:rPr lang="en-US" i="1">
                        <a:latin typeface="Cambria Math" panose="02040503050406030204" pitchFamily="18" charset="0"/>
                      </a:rPr>
                      <m:t>𝛩</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r>
                      <a:rPr lang="en-US" i="1">
                        <a:latin typeface="Cambria Math" panose="02040503050406030204" pitchFamily="18" charset="0"/>
                      </a:rPr>
                      <m:t>𝒫</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oMath>
                </a14:m>
                <a:r>
                  <a:rPr lang="en-US" dirty="0"/>
                  <a:t>. We have previously shown that </a:t>
                </a:r>
              </a:p>
              <a:p>
                <a:pPr marL="0" indent="0">
                  <a:buNone/>
                </a:pPr>
                <a14:m>
                  <m:oMath xmlns:m="http://schemas.openxmlformats.org/officeDocument/2006/math">
                    <m:r>
                      <a:rPr lang="en-US" i="1">
                        <a:latin typeface="Cambria Math" panose="02040503050406030204" pitchFamily="18" charset="0"/>
                      </a:rPr>
                      <m:t>𝛩</m:t>
                    </m:r>
                    <m:r>
                      <a:rPr lang="en-US" i="1">
                        <a:latin typeface="Cambria Math" panose="02040503050406030204" pitchFamily="18" charset="0"/>
                      </a:rPr>
                      <m:t> | </m:t>
                    </m:r>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𝐺𝑎𝑚𝑚𝑎</m:t>
                    </m:r>
                    <m:d>
                      <m:dPr>
                        <m:ctrlPr>
                          <a:rPr lang="fr-FR" i="1">
                            <a:latin typeface="Cambria Math" panose="02040503050406030204" pitchFamily="18" charset="0"/>
                          </a:rPr>
                        </m:ctrlPr>
                      </m:dPr>
                      <m:e>
                        <m:nary>
                          <m:naryPr>
                            <m:chr m:val="∑"/>
                            <m:ctrlPr>
                              <a:rPr lang="fr-FR"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 </m:t>
                            </m:r>
                          </m:e>
                        </m:nary>
                        <m:r>
                          <a:rPr lang="en-US" i="1">
                            <a:latin typeface="Cambria Math" panose="02040503050406030204" pitchFamily="18" charset="0"/>
                          </a:rPr>
                          <m:t>;</m:t>
                        </m:r>
                        <m:f>
                          <m:fPr>
                            <m:ctrlPr>
                              <a:rPr lang="fr-FR"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r>
                              <a:rPr lang="en-US" i="1">
                                <a:latin typeface="Cambria Math" panose="02040503050406030204" pitchFamily="18" charset="0"/>
                              </a:rPr>
                              <m:t>+</m:t>
                            </m:r>
                            <m:f>
                              <m:fPr>
                                <m:ctrlPr>
                                  <a:rPr lang="fr-FR"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𝛽</m:t>
                                </m:r>
                              </m:den>
                            </m:f>
                          </m:den>
                        </m:f>
                      </m:e>
                    </m:d>
                  </m:oMath>
                </a14:m>
                <a:r>
                  <a:rPr lang="en-US" dirty="0"/>
                  <a:t>. Since the loss function is quadratic </a:t>
                </a:r>
                <a14:m>
                  <m:oMath xmlns:m="http://schemas.openxmlformats.org/officeDocument/2006/math">
                    <m:r>
                      <a:rPr lang="en-US" i="1">
                        <a:latin typeface="Cambria Math" panose="02040503050406030204" pitchFamily="18" charset="0"/>
                      </a:rPr>
                      <m:t>𝔼</m:t>
                    </m:r>
                    <m:r>
                      <a:rPr lang="en-US" i="1">
                        <a:latin typeface="Cambria Math" panose="02040503050406030204" pitchFamily="18" charset="0"/>
                      </a:rPr>
                      <m:t>(</m:t>
                    </m:r>
                    <m:r>
                      <a:rPr lang="en-US" i="1">
                        <a:latin typeface="Cambria Math" panose="02040503050406030204" pitchFamily="18" charset="0"/>
                      </a:rPr>
                      <m:t>𝛩</m:t>
                    </m:r>
                    <m:r>
                      <a:rPr lang="en-US" i="1">
                        <a:latin typeface="Cambria Math" panose="02040503050406030204" pitchFamily="18" charset="0"/>
                      </a:rPr>
                      <m:t> | </m:t>
                    </m:r>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f>
                      <m:fPr>
                        <m:ctrlPr>
                          <a:rPr lang="fr-FR" i="1">
                            <a:latin typeface="Cambria Math" panose="02040503050406030204" pitchFamily="18" charset="0"/>
                          </a:rPr>
                        </m:ctrlPr>
                      </m:fPr>
                      <m:num>
                        <m:nary>
                          <m:naryPr>
                            <m:chr m:val="∑"/>
                            <m:ctrlPr>
                              <a:rPr lang="fr-FR"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 + </m:t>
                            </m:r>
                            <m:r>
                              <a:rPr lang="en-US" i="1">
                                <a:latin typeface="Cambria Math" panose="02040503050406030204" pitchFamily="18" charset="0"/>
                              </a:rPr>
                              <m:t>𝛼</m:t>
                            </m:r>
                          </m:e>
                        </m:nary>
                      </m:num>
                      <m:den>
                        <m:r>
                          <a:rPr lang="en-US" i="1">
                            <a:latin typeface="Cambria Math" panose="02040503050406030204" pitchFamily="18" charset="0"/>
                          </a:rPr>
                          <m:t>𝑛</m:t>
                        </m:r>
                        <m:r>
                          <a:rPr lang="en-US" i="1">
                            <a:latin typeface="Cambria Math" panose="02040503050406030204" pitchFamily="18" charset="0"/>
                          </a:rPr>
                          <m:t>+</m:t>
                        </m:r>
                        <m:f>
                          <m:fPr>
                            <m:ctrlPr>
                              <a:rPr lang="fr-FR"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𝛽</m:t>
                            </m:r>
                          </m:den>
                        </m:f>
                      </m:den>
                    </m:f>
                    <m:r>
                      <a:rPr lang="fr-FR" b="0" i="1" smtClean="0">
                        <a:latin typeface="Cambria Math" panose="02040503050406030204" pitchFamily="18" charset="0"/>
                      </a:rPr>
                      <m:t>=</m:t>
                    </m:r>
                    <m:sSub>
                      <m:sSubPr>
                        <m:ctrlPr>
                          <a:rPr lang="fr-FR" i="1">
                            <a:latin typeface="Cambria Math" panose="02040503050406030204" pitchFamily="18" charset="0"/>
                          </a:rPr>
                        </m:ctrlPr>
                      </m:sSubPr>
                      <m:e>
                        <m:acc>
                          <m:accPr>
                            <m:chr m:val="̂"/>
                            <m:ctrlPr>
                              <a:rPr lang="fr-FR" i="1">
                                <a:latin typeface="Cambria Math" panose="02040503050406030204" pitchFamily="18" charset="0"/>
                              </a:rPr>
                            </m:ctrlPr>
                          </m:accPr>
                          <m:e>
                            <m:r>
                              <a:rPr lang="en-US" i="1">
                                <a:latin typeface="Cambria Math" panose="02040503050406030204" pitchFamily="18" charset="0"/>
                              </a:rPr>
                              <m:t>𝜃</m:t>
                            </m:r>
                          </m:e>
                        </m:acc>
                      </m:e>
                      <m:sub>
                        <m:r>
                          <a:rPr lang="en-US" i="1">
                            <a:latin typeface="Cambria Math" panose="02040503050406030204" pitchFamily="18" charset="0"/>
                          </a:rPr>
                          <m:t>𝐵</m:t>
                        </m:r>
                      </m:sub>
                    </m:sSub>
                  </m:oMath>
                </a14:m>
                <a:r>
                  <a:rPr lang="fr-FR" dirty="0"/>
                  <a:t>.</a:t>
                </a:r>
              </a:p>
              <a:p>
                <a:pPr marL="0" indent="0">
                  <a:buNone/>
                </a:pPr>
                <a:r>
                  <a:rPr lang="en-US" u="sng" dirty="0"/>
                  <a:t>Per week:</a:t>
                </a:r>
                <a:r>
                  <a:rPr lang="fr-FR" dirty="0"/>
                  <a:t> </a:t>
                </a:r>
                <a:r>
                  <a:rPr lang="en-US" dirty="0"/>
                  <a:t>Considering parameters </a:t>
                </a:r>
                <a14:m>
                  <m:oMath xmlns:m="http://schemas.openxmlformats.org/officeDocument/2006/math">
                    <m:r>
                      <a:rPr lang="en-US" i="1">
                        <a:latin typeface="Cambria Math" panose="02040503050406030204" pitchFamily="18" charset="0"/>
                      </a:rPr>
                      <m:t>𝛼</m:t>
                    </m:r>
                    <m:r>
                      <a:rPr lang="en-US" i="1">
                        <a:latin typeface="Cambria Math" panose="02040503050406030204" pitchFamily="18" charset="0"/>
                      </a:rPr>
                      <m:t>=150</m:t>
                    </m:r>
                  </m:oMath>
                </a14:m>
                <a:r>
                  <a:rPr lang="en-US" dirty="0"/>
                  <a:t> representing the total number of accidents on the considered time period and               </a:t>
                </a:r>
                <a14:m>
                  <m:oMath xmlns:m="http://schemas.openxmlformats.org/officeDocument/2006/math">
                    <m:r>
                      <a:rPr lang="en-US" i="1">
                        <a:latin typeface="Cambria Math" panose="02040503050406030204" pitchFamily="18" charset="0"/>
                      </a:rPr>
                      <m:t>𝛽</m:t>
                    </m:r>
                    <m:r>
                      <a:rPr lang="en-US" i="1">
                        <a:latin typeface="Cambria Math" panose="02040503050406030204" pitchFamily="18" charset="0"/>
                      </a:rPr>
                      <m:t>=</m:t>
                    </m:r>
                    <m:sSup>
                      <m:sSupPr>
                        <m:ctrlPr>
                          <a:rPr lang="fr-FR" i="1">
                            <a:latin typeface="Cambria Math" panose="02040503050406030204" pitchFamily="18" charset="0"/>
                          </a:rPr>
                        </m:ctrlPr>
                      </m:sSupPr>
                      <m:e>
                        <m:r>
                          <a:rPr lang="en-US" i="1">
                            <a:latin typeface="Cambria Math" panose="02040503050406030204" pitchFamily="18" charset="0"/>
                          </a:rPr>
                          <m:t>(22</m:t>
                        </m:r>
                        <m:r>
                          <a:rPr lang="fr-FR" b="0" i="1" smtClean="0">
                            <a:latin typeface="Cambria Math" panose="02040503050406030204" pitchFamily="18" charset="0"/>
                          </a:rPr>
                          <m:t>0</m:t>
                        </m:r>
                        <m:r>
                          <a:rPr lang="en-US" i="1">
                            <a:latin typeface="Cambria Math" panose="02040503050406030204" pitchFamily="18" charset="0"/>
                          </a:rPr>
                          <m:t>)</m:t>
                        </m:r>
                      </m:e>
                      <m:sup>
                        <m:r>
                          <a:rPr lang="en-US" i="1">
                            <a:latin typeface="Cambria Math" panose="02040503050406030204" pitchFamily="18" charset="0"/>
                          </a:rPr>
                          <m:t>−1</m:t>
                        </m:r>
                      </m:sup>
                    </m:sSup>
                  </m:oMath>
                </a14:m>
                <a:r>
                  <a:rPr lang="en-US" dirty="0"/>
                  <a:t> representing the inverse of the observation time duration expected (</a:t>
                </a:r>
                <a:r>
                  <a:rPr lang="en-US" dirty="0" err="1"/>
                  <a:t>i.e</a:t>
                </a:r>
                <a:r>
                  <a:rPr lang="en-US" dirty="0"/>
                  <a:t> inverse of the number of weeks in 4 years).</a:t>
                </a:r>
                <a:r>
                  <a:rPr lang="fr-FR" dirty="0"/>
                  <a:t> </a:t>
                </a:r>
                <a14:m>
                  <m:oMath xmlns:m="http://schemas.openxmlformats.org/officeDocument/2006/math">
                    <m:sSubSup>
                      <m:sSubSupPr>
                        <m:ctrlPr>
                          <a:rPr lang="fr-FR" i="1">
                            <a:latin typeface="Cambria Math" panose="02040503050406030204" pitchFamily="18" charset="0"/>
                          </a:rPr>
                        </m:ctrlPr>
                      </m:sSubSupPr>
                      <m:e>
                        <m:acc>
                          <m:accPr>
                            <m:chr m:val="̂"/>
                            <m:ctrlPr>
                              <a:rPr lang="fr-FR" i="1">
                                <a:latin typeface="Cambria Math" panose="02040503050406030204" pitchFamily="18" charset="0"/>
                              </a:rPr>
                            </m:ctrlPr>
                          </m:accPr>
                          <m:e>
                            <m:r>
                              <a:rPr lang="en-US" i="1">
                                <a:latin typeface="Cambria Math" panose="02040503050406030204" pitchFamily="18" charset="0"/>
                              </a:rPr>
                              <m:t>𝜃</m:t>
                            </m:r>
                          </m:e>
                        </m:acc>
                      </m:e>
                      <m:sub>
                        <m:r>
                          <a:rPr lang="en-US" i="1">
                            <a:latin typeface="Cambria Math" panose="02040503050406030204" pitchFamily="18" charset="0"/>
                          </a:rPr>
                          <m:t>𝐵</m:t>
                        </m:r>
                      </m:sub>
                      <m:sup>
                        <m:r>
                          <a:rPr lang="en-US" i="1">
                            <a:latin typeface="Cambria Math" panose="02040503050406030204" pitchFamily="18" charset="0"/>
                          </a:rPr>
                          <m:t>𝑤𝑒𝑒𝑘</m:t>
                        </m:r>
                      </m:sup>
                    </m:sSubSup>
                    <m:r>
                      <a:rPr lang="en-US" i="1">
                        <a:latin typeface="Cambria Math" panose="02040503050406030204" pitchFamily="18" charset="0"/>
                      </a:rPr>
                      <m:t>=</m:t>
                    </m:r>
                    <m:f>
                      <m:fPr>
                        <m:ctrlPr>
                          <a:rPr lang="fr-FR" i="1">
                            <a:latin typeface="Cambria Math" panose="02040503050406030204" pitchFamily="18" charset="0"/>
                          </a:rPr>
                        </m:ctrlPr>
                      </m:fPr>
                      <m:num>
                        <m:r>
                          <a:rPr lang="en-US" i="1">
                            <a:latin typeface="Cambria Math" panose="02040503050406030204" pitchFamily="18" charset="0"/>
                          </a:rPr>
                          <m:t>142 + 1</m:t>
                        </m:r>
                        <m:r>
                          <a:rPr lang="fr-FR" b="0" i="1" smtClean="0">
                            <a:latin typeface="Cambria Math" panose="02040503050406030204" pitchFamily="18" charset="0"/>
                          </a:rPr>
                          <m:t>50</m:t>
                        </m:r>
                      </m:num>
                      <m:den>
                        <m:r>
                          <a:rPr lang="en-US" i="1">
                            <a:latin typeface="Cambria Math" panose="02040503050406030204" pitchFamily="18" charset="0"/>
                          </a:rPr>
                          <m:t>212+22</m:t>
                        </m:r>
                        <m:r>
                          <a:rPr lang="fr-FR" b="0" i="1" smtClean="0">
                            <a:latin typeface="Cambria Math" panose="02040503050406030204" pitchFamily="18" charset="0"/>
                          </a:rPr>
                          <m:t>0</m:t>
                        </m:r>
                      </m:den>
                    </m:f>
                    <m:r>
                      <a:rPr lang="en-US" i="1">
                        <a:latin typeface="Cambria Math" panose="02040503050406030204" pitchFamily="18" charset="0"/>
                      </a:rPr>
                      <m:t>=0,68</m:t>
                    </m:r>
                    <m:r>
                      <a:rPr lang="fr-FR" b="0" i="1" smtClean="0">
                        <a:latin typeface="Cambria Math" panose="02040503050406030204" pitchFamily="18" charset="0"/>
                      </a:rPr>
                      <m:t>22</m:t>
                    </m:r>
                  </m:oMath>
                </a14:m>
                <a:endParaRPr lang="en-US" dirty="0"/>
              </a:p>
              <a:p>
                <a:pPr marL="0" indent="0">
                  <a:buNone/>
                </a:pPr>
                <a:r>
                  <a:rPr lang="en-US" u="sng" dirty="0"/>
                  <a:t>Per month:</a:t>
                </a:r>
                <a:r>
                  <a:rPr lang="en-US" dirty="0"/>
                  <a:t> Considering parameters </a:t>
                </a:r>
                <a14:m>
                  <m:oMath xmlns:m="http://schemas.openxmlformats.org/officeDocument/2006/math">
                    <m:r>
                      <a:rPr lang="en-US" i="1">
                        <a:latin typeface="Cambria Math" panose="02040503050406030204" pitchFamily="18" charset="0"/>
                      </a:rPr>
                      <m:t>𝛼</m:t>
                    </m:r>
                    <m:r>
                      <a:rPr lang="en-US" i="1">
                        <a:latin typeface="Cambria Math" panose="02040503050406030204" pitchFamily="18" charset="0"/>
                      </a:rPr>
                      <m:t>=150</m:t>
                    </m:r>
                  </m:oMath>
                </a14:m>
                <a:r>
                  <a:rPr lang="en-US" dirty="0"/>
                  <a:t> and </a:t>
                </a:r>
                <a14:m>
                  <m:oMath xmlns:m="http://schemas.openxmlformats.org/officeDocument/2006/math">
                    <m:r>
                      <a:rPr lang="en-US" i="1">
                        <a:latin typeface="Cambria Math" panose="02040503050406030204" pitchFamily="18" charset="0"/>
                      </a:rPr>
                      <m:t>𝛽</m:t>
                    </m:r>
                    <m:r>
                      <a:rPr lang="en-US" i="1">
                        <a:latin typeface="Cambria Math" panose="02040503050406030204" pitchFamily="18" charset="0"/>
                      </a:rPr>
                      <m:t>=</m:t>
                    </m:r>
                    <m:sSup>
                      <m:sSupPr>
                        <m:ctrlPr>
                          <a:rPr lang="fr-FR" i="1">
                            <a:latin typeface="Cambria Math" panose="02040503050406030204" pitchFamily="18" charset="0"/>
                          </a:rPr>
                        </m:ctrlPr>
                      </m:sSupPr>
                      <m:e>
                        <m:r>
                          <a:rPr lang="en-US" i="1">
                            <a:latin typeface="Cambria Math" panose="02040503050406030204" pitchFamily="18" charset="0"/>
                          </a:rPr>
                          <m:t>(</m:t>
                        </m:r>
                        <m:r>
                          <a:rPr lang="fr-FR" b="0" i="1" smtClean="0">
                            <a:latin typeface="Cambria Math" panose="02040503050406030204" pitchFamily="18" charset="0"/>
                          </a:rPr>
                          <m:t>55</m:t>
                        </m:r>
                        <m:r>
                          <a:rPr lang="en-US" i="1">
                            <a:latin typeface="Cambria Math" panose="02040503050406030204" pitchFamily="18" charset="0"/>
                          </a:rPr>
                          <m:t>)</m:t>
                        </m:r>
                      </m:e>
                      <m:sup>
                        <m:r>
                          <a:rPr lang="en-US" i="1">
                            <a:latin typeface="Cambria Math" panose="02040503050406030204" pitchFamily="18" charset="0"/>
                          </a:rPr>
                          <m:t>−1</m:t>
                        </m:r>
                      </m:sup>
                    </m:sSup>
                  </m:oMath>
                </a14:m>
                <a:r>
                  <a:rPr lang="en-US" dirty="0"/>
                  <a:t> representing the inverse of the observation time duration expected.</a:t>
                </a:r>
                <a:r>
                  <a:rPr lang="fr-FR" dirty="0"/>
                  <a:t> </a:t>
                </a:r>
                <a14:m>
                  <m:oMath xmlns:m="http://schemas.openxmlformats.org/officeDocument/2006/math">
                    <m:sSubSup>
                      <m:sSubSupPr>
                        <m:ctrlPr>
                          <a:rPr lang="fr-FR" i="1">
                            <a:latin typeface="Cambria Math" panose="02040503050406030204" pitchFamily="18" charset="0"/>
                          </a:rPr>
                        </m:ctrlPr>
                      </m:sSubSupPr>
                      <m:e>
                        <m:acc>
                          <m:accPr>
                            <m:chr m:val="̂"/>
                            <m:ctrlPr>
                              <a:rPr lang="fr-FR" i="1">
                                <a:latin typeface="Cambria Math" panose="02040503050406030204" pitchFamily="18" charset="0"/>
                              </a:rPr>
                            </m:ctrlPr>
                          </m:accPr>
                          <m:e>
                            <m:r>
                              <a:rPr lang="en-US" i="1">
                                <a:latin typeface="Cambria Math" panose="02040503050406030204" pitchFamily="18" charset="0"/>
                              </a:rPr>
                              <m:t>𝜃</m:t>
                            </m:r>
                          </m:e>
                        </m:acc>
                      </m:e>
                      <m:sub>
                        <m:r>
                          <a:rPr lang="en-US" i="1">
                            <a:latin typeface="Cambria Math" panose="02040503050406030204" pitchFamily="18" charset="0"/>
                          </a:rPr>
                          <m:t>𝐵</m:t>
                        </m:r>
                      </m:sub>
                      <m:sup>
                        <m:r>
                          <a:rPr lang="en-US" i="1">
                            <a:latin typeface="Cambria Math" panose="02040503050406030204" pitchFamily="18" charset="0"/>
                          </a:rPr>
                          <m:t>𝑚𝑜𝑛𝑡h</m:t>
                        </m:r>
                      </m:sup>
                    </m:sSubSup>
                    <m:r>
                      <a:rPr lang="en-US" i="1">
                        <a:latin typeface="Cambria Math" panose="02040503050406030204" pitchFamily="18" charset="0"/>
                      </a:rPr>
                      <m:t>=</m:t>
                    </m:r>
                    <m:f>
                      <m:fPr>
                        <m:ctrlPr>
                          <a:rPr lang="fr-FR" i="1">
                            <a:latin typeface="Cambria Math" panose="02040503050406030204" pitchFamily="18" charset="0"/>
                          </a:rPr>
                        </m:ctrlPr>
                      </m:fPr>
                      <m:num>
                        <m:r>
                          <a:rPr lang="en-US" i="1">
                            <a:latin typeface="Cambria Math" panose="02040503050406030204" pitchFamily="18" charset="0"/>
                          </a:rPr>
                          <m:t>142 + 1</m:t>
                        </m:r>
                        <m:r>
                          <a:rPr lang="fr-FR" b="0" i="1" smtClean="0">
                            <a:latin typeface="Cambria Math" panose="02040503050406030204" pitchFamily="18" charset="0"/>
                          </a:rPr>
                          <m:t>50</m:t>
                        </m:r>
                      </m:num>
                      <m:den>
                        <m:r>
                          <a:rPr lang="en-US" i="1">
                            <a:latin typeface="Cambria Math" panose="02040503050406030204" pitchFamily="18" charset="0"/>
                          </a:rPr>
                          <m:t>48+</m:t>
                        </m:r>
                        <m:r>
                          <a:rPr lang="fr-FR" b="0" i="1" smtClean="0">
                            <a:latin typeface="Cambria Math" panose="02040503050406030204" pitchFamily="18" charset="0"/>
                          </a:rPr>
                          <m:t>55</m:t>
                        </m:r>
                      </m:den>
                    </m:f>
                    <m:r>
                      <a:rPr lang="en-US" i="1">
                        <a:latin typeface="Cambria Math" panose="02040503050406030204" pitchFamily="18" charset="0"/>
                      </a:rPr>
                      <m:t>=2,83</m:t>
                    </m:r>
                    <m:r>
                      <a:rPr lang="fr-FR" b="0" i="1" smtClean="0">
                        <a:latin typeface="Cambria Math" panose="02040503050406030204" pitchFamily="18" charset="0"/>
                      </a:rPr>
                      <m:t>50</m:t>
                    </m:r>
                  </m:oMath>
                </a14:m>
                <a:endParaRPr lang="fr-FR" dirty="0"/>
              </a:p>
            </p:txBody>
          </p:sp>
        </mc:Choice>
        <mc:Fallback xmlns="">
          <p:sp>
            <p:nvSpPr>
              <p:cNvPr id="2" name="Espace réservé du contenu 1">
                <a:extLst>
                  <a:ext uri="{FF2B5EF4-FFF2-40B4-BE49-F238E27FC236}">
                    <a16:creationId xmlns:a16="http://schemas.microsoft.com/office/drawing/2014/main" id="{37251394-E173-AD4A-9D4C-ABDE4F7CEE95}"/>
                  </a:ext>
                </a:extLst>
              </p:cNvPr>
              <p:cNvSpPr>
                <a:spLocks noGrp="1" noRot="1" noChangeAspect="1" noMove="1" noResize="1" noEditPoints="1" noAdjustHandles="1" noChangeArrowheads="1" noChangeShapeType="1" noTextEdit="1"/>
              </p:cNvSpPr>
              <p:nvPr>
                <p:ph idx="1"/>
              </p:nvPr>
            </p:nvSpPr>
            <p:spPr>
              <a:blipFill>
                <a:blip r:embed="rId2"/>
                <a:stretch>
                  <a:fillRect l="-112" t="-580"/>
                </a:stretch>
              </a:blipFill>
            </p:spPr>
            <p:txBody>
              <a:bodyPr/>
              <a:lstStyle/>
              <a:p>
                <a:r>
                  <a:rPr lang="fr-FR">
                    <a:noFill/>
                  </a:rPr>
                  <a:t> </a:t>
                </a:r>
              </a:p>
            </p:txBody>
          </p:sp>
        </mc:Fallback>
      </mc:AlternateContent>
      <p:sp>
        <p:nvSpPr>
          <p:cNvPr id="3" name="Espace réservé de la date 2">
            <a:extLst>
              <a:ext uri="{FF2B5EF4-FFF2-40B4-BE49-F238E27FC236}">
                <a16:creationId xmlns:a16="http://schemas.microsoft.com/office/drawing/2014/main" id="{0B2FFC0D-FF08-3849-9229-C89FC23227A6}"/>
              </a:ext>
            </a:extLst>
          </p:cNvPr>
          <p:cNvSpPr>
            <a:spLocks noGrp="1"/>
          </p:cNvSpPr>
          <p:nvPr>
            <p:ph type="dt" sz="half" idx="10"/>
          </p:nvPr>
        </p:nvSpPr>
        <p:spPr/>
        <p:txBody>
          <a:bodyPr/>
          <a:lstStyle/>
          <a:p>
            <a:r>
              <a:rPr lang="fr-FR"/>
              <a:t>27/11/2018</a:t>
            </a:r>
          </a:p>
        </p:txBody>
      </p:sp>
      <p:sp>
        <p:nvSpPr>
          <p:cNvPr id="4" name="Espace réservé du numéro de diapositive 3">
            <a:extLst>
              <a:ext uri="{FF2B5EF4-FFF2-40B4-BE49-F238E27FC236}">
                <a16:creationId xmlns:a16="http://schemas.microsoft.com/office/drawing/2014/main" id="{8CBF34A7-BC20-1A4E-BDBB-53C3B784936E}"/>
              </a:ext>
            </a:extLst>
          </p:cNvPr>
          <p:cNvSpPr>
            <a:spLocks noGrp="1"/>
          </p:cNvSpPr>
          <p:nvPr>
            <p:ph type="sldNum" sz="quarter" idx="12"/>
          </p:nvPr>
        </p:nvSpPr>
        <p:spPr/>
        <p:txBody>
          <a:bodyPr/>
          <a:lstStyle/>
          <a:p>
            <a:fld id="{7A60279F-17C3-5747-909F-C825E1D3A1E3}" type="slidenum">
              <a:rPr lang="fr-FR" smtClean="0"/>
              <a:t>6</a:t>
            </a:fld>
            <a:endParaRPr lang="fr-FR"/>
          </a:p>
        </p:txBody>
      </p:sp>
      <p:sp>
        <p:nvSpPr>
          <p:cNvPr id="5" name="ZoneTexte 4">
            <a:extLst>
              <a:ext uri="{FF2B5EF4-FFF2-40B4-BE49-F238E27FC236}">
                <a16:creationId xmlns:a16="http://schemas.microsoft.com/office/drawing/2014/main" id="{DFC2F561-830D-0F42-A8C4-0D9E962AA05C}"/>
              </a:ext>
            </a:extLst>
          </p:cNvPr>
          <p:cNvSpPr txBox="1"/>
          <p:nvPr/>
        </p:nvSpPr>
        <p:spPr>
          <a:xfrm>
            <a:off x="0" y="0"/>
            <a:ext cx="12192000" cy="1080000"/>
          </a:xfrm>
          <a:prstGeom prst="rect">
            <a:avLst/>
          </a:prstGeom>
          <a:noFill/>
        </p:spPr>
        <p:txBody>
          <a:bodyPr wrap="none" rtlCol="0" anchor="ctr">
            <a:noAutofit/>
          </a:bodyPr>
          <a:lstStyle/>
          <a:p>
            <a:r>
              <a:rPr lang="en-US" sz="2800" b="1" dirty="0">
                <a:solidFill>
                  <a:schemeClr val="bg1"/>
                </a:solidFill>
              </a:rPr>
              <a:t>Estimation of the mean number of plane accidents (2/2)</a:t>
            </a:r>
            <a:endParaRPr lang="fr-FR" sz="2800" b="1" dirty="0">
              <a:solidFill>
                <a:schemeClr val="bg1"/>
              </a:solidFill>
            </a:endParaRPr>
          </a:p>
        </p:txBody>
      </p:sp>
      <p:graphicFrame>
        <p:nvGraphicFramePr>
          <p:cNvPr id="6" name="Tableau 5">
            <a:extLst>
              <a:ext uri="{FF2B5EF4-FFF2-40B4-BE49-F238E27FC236}">
                <a16:creationId xmlns:a16="http://schemas.microsoft.com/office/drawing/2014/main" id="{E41604E5-CE6F-0742-A107-55B55E179B76}"/>
              </a:ext>
            </a:extLst>
          </p:cNvPr>
          <p:cNvGraphicFramePr>
            <a:graphicFrameLocks noGrp="1"/>
          </p:cNvGraphicFramePr>
          <p:nvPr>
            <p:extLst>
              <p:ext uri="{D42A27DB-BD31-4B8C-83A1-F6EECF244321}">
                <p14:modId xmlns:p14="http://schemas.microsoft.com/office/powerpoint/2010/main" val="2545108009"/>
              </p:ext>
            </p:extLst>
          </p:nvPr>
        </p:nvGraphicFramePr>
        <p:xfrm>
          <a:off x="934105" y="4492800"/>
          <a:ext cx="10323789" cy="1137890"/>
        </p:xfrm>
        <a:graphic>
          <a:graphicData uri="http://schemas.openxmlformats.org/drawingml/2006/table">
            <a:tbl>
              <a:tblPr firstRow="1" bandRow="1">
                <a:tableStyleId>{BC89EF96-8CEA-46FF-86C4-4CE0E7609802}</a:tableStyleId>
              </a:tblPr>
              <a:tblGrid>
                <a:gridCol w="1474827">
                  <a:extLst>
                    <a:ext uri="{9D8B030D-6E8A-4147-A177-3AD203B41FA5}">
                      <a16:colId xmlns:a16="http://schemas.microsoft.com/office/drawing/2014/main" val="2135346354"/>
                    </a:ext>
                  </a:extLst>
                </a:gridCol>
                <a:gridCol w="1474827">
                  <a:extLst>
                    <a:ext uri="{9D8B030D-6E8A-4147-A177-3AD203B41FA5}">
                      <a16:colId xmlns:a16="http://schemas.microsoft.com/office/drawing/2014/main" val="4244019499"/>
                    </a:ext>
                  </a:extLst>
                </a:gridCol>
                <a:gridCol w="1474827">
                  <a:extLst>
                    <a:ext uri="{9D8B030D-6E8A-4147-A177-3AD203B41FA5}">
                      <a16:colId xmlns:a16="http://schemas.microsoft.com/office/drawing/2014/main" val="3816537566"/>
                    </a:ext>
                  </a:extLst>
                </a:gridCol>
                <a:gridCol w="1474827">
                  <a:extLst>
                    <a:ext uri="{9D8B030D-6E8A-4147-A177-3AD203B41FA5}">
                      <a16:colId xmlns:a16="http://schemas.microsoft.com/office/drawing/2014/main" val="136012495"/>
                    </a:ext>
                  </a:extLst>
                </a:gridCol>
                <a:gridCol w="1474827">
                  <a:extLst>
                    <a:ext uri="{9D8B030D-6E8A-4147-A177-3AD203B41FA5}">
                      <a16:colId xmlns:a16="http://schemas.microsoft.com/office/drawing/2014/main" val="2218589791"/>
                    </a:ext>
                  </a:extLst>
                </a:gridCol>
                <a:gridCol w="1474827">
                  <a:extLst>
                    <a:ext uri="{9D8B030D-6E8A-4147-A177-3AD203B41FA5}">
                      <a16:colId xmlns:a16="http://schemas.microsoft.com/office/drawing/2014/main" val="2927577418"/>
                    </a:ext>
                  </a:extLst>
                </a:gridCol>
                <a:gridCol w="1474827">
                  <a:extLst>
                    <a:ext uri="{9D8B030D-6E8A-4147-A177-3AD203B41FA5}">
                      <a16:colId xmlns:a16="http://schemas.microsoft.com/office/drawing/2014/main" val="3170988207"/>
                    </a:ext>
                  </a:extLst>
                </a:gridCol>
              </a:tblGrid>
              <a:tr h="370840">
                <a:tc>
                  <a:txBody>
                    <a:bodyPr/>
                    <a:lstStyle/>
                    <a:p>
                      <a:pPr algn="ctr"/>
                      <a:endParaRPr lang="en-US" sz="1600" b="1" i="0" noProof="0" dirty="0"/>
                    </a:p>
                  </a:txBody>
                  <a:tcPr anchor="ctr">
                    <a:solidFill>
                      <a:schemeClr val="accent1">
                        <a:lumMod val="20000"/>
                        <a:lumOff val="80000"/>
                      </a:schemeClr>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noProof="0" dirty="0"/>
                        <a:t>Per week</a:t>
                      </a:r>
                    </a:p>
                  </a:txBody>
                  <a:tcPr anchor="ctr">
                    <a:solidFill>
                      <a:schemeClr val="accent1">
                        <a:lumMod val="20000"/>
                        <a:lumOff val="8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noProof="0" dirty="0"/>
                    </a:p>
                  </a:txBody>
                  <a:tcPr anchor="ctr">
                    <a:solidFill>
                      <a:schemeClr val="accent1">
                        <a:lumMod val="20000"/>
                        <a:lumOff val="8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noProof="0" dirty="0"/>
                    </a:p>
                  </a:txBody>
                  <a:tcPr anchor="ctr">
                    <a:solidFill>
                      <a:schemeClr val="accent1">
                        <a:lumMod val="20000"/>
                        <a:lumOff val="80000"/>
                      </a:schemeClr>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noProof="0" dirty="0"/>
                        <a:t>Per month</a:t>
                      </a:r>
                    </a:p>
                  </a:txBody>
                  <a:tcPr anchor="ctr">
                    <a:solidFill>
                      <a:schemeClr val="accent1">
                        <a:lumMod val="20000"/>
                        <a:lumOff val="8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noProof="0" dirty="0"/>
                    </a:p>
                  </a:txBody>
                  <a:tcPr anchor="ctr">
                    <a:solidFill>
                      <a:schemeClr val="accent1">
                        <a:lumMod val="20000"/>
                        <a:lumOff val="8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noProof="0" dirty="0"/>
                    </a:p>
                  </a:txBody>
                  <a:tcPr anchor="ctr">
                    <a:solidFill>
                      <a:schemeClr val="accent1">
                        <a:lumMod val="20000"/>
                        <a:lumOff val="80000"/>
                      </a:schemeClr>
                    </a:solidFill>
                  </a:tcPr>
                </a:tc>
                <a:extLst>
                  <a:ext uri="{0D108BD9-81ED-4DB2-BD59-A6C34878D82A}">
                    <a16:rowId xmlns:a16="http://schemas.microsoft.com/office/drawing/2014/main" val="609812930"/>
                  </a:ext>
                </a:extLst>
              </a:tr>
              <a:tr h="370840">
                <a:tc>
                  <a:txBody>
                    <a:bodyPr/>
                    <a:lstStyle/>
                    <a:p>
                      <a:pPr algn="ctr"/>
                      <a:endParaRPr lang="en-US" sz="1400" b="1" i="0" noProof="0" dirty="0"/>
                    </a:p>
                  </a:txBody>
                  <a:tcPr anchor="ctr">
                    <a:solidFill>
                      <a:schemeClr val="accent1">
                        <a:lumMod val="20000"/>
                        <a:lumOff val="80000"/>
                      </a:schemeClr>
                    </a:solidFill>
                  </a:tcPr>
                </a:tc>
                <a:tc>
                  <a:txBody>
                    <a:bodyPr/>
                    <a:lstStyle/>
                    <a:p>
                      <a:pPr algn="ctr"/>
                      <a:r>
                        <a:rPr lang="en-US" sz="1400" b="1" i="0" noProof="0" dirty="0"/>
                        <a:t>MLE</a:t>
                      </a:r>
                    </a:p>
                  </a:txBody>
                  <a:tcPr anchor="ctr">
                    <a:solidFill>
                      <a:schemeClr val="accent1">
                        <a:lumMod val="20000"/>
                        <a:lumOff val="80000"/>
                      </a:schemeClr>
                    </a:solidFill>
                  </a:tcPr>
                </a:tc>
                <a:tc>
                  <a:txBody>
                    <a:bodyPr/>
                    <a:lstStyle/>
                    <a:p>
                      <a:pPr algn="ctr"/>
                      <a:r>
                        <a:rPr lang="en-US" sz="1400" b="1" i="0" noProof="0" dirty="0"/>
                        <a:t>Uniform prior</a:t>
                      </a:r>
                    </a:p>
                  </a:txBody>
                  <a:tcPr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i="0" noProof="0" dirty="0"/>
                        <a:t>Gamma prior</a:t>
                      </a:r>
                    </a:p>
                  </a:txBody>
                  <a:tcPr anchor="ctr">
                    <a:solidFill>
                      <a:schemeClr val="accent1">
                        <a:lumMod val="20000"/>
                        <a:lumOff val="80000"/>
                      </a:schemeClr>
                    </a:solidFill>
                  </a:tcPr>
                </a:tc>
                <a:tc>
                  <a:txBody>
                    <a:bodyPr/>
                    <a:lstStyle/>
                    <a:p>
                      <a:pPr algn="ctr"/>
                      <a:r>
                        <a:rPr lang="en-US" sz="1400" b="1" i="0" noProof="0" dirty="0"/>
                        <a:t>MLE</a:t>
                      </a:r>
                    </a:p>
                  </a:txBody>
                  <a:tcPr anchor="ctr">
                    <a:solidFill>
                      <a:schemeClr val="accent1">
                        <a:lumMod val="20000"/>
                        <a:lumOff val="80000"/>
                      </a:schemeClr>
                    </a:solidFill>
                  </a:tcPr>
                </a:tc>
                <a:tc>
                  <a:txBody>
                    <a:bodyPr/>
                    <a:lstStyle/>
                    <a:p>
                      <a:pPr algn="ctr"/>
                      <a:r>
                        <a:rPr lang="en-US" sz="1400" b="1" i="0" noProof="0" dirty="0"/>
                        <a:t>Uniform prior</a:t>
                      </a:r>
                    </a:p>
                  </a:txBody>
                  <a:tcPr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i="0" noProof="0" dirty="0"/>
                        <a:t>Gamma prior</a:t>
                      </a:r>
                    </a:p>
                  </a:txBody>
                  <a:tcPr anchor="ctr">
                    <a:solidFill>
                      <a:schemeClr val="accent1">
                        <a:lumMod val="20000"/>
                        <a:lumOff val="80000"/>
                      </a:schemeClr>
                    </a:solidFill>
                  </a:tcPr>
                </a:tc>
                <a:extLst>
                  <a:ext uri="{0D108BD9-81ED-4DB2-BD59-A6C34878D82A}">
                    <a16:rowId xmlns:a16="http://schemas.microsoft.com/office/drawing/2014/main" val="1110869425"/>
                  </a:ext>
                </a:extLst>
              </a:tr>
              <a:tr h="370840">
                <a:tc>
                  <a:txBody>
                    <a:bodyPr/>
                    <a:lstStyle/>
                    <a:p>
                      <a:r>
                        <a:rPr lang="en-US" sz="1800" b="1" noProof="0" dirty="0"/>
                        <a:t>Estimators</a:t>
                      </a:r>
                      <a:endParaRPr lang="fr-FR" dirty="0"/>
                    </a:p>
                  </a:txBody>
                  <a:tcPr>
                    <a:noFill/>
                  </a:tcPr>
                </a:tc>
                <a:tc>
                  <a:txBody>
                    <a:bodyPr/>
                    <a:lstStyle/>
                    <a:p>
                      <a:pPr marL="0" lvl="0" indent="0" algn="ctr" rtl="0">
                        <a:spcBef>
                          <a:spcPts val="0"/>
                        </a:spcBef>
                        <a:spcAft>
                          <a:spcPts val="0"/>
                        </a:spcAft>
                        <a:buClr>
                          <a:schemeClr val="dk1"/>
                        </a:buClr>
                        <a:buSzPts val="1100"/>
                        <a:buFont typeface="Arial"/>
                        <a:buNone/>
                      </a:pPr>
                      <a:r>
                        <a:rPr lang="en-US" sz="1400" dirty="0">
                          <a:latin typeface="Cambria Math" panose="02040503050406030204" pitchFamily="18" charset="0"/>
                          <a:ea typeface="Cambria Math" panose="02040503050406030204" pitchFamily="18" charset="0"/>
                        </a:rPr>
                        <a:t>0,6827</a:t>
                      </a:r>
                      <a:endParaRPr sz="1400" dirty="0">
                        <a:latin typeface="Cambria Math" panose="02040503050406030204" pitchFamily="18" charset="0"/>
                        <a:ea typeface="Cambria Math" panose="02040503050406030204" pitchFamily="18" charset="0"/>
                      </a:endParaRPr>
                    </a:p>
                  </a:txBody>
                  <a:tcPr marL="91425" marR="91425" marT="91425" marB="91425" anchor="ctr">
                    <a:noFill/>
                  </a:tcPr>
                </a:tc>
                <a:tc>
                  <a:txBody>
                    <a:bodyPr/>
                    <a:lstStyle/>
                    <a:p>
                      <a:pPr marL="0" lvl="0" indent="0" algn="ctr" rtl="0">
                        <a:spcBef>
                          <a:spcPts val="0"/>
                        </a:spcBef>
                        <a:spcAft>
                          <a:spcPts val="0"/>
                        </a:spcAft>
                        <a:buClr>
                          <a:schemeClr val="dk1"/>
                        </a:buClr>
                        <a:buSzPts val="1100"/>
                        <a:buFont typeface="Arial"/>
                        <a:buNone/>
                      </a:pPr>
                      <a:r>
                        <a:rPr lang="fr-FR" sz="1400" dirty="0">
                          <a:latin typeface="Cambria Math" panose="02040503050406030204" pitchFamily="18" charset="0"/>
                          <a:ea typeface="Cambria Math" panose="02040503050406030204" pitchFamily="18" charset="0"/>
                          <a:sym typeface="Calibri"/>
                        </a:rPr>
                        <a:t>0.6875</a:t>
                      </a:r>
                      <a:endParaRPr sz="1400" dirty="0">
                        <a:latin typeface="Cambria Math" panose="02040503050406030204" pitchFamily="18" charset="0"/>
                        <a:ea typeface="Cambria Math" panose="02040503050406030204" pitchFamily="18" charset="0"/>
                      </a:endParaRPr>
                    </a:p>
                  </a:txBody>
                  <a:tcPr marL="91425" marR="91425" marT="91425" marB="91425" anchor="ctr">
                    <a:noFill/>
                  </a:tcPr>
                </a:tc>
                <a:tc>
                  <a:txBody>
                    <a:bodyPr/>
                    <a:lstStyle/>
                    <a:p>
                      <a:pPr marL="0" lvl="0" indent="0" algn="ctr" rtl="0">
                        <a:spcBef>
                          <a:spcPts val="0"/>
                        </a:spcBef>
                        <a:spcAft>
                          <a:spcPts val="0"/>
                        </a:spcAft>
                        <a:buClr>
                          <a:schemeClr val="dk1"/>
                        </a:buClr>
                        <a:buSzPts val="1100"/>
                        <a:buFont typeface="Arial"/>
                        <a:buNone/>
                      </a:pPr>
                      <a:r>
                        <a:rPr lang="fr-FR" sz="1400" dirty="0">
                          <a:latin typeface="Cambria Math" panose="02040503050406030204" pitchFamily="18" charset="0"/>
                          <a:ea typeface="Cambria Math" panose="02040503050406030204" pitchFamily="18" charset="0"/>
                          <a:sym typeface="Calibri"/>
                        </a:rPr>
                        <a:t>0,6822</a:t>
                      </a:r>
                      <a:endParaRPr sz="1400" dirty="0">
                        <a:latin typeface="Cambria Math" panose="02040503050406030204" pitchFamily="18" charset="0"/>
                        <a:ea typeface="Cambria Math" panose="02040503050406030204" pitchFamily="18" charset="0"/>
                      </a:endParaRPr>
                    </a:p>
                  </a:txBody>
                  <a:tcPr marL="91425" marR="91425" marT="91425" marB="91425" anchor="ctr">
                    <a:noFill/>
                  </a:tcPr>
                </a:tc>
                <a:tc>
                  <a:txBody>
                    <a:bodyPr/>
                    <a:lstStyle/>
                    <a:p>
                      <a:pPr marL="0" lvl="0" indent="0" algn="ctr" rtl="0">
                        <a:spcBef>
                          <a:spcPts val="0"/>
                        </a:spcBef>
                        <a:spcAft>
                          <a:spcPts val="0"/>
                        </a:spcAft>
                        <a:buNone/>
                      </a:pPr>
                      <a:r>
                        <a:rPr lang="en-US" sz="1400" dirty="0">
                          <a:latin typeface="Cambria Math" panose="02040503050406030204" pitchFamily="18" charset="0"/>
                          <a:ea typeface="Cambria Math" panose="02040503050406030204" pitchFamily="18" charset="0"/>
                        </a:rPr>
                        <a:t>2,9583</a:t>
                      </a:r>
                      <a:endParaRPr sz="1400" dirty="0">
                        <a:latin typeface="Cambria Math" panose="02040503050406030204" pitchFamily="18" charset="0"/>
                        <a:ea typeface="Cambria Math" panose="02040503050406030204" pitchFamily="18" charset="0"/>
                      </a:endParaRPr>
                    </a:p>
                  </a:txBody>
                  <a:tcPr marL="91425" marR="91425" marT="91425" marB="91425" anchor="ctr">
                    <a:noFill/>
                  </a:tcPr>
                </a:tc>
                <a:tc>
                  <a:txBody>
                    <a:bodyPr/>
                    <a:lstStyle/>
                    <a:p>
                      <a:pPr marL="0" lvl="0" indent="0" algn="ctr" rtl="0">
                        <a:spcBef>
                          <a:spcPts val="0"/>
                        </a:spcBef>
                        <a:spcAft>
                          <a:spcPts val="0"/>
                        </a:spcAft>
                        <a:buNone/>
                      </a:pPr>
                      <a:r>
                        <a:rPr lang="fr-FR" sz="1400" dirty="0">
                          <a:latin typeface="Cambria Math" panose="02040503050406030204" pitchFamily="18" charset="0"/>
                          <a:ea typeface="Cambria Math" panose="02040503050406030204" pitchFamily="18" charset="0"/>
                          <a:sym typeface="Calibri"/>
                        </a:rPr>
                        <a:t>2,9792</a:t>
                      </a:r>
                      <a:endParaRPr sz="1400" dirty="0">
                        <a:latin typeface="Cambria Math" panose="02040503050406030204" pitchFamily="18" charset="0"/>
                        <a:ea typeface="Cambria Math" panose="02040503050406030204" pitchFamily="18" charset="0"/>
                      </a:endParaRPr>
                    </a:p>
                  </a:txBody>
                  <a:tcPr marL="91425" marR="91425" marT="91425" marB="91425" anchor="ctr">
                    <a:noFill/>
                  </a:tcPr>
                </a:tc>
                <a:tc>
                  <a:txBody>
                    <a:bodyPr/>
                    <a:lstStyle/>
                    <a:p>
                      <a:pPr marL="0" lvl="0" indent="0" algn="ctr" rtl="0">
                        <a:spcBef>
                          <a:spcPts val="0"/>
                        </a:spcBef>
                        <a:spcAft>
                          <a:spcPts val="0"/>
                        </a:spcAft>
                        <a:buNone/>
                      </a:pPr>
                      <a:r>
                        <a:rPr lang="fr-FR" sz="1400" dirty="0">
                          <a:latin typeface="Cambria Math" panose="02040503050406030204" pitchFamily="18" charset="0"/>
                          <a:ea typeface="Cambria Math" panose="02040503050406030204" pitchFamily="18" charset="0"/>
                          <a:sym typeface="Calibri"/>
                        </a:rPr>
                        <a:t>2,8350</a:t>
                      </a:r>
                      <a:endParaRPr sz="1400" dirty="0">
                        <a:latin typeface="Cambria Math" panose="02040503050406030204" pitchFamily="18" charset="0"/>
                        <a:ea typeface="Cambria Math" panose="02040503050406030204" pitchFamily="18" charset="0"/>
                      </a:endParaRPr>
                    </a:p>
                  </a:txBody>
                  <a:tcPr marL="91425" marR="91425" marT="91425" marB="91425" anchor="ctr">
                    <a:noFill/>
                  </a:tcPr>
                </a:tc>
                <a:extLst>
                  <a:ext uri="{0D108BD9-81ED-4DB2-BD59-A6C34878D82A}">
                    <a16:rowId xmlns:a16="http://schemas.microsoft.com/office/drawing/2014/main" val="1427368987"/>
                  </a:ext>
                </a:extLst>
              </a:tr>
            </a:tbl>
          </a:graphicData>
        </a:graphic>
      </p:graphicFrame>
    </p:spTree>
    <p:extLst>
      <p:ext uri="{BB962C8B-B14F-4D97-AF65-F5344CB8AC3E}">
        <p14:creationId xmlns:p14="http://schemas.microsoft.com/office/powerpoint/2010/main" val="2236898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575405F-44C7-2344-890B-575DE35B039A}"/>
              </a:ext>
            </a:extLst>
          </p:cNvPr>
          <p:cNvSpPr>
            <a:spLocks noGrp="1"/>
          </p:cNvSpPr>
          <p:nvPr>
            <p:ph type="dt" sz="half" idx="10"/>
          </p:nvPr>
        </p:nvSpPr>
        <p:spPr/>
        <p:txBody>
          <a:bodyPr/>
          <a:lstStyle/>
          <a:p>
            <a:r>
              <a:rPr lang="fr-FR"/>
              <a:t>27/11/2018</a:t>
            </a:r>
          </a:p>
        </p:txBody>
      </p:sp>
      <p:sp>
        <p:nvSpPr>
          <p:cNvPr id="3" name="Espace réservé du numéro de diapositive 2">
            <a:extLst>
              <a:ext uri="{FF2B5EF4-FFF2-40B4-BE49-F238E27FC236}">
                <a16:creationId xmlns:a16="http://schemas.microsoft.com/office/drawing/2014/main" id="{FAD2C45C-95C2-6C46-90BE-9A6AA1BDCE70}"/>
              </a:ext>
            </a:extLst>
          </p:cNvPr>
          <p:cNvSpPr>
            <a:spLocks noGrp="1"/>
          </p:cNvSpPr>
          <p:nvPr>
            <p:ph type="sldNum" sz="quarter" idx="12"/>
          </p:nvPr>
        </p:nvSpPr>
        <p:spPr/>
        <p:txBody>
          <a:bodyPr/>
          <a:lstStyle/>
          <a:p>
            <a:fld id="{7A60279F-17C3-5747-909F-C825E1D3A1E3}" type="slidenum">
              <a:rPr lang="fr-FR" smtClean="0"/>
              <a:t>7</a:t>
            </a:fld>
            <a:endParaRPr lang="fr-FR"/>
          </a:p>
        </p:txBody>
      </p:sp>
      <p:sp>
        <p:nvSpPr>
          <p:cNvPr id="4" name="Espace réservé du contenu 3">
            <a:extLst>
              <a:ext uri="{FF2B5EF4-FFF2-40B4-BE49-F238E27FC236}">
                <a16:creationId xmlns:a16="http://schemas.microsoft.com/office/drawing/2014/main" id="{E7D8A4D8-112C-814C-A86F-B923549FA791}"/>
              </a:ext>
            </a:extLst>
          </p:cNvPr>
          <p:cNvSpPr>
            <a:spLocks noGrp="1"/>
          </p:cNvSpPr>
          <p:nvPr>
            <p:ph idx="14"/>
          </p:nvPr>
        </p:nvSpPr>
        <p:spPr/>
        <p:txBody>
          <a:bodyPr anchor="t">
            <a:normAutofit/>
          </a:bodyPr>
          <a:lstStyle/>
          <a:p>
            <a:pPr marL="0" indent="0">
              <a:buNone/>
            </a:pPr>
            <a:endParaRPr lang="fr-FR" sz="1400" dirty="0"/>
          </a:p>
          <a:p>
            <a:pPr marL="0" indent="0" algn="ctr">
              <a:buNone/>
            </a:pPr>
            <a:r>
              <a:rPr lang="en-US" sz="1400" dirty="0"/>
              <a:t>A posteriori density of derived from a uniform prior</a:t>
            </a:r>
          </a:p>
        </p:txBody>
      </p:sp>
      <p:sp>
        <p:nvSpPr>
          <p:cNvPr id="5" name="Espace réservé du contenu 4">
            <a:extLst>
              <a:ext uri="{FF2B5EF4-FFF2-40B4-BE49-F238E27FC236}">
                <a16:creationId xmlns:a16="http://schemas.microsoft.com/office/drawing/2014/main" id="{CE823998-73D4-674F-86FE-5AF189C741A1}"/>
              </a:ext>
            </a:extLst>
          </p:cNvPr>
          <p:cNvSpPr>
            <a:spLocks noGrp="1"/>
          </p:cNvSpPr>
          <p:nvPr>
            <p:ph idx="15"/>
          </p:nvPr>
        </p:nvSpPr>
        <p:spPr/>
        <p:txBody>
          <a:bodyPr anchor="t">
            <a:normAutofit/>
          </a:bodyPr>
          <a:lstStyle/>
          <a:p>
            <a:pPr marL="0" indent="0">
              <a:buNone/>
            </a:pPr>
            <a:endParaRPr lang="fr-FR" sz="1400" dirty="0"/>
          </a:p>
          <a:p>
            <a:pPr marL="0" indent="0" algn="ctr">
              <a:buNone/>
            </a:pPr>
            <a:r>
              <a:rPr lang="en-US" sz="1400" dirty="0"/>
              <a:t>A posteriori density of derived from a uniform prior</a:t>
            </a:r>
            <a:endParaRPr lang="fr-FR" sz="1400" dirty="0"/>
          </a:p>
        </p:txBody>
      </p:sp>
      <p:sp>
        <p:nvSpPr>
          <p:cNvPr id="6" name="Espace réservé du contenu 5">
            <a:extLst>
              <a:ext uri="{FF2B5EF4-FFF2-40B4-BE49-F238E27FC236}">
                <a16:creationId xmlns:a16="http://schemas.microsoft.com/office/drawing/2014/main" id="{DBD52DD2-47B9-C647-B86F-2AE6FFCE7D0D}"/>
              </a:ext>
            </a:extLst>
          </p:cNvPr>
          <p:cNvSpPr>
            <a:spLocks noGrp="1"/>
          </p:cNvSpPr>
          <p:nvPr>
            <p:ph idx="16"/>
          </p:nvPr>
        </p:nvSpPr>
        <p:spPr/>
        <p:txBody>
          <a:bodyPr/>
          <a:lstStyle/>
          <a:p>
            <a:r>
              <a:rPr lang="en-US" dirty="0"/>
              <a:t>We approximated the discrete uniform distribution by a continuous density function to be able to compare it with the a priori gamma density.</a:t>
            </a:r>
          </a:p>
        </p:txBody>
      </p:sp>
      <p:sp>
        <p:nvSpPr>
          <p:cNvPr id="7" name="ZoneTexte 6">
            <a:extLst>
              <a:ext uri="{FF2B5EF4-FFF2-40B4-BE49-F238E27FC236}">
                <a16:creationId xmlns:a16="http://schemas.microsoft.com/office/drawing/2014/main" id="{8E8E61F5-8817-0843-98E2-E27FDB60B41A}"/>
              </a:ext>
            </a:extLst>
          </p:cNvPr>
          <p:cNvSpPr txBox="1"/>
          <p:nvPr/>
        </p:nvSpPr>
        <p:spPr>
          <a:xfrm>
            <a:off x="0" y="0"/>
            <a:ext cx="12192000" cy="1080000"/>
          </a:xfrm>
          <a:prstGeom prst="rect">
            <a:avLst/>
          </a:prstGeom>
          <a:noFill/>
        </p:spPr>
        <p:txBody>
          <a:bodyPr wrap="none" rtlCol="0" anchor="ctr">
            <a:noAutofit/>
          </a:bodyPr>
          <a:lstStyle/>
          <a:p>
            <a:r>
              <a:rPr lang="en-US" sz="2800" b="1" dirty="0">
                <a:solidFill>
                  <a:schemeClr val="bg1"/>
                </a:solidFill>
              </a:rPr>
              <a:t>Density curves : a posteriori density of corresponding to the discrete uniform</a:t>
            </a:r>
            <a:endParaRPr lang="fr-FR" sz="2800" b="1" dirty="0">
              <a:solidFill>
                <a:schemeClr val="bg1"/>
              </a:solidFill>
            </a:endParaRPr>
          </a:p>
        </p:txBody>
      </p:sp>
      <p:sp>
        <p:nvSpPr>
          <p:cNvPr id="10" name="ZoneTexte 9">
            <a:extLst>
              <a:ext uri="{FF2B5EF4-FFF2-40B4-BE49-F238E27FC236}">
                <a16:creationId xmlns:a16="http://schemas.microsoft.com/office/drawing/2014/main" id="{1C47D10A-768B-7C48-ABB2-E323FC9E0B6E}"/>
              </a:ext>
            </a:extLst>
          </p:cNvPr>
          <p:cNvSpPr txBox="1"/>
          <p:nvPr/>
        </p:nvSpPr>
        <p:spPr>
          <a:xfrm>
            <a:off x="2507690" y="1357840"/>
            <a:ext cx="1440000" cy="369332"/>
          </a:xfrm>
          <a:prstGeom prst="rect">
            <a:avLst/>
          </a:prstGeom>
          <a:solidFill>
            <a:schemeClr val="bg1"/>
          </a:solidFill>
        </p:spPr>
        <p:txBody>
          <a:bodyPr wrap="square" rtlCol="0">
            <a:spAutoFit/>
          </a:bodyPr>
          <a:lstStyle/>
          <a:p>
            <a:pPr algn="ctr"/>
            <a:r>
              <a:rPr lang="fr-FR" i="1" dirty="0"/>
              <a:t>Per </a:t>
            </a:r>
            <a:r>
              <a:rPr lang="fr-FR" i="1" dirty="0" err="1"/>
              <a:t>week</a:t>
            </a:r>
            <a:endParaRPr lang="fr-FR" i="1" dirty="0"/>
          </a:p>
        </p:txBody>
      </p:sp>
      <p:sp>
        <p:nvSpPr>
          <p:cNvPr id="11" name="ZoneTexte 10">
            <a:extLst>
              <a:ext uri="{FF2B5EF4-FFF2-40B4-BE49-F238E27FC236}">
                <a16:creationId xmlns:a16="http://schemas.microsoft.com/office/drawing/2014/main" id="{46F7D7BA-6FAC-4544-B7BC-4EB628229D4C}"/>
              </a:ext>
            </a:extLst>
          </p:cNvPr>
          <p:cNvSpPr txBox="1"/>
          <p:nvPr/>
        </p:nvSpPr>
        <p:spPr>
          <a:xfrm>
            <a:off x="8244311" y="1359846"/>
            <a:ext cx="1440000" cy="369332"/>
          </a:xfrm>
          <a:prstGeom prst="rect">
            <a:avLst/>
          </a:prstGeom>
          <a:solidFill>
            <a:schemeClr val="bg1"/>
          </a:solidFill>
        </p:spPr>
        <p:txBody>
          <a:bodyPr wrap="square" rtlCol="0">
            <a:spAutoFit/>
          </a:bodyPr>
          <a:lstStyle/>
          <a:p>
            <a:pPr algn="ctr"/>
            <a:r>
              <a:rPr lang="fr-FR" i="1" dirty="0"/>
              <a:t>Per </a:t>
            </a:r>
            <a:r>
              <a:rPr lang="fr-FR" i="1" dirty="0" err="1"/>
              <a:t>month</a:t>
            </a:r>
            <a:endParaRPr lang="fr-FR" i="1" dirty="0"/>
          </a:p>
        </p:txBody>
      </p:sp>
      <p:pic>
        <p:nvPicPr>
          <p:cNvPr id="12" name="image8.png">
            <a:extLst>
              <a:ext uri="{FF2B5EF4-FFF2-40B4-BE49-F238E27FC236}">
                <a16:creationId xmlns:a16="http://schemas.microsoft.com/office/drawing/2014/main" id="{C63FD586-8B28-AD40-B03F-962002A0588F}"/>
              </a:ext>
            </a:extLst>
          </p:cNvPr>
          <p:cNvPicPr/>
          <p:nvPr/>
        </p:nvPicPr>
        <p:blipFill>
          <a:blip r:embed="rId2"/>
          <a:srcRect/>
          <a:stretch>
            <a:fillRect/>
          </a:stretch>
        </p:blipFill>
        <p:spPr>
          <a:xfrm>
            <a:off x="6444313" y="2193158"/>
            <a:ext cx="5039995" cy="2879725"/>
          </a:xfrm>
          <a:prstGeom prst="rect">
            <a:avLst/>
          </a:prstGeom>
          <a:ln/>
        </p:spPr>
      </p:pic>
      <p:pic>
        <p:nvPicPr>
          <p:cNvPr id="13" name="image2.png">
            <a:extLst>
              <a:ext uri="{FF2B5EF4-FFF2-40B4-BE49-F238E27FC236}">
                <a16:creationId xmlns:a16="http://schemas.microsoft.com/office/drawing/2014/main" id="{F4B82981-FB4E-8D46-8F9E-4AD678E95397}"/>
              </a:ext>
            </a:extLst>
          </p:cNvPr>
          <p:cNvPicPr/>
          <p:nvPr/>
        </p:nvPicPr>
        <p:blipFill>
          <a:blip r:embed="rId3"/>
          <a:srcRect/>
          <a:stretch>
            <a:fillRect/>
          </a:stretch>
        </p:blipFill>
        <p:spPr>
          <a:xfrm>
            <a:off x="707692" y="2193158"/>
            <a:ext cx="5039995" cy="2879725"/>
          </a:xfrm>
          <a:prstGeom prst="rect">
            <a:avLst/>
          </a:prstGeom>
          <a:ln/>
        </p:spPr>
      </p:pic>
    </p:spTree>
    <p:extLst>
      <p:ext uri="{BB962C8B-B14F-4D97-AF65-F5344CB8AC3E}">
        <p14:creationId xmlns:p14="http://schemas.microsoft.com/office/powerpoint/2010/main" val="3749337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D763DB37-6C2F-974E-97AC-21B00FD63DD5}"/>
              </a:ext>
            </a:extLst>
          </p:cNvPr>
          <p:cNvSpPr>
            <a:spLocks noGrp="1"/>
          </p:cNvSpPr>
          <p:nvPr>
            <p:ph type="sldNum" sz="quarter" idx="12"/>
          </p:nvPr>
        </p:nvSpPr>
        <p:spPr/>
        <p:txBody>
          <a:bodyPr/>
          <a:lstStyle/>
          <a:p>
            <a:fld id="{7A60279F-17C3-5747-909F-C825E1D3A1E3}" type="slidenum">
              <a:rPr lang="fr-FR" smtClean="0"/>
              <a:t>8</a:t>
            </a:fld>
            <a:endParaRPr lang="fr-FR" dirty="0"/>
          </a:p>
        </p:txBody>
      </p:sp>
      <p:sp>
        <p:nvSpPr>
          <p:cNvPr id="5" name="Espace réservé du contenu 4">
            <a:extLst>
              <a:ext uri="{FF2B5EF4-FFF2-40B4-BE49-F238E27FC236}">
                <a16:creationId xmlns:a16="http://schemas.microsoft.com/office/drawing/2014/main" id="{C69B176E-71CB-E94D-BBD3-C9EBFF14326C}"/>
              </a:ext>
            </a:extLst>
          </p:cNvPr>
          <p:cNvSpPr>
            <a:spLocks noGrp="1"/>
          </p:cNvSpPr>
          <p:nvPr>
            <p:ph idx="15"/>
          </p:nvPr>
        </p:nvSpPr>
        <p:spPr>
          <a:xfrm>
            <a:off x="6263856" y="1542506"/>
            <a:ext cx="5400910" cy="4500942"/>
          </a:xfrm>
        </p:spPr>
        <p:txBody>
          <a:bodyPr anchor="b">
            <a:normAutofit/>
          </a:bodyPr>
          <a:lstStyle/>
          <a:p>
            <a:r>
              <a:rPr lang="en-US" dirty="0"/>
              <a:t>In this case the difference between the 3 densities it’s more noticeable, because of the set of values (100 values between 0 and 7), it makes the uniform be less accurate.</a:t>
            </a:r>
          </a:p>
          <a:p>
            <a:pPr marL="0" indent="0">
              <a:buNone/>
            </a:pPr>
            <a:endParaRPr lang="fr-FR" dirty="0"/>
          </a:p>
          <a:p>
            <a:pPr marL="0" indent="0">
              <a:buNone/>
            </a:pPr>
            <a:endParaRPr lang="en-US" dirty="0"/>
          </a:p>
        </p:txBody>
      </p:sp>
      <p:sp>
        <p:nvSpPr>
          <p:cNvPr id="8" name="ZoneTexte 7">
            <a:extLst>
              <a:ext uri="{FF2B5EF4-FFF2-40B4-BE49-F238E27FC236}">
                <a16:creationId xmlns:a16="http://schemas.microsoft.com/office/drawing/2014/main" id="{E2AE7E7E-8973-6A47-BA85-00A7D529CE0D}"/>
              </a:ext>
            </a:extLst>
          </p:cNvPr>
          <p:cNvSpPr txBox="1"/>
          <p:nvPr/>
        </p:nvSpPr>
        <p:spPr>
          <a:xfrm>
            <a:off x="8244311" y="1359846"/>
            <a:ext cx="1440000" cy="369332"/>
          </a:xfrm>
          <a:prstGeom prst="rect">
            <a:avLst/>
          </a:prstGeom>
          <a:solidFill>
            <a:schemeClr val="bg1"/>
          </a:solidFill>
        </p:spPr>
        <p:txBody>
          <a:bodyPr wrap="square" rtlCol="0">
            <a:spAutoFit/>
          </a:bodyPr>
          <a:lstStyle/>
          <a:p>
            <a:pPr algn="ctr"/>
            <a:r>
              <a:rPr lang="fr-FR" i="1" dirty="0"/>
              <a:t>Per </a:t>
            </a:r>
            <a:r>
              <a:rPr lang="fr-FR" i="1" dirty="0" err="1"/>
              <a:t>month</a:t>
            </a:r>
            <a:endParaRPr lang="fr-FR" i="1" dirty="0"/>
          </a:p>
        </p:txBody>
      </p:sp>
      <mc:AlternateContent xmlns:mc="http://schemas.openxmlformats.org/markup-compatibility/2006" xmlns:a14="http://schemas.microsoft.com/office/drawing/2010/main">
        <mc:Choice Requires="a14">
          <p:sp>
            <p:nvSpPr>
              <p:cNvPr id="12" name="Espace réservé du contenu 11">
                <a:extLst>
                  <a:ext uri="{FF2B5EF4-FFF2-40B4-BE49-F238E27FC236}">
                    <a16:creationId xmlns:a16="http://schemas.microsoft.com/office/drawing/2014/main" id="{21FCBEA4-38D3-BE43-BA6F-B02F7C1877BF}"/>
                  </a:ext>
                </a:extLst>
              </p:cNvPr>
              <p:cNvSpPr>
                <a:spLocks noGrp="1"/>
              </p:cNvSpPr>
              <p:nvPr>
                <p:ph idx="14"/>
              </p:nvPr>
            </p:nvSpPr>
            <p:spPr>
              <a:xfrm>
                <a:off x="527235" y="1542505"/>
                <a:ext cx="5400910" cy="4500943"/>
              </a:xfrm>
            </p:spPr>
            <p:txBody>
              <a:bodyPr anchor="b">
                <a:normAutofit/>
              </a:bodyPr>
              <a:lstStyle/>
              <a:p>
                <a:r>
                  <a:rPr lang="en-US" dirty="0"/>
                  <a:t>The posteriori gamma distribution is more accurate than the prior, even the uniform distribution. The gamma posteriori it's continuous so the probability is going to be more accurate than the uniform posteriori which, in this case as we can see it's close to the gamma posteriori because of the set of </a:t>
                </a:r>
                <a14:m>
                  <m:oMath xmlns:m="http://schemas.openxmlformats.org/officeDocument/2006/math">
                    <m:r>
                      <a:rPr lang="en-US" i="1">
                        <a:latin typeface="Cambria Math" panose="02040503050406030204" pitchFamily="18" charset="0"/>
                      </a:rPr>
                      <m:t>𝜃</m:t>
                    </m:r>
                  </m:oMath>
                </a14:m>
                <a:r>
                  <a:rPr lang="en-US" dirty="0"/>
                  <a:t> (100 close values between 0 and 4).</a:t>
                </a:r>
                <a:endParaRPr lang="fr-FR" dirty="0"/>
              </a:p>
            </p:txBody>
          </p:sp>
        </mc:Choice>
        <mc:Fallback xmlns="">
          <p:sp>
            <p:nvSpPr>
              <p:cNvPr id="12" name="Espace réservé du contenu 11">
                <a:extLst>
                  <a:ext uri="{FF2B5EF4-FFF2-40B4-BE49-F238E27FC236}">
                    <a16:creationId xmlns:a16="http://schemas.microsoft.com/office/drawing/2014/main" id="{21FCBEA4-38D3-BE43-BA6F-B02F7C1877BF}"/>
                  </a:ext>
                </a:extLst>
              </p:cNvPr>
              <p:cNvSpPr>
                <a:spLocks noGrp="1" noRot="1" noChangeAspect="1" noMove="1" noResize="1" noEditPoints="1" noAdjustHandles="1" noChangeArrowheads="1" noChangeShapeType="1" noTextEdit="1"/>
              </p:cNvSpPr>
              <p:nvPr>
                <p:ph idx="14"/>
              </p:nvPr>
            </p:nvSpPr>
            <p:spPr>
              <a:xfrm>
                <a:off x="527235" y="1542505"/>
                <a:ext cx="5400910" cy="4500943"/>
              </a:xfrm>
              <a:blipFill>
                <a:blip r:embed="rId2"/>
                <a:stretch>
                  <a:fillRect l="-234" b="-1120"/>
                </a:stretch>
              </a:blipFill>
            </p:spPr>
            <p:txBody>
              <a:bodyPr/>
              <a:lstStyle/>
              <a:p>
                <a:r>
                  <a:rPr lang="fr-FR">
                    <a:noFill/>
                  </a:rPr>
                  <a:t> </a:t>
                </a:r>
              </a:p>
            </p:txBody>
          </p:sp>
        </mc:Fallback>
      </mc:AlternateContent>
      <p:sp>
        <p:nvSpPr>
          <p:cNvPr id="17" name="ZoneTexte 16">
            <a:extLst>
              <a:ext uri="{FF2B5EF4-FFF2-40B4-BE49-F238E27FC236}">
                <a16:creationId xmlns:a16="http://schemas.microsoft.com/office/drawing/2014/main" id="{9251297C-2777-2F40-98FF-B7EFC51BC38B}"/>
              </a:ext>
            </a:extLst>
          </p:cNvPr>
          <p:cNvSpPr txBox="1"/>
          <p:nvPr/>
        </p:nvSpPr>
        <p:spPr>
          <a:xfrm>
            <a:off x="0" y="0"/>
            <a:ext cx="12192000" cy="1080000"/>
          </a:xfrm>
          <a:prstGeom prst="rect">
            <a:avLst/>
          </a:prstGeom>
          <a:noFill/>
        </p:spPr>
        <p:txBody>
          <a:bodyPr wrap="none" rtlCol="0" anchor="ctr">
            <a:noAutofit/>
          </a:bodyPr>
          <a:lstStyle/>
          <a:p>
            <a:r>
              <a:rPr lang="en-US" sz="2800" b="1" dirty="0">
                <a:solidFill>
                  <a:schemeClr val="bg1"/>
                </a:solidFill>
              </a:rPr>
              <a:t>Density curves : prior &amp; posterior density of corresponding to the gamma</a:t>
            </a:r>
            <a:endParaRPr lang="fr-FR" sz="2800" b="1" dirty="0">
              <a:solidFill>
                <a:schemeClr val="bg1"/>
              </a:solidFill>
            </a:endParaRPr>
          </a:p>
        </p:txBody>
      </p:sp>
      <p:sp>
        <p:nvSpPr>
          <p:cNvPr id="7" name="ZoneTexte 6">
            <a:extLst>
              <a:ext uri="{FF2B5EF4-FFF2-40B4-BE49-F238E27FC236}">
                <a16:creationId xmlns:a16="http://schemas.microsoft.com/office/drawing/2014/main" id="{8A366D24-E888-DA4B-8F1D-8868D0D35B25}"/>
              </a:ext>
            </a:extLst>
          </p:cNvPr>
          <p:cNvSpPr txBox="1"/>
          <p:nvPr/>
        </p:nvSpPr>
        <p:spPr>
          <a:xfrm>
            <a:off x="2507690" y="1357840"/>
            <a:ext cx="1440000" cy="369332"/>
          </a:xfrm>
          <a:prstGeom prst="rect">
            <a:avLst/>
          </a:prstGeom>
          <a:solidFill>
            <a:schemeClr val="bg1"/>
          </a:solidFill>
        </p:spPr>
        <p:txBody>
          <a:bodyPr wrap="square" rtlCol="0">
            <a:spAutoFit/>
          </a:bodyPr>
          <a:lstStyle/>
          <a:p>
            <a:pPr algn="ctr"/>
            <a:r>
              <a:rPr lang="fr-FR" i="1" dirty="0"/>
              <a:t>Per </a:t>
            </a:r>
            <a:r>
              <a:rPr lang="fr-FR" i="1" dirty="0" err="1"/>
              <a:t>week</a:t>
            </a:r>
            <a:endParaRPr lang="fr-FR" i="1" dirty="0"/>
          </a:p>
        </p:txBody>
      </p:sp>
      <p:pic>
        <p:nvPicPr>
          <p:cNvPr id="11" name="image11.png">
            <a:extLst>
              <a:ext uri="{FF2B5EF4-FFF2-40B4-BE49-F238E27FC236}">
                <a16:creationId xmlns:a16="http://schemas.microsoft.com/office/drawing/2014/main" id="{0C7C011A-C1C2-8041-9387-47765D1E522B}"/>
              </a:ext>
            </a:extLst>
          </p:cNvPr>
          <p:cNvPicPr/>
          <p:nvPr/>
        </p:nvPicPr>
        <p:blipFill rotWithShape="1">
          <a:blip r:embed="rId3"/>
          <a:srcRect t="16095"/>
          <a:stretch/>
        </p:blipFill>
        <p:spPr>
          <a:xfrm>
            <a:off x="707692" y="1911837"/>
            <a:ext cx="5039995" cy="2416225"/>
          </a:xfrm>
          <a:prstGeom prst="rect">
            <a:avLst/>
          </a:prstGeom>
          <a:ln/>
        </p:spPr>
      </p:pic>
      <p:pic>
        <p:nvPicPr>
          <p:cNvPr id="13" name="image7.png">
            <a:extLst>
              <a:ext uri="{FF2B5EF4-FFF2-40B4-BE49-F238E27FC236}">
                <a16:creationId xmlns:a16="http://schemas.microsoft.com/office/drawing/2014/main" id="{531F94D9-1393-364A-A8E5-10B4FB0090A2}"/>
              </a:ext>
            </a:extLst>
          </p:cNvPr>
          <p:cNvPicPr/>
          <p:nvPr/>
        </p:nvPicPr>
        <p:blipFill rotWithShape="1">
          <a:blip r:embed="rId4"/>
          <a:srcRect t="16095"/>
          <a:stretch/>
        </p:blipFill>
        <p:spPr>
          <a:xfrm>
            <a:off x="6444313" y="1911838"/>
            <a:ext cx="5039995" cy="2416224"/>
          </a:xfrm>
          <a:prstGeom prst="rect">
            <a:avLst/>
          </a:prstGeom>
          <a:ln/>
        </p:spPr>
      </p:pic>
      <p:sp>
        <p:nvSpPr>
          <p:cNvPr id="14" name="Espace réservé de la date 2">
            <a:extLst>
              <a:ext uri="{FF2B5EF4-FFF2-40B4-BE49-F238E27FC236}">
                <a16:creationId xmlns:a16="http://schemas.microsoft.com/office/drawing/2014/main" id="{E3A74201-EBBA-134E-9956-CDC6757866E7}"/>
              </a:ext>
            </a:extLst>
          </p:cNvPr>
          <p:cNvSpPr>
            <a:spLocks noGrp="1"/>
          </p:cNvSpPr>
          <p:nvPr>
            <p:ph type="dt" sz="half" idx="10"/>
          </p:nvPr>
        </p:nvSpPr>
        <p:spPr>
          <a:xfrm>
            <a:off x="838200" y="6356350"/>
            <a:ext cx="2743200" cy="365125"/>
          </a:xfrm>
        </p:spPr>
        <p:txBody>
          <a:bodyPr/>
          <a:lstStyle/>
          <a:p>
            <a:r>
              <a:rPr lang="fr-FR"/>
              <a:t>27/11/2018</a:t>
            </a:r>
          </a:p>
        </p:txBody>
      </p:sp>
    </p:spTree>
    <p:extLst>
      <p:ext uri="{BB962C8B-B14F-4D97-AF65-F5344CB8AC3E}">
        <p14:creationId xmlns:p14="http://schemas.microsoft.com/office/powerpoint/2010/main" val="3008763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ce réservé du contenu 1">
                <a:extLst>
                  <a:ext uri="{FF2B5EF4-FFF2-40B4-BE49-F238E27FC236}">
                    <a16:creationId xmlns:a16="http://schemas.microsoft.com/office/drawing/2014/main" id="{712ADA5F-A7ED-8347-A3A2-2AB724DF84E8}"/>
                  </a:ext>
                </a:extLst>
              </p:cNvPr>
              <p:cNvSpPr>
                <a:spLocks noGrp="1"/>
              </p:cNvSpPr>
              <p:nvPr>
                <p:ph idx="1"/>
              </p:nvPr>
            </p:nvSpPr>
            <p:spPr/>
            <p:txBody>
              <a:bodyPr/>
              <a:lstStyle/>
              <a:p>
                <a:r>
                  <a:rPr lang="en" dirty="0"/>
                  <a:t>Bias is a measure of accuracy of an estimator. It measures the difference between the expected value of the parameter and the actual parameter such that</a:t>
                </a:r>
              </a:p>
              <a:p>
                <a:pPr marL="0" indent="0">
                  <a:lnSpc>
                    <a:spcPct val="110000"/>
                  </a:lnSpc>
                  <a:buNone/>
                </a:pPr>
                <a14:m>
                  <m:oMathPara xmlns:m="http://schemas.openxmlformats.org/officeDocument/2006/math">
                    <m:oMathParaPr>
                      <m:jc m:val="centerGroup"/>
                    </m:oMathParaPr>
                    <m:oMath xmlns:m="http://schemas.openxmlformats.org/officeDocument/2006/math">
                      <m:acc>
                        <m:accPr>
                          <m:chr m:val="̂"/>
                          <m:ctrlPr>
                            <a:rPr lang="fr-FR" i="1">
                              <a:latin typeface="Cambria Math" panose="02040503050406030204" pitchFamily="18" charset="0"/>
                            </a:rPr>
                          </m:ctrlPr>
                        </m:accPr>
                        <m:e>
                          <m:r>
                            <a:rPr lang="en-US" i="1">
                              <a:latin typeface="Cambria Math" panose="02040503050406030204" pitchFamily="18" charset="0"/>
                            </a:rPr>
                            <m:t>𝐵𝑖𝑎𝑠</m:t>
                          </m:r>
                        </m:e>
                      </m:acc>
                      <m:r>
                        <a:rPr lang="en-US" i="1">
                          <a:latin typeface="Cambria Math" panose="02040503050406030204" pitchFamily="18" charset="0"/>
                        </a:rPr>
                        <m:t>=</m:t>
                      </m:r>
                      <m:bar>
                        <m:barPr>
                          <m:pos m:val="top"/>
                          <m:ctrlPr>
                            <a:rPr lang="fr-FR" i="1">
                              <a:latin typeface="Cambria Math" panose="02040503050406030204" pitchFamily="18" charset="0"/>
                            </a:rPr>
                          </m:ctrlPr>
                        </m:barPr>
                        <m:e>
                          <m:acc>
                            <m:accPr>
                              <m:chr m:val="̂"/>
                              <m:ctrlPr>
                                <a:rPr lang="fr-FR" i="1">
                                  <a:latin typeface="Cambria Math" panose="02040503050406030204" pitchFamily="18" charset="0"/>
                                </a:rPr>
                              </m:ctrlPr>
                            </m:accPr>
                            <m:e>
                              <m:sSup>
                                <m:sSupPr>
                                  <m:ctrlPr>
                                    <a:rPr lang="fr-FR"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m:t>
                                  </m:r>
                                </m:sup>
                              </m:sSup>
                            </m:e>
                          </m:acc>
                        </m:e>
                      </m:bar>
                      <m:r>
                        <a:rPr lang="en-US" i="1">
                          <a:latin typeface="Cambria Math" panose="02040503050406030204" pitchFamily="18" charset="0"/>
                        </a:rPr>
                        <m:t>−</m:t>
                      </m:r>
                      <m:acc>
                        <m:accPr>
                          <m:chr m:val="̂"/>
                          <m:ctrlPr>
                            <a:rPr lang="fr-FR" i="1">
                              <a:latin typeface="Cambria Math" panose="02040503050406030204" pitchFamily="18" charset="0"/>
                            </a:rPr>
                          </m:ctrlPr>
                        </m:accPr>
                        <m:e>
                          <m:sSub>
                            <m:sSubPr>
                              <m:ctrlPr>
                                <a:rPr lang="fr-FR"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0</m:t>
                              </m:r>
                            </m:sub>
                          </m:sSub>
                        </m:e>
                      </m:acc>
                      <m:r>
                        <a:rPr lang="fr-FR" i="1">
                          <a:latin typeface="Cambria Math" panose="02040503050406030204" pitchFamily="18" charset="0"/>
                        </a:rPr>
                        <m:t> </m:t>
                      </m:r>
                      <m:r>
                        <a:rPr lang="fr-FR" i="1">
                          <a:latin typeface="Cambria Math" panose="02040503050406030204" pitchFamily="18" charset="0"/>
                        </a:rPr>
                        <m:t>𝑤𝑖𝑡h</m:t>
                      </m:r>
                      <m:r>
                        <a:rPr lang="fr-FR" i="1">
                          <a:latin typeface="Cambria Math" panose="02040503050406030204" pitchFamily="18" charset="0"/>
                        </a:rPr>
                        <m:t> </m:t>
                      </m:r>
                      <m:bar>
                        <m:barPr>
                          <m:pos m:val="top"/>
                          <m:ctrlPr>
                            <a:rPr lang="fr-FR" i="1">
                              <a:latin typeface="Cambria Math" panose="02040503050406030204" pitchFamily="18" charset="0"/>
                            </a:rPr>
                          </m:ctrlPr>
                        </m:barPr>
                        <m:e>
                          <m:acc>
                            <m:accPr>
                              <m:chr m:val="̂"/>
                              <m:ctrlPr>
                                <a:rPr lang="fr-FR" i="1">
                                  <a:latin typeface="Cambria Math" panose="02040503050406030204" pitchFamily="18" charset="0"/>
                                </a:rPr>
                              </m:ctrlPr>
                            </m:accPr>
                            <m:e>
                              <m:sSup>
                                <m:sSupPr>
                                  <m:ctrlPr>
                                    <a:rPr lang="fr-FR"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m:t>
                                  </m:r>
                                </m:sup>
                              </m:sSup>
                            </m:e>
                          </m:acc>
                        </m:e>
                      </m:bar>
                      <m:r>
                        <a:rPr lang="en-US" i="1">
                          <a:latin typeface="Cambria Math" panose="02040503050406030204" pitchFamily="18" charset="0"/>
                        </a:rPr>
                        <m:t>=</m:t>
                      </m:r>
                      <m:f>
                        <m:fPr>
                          <m:ctrlPr>
                            <a:rPr lang="fr-FR"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𝐵</m:t>
                          </m:r>
                        </m:den>
                      </m:f>
                      <m:nary>
                        <m:naryPr>
                          <m:chr m:val="∑"/>
                          <m:ctrlPr>
                            <a:rPr lang="fr-FR" i="1">
                              <a:latin typeface="Cambria Math" panose="02040503050406030204" pitchFamily="18" charset="0"/>
                            </a:rPr>
                          </m:ctrlPr>
                        </m:naryPr>
                        <m:sub>
                          <m:r>
                            <a:rPr lang="en-US" i="1">
                              <a:latin typeface="Cambria Math" panose="02040503050406030204" pitchFamily="18" charset="0"/>
                            </a:rPr>
                            <m:t>𝑏</m:t>
                          </m:r>
                          <m:r>
                            <a:rPr lang="en-US" i="1">
                              <a:latin typeface="Cambria Math" panose="02040503050406030204" pitchFamily="18" charset="0"/>
                            </a:rPr>
                            <m:t>=1</m:t>
                          </m:r>
                        </m:sub>
                        <m:sup>
                          <m:r>
                            <a:rPr lang="en-US" i="1">
                              <a:latin typeface="Cambria Math" panose="02040503050406030204" pitchFamily="18" charset="0"/>
                            </a:rPr>
                            <m:t>𝐵</m:t>
                          </m:r>
                        </m:sup>
                        <m:e>
                          <m:acc>
                            <m:accPr>
                              <m:chr m:val="̂"/>
                              <m:ctrlPr>
                                <a:rPr lang="fr-FR" i="1">
                                  <a:latin typeface="Cambria Math" panose="02040503050406030204" pitchFamily="18" charset="0"/>
                                </a:rPr>
                              </m:ctrlPr>
                            </m:accPr>
                            <m:e>
                              <m:sSubSup>
                                <m:sSubSupPr>
                                  <m:ctrlPr>
                                    <a:rPr lang="fr-FR" i="1">
                                      <a:latin typeface="Cambria Math" panose="02040503050406030204" pitchFamily="18" charset="0"/>
                                    </a:rPr>
                                  </m:ctrlPr>
                                </m:sSubSupPr>
                                <m:e>
                                  <m:r>
                                    <a:rPr lang="en-US" i="1">
                                      <a:latin typeface="Cambria Math" panose="02040503050406030204" pitchFamily="18" charset="0"/>
                                    </a:rPr>
                                    <m:t>𝑡</m:t>
                                  </m:r>
                                </m:e>
                                <m:sub>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sub>
                                <m:sup>
                                  <m:r>
                                    <a:rPr lang="en-US" i="1">
                                      <a:latin typeface="Cambria Math" panose="02040503050406030204" pitchFamily="18" charset="0"/>
                                    </a:rPr>
                                    <m:t>∗</m:t>
                                  </m:r>
                                </m:sup>
                              </m:sSubSup>
                            </m:e>
                          </m:acc>
                        </m:e>
                      </m:nary>
                    </m:oMath>
                  </m:oMathPara>
                </a14:m>
                <a:endParaRPr lang="fr-FR" dirty="0"/>
              </a:p>
              <a:p>
                <a:r>
                  <a:rPr lang="en" dirty="0"/>
                  <a:t>However, to conclude on the accuracy of an estimator, it is necessary also to take into account its variance.</a:t>
                </a:r>
                <a:endParaRPr lang="fr-FR" dirty="0"/>
              </a:p>
              <a:p>
                <a:r>
                  <a:rPr lang="en" dirty="0"/>
                  <a:t>Root mean square error (RMSE) is a measure of accuracy of an estimator. It measures the difference between the actual value of the parameter and the estimator such that</a:t>
                </a:r>
              </a:p>
              <a:p>
                <a:pPr marL="0" indent="0">
                  <a:lnSpc>
                    <a:spcPct val="110000"/>
                  </a:lnSpc>
                  <a:buNone/>
                </a:pPr>
                <a14:m>
                  <m:oMathPara xmlns:m="http://schemas.openxmlformats.org/officeDocument/2006/math">
                    <m:oMathParaPr>
                      <m:jc m:val="centerGroup"/>
                    </m:oMathParaPr>
                    <m:oMath xmlns:m="http://schemas.openxmlformats.org/officeDocument/2006/math">
                      <m:acc>
                        <m:accPr>
                          <m:chr m:val="̂"/>
                          <m:ctrlPr>
                            <a:rPr lang="fr-FR" i="1">
                              <a:latin typeface="Cambria Math" panose="02040503050406030204" pitchFamily="18" charset="0"/>
                            </a:rPr>
                          </m:ctrlPr>
                        </m:accPr>
                        <m:e>
                          <m:r>
                            <a:rPr lang="fr-FR" i="1">
                              <a:latin typeface="Cambria Math" panose="02040503050406030204" pitchFamily="18" charset="0"/>
                            </a:rPr>
                            <m:t>𝑅𝑀𝑆𝐸</m:t>
                          </m:r>
                        </m:e>
                      </m:acc>
                      <m:r>
                        <a:rPr lang="fr-FR" i="1">
                          <a:latin typeface="Cambria Math" panose="02040503050406030204" pitchFamily="18" charset="0"/>
                        </a:rPr>
                        <m:t>=</m:t>
                      </m:r>
                      <m:rad>
                        <m:radPr>
                          <m:degHide m:val="on"/>
                          <m:ctrlPr>
                            <a:rPr lang="fr-FR" i="1">
                              <a:latin typeface="Cambria Math" panose="02040503050406030204" pitchFamily="18" charset="0"/>
                            </a:rPr>
                          </m:ctrlPr>
                        </m:radPr>
                        <m:deg/>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𝐵</m:t>
                              </m:r>
                            </m:den>
                          </m:f>
                          <m:nary>
                            <m:naryPr>
                              <m:chr m:val="∑"/>
                              <m:limLoc m:val="undOvr"/>
                              <m:ctrlPr>
                                <a:rPr lang="fr-FR" i="1">
                                  <a:latin typeface="Cambria Math" panose="02040503050406030204" pitchFamily="18" charset="0"/>
                                </a:rPr>
                              </m:ctrlPr>
                            </m:naryPr>
                            <m:sub>
                              <m:r>
                                <a:rPr lang="fr-FR" i="1">
                                  <a:latin typeface="Cambria Math" panose="02040503050406030204" pitchFamily="18" charset="0"/>
                                </a:rPr>
                                <m:t>𝑏</m:t>
                              </m:r>
                              <m:r>
                                <a:rPr lang="fr-FR" i="1">
                                  <a:latin typeface="Cambria Math" panose="02040503050406030204" pitchFamily="18" charset="0"/>
                                </a:rPr>
                                <m:t>=1</m:t>
                              </m:r>
                            </m:sub>
                            <m:sup>
                              <m:r>
                                <a:rPr lang="fr-FR" i="1">
                                  <a:latin typeface="Cambria Math" panose="02040503050406030204" pitchFamily="18" charset="0"/>
                                </a:rPr>
                                <m:t>𝐵</m:t>
                              </m:r>
                            </m:sup>
                            <m:e>
                              <m:r>
                                <a:rPr lang="fr-FR" i="1">
                                  <a:latin typeface="Cambria Math" panose="02040503050406030204" pitchFamily="18" charset="0"/>
                                </a:rPr>
                                <m:t>(</m:t>
                              </m:r>
                              <m:acc>
                                <m:accPr>
                                  <m:chr m:val="̂"/>
                                  <m:ctrlPr>
                                    <a:rPr lang="fr-FR" i="1">
                                      <a:latin typeface="Cambria Math" panose="02040503050406030204" pitchFamily="18" charset="0"/>
                                    </a:rPr>
                                  </m:ctrlPr>
                                </m:accPr>
                                <m:e>
                                  <m:sSubSup>
                                    <m:sSubSupPr>
                                      <m:ctrlPr>
                                        <a:rPr lang="fr-FR" i="1">
                                          <a:latin typeface="Cambria Math" panose="02040503050406030204" pitchFamily="18" charset="0"/>
                                        </a:rPr>
                                      </m:ctrlPr>
                                    </m:sSubSupPr>
                                    <m:e>
                                      <m:r>
                                        <a:rPr lang="fr-FR" i="1">
                                          <a:latin typeface="Cambria Math" panose="02040503050406030204" pitchFamily="18" charset="0"/>
                                        </a:rPr>
                                        <m:t>𝑡</m:t>
                                      </m:r>
                                    </m:e>
                                    <m:sub>
                                      <m:r>
                                        <a:rPr lang="fr-FR" i="1">
                                          <a:latin typeface="Cambria Math" panose="02040503050406030204" pitchFamily="18" charset="0"/>
                                        </a:rPr>
                                        <m:t>(</m:t>
                                      </m:r>
                                      <m:r>
                                        <a:rPr lang="fr-FR" i="1">
                                          <a:latin typeface="Cambria Math" panose="02040503050406030204" pitchFamily="18" charset="0"/>
                                        </a:rPr>
                                        <m:t>𝑏</m:t>
                                      </m:r>
                                      <m:r>
                                        <a:rPr lang="fr-FR" i="1">
                                          <a:latin typeface="Cambria Math" panose="02040503050406030204" pitchFamily="18" charset="0"/>
                                        </a:rPr>
                                        <m:t>)</m:t>
                                      </m:r>
                                    </m:sub>
                                    <m:sup>
                                      <m:r>
                                        <a:rPr lang="fr-FR" i="1">
                                          <a:latin typeface="Cambria Math" panose="02040503050406030204" pitchFamily="18" charset="0"/>
                                        </a:rPr>
                                        <m:t>∗</m:t>
                                      </m:r>
                                    </m:sup>
                                  </m:sSubSup>
                                </m:e>
                              </m:acc>
                              <m:r>
                                <a:rPr lang="fr-FR" i="1">
                                  <a:latin typeface="Cambria Math" panose="02040503050406030204" pitchFamily="18" charset="0"/>
                                </a:rPr>
                                <m:t>−</m:t>
                              </m:r>
                              <m:acc>
                                <m:accPr>
                                  <m:chr m:val="̂"/>
                                  <m:ctrlPr>
                                    <a:rPr lang="fr-FR" i="1">
                                      <a:latin typeface="Cambria Math" panose="02040503050406030204" pitchFamily="18" charset="0"/>
                                    </a:rPr>
                                  </m:ctrlPr>
                                </m:accPr>
                                <m:e>
                                  <m:sSub>
                                    <m:sSubPr>
                                      <m:ctrlPr>
                                        <a:rPr lang="fr-FR" i="1">
                                          <a:latin typeface="Cambria Math" panose="02040503050406030204" pitchFamily="18" charset="0"/>
                                        </a:rPr>
                                      </m:ctrlPr>
                                    </m:sSubPr>
                                    <m:e>
                                      <m:r>
                                        <a:rPr lang="fr-FR" i="1">
                                          <a:latin typeface="Cambria Math" panose="02040503050406030204" pitchFamily="18" charset="0"/>
                                        </a:rPr>
                                        <m:t>𝑡</m:t>
                                      </m:r>
                                    </m:e>
                                    <m:sub>
                                      <m:r>
                                        <a:rPr lang="fr-FR" i="1">
                                          <a:latin typeface="Cambria Math" panose="02040503050406030204" pitchFamily="18" charset="0"/>
                                        </a:rPr>
                                        <m:t>0</m:t>
                                      </m:r>
                                    </m:sub>
                                  </m:sSub>
                                </m:e>
                              </m:acc>
                              <m:r>
                                <a:rPr lang="fr-FR" i="1">
                                  <a:latin typeface="Cambria Math" panose="02040503050406030204" pitchFamily="18" charset="0"/>
                                </a:rPr>
                                <m:t>)²</m:t>
                              </m:r>
                            </m:e>
                          </m:nary>
                        </m:e>
                      </m:rad>
                      <m:r>
                        <a:rPr lang="fr-FR" i="1">
                          <a:latin typeface="Cambria Math" panose="02040503050406030204" pitchFamily="18" charset="0"/>
                        </a:rPr>
                        <m:t>=</m:t>
                      </m:r>
                      <m:rad>
                        <m:radPr>
                          <m:degHide m:val="on"/>
                          <m:ctrlPr>
                            <a:rPr lang="fr-FR" i="1">
                              <a:latin typeface="Cambria Math" panose="02040503050406030204" pitchFamily="18" charset="0"/>
                            </a:rPr>
                          </m:ctrlPr>
                        </m:radPr>
                        <m:deg/>
                        <m:e>
                          <m:r>
                            <a:rPr lang="fr-FR" i="1">
                              <a:latin typeface="Cambria Math" panose="02040503050406030204" pitchFamily="18" charset="0"/>
                            </a:rPr>
                            <m:t>𝑉𝑎𝑟</m:t>
                          </m:r>
                          <m:r>
                            <a:rPr lang="fr-FR" i="1">
                              <a:latin typeface="Cambria Math" panose="02040503050406030204" pitchFamily="18" charset="0"/>
                            </a:rPr>
                            <m:t>(</m:t>
                          </m:r>
                          <m:acc>
                            <m:accPr>
                              <m:chr m:val="̂"/>
                              <m:ctrlPr>
                                <a:rPr lang="fr-FR" i="1">
                                  <a:latin typeface="Cambria Math" panose="02040503050406030204" pitchFamily="18" charset="0"/>
                                </a:rPr>
                              </m:ctrlPr>
                            </m:accPr>
                            <m:e>
                              <m:sSubSup>
                                <m:sSubSupPr>
                                  <m:ctrlPr>
                                    <a:rPr lang="fr-FR" i="1">
                                      <a:latin typeface="Cambria Math" panose="02040503050406030204" pitchFamily="18" charset="0"/>
                                    </a:rPr>
                                  </m:ctrlPr>
                                </m:sSubSupPr>
                                <m:e>
                                  <m:r>
                                    <a:rPr lang="fr-FR" i="1">
                                      <a:latin typeface="Cambria Math" panose="02040503050406030204" pitchFamily="18" charset="0"/>
                                    </a:rPr>
                                    <m:t>𝑡</m:t>
                                  </m:r>
                                </m:e>
                                <m:sub>
                                  <m:r>
                                    <a:rPr lang="fr-FR" i="1">
                                      <a:latin typeface="Cambria Math" panose="02040503050406030204" pitchFamily="18" charset="0"/>
                                    </a:rPr>
                                    <m:t>(</m:t>
                                  </m:r>
                                  <m:r>
                                    <a:rPr lang="fr-FR" i="1">
                                      <a:latin typeface="Cambria Math" panose="02040503050406030204" pitchFamily="18" charset="0"/>
                                    </a:rPr>
                                    <m:t>𝑏</m:t>
                                  </m:r>
                                  <m:r>
                                    <a:rPr lang="fr-FR" i="1">
                                      <a:latin typeface="Cambria Math" panose="02040503050406030204" pitchFamily="18" charset="0"/>
                                    </a:rPr>
                                    <m:t>)</m:t>
                                  </m:r>
                                </m:sub>
                                <m:sup>
                                  <m:r>
                                    <a:rPr lang="fr-FR" i="1">
                                      <a:latin typeface="Cambria Math" panose="02040503050406030204" pitchFamily="18" charset="0"/>
                                    </a:rPr>
                                    <m:t>∗</m:t>
                                  </m:r>
                                </m:sup>
                              </m:sSubSup>
                            </m:e>
                          </m:acc>
                          <m:r>
                            <a:rPr lang="fr-FR" i="1">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𝐵𝑖𝑎𝑠</m:t>
                              </m:r>
                              <m:r>
                                <a:rPr lang="fr-FR" i="1">
                                  <a:latin typeface="Cambria Math" panose="02040503050406030204" pitchFamily="18" charset="0"/>
                                </a:rPr>
                                <m:t>(</m:t>
                              </m:r>
                              <m:acc>
                                <m:accPr>
                                  <m:chr m:val="̂"/>
                                  <m:ctrlPr>
                                    <a:rPr lang="fr-FR" i="1">
                                      <a:latin typeface="Cambria Math" panose="02040503050406030204" pitchFamily="18" charset="0"/>
                                    </a:rPr>
                                  </m:ctrlPr>
                                </m:accPr>
                                <m:e>
                                  <m:sSubSup>
                                    <m:sSubSupPr>
                                      <m:ctrlPr>
                                        <a:rPr lang="fr-FR" i="1">
                                          <a:latin typeface="Cambria Math" panose="02040503050406030204" pitchFamily="18" charset="0"/>
                                        </a:rPr>
                                      </m:ctrlPr>
                                    </m:sSubSupPr>
                                    <m:e>
                                      <m:r>
                                        <a:rPr lang="fr-FR" i="1">
                                          <a:latin typeface="Cambria Math" panose="02040503050406030204" pitchFamily="18" charset="0"/>
                                        </a:rPr>
                                        <m:t>𝑡</m:t>
                                      </m:r>
                                    </m:e>
                                    <m:sub>
                                      <m:r>
                                        <a:rPr lang="fr-FR" i="1">
                                          <a:latin typeface="Cambria Math" panose="02040503050406030204" pitchFamily="18" charset="0"/>
                                        </a:rPr>
                                        <m:t>(</m:t>
                                      </m:r>
                                      <m:r>
                                        <a:rPr lang="fr-FR" i="1">
                                          <a:latin typeface="Cambria Math" panose="02040503050406030204" pitchFamily="18" charset="0"/>
                                        </a:rPr>
                                        <m:t>𝑏</m:t>
                                      </m:r>
                                      <m:r>
                                        <a:rPr lang="fr-FR" i="1">
                                          <a:latin typeface="Cambria Math" panose="02040503050406030204" pitchFamily="18" charset="0"/>
                                        </a:rPr>
                                        <m:t>)</m:t>
                                      </m:r>
                                    </m:sub>
                                    <m:sup>
                                      <m:r>
                                        <a:rPr lang="fr-FR" i="1">
                                          <a:latin typeface="Cambria Math" panose="02040503050406030204" pitchFamily="18" charset="0"/>
                                        </a:rPr>
                                        <m:t>∗</m:t>
                                      </m:r>
                                    </m:sup>
                                  </m:sSubSup>
                                </m:e>
                              </m:acc>
                              <m:r>
                                <a:rPr lang="fr-FR" i="1">
                                  <a:latin typeface="Cambria Math" panose="02040503050406030204" pitchFamily="18" charset="0"/>
                                </a:rPr>
                                <m:t>)</m:t>
                              </m:r>
                            </m:e>
                            <m:sup>
                              <m:r>
                                <a:rPr lang="fr-FR" i="1">
                                  <a:latin typeface="Cambria Math" panose="02040503050406030204" pitchFamily="18" charset="0"/>
                                </a:rPr>
                                <m:t>2</m:t>
                              </m:r>
                            </m:sup>
                          </m:sSup>
                        </m:e>
                      </m:rad>
                    </m:oMath>
                  </m:oMathPara>
                </a14:m>
                <a:endParaRPr lang="en" dirty="0"/>
              </a:p>
              <a:p>
                <a:r>
                  <a:rPr lang="en" dirty="0"/>
                  <a:t>Under similarly biased estimators, the one with the lower RMSE is the most accurate.</a:t>
                </a:r>
              </a:p>
              <a:p>
                <a:r>
                  <a:rPr lang="en" dirty="0"/>
                  <a:t>In a simulation framework, bias and RMSE allow to compare the accuracy of several estimators, whereas a bootstrap approach allows to approximate function of an estimator including bias and RMSE based on repeated samples.</a:t>
                </a:r>
              </a:p>
            </p:txBody>
          </p:sp>
        </mc:Choice>
        <mc:Fallback xmlns="">
          <p:sp>
            <p:nvSpPr>
              <p:cNvPr id="2" name="Espace réservé du contenu 1">
                <a:extLst>
                  <a:ext uri="{FF2B5EF4-FFF2-40B4-BE49-F238E27FC236}">
                    <a16:creationId xmlns:a16="http://schemas.microsoft.com/office/drawing/2014/main" id="{712ADA5F-A7ED-8347-A3A2-2AB724DF84E8}"/>
                  </a:ext>
                </a:extLst>
              </p:cNvPr>
              <p:cNvSpPr>
                <a:spLocks noGrp="1" noRot="1" noChangeAspect="1" noMove="1" noResize="1" noEditPoints="1" noAdjustHandles="1" noChangeArrowheads="1" noChangeShapeType="1" noTextEdit="1"/>
              </p:cNvSpPr>
              <p:nvPr>
                <p:ph idx="1"/>
              </p:nvPr>
            </p:nvSpPr>
            <p:spPr>
              <a:blipFill>
                <a:blip r:embed="rId2"/>
                <a:stretch>
                  <a:fillRect t="-3478" r="-112" b="-2029"/>
                </a:stretch>
              </a:blipFill>
            </p:spPr>
            <p:txBody>
              <a:bodyPr/>
              <a:lstStyle/>
              <a:p>
                <a:r>
                  <a:rPr lang="fr-FR">
                    <a:noFill/>
                  </a:rPr>
                  <a:t> </a:t>
                </a:r>
              </a:p>
            </p:txBody>
          </p:sp>
        </mc:Fallback>
      </mc:AlternateContent>
      <p:sp>
        <p:nvSpPr>
          <p:cNvPr id="3" name="Espace réservé de la date 2">
            <a:extLst>
              <a:ext uri="{FF2B5EF4-FFF2-40B4-BE49-F238E27FC236}">
                <a16:creationId xmlns:a16="http://schemas.microsoft.com/office/drawing/2014/main" id="{FFC51F92-68E0-2E42-92C6-4ABBD706FB73}"/>
              </a:ext>
            </a:extLst>
          </p:cNvPr>
          <p:cNvSpPr>
            <a:spLocks noGrp="1"/>
          </p:cNvSpPr>
          <p:nvPr>
            <p:ph type="dt" sz="half" idx="10"/>
          </p:nvPr>
        </p:nvSpPr>
        <p:spPr/>
        <p:txBody>
          <a:bodyPr/>
          <a:lstStyle/>
          <a:p>
            <a:r>
              <a:rPr lang="fr-FR"/>
              <a:t>27/11/2018</a:t>
            </a:r>
          </a:p>
        </p:txBody>
      </p:sp>
      <p:sp>
        <p:nvSpPr>
          <p:cNvPr id="4" name="Espace réservé du numéro de diapositive 3">
            <a:extLst>
              <a:ext uri="{FF2B5EF4-FFF2-40B4-BE49-F238E27FC236}">
                <a16:creationId xmlns:a16="http://schemas.microsoft.com/office/drawing/2014/main" id="{4B467CC4-BB0E-9149-B019-460D56E63A84}"/>
              </a:ext>
            </a:extLst>
          </p:cNvPr>
          <p:cNvSpPr>
            <a:spLocks noGrp="1"/>
          </p:cNvSpPr>
          <p:nvPr>
            <p:ph type="sldNum" sz="quarter" idx="12"/>
          </p:nvPr>
        </p:nvSpPr>
        <p:spPr/>
        <p:txBody>
          <a:bodyPr/>
          <a:lstStyle/>
          <a:p>
            <a:fld id="{7A60279F-17C3-5747-909F-C825E1D3A1E3}" type="slidenum">
              <a:rPr lang="fr-FR" smtClean="0"/>
              <a:t>9</a:t>
            </a:fld>
            <a:endParaRPr lang="fr-FR"/>
          </a:p>
        </p:txBody>
      </p:sp>
      <p:sp>
        <p:nvSpPr>
          <p:cNvPr id="5" name="ZoneTexte 4">
            <a:extLst>
              <a:ext uri="{FF2B5EF4-FFF2-40B4-BE49-F238E27FC236}">
                <a16:creationId xmlns:a16="http://schemas.microsoft.com/office/drawing/2014/main" id="{06C30081-480E-CB47-AD79-99748920983F}"/>
              </a:ext>
            </a:extLst>
          </p:cNvPr>
          <p:cNvSpPr txBox="1"/>
          <p:nvPr/>
        </p:nvSpPr>
        <p:spPr>
          <a:xfrm>
            <a:off x="0" y="0"/>
            <a:ext cx="12192000" cy="1080000"/>
          </a:xfrm>
          <a:prstGeom prst="rect">
            <a:avLst/>
          </a:prstGeom>
          <a:noFill/>
        </p:spPr>
        <p:txBody>
          <a:bodyPr wrap="none" rtlCol="0" anchor="ctr">
            <a:noAutofit/>
          </a:bodyPr>
          <a:lstStyle/>
          <a:p>
            <a:r>
              <a:rPr lang="en-US" sz="2800" b="1" dirty="0">
                <a:solidFill>
                  <a:schemeClr val="bg1"/>
                </a:solidFill>
              </a:rPr>
              <a:t>Data-based simulation approach – bootstrap (1/3)</a:t>
            </a:r>
            <a:endParaRPr lang="fr-FR" sz="2800" b="1" dirty="0">
              <a:solidFill>
                <a:schemeClr val="bg1"/>
              </a:solidFill>
            </a:endParaRPr>
          </a:p>
        </p:txBody>
      </p:sp>
    </p:spTree>
    <p:extLst>
      <p:ext uri="{BB962C8B-B14F-4D97-AF65-F5344CB8AC3E}">
        <p14:creationId xmlns:p14="http://schemas.microsoft.com/office/powerpoint/2010/main" val="345233187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1151</TotalTime>
  <Words>1513</Words>
  <Application>Microsoft Macintosh PowerPoint</Application>
  <PresentationFormat>Grand écran</PresentationFormat>
  <Paragraphs>187</Paragraphs>
  <Slides>14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Arial</vt:lpstr>
      <vt:lpstr>Calibri</vt:lpstr>
      <vt:lpstr>Calibri Light</vt:lpstr>
      <vt:lpstr>Cambria Math</vt:lpstr>
      <vt:lpstr>Wingdings</vt:lpstr>
      <vt:lpstr>Thème Office</vt:lpstr>
      <vt:lpstr>Mathematical Statistics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Mathematical Statistics</dc:title>
  <dc:creator>Sarah Lauzeral</dc:creator>
  <cp:lastModifiedBy>Sarah Lauzeral</cp:lastModifiedBy>
  <cp:revision>92</cp:revision>
  <cp:lastPrinted>2018-11-20T12:18:21Z</cp:lastPrinted>
  <dcterms:created xsi:type="dcterms:W3CDTF">2018-11-11T21:42:46Z</dcterms:created>
  <dcterms:modified xsi:type="dcterms:W3CDTF">2018-11-27T13:50:16Z</dcterms:modified>
</cp:coreProperties>
</file>