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  <p:sldId id="274" r:id="rId19"/>
    <p:sldId id="270" r:id="rId20"/>
    <p:sldId id="275" r:id="rId21"/>
    <p:sldId id="277" r:id="rId22"/>
    <p:sldId id="276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Fig3-1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Fig3-3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uper\Desktop\ISB%20course%202014\Hanke\Data_Files\excel\Ch03\Tab3-1%20work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Sheet1!$B$2:$B$10</c:f>
              <c:numCache>
                <c:formatCode>General</c:formatCode>
                <c:ptCount val="9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9</c:v>
                </c:pt>
                <c:pt idx="4">
                  <c:v>11</c:v>
                </c:pt>
                <c:pt idx="5">
                  <c:v>2</c:v>
                </c:pt>
                <c:pt idx="6">
                  <c:v>1</c:v>
                </c:pt>
                <c:pt idx="7">
                  <c:v>8</c:v>
                </c:pt>
                <c:pt idx="8">
                  <c:v>12</c:v>
                </c:pt>
              </c:numCache>
            </c:numRef>
          </c:xVal>
          <c:yVal>
            <c:numRef>
              <c:f>Sheet1!$A$2:$A$10</c:f>
              <c:numCache>
                <c:formatCode>General</c:formatCode>
                <c:ptCount val="9"/>
                <c:pt idx="0">
                  <c:v>859</c:v>
                </c:pt>
                <c:pt idx="1">
                  <c:v>682</c:v>
                </c:pt>
                <c:pt idx="2">
                  <c:v>471</c:v>
                </c:pt>
                <c:pt idx="3">
                  <c:v>708</c:v>
                </c:pt>
                <c:pt idx="4">
                  <c:v>1094</c:v>
                </c:pt>
                <c:pt idx="5">
                  <c:v>224</c:v>
                </c:pt>
                <c:pt idx="6">
                  <c:v>320</c:v>
                </c:pt>
                <c:pt idx="7">
                  <c:v>651</c:v>
                </c:pt>
                <c:pt idx="8">
                  <c:v>1049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00288"/>
        <c:axId val="72702208"/>
      </c:scatterChart>
      <c:valAx>
        <c:axId val="72700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600" dirty="0"/>
                  <a:t>Age of bus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02208"/>
        <c:crosses val="autoZero"/>
        <c:crossBetween val="midCat"/>
      </c:valAx>
      <c:valAx>
        <c:axId val="72702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Yearly cost of maintenance (US $)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0028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Electrical power usage for Washington Water Power: 1980-1991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 usage (Kilowatts)</c:v>
                </c:pt>
              </c:strCache>
            </c:strRef>
          </c:tx>
          <c:xVal>
            <c:numRef>
              <c:f>Sheet1!$A$2:$A$49</c:f>
              <c:numCache>
                <c:formatCode>General</c:formatCode>
                <c:ptCount val="48"/>
                <c:pt idx="0">
                  <c:v>1980</c:v>
                </c:pt>
                <c:pt idx="1">
                  <c:v>1980.25</c:v>
                </c:pt>
                <c:pt idx="2">
                  <c:v>1980.5</c:v>
                </c:pt>
                <c:pt idx="3">
                  <c:v>1980.75</c:v>
                </c:pt>
                <c:pt idx="4">
                  <c:v>1981</c:v>
                </c:pt>
                <c:pt idx="5">
                  <c:v>1981.25</c:v>
                </c:pt>
                <c:pt idx="6">
                  <c:v>1981.5</c:v>
                </c:pt>
                <c:pt idx="7">
                  <c:v>1981.75</c:v>
                </c:pt>
                <c:pt idx="8">
                  <c:v>1982</c:v>
                </c:pt>
                <c:pt idx="9">
                  <c:v>1982.25</c:v>
                </c:pt>
                <c:pt idx="10">
                  <c:v>1982.5</c:v>
                </c:pt>
                <c:pt idx="11">
                  <c:v>1982.75</c:v>
                </c:pt>
                <c:pt idx="12">
                  <c:v>1983</c:v>
                </c:pt>
                <c:pt idx="13">
                  <c:v>1983.25</c:v>
                </c:pt>
                <c:pt idx="14">
                  <c:v>1983.5</c:v>
                </c:pt>
                <c:pt idx="15">
                  <c:v>1983.75</c:v>
                </c:pt>
                <c:pt idx="16">
                  <c:v>1984</c:v>
                </c:pt>
                <c:pt idx="17">
                  <c:v>1984.25</c:v>
                </c:pt>
                <c:pt idx="18">
                  <c:v>1984.5</c:v>
                </c:pt>
                <c:pt idx="19">
                  <c:v>1984.75</c:v>
                </c:pt>
                <c:pt idx="20">
                  <c:v>1985</c:v>
                </c:pt>
                <c:pt idx="21">
                  <c:v>1985.25</c:v>
                </c:pt>
                <c:pt idx="22">
                  <c:v>1985.5</c:v>
                </c:pt>
                <c:pt idx="23">
                  <c:v>1985.75</c:v>
                </c:pt>
                <c:pt idx="24">
                  <c:v>1986</c:v>
                </c:pt>
                <c:pt idx="25">
                  <c:v>1986.25</c:v>
                </c:pt>
                <c:pt idx="26">
                  <c:v>1986.5</c:v>
                </c:pt>
                <c:pt idx="27">
                  <c:v>1986.75</c:v>
                </c:pt>
                <c:pt idx="28">
                  <c:v>1987</c:v>
                </c:pt>
                <c:pt idx="29">
                  <c:v>1987.25</c:v>
                </c:pt>
                <c:pt idx="30">
                  <c:v>1987.5</c:v>
                </c:pt>
                <c:pt idx="31">
                  <c:v>1987.75</c:v>
                </c:pt>
                <c:pt idx="32">
                  <c:v>1988</c:v>
                </c:pt>
                <c:pt idx="33">
                  <c:v>1988.25</c:v>
                </c:pt>
                <c:pt idx="34">
                  <c:v>1988.5</c:v>
                </c:pt>
                <c:pt idx="35">
                  <c:v>1988.75</c:v>
                </c:pt>
                <c:pt idx="36">
                  <c:v>1989</c:v>
                </c:pt>
                <c:pt idx="37">
                  <c:v>1989.25</c:v>
                </c:pt>
                <c:pt idx="38">
                  <c:v>1989.5</c:v>
                </c:pt>
                <c:pt idx="39">
                  <c:v>1989.75</c:v>
                </c:pt>
                <c:pt idx="40">
                  <c:v>1990</c:v>
                </c:pt>
                <c:pt idx="41">
                  <c:v>1990.25</c:v>
                </c:pt>
                <c:pt idx="42">
                  <c:v>1990.5</c:v>
                </c:pt>
                <c:pt idx="43">
                  <c:v>1990.75</c:v>
                </c:pt>
                <c:pt idx="44">
                  <c:v>1991</c:v>
                </c:pt>
                <c:pt idx="45">
                  <c:v>1991.25</c:v>
                </c:pt>
                <c:pt idx="46">
                  <c:v>1991.5</c:v>
                </c:pt>
                <c:pt idx="47">
                  <c:v>1991.75</c:v>
                </c:pt>
              </c:numCache>
            </c:numRef>
          </c:xVal>
          <c:yVal>
            <c:numRef>
              <c:f>Sheet1!$B$2:$B$49</c:f>
              <c:numCache>
                <c:formatCode>General</c:formatCode>
                <c:ptCount val="48"/>
                <c:pt idx="0">
                  <c:v>1071</c:v>
                </c:pt>
                <c:pt idx="1">
                  <c:v>648</c:v>
                </c:pt>
                <c:pt idx="2">
                  <c:v>480</c:v>
                </c:pt>
                <c:pt idx="3">
                  <c:v>746</c:v>
                </c:pt>
                <c:pt idx="4">
                  <c:v>965</c:v>
                </c:pt>
                <c:pt idx="5">
                  <c:v>661</c:v>
                </c:pt>
                <c:pt idx="6">
                  <c:v>501</c:v>
                </c:pt>
                <c:pt idx="7">
                  <c:v>768</c:v>
                </c:pt>
                <c:pt idx="8">
                  <c:v>1065</c:v>
                </c:pt>
                <c:pt idx="9">
                  <c:v>667</c:v>
                </c:pt>
                <c:pt idx="10">
                  <c:v>486</c:v>
                </c:pt>
                <c:pt idx="11">
                  <c:v>780</c:v>
                </c:pt>
                <c:pt idx="12">
                  <c:v>926</c:v>
                </c:pt>
                <c:pt idx="13">
                  <c:v>618</c:v>
                </c:pt>
                <c:pt idx="14">
                  <c:v>483</c:v>
                </c:pt>
                <c:pt idx="15">
                  <c:v>757</c:v>
                </c:pt>
                <c:pt idx="16">
                  <c:v>1047</c:v>
                </c:pt>
                <c:pt idx="17">
                  <c:v>667</c:v>
                </c:pt>
                <c:pt idx="18">
                  <c:v>495</c:v>
                </c:pt>
                <c:pt idx="19">
                  <c:v>794</c:v>
                </c:pt>
                <c:pt idx="20">
                  <c:v>1068</c:v>
                </c:pt>
                <c:pt idx="21">
                  <c:v>625</c:v>
                </c:pt>
                <c:pt idx="22">
                  <c:v>499</c:v>
                </c:pt>
                <c:pt idx="23">
                  <c:v>850</c:v>
                </c:pt>
                <c:pt idx="24">
                  <c:v>975</c:v>
                </c:pt>
                <c:pt idx="25">
                  <c:v>623</c:v>
                </c:pt>
                <c:pt idx="26">
                  <c:v>496</c:v>
                </c:pt>
                <c:pt idx="27">
                  <c:v>728</c:v>
                </c:pt>
                <c:pt idx="28">
                  <c:v>933</c:v>
                </c:pt>
                <c:pt idx="29">
                  <c:v>582</c:v>
                </c:pt>
                <c:pt idx="30">
                  <c:v>490</c:v>
                </c:pt>
                <c:pt idx="31">
                  <c:v>708</c:v>
                </c:pt>
                <c:pt idx="32">
                  <c:v>953</c:v>
                </c:pt>
                <c:pt idx="33">
                  <c:v>604</c:v>
                </c:pt>
                <c:pt idx="34">
                  <c:v>508</c:v>
                </c:pt>
                <c:pt idx="35">
                  <c:v>758</c:v>
                </c:pt>
                <c:pt idx="36">
                  <c:v>1054</c:v>
                </c:pt>
                <c:pt idx="37">
                  <c:v>635</c:v>
                </c:pt>
                <c:pt idx="38">
                  <c:v>538</c:v>
                </c:pt>
                <c:pt idx="39">
                  <c:v>752</c:v>
                </c:pt>
                <c:pt idx="40">
                  <c:v>969</c:v>
                </c:pt>
                <c:pt idx="41">
                  <c:v>655</c:v>
                </c:pt>
                <c:pt idx="42">
                  <c:v>568</c:v>
                </c:pt>
                <c:pt idx="43">
                  <c:v>752</c:v>
                </c:pt>
                <c:pt idx="44">
                  <c:v>1085</c:v>
                </c:pt>
                <c:pt idx="45">
                  <c:v>692</c:v>
                </c:pt>
                <c:pt idx="46">
                  <c:v>568</c:v>
                </c:pt>
                <c:pt idx="47">
                  <c:v>783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19744"/>
        <c:axId val="72742400"/>
      </c:scatterChart>
      <c:valAx>
        <c:axId val="72719744"/>
        <c:scaling>
          <c:orientation val="minMax"/>
          <c:max val="1991"/>
          <c:min val="198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42400"/>
        <c:crosses val="autoZero"/>
        <c:crossBetween val="midCat"/>
      </c:valAx>
      <c:valAx>
        <c:axId val="72742400"/>
        <c:scaling>
          <c:orientation val="minMax"/>
          <c:max val="1100"/>
          <c:min val="4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Power usage (Kilowatts)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197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Scatter plot of VCR sales with 1-step lagged VCR sales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Lagged one step Y_(t-1)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130</c:v>
                </c:pt>
                <c:pt idx="2">
                  <c:v>125</c:v>
                </c:pt>
                <c:pt idx="3">
                  <c:v>138</c:v>
                </c:pt>
                <c:pt idx="4">
                  <c:v>145</c:v>
                </c:pt>
                <c:pt idx="5">
                  <c:v>142</c:v>
                </c:pt>
                <c:pt idx="6">
                  <c:v>141</c:v>
                </c:pt>
                <c:pt idx="7">
                  <c:v>146</c:v>
                </c:pt>
                <c:pt idx="8">
                  <c:v>147</c:v>
                </c:pt>
                <c:pt idx="9">
                  <c:v>157</c:v>
                </c:pt>
                <c:pt idx="10">
                  <c:v>150</c:v>
                </c:pt>
                <c:pt idx="11">
                  <c:v>160</c:v>
                </c:pt>
              </c:numCache>
            </c:numRef>
          </c:xVal>
          <c:yVal>
            <c:numRef>
              <c:f>Sheet1!$C$2:$C$13</c:f>
              <c:numCache>
                <c:formatCode>General</c:formatCode>
                <c:ptCount val="12"/>
                <c:pt idx="1">
                  <c:v>123</c:v>
                </c:pt>
                <c:pt idx="2">
                  <c:v>130</c:v>
                </c:pt>
                <c:pt idx="3">
                  <c:v>125</c:v>
                </c:pt>
                <c:pt idx="4">
                  <c:v>138</c:v>
                </c:pt>
                <c:pt idx="5">
                  <c:v>145</c:v>
                </c:pt>
                <c:pt idx="6">
                  <c:v>142</c:v>
                </c:pt>
                <c:pt idx="7">
                  <c:v>141</c:v>
                </c:pt>
                <c:pt idx="8">
                  <c:v>146</c:v>
                </c:pt>
                <c:pt idx="9">
                  <c:v>147</c:v>
                </c:pt>
                <c:pt idx="10">
                  <c:v>157</c:v>
                </c:pt>
                <c:pt idx="11">
                  <c:v>150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152768"/>
        <c:axId val="73170944"/>
      </c:scatterChart>
      <c:valAx>
        <c:axId val="73152768"/>
        <c:scaling>
          <c:orientation val="minMax"/>
          <c:max val="160"/>
          <c:min val="120"/>
        </c:scaling>
        <c:delete val="0"/>
        <c:axPos val="b"/>
        <c:numFmt formatCode="General" sourceLinked="1"/>
        <c:majorTickMark val="out"/>
        <c:minorTickMark val="none"/>
        <c:tickLblPos val="nextTo"/>
        <c:crossAx val="73170944"/>
        <c:crosses val="autoZero"/>
        <c:crossBetween val="midCat"/>
      </c:valAx>
      <c:valAx>
        <c:axId val="73170944"/>
        <c:scaling>
          <c:orientation val="minMax"/>
          <c:max val="160"/>
          <c:min val="1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31527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Older buses have higher cost of maintenance</a:t>
            </a:r>
          </a:p>
          <a:p>
            <a:r>
              <a:rPr lang="en-US" dirty="0" smtClean="0"/>
              <a:t>There is some variation (case to case)</a:t>
            </a:r>
          </a:p>
          <a:p>
            <a:r>
              <a:rPr lang="en-US" dirty="0" smtClean="0"/>
              <a:t>The rise in cost is about $ 80 per year of age</a:t>
            </a:r>
          </a:p>
          <a:p>
            <a:r>
              <a:rPr lang="en-US" dirty="0" smtClean="0"/>
              <a:t>It may be possible to use ‘age’ to forecast maintenance cost</a:t>
            </a:r>
          </a:p>
          <a:p>
            <a:r>
              <a:rPr lang="en-US" dirty="0" smtClean="0"/>
              <a:t>Forecast would not be a ‘certain’ prediction – there would be some error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a variable against time index</a:t>
            </a:r>
          </a:p>
          <a:p>
            <a:r>
              <a:rPr lang="en-US" dirty="0" smtClean="0"/>
              <a:t>Appropriate for visualizing serially collected data (time series)</a:t>
            </a:r>
          </a:p>
          <a:p>
            <a:r>
              <a:rPr lang="en-US" dirty="0" smtClean="0"/>
              <a:t>Brings out many useful aspects of the structure of the data</a:t>
            </a:r>
          </a:p>
          <a:p>
            <a:r>
              <a:rPr lang="en-US" dirty="0" smtClean="0"/>
              <a:t>Example:  Electrical usage for Washington Water Power (Quarterly data from 1980 to 1991)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is a cyclic trend</a:t>
            </a:r>
          </a:p>
          <a:p>
            <a:r>
              <a:rPr lang="en-US" sz="2400" dirty="0" smtClean="0"/>
              <a:t>Maximum demand in first quarter; minimum in third quarter</a:t>
            </a:r>
          </a:p>
          <a:p>
            <a:r>
              <a:rPr lang="en-US" sz="2400" dirty="0" smtClean="0"/>
              <a:t>There may also be a slowly increasing trend (to be examined)</a:t>
            </a:r>
          </a:p>
          <a:p>
            <a:r>
              <a:rPr lang="en-US" sz="2400" dirty="0" smtClean="0"/>
              <a:t>Any reasonable forecast should have cyclic fluctuations </a:t>
            </a:r>
          </a:p>
          <a:p>
            <a:r>
              <a:rPr lang="en-US" sz="2400" dirty="0" smtClean="0"/>
              <a:t>Trend (if any) need to be utilized for forecasting</a:t>
            </a:r>
          </a:p>
          <a:p>
            <a:r>
              <a:rPr lang="en-US" sz="2400" dirty="0" smtClean="0"/>
              <a:t>Forecast would not be exact – there would be some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a variable against its own lagged sample</a:t>
            </a:r>
          </a:p>
          <a:p>
            <a:r>
              <a:rPr lang="en-US" dirty="0" smtClean="0"/>
              <a:t>Brings out possible association between successive samples</a:t>
            </a:r>
          </a:p>
          <a:p>
            <a:endParaRPr lang="en-US" dirty="0" smtClean="0"/>
          </a:p>
          <a:p>
            <a:r>
              <a:rPr lang="en-US" dirty="0" smtClean="0"/>
              <a:t>Example: Monthly sale of VCRs by a music store in a year</a:t>
            </a:r>
            <a:endParaRPr 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6067425"/>
            <a:ext cx="552450" cy="409575"/>
          </a:xfrm>
          <a:prstGeom prst="rect">
            <a:avLst/>
          </a:prstGeom>
          <a:noFill/>
        </p:spPr>
      </p:pic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638800"/>
            <a:ext cx="247650" cy="4095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5616608"/>
            <a:ext cx="7391400" cy="1012792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1106424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Number of VCRs sold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time period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424" lvl="2" indent="-228600">
              <a:spcBef>
                <a:spcPct val="20000"/>
              </a:spcBef>
              <a:buClr>
                <a:schemeClr val="accent1"/>
              </a:buClr>
            </a:pPr>
            <a:r>
              <a:rPr lang="en-US" sz="2400" dirty="0" smtClean="0"/>
              <a:t>= Number of VCRs sold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time period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 – 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06424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lagged variables: Number of VCRs sold in a month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828800"/>
          <a:ext cx="8458201" cy="4817745"/>
        </p:xfrm>
        <a:graphic>
          <a:graphicData uri="http://schemas.openxmlformats.org/drawingml/2006/table">
            <a:tbl>
              <a:tblPr/>
              <a:tblGrid>
                <a:gridCol w="1176793"/>
                <a:gridCol w="1569058"/>
                <a:gridCol w="2794884"/>
                <a:gridCol w="2917466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FFC000"/>
                          </a:solidFill>
                          <a:latin typeface="Arial"/>
                        </a:rPr>
                        <a:t>Time</a:t>
                      </a:r>
                    </a:p>
                    <a:p>
                      <a:pPr algn="ctr" fontAlgn="b"/>
                      <a:endParaRPr lang="en-US" sz="2200" b="0" i="0" u="none" strike="noStrike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Original </a:t>
                      </a:r>
                      <a:endParaRPr lang="en-US" sz="2200" b="0" i="0" u="none" strike="noStrike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Lagged one step </a:t>
                      </a:r>
                      <a:endParaRPr lang="en-US" sz="2200" b="0" i="0" u="none" strike="noStrike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 algn="ctr" fontAlgn="b"/>
                      <a:endParaRPr lang="en-US" sz="2200" b="0" i="0" u="none" strike="noStrike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Lagged two steps </a:t>
                      </a:r>
                      <a:endParaRPr lang="en-US" sz="2200" b="0" i="0" u="none" strike="noStrike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 algn="ctr" fontAlgn="b"/>
                      <a:endParaRPr lang="en-US" sz="2200" b="0" i="0" u="none" strike="noStrike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133600"/>
            <a:ext cx="247650" cy="409575"/>
          </a:xfrm>
          <a:prstGeom prst="rect">
            <a:avLst/>
          </a:prstGeom>
          <a:noFill/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2133600"/>
            <a:ext cx="542925" cy="409575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2133600"/>
            <a:ext cx="542925" cy="409575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133600"/>
            <a:ext cx="123825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plot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933825"/>
            <a:ext cx="247650" cy="40957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6275" y="6400800"/>
            <a:ext cx="542925" cy="40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reasonable degree of association between the original variable and the lagged one.</a:t>
            </a:r>
          </a:p>
          <a:p>
            <a:r>
              <a:rPr lang="en-US" dirty="0" smtClean="0"/>
              <a:t>Value of lagged variable is known beforehand, so it is useful for prediction.</a:t>
            </a:r>
          </a:p>
          <a:p>
            <a:r>
              <a:rPr lang="en-US" dirty="0" smtClean="0"/>
              <a:t>Association between original and lagged variable may be </a:t>
            </a:r>
            <a:r>
              <a:rPr lang="en-US" i="1" dirty="0" smtClean="0"/>
              <a:t>quantified </a:t>
            </a:r>
            <a:r>
              <a:rPr lang="en-US" dirty="0" smtClean="0"/>
              <a:t>through a correlation.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between a variable and its lagged version (one time-step or more)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= Observation in time period 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dirty="0" smtClean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dirty="0" smtClean="0"/>
              <a:t>= Observation in time period 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 – k</a:t>
            </a:r>
            <a:endParaRPr lang="en-US" dirty="0" smtClean="0">
              <a:solidFill>
                <a:srgbClr val="FFC000"/>
              </a:solidFill>
            </a:endParaRPr>
          </a:p>
          <a:p>
            <a:pPr lvl="2">
              <a:buNone/>
            </a:pPr>
            <a:r>
              <a:rPr lang="en-US" dirty="0" smtClean="0"/>
              <a:t>= Mean of the values of the series</a:t>
            </a:r>
          </a:p>
          <a:p>
            <a:pPr lvl="2">
              <a:buNone/>
            </a:pPr>
            <a:r>
              <a:rPr lang="en-US" dirty="0" smtClean="0"/>
              <a:t>= Autocorrelation coefficient for 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-step lag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199" y="3200400"/>
            <a:ext cx="6697317" cy="990600"/>
          </a:xfrm>
          <a:prstGeom prst="rect">
            <a:avLst/>
          </a:prstGeom>
          <a:noFill/>
        </p:spPr>
      </p:pic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000625"/>
            <a:ext cx="552450" cy="409575"/>
          </a:xfrm>
          <a:prstGeom prst="rect">
            <a:avLst/>
          </a:prstGeom>
          <a:noFill/>
        </p:spPr>
      </p:pic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572000"/>
            <a:ext cx="247650" cy="409575"/>
          </a:xfrm>
          <a:prstGeom prst="rect">
            <a:avLst/>
          </a:prstGeom>
          <a:noFill/>
        </p:spPr>
      </p:pic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867400"/>
            <a:ext cx="266700" cy="409575"/>
          </a:xfrm>
          <a:prstGeom prst="rect">
            <a:avLst/>
          </a:prstGeom>
          <a:noFill/>
        </p:spPr>
      </p:pic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50" name="Picture 2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5448300"/>
            <a:ext cx="190500" cy="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forecast, when you would know the outcome eventually?</a:t>
            </a:r>
          </a:p>
          <a:p>
            <a:r>
              <a:rPr lang="en-US" i="1" dirty="0" smtClean="0"/>
              <a:t>Early</a:t>
            </a:r>
            <a:r>
              <a:rPr lang="en-US" dirty="0" smtClean="0"/>
              <a:t> knowledge is the key, even if that knowledge is imperfect</a:t>
            </a:r>
          </a:p>
          <a:p>
            <a:pPr lvl="1"/>
            <a:r>
              <a:rPr lang="en-US" dirty="0" smtClean="0"/>
              <a:t>For setting production schedules, one needs to forecast sales </a:t>
            </a:r>
          </a:p>
          <a:p>
            <a:pPr lvl="1"/>
            <a:r>
              <a:rPr lang="en-US" dirty="0" smtClean="0"/>
              <a:t>For staffing of call centers, a company needs to forecast the demand for service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standard error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Increases progressively with 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but eventually reaches a maximum value</a:t>
            </a:r>
          </a:p>
          <a:p>
            <a:r>
              <a:rPr lang="en-US" dirty="0" smtClean="0"/>
              <a:t>If the ‘true’ autocorrelation is 0, then the estimate 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should be in the interval 		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2SE(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), 2SE(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dirty="0" smtClean="0"/>
              <a:t>95% of the time.</a:t>
            </a:r>
          </a:p>
          <a:p>
            <a:r>
              <a:rPr lang="en-US" dirty="0" smtClean="0"/>
              <a:t>Sometimes 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SE(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is approximated by         . 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2743200"/>
            <a:ext cx="3267075" cy="1133475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590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5867400"/>
            <a:ext cx="74295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Correlogram</a:t>
            </a:r>
            <a:r>
              <a:rPr lang="en-US" dirty="0" smtClean="0"/>
              <a:t> or ACF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 the ACF or Autocorrelation function (</a:t>
            </a:r>
            <a:r>
              <a:rPr lang="en-US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) against the lag (</a:t>
            </a:r>
            <a:r>
              <a:rPr lang="en-US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Plus-and-minus two-standard errors are displayed as limits to be exceeded for statistical significance.</a:t>
            </a:r>
          </a:p>
          <a:p>
            <a:r>
              <a:rPr lang="en-US" dirty="0" smtClean="0"/>
              <a:t>Reveals lagged variables that can be potentially useful for forecasting.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Correlogram</a:t>
            </a:r>
            <a:r>
              <a:rPr lang="en-US" dirty="0" smtClean="0"/>
              <a:t> for VCR data</a:t>
            </a:r>
            <a:endParaRPr 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30374"/>
            <a:ext cx="7462838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correlations are statistically insignificant</a:t>
            </a:r>
          </a:p>
          <a:p>
            <a:r>
              <a:rPr lang="en-US" dirty="0" smtClean="0"/>
              <a:t>This could be because of small sample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plot for </a:t>
            </a:r>
            <a:r>
              <a:rPr lang="en-US" dirty="0" err="1" smtClean="0"/>
              <a:t>iid</a:t>
            </a:r>
            <a:r>
              <a:rPr lang="en-US" dirty="0" smtClean="0"/>
              <a:t> samples</a:t>
            </a:r>
            <a:endParaRPr lang="en-US" dirty="0"/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434263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ACF at lag 18 is statistically significant</a:t>
            </a:r>
          </a:p>
          <a:p>
            <a:r>
              <a:rPr lang="en-US" dirty="0" smtClean="0"/>
              <a:t>This is clearly a case of ‘spurious correlation’, as the data are known to be uncorrelated.</a:t>
            </a:r>
          </a:p>
          <a:p>
            <a:r>
              <a:rPr lang="en-US" dirty="0" smtClean="0"/>
              <a:t>We are using an imperfect tool that can go wrong 5% of the time, even if all assumptions hold.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plot for electricity usage data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2512" y="1726668"/>
            <a:ext cx="7423288" cy="497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alternate sample is large, many of them statistically significant also</a:t>
            </a:r>
          </a:p>
          <a:p>
            <a:r>
              <a:rPr lang="en-US" dirty="0" smtClean="0"/>
              <a:t>ACFs at lags 4, 8, 12, etc are positive</a:t>
            </a:r>
          </a:p>
          <a:p>
            <a:r>
              <a:rPr lang="en-US" dirty="0" smtClean="0"/>
              <a:t>ACF at lags 2,6,10 etc are negative</a:t>
            </a:r>
          </a:p>
          <a:p>
            <a:r>
              <a:rPr lang="en-US" dirty="0" smtClean="0"/>
              <a:t>All these pick up the seasonal aspect of the data</a:t>
            </a:r>
          </a:p>
          <a:p>
            <a:r>
              <a:rPr lang="en-US" dirty="0" smtClean="0"/>
              <a:t>The data may be re-examined after ‘removing’ seasonality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of de-seasoned VCR data</a:t>
            </a:r>
            <a:endParaRPr lang="en-US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4294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De-seasoned series has </a:t>
            </a:r>
            <a:r>
              <a:rPr lang="en-US" dirty="0" smtClean="0"/>
              <a:t>small ACFs.</a:t>
            </a:r>
          </a:p>
          <a:p>
            <a:r>
              <a:rPr lang="en-US" dirty="0" smtClean="0"/>
              <a:t>This part of the data has little forecasting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 forecast can be</a:t>
            </a:r>
          </a:p>
          <a:p>
            <a:r>
              <a:rPr lang="en-US" dirty="0" smtClean="0"/>
              <a:t>Short term or long term</a:t>
            </a:r>
          </a:p>
          <a:p>
            <a:r>
              <a:rPr lang="en-US" dirty="0" smtClean="0"/>
              <a:t>In a micro or macro scale</a:t>
            </a:r>
          </a:p>
          <a:p>
            <a:r>
              <a:rPr lang="en-US" dirty="0" smtClean="0"/>
              <a:t>Qualitative or quantitative</a:t>
            </a:r>
          </a:p>
          <a:p>
            <a:r>
              <a:rPr lang="en-US" dirty="0" smtClean="0"/>
              <a:t>Based on data or </a:t>
            </a:r>
            <a:r>
              <a:rPr lang="en-US" dirty="0" err="1" smtClean="0"/>
              <a:t>judgement</a:t>
            </a:r>
            <a:endParaRPr lang="en-US" dirty="0" smtClean="0"/>
          </a:p>
          <a:p>
            <a:r>
              <a:rPr lang="en-US" dirty="0" smtClean="0"/>
              <a:t>Meant for projecting</a:t>
            </a:r>
          </a:p>
          <a:p>
            <a:pPr lvl="1"/>
            <a:r>
              <a:rPr lang="en-US" dirty="0" smtClean="0"/>
              <a:t>A single number (Point forecast)</a:t>
            </a:r>
          </a:p>
          <a:p>
            <a:pPr lvl="1"/>
            <a:r>
              <a:rPr lang="en-US" dirty="0" smtClean="0"/>
              <a:t>A range of numbers (Interval forecast)</a:t>
            </a:r>
          </a:p>
          <a:p>
            <a:pPr lvl="1"/>
            <a:r>
              <a:rPr lang="en-US" dirty="0" smtClean="0"/>
              <a:t>A probability density function (Density forecast)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questions in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trend?</a:t>
            </a:r>
          </a:p>
          <a:p>
            <a:r>
              <a:rPr lang="en-US" dirty="0" smtClean="0"/>
              <a:t>Is there seasonality?</a:t>
            </a:r>
          </a:p>
          <a:p>
            <a:r>
              <a:rPr lang="en-US" dirty="0" smtClean="0"/>
              <a:t>Is the data random?</a:t>
            </a:r>
          </a:p>
          <a:p>
            <a:endParaRPr lang="en-US" dirty="0" smtClean="0"/>
          </a:p>
          <a:p>
            <a:r>
              <a:rPr lang="en-US" dirty="0" smtClean="0"/>
              <a:t>All the plots contain information regarding these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 for answering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For checking trend</a:t>
            </a:r>
          </a:p>
          <a:p>
            <a:r>
              <a:rPr lang="en-US" sz="2400" dirty="0" smtClean="0"/>
              <a:t>Plot differenced series</a:t>
            </a:r>
          </a:p>
          <a:p>
            <a:r>
              <a:rPr lang="en-US" sz="2400" dirty="0" smtClean="0"/>
              <a:t>Fit a trend function (e.g., a straight line) and examine ‘residuals’ for patterns</a:t>
            </a:r>
          </a:p>
          <a:p>
            <a:pPr>
              <a:buNone/>
            </a:pPr>
            <a:r>
              <a:rPr lang="en-US" sz="2400" dirty="0" smtClean="0"/>
              <a:t>For checking randomness</a:t>
            </a:r>
          </a:p>
          <a:p>
            <a:r>
              <a:rPr lang="en-US" sz="2400" dirty="0" smtClean="0"/>
              <a:t>Carry out Portmanteau test (</a:t>
            </a:r>
            <a:r>
              <a:rPr lang="en-US" sz="2400" dirty="0" err="1" smtClean="0"/>
              <a:t>Ljung</a:t>
            </a:r>
            <a:r>
              <a:rPr lang="en-US" sz="2400" dirty="0" smtClean="0"/>
              <a:t>-Box):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i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 smtClean="0"/>
              <a:t>has to be compared with chi-square cut-off with </a:t>
            </a:r>
            <a:r>
              <a:rPr lang="en-US" sz="24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/>
              <a:t> degrees of freedom.</a:t>
            </a:r>
          </a:p>
          <a:p>
            <a:endParaRPr lang="en-US" sz="2400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4581525"/>
            <a:ext cx="3009900" cy="105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formulation and data collection</a:t>
            </a:r>
          </a:p>
          <a:p>
            <a:r>
              <a:rPr lang="en-US" dirty="0" smtClean="0"/>
              <a:t>Data manipulation and cleaning</a:t>
            </a:r>
          </a:p>
          <a:p>
            <a:r>
              <a:rPr lang="en-US" dirty="0" smtClean="0"/>
              <a:t>Model building and evaluation</a:t>
            </a:r>
          </a:p>
          <a:p>
            <a:r>
              <a:rPr lang="en-US" dirty="0" smtClean="0"/>
              <a:t>Model implementation to generate forecast</a:t>
            </a:r>
          </a:p>
          <a:p>
            <a:r>
              <a:rPr lang="en-US" dirty="0" smtClean="0"/>
              <a:t>Forecast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Considerations for choosing a forecasting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forecast</a:t>
            </a:r>
          </a:p>
          <a:p>
            <a:r>
              <a:rPr lang="en-US" dirty="0" smtClean="0"/>
              <a:t>Available data</a:t>
            </a:r>
          </a:p>
          <a:p>
            <a:r>
              <a:rPr lang="en-US" dirty="0" smtClean="0"/>
              <a:t>Type of forecast</a:t>
            </a:r>
          </a:p>
          <a:p>
            <a:r>
              <a:rPr lang="en-US" dirty="0" smtClean="0"/>
              <a:t>Time needed/available</a:t>
            </a:r>
          </a:p>
          <a:p>
            <a:r>
              <a:rPr lang="en-US" dirty="0" smtClean="0"/>
              <a:t>Cost involved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issues in managing a forecasting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Why is the forecast needed?</a:t>
            </a:r>
          </a:p>
          <a:p>
            <a:r>
              <a:rPr lang="en-US" dirty="0" smtClean="0"/>
              <a:t>Who will use the forecast, for what purpose?</a:t>
            </a:r>
          </a:p>
          <a:p>
            <a:r>
              <a:rPr lang="en-US" dirty="0" smtClean="0"/>
              <a:t>What level of detail/aggregation is needed?</a:t>
            </a:r>
          </a:p>
          <a:p>
            <a:r>
              <a:rPr lang="en-US" dirty="0" smtClean="0"/>
              <a:t>What data are available?</a:t>
            </a:r>
          </a:p>
          <a:p>
            <a:r>
              <a:rPr lang="en-US" dirty="0" smtClean="0"/>
              <a:t>What will the forecast cost?</a:t>
            </a:r>
          </a:p>
          <a:p>
            <a:r>
              <a:rPr lang="en-US" dirty="0" smtClean="0"/>
              <a:t>How accurate is the forecast expected to be?</a:t>
            </a:r>
          </a:p>
          <a:p>
            <a:r>
              <a:rPr lang="en-US" dirty="0" smtClean="0"/>
              <a:t>Will the forecast be available is time?</a:t>
            </a:r>
          </a:p>
          <a:p>
            <a:r>
              <a:rPr lang="en-US" dirty="0" smtClean="0"/>
              <a:t>Does the forecaster understand the need of the organization?</a:t>
            </a:r>
          </a:p>
          <a:p>
            <a:r>
              <a:rPr lang="en-US" dirty="0" smtClean="0"/>
              <a:t>Is there a feedback process to evaluate the forecast and adjust the forecasting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</a:t>
            </a:r>
          </a:p>
          <a:p>
            <a:pPr lvl="1"/>
            <a:r>
              <a:rPr lang="en-US" dirty="0" smtClean="0"/>
              <a:t>MS-Excel</a:t>
            </a:r>
          </a:p>
          <a:p>
            <a:pPr lvl="1"/>
            <a:r>
              <a:rPr lang="en-US" dirty="0" smtClean="0"/>
              <a:t>Minitab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Other options</a:t>
            </a:r>
          </a:p>
          <a:p>
            <a:pPr lvl="1"/>
            <a:r>
              <a:rPr lang="en-US" dirty="0" smtClean="0"/>
              <a:t>Other general purpose software (SAS, SPSS, STATISTICA, SYSTAT etc.)</a:t>
            </a:r>
          </a:p>
          <a:p>
            <a:pPr lvl="1"/>
            <a:r>
              <a:rPr lang="en-US" dirty="0" smtClean="0"/>
              <a:t>Specialized software (</a:t>
            </a:r>
            <a:r>
              <a:rPr lang="en-US" dirty="0" err="1" smtClean="0"/>
              <a:t>Autobox</a:t>
            </a:r>
            <a:r>
              <a:rPr lang="en-US" dirty="0" smtClean="0"/>
              <a:t>, Forecast Pro, ITSM etc.)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and accuracy</a:t>
            </a:r>
          </a:p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In terms of context</a:t>
            </a:r>
          </a:p>
          <a:p>
            <a:pPr lvl="1"/>
            <a:r>
              <a:rPr lang="en-US" dirty="0" smtClean="0"/>
              <a:t>In terms of time horizon</a:t>
            </a:r>
          </a:p>
          <a:p>
            <a:r>
              <a:rPr lang="en-US" dirty="0" smtClean="0"/>
              <a:t>Consistency of definition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i="1" dirty="0" smtClean="0"/>
              <a:t>Data sets used in the text are downloadable from </a:t>
            </a:r>
          </a:p>
          <a:p>
            <a:pPr>
              <a:buNone/>
            </a:pPr>
            <a:r>
              <a:rPr lang="en-US" sz="2400" i="1" dirty="0" smtClean="0"/>
              <a:t>http://www.prenhall.com/divisions/bp/app/hanke/7/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Plots one variable against another</a:t>
            </a:r>
          </a:p>
          <a:p>
            <a:r>
              <a:rPr lang="en-US" sz="2400" dirty="0" smtClean="0"/>
              <a:t>One of the simplest tools for visualization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667000"/>
          <a:ext cx="2362200" cy="31242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C000"/>
                          </a:solidFill>
                          <a:latin typeface="Arial"/>
                        </a:rPr>
                        <a:t>1049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C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52801"/>
            <a:ext cx="4495800" cy="1600199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Example: Maintenance cost and Age for nine buses (Spokane Transit)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867400"/>
            <a:ext cx="8229600" cy="914401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400" dirty="0" smtClean="0"/>
              <a:t>This is an example of cross-sectional data (observations collected in a single point of time)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772</TotalTime>
  <Words>1082</Words>
  <Application>Microsoft Office PowerPoint</Application>
  <PresentationFormat>On-screen Show (4:3)</PresentationFormat>
  <Paragraphs>229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Verve</vt:lpstr>
      <vt:lpstr>Forecasting Analytics</vt:lpstr>
      <vt:lpstr>Need for forecasting</vt:lpstr>
      <vt:lpstr>Types of forecast</vt:lpstr>
      <vt:lpstr>Forecasting steps</vt:lpstr>
      <vt:lpstr>Considerations for choosing a forecasting method</vt:lpstr>
      <vt:lpstr>Key issues in managing a forecasting process</vt:lpstr>
      <vt:lpstr>Forecasting software</vt:lpstr>
      <vt:lpstr>Data requirement</vt:lpstr>
      <vt:lpstr>Scatter diagram</vt:lpstr>
      <vt:lpstr>Scatter plot</vt:lpstr>
      <vt:lpstr>Observations</vt:lpstr>
      <vt:lpstr>Time plot</vt:lpstr>
      <vt:lpstr>Time plot</vt:lpstr>
      <vt:lpstr>Observations</vt:lpstr>
      <vt:lpstr>Lag plot</vt:lpstr>
      <vt:lpstr>Example of lagged variables: Number of VCRs sold in a month</vt:lpstr>
      <vt:lpstr>Lag plot (k = 1)</vt:lpstr>
      <vt:lpstr>Observations</vt:lpstr>
      <vt:lpstr>Autocorrelation</vt:lpstr>
      <vt:lpstr>Standard error of rk</vt:lpstr>
      <vt:lpstr>Correlogram or ACF plot</vt:lpstr>
      <vt:lpstr>Correlogram for VCR data</vt:lpstr>
      <vt:lpstr>Observations</vt:lpstr>
      <vt:lpstr>ACF plot for iid samples</vt:lpstr>
      <vt:lpstr>Observations</vt:lpstr>
      <vt:lpstr>ACF plot for electricity usage data</vt:lpstr>
      <vt:lpstr>Observations</vt:lpstr>
      <vt:lpstr>ACF of de-seasoned VCR data</vt:lpstr>
      <vt:lpstr>Observations</vt:lpstr>
      <vt:lpstr>Typical questions in exploratory analysis</vt:lpstr>
      <vt:lpstr>Additional tools for answering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41</cp:revision>
  <dcterms:created xsi:type="dcterms:W3CDTF">2014-01-02T00:35:16Z</dcterms:created>
  <dcterms:modified xsi:type="dcterms:W3CDTF">2014-04-17T10:11:20Z</dcterms:modified>
</cp:coreProperties>
</file>