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45" r:id="rId3"/>
    <p:sldId id="344" r:id="rId4"/>
    <p:sldId id="346" r:id="rId5"/>
    <p:sldId id="351" r:id="rId6"/>
    <p:sldId id="342" r:id="rId7"/>
    <p:sldId id="341" r:id="rId8"/>
    <p:sldId id="343" r:id="rId9"/>
    <p:sldId id="347" r:id="rId10"/>
    <p:sldId id="348" r:id="rId11"/>
    <p:sldId id="349" r:id="rId12"/>
    <p:sldId id="35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FFCC99"/>
    <a:srgbClr val="00FF00"/>
    <a:srgbClr val="FFFF99"/>
    <a:srgbClr val="80808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14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0" y="1524000"/>
            <a:ext cx="5562600" cy="419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Chicken-egg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5791200"/>
            <a:ext cx="6477000" cy="8381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two series appear to have similar twists and turns</a:t>
            </a:r>
          </a:p>
          <a:p>
            <a:r>
              <a:rPr lang="en-US" sz="1800" dirty="0" smtClean="0"/>
              <a:t>Yet the scatter plot shows no clear relation</a:t>
            </a:r>
            <a:endParaRPr 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4400"/>
            <a:ext cx="5715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0" y="1524000"/>
            <a:ext cx="5562600" cy="419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Chicken-egg meeting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5791200"/>
            <a:ext cx="6781800" cy="8381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Scatter plot of the two series shows no clear relation</a:t>
            </a:r>
          </a:p>
          <a:p>
            <a:r>
              <a:rPr lang="en-US" sz="1800" dirty="0" smtClean="0"/>
              <a:t>Yet the scatter plot of the differenced series show a pattern</a:t>
            </a:r>
            <a:endParaRPr lang="en-US" sz="1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06237"/>
            <a:ext cx="5791200" cy="493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Learning Forecasting Analytics is different from learning to drive a car.</a:t>
            </a:r>
          </a:p>
          <a:p>
            <a:r>
              <a:rPr lang="en-US" dirty="0" smtClean="0"/>
              <a:t>There may be different ways to answer a single question.</a:t>
            </a:r>
          </a:p>
          <a:p>
            <a:r>
              <a:rPr lang="en-US" dirty="0" smtClean="0"/>
              <a:t>Essentials</a:t>
            </a:r>
          </a:p>
          <a:p>
            <a:pPr lvl="1"/>
            <a:r>
              <a:rPr lang="en-US" dirty="0" smtClean="0"/>
              <a:t>Knowledge of tools,</a:t>
            </a:r>
          </a:p>
          <a:p>
            <a:pPr lvl="1"/>
            <a:r>
              <a:rPr lang="en-US" dirty="0" smtClean="0"/>
              <a:t>Awareness of pitfalls,</a:t>
            </a:r>
          </a:p>
          <a:p>
            <a:pPr lvl="1"/>
            <a:r>
              <a:rPr lang="en-US" dirty="0" smtClean="0"/>
              <a:t>Lots of practice 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dependable </a:t>
            </a:r>
            <a:r>
              <a:rPr lang="en-US" dirty="0" smtClean="0"/>
              <a:t>step-by-step guide may be elusive.</a:t>
            </a:r>
          </a:p>
          <a:p>
            <a:r>
              <a:rPr lang="en-US" dirty="0" smtClean="0"/>
              <a:t>Learning from examples is not unscientific. That’s the way we all learnt our first language!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524000"/>
            <a:ext cx="44196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Black-box model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Input-output relation is governed by layers of inter-connected processing elements (‘neurons’).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Weighted combination of output of one layer is fed as input to next layer.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There can be one or more hidden layers.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Weights are updated recursively to make the ‘network’ learn to produce output close to ‘ideal’ output.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This is done through ‘training data’.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Output can be continuous or binary.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No error estimate is available.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648200" y="1736724"/>
            <a:ext cx="4267200" cy="466407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upload.wikimedia.org/wikipedia/commons/thumb/4/46/Colored_neural_network.svg/300px-Colored_neural_network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01048" y="1845278"/>
            <a:ext cx="3785752" cy="4555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 and GARCH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ARCH(</a:t>
            </a:r>
            <a:r>
              <a:rPr lang="en-US" i="1" dirty="0" smtClean="0">
                <a:solidFill>
                  <a:srgbClr val="FFFF00"/>
                </a:solidFill>
              </a:rPr>
              <a:t>q</a:t>
            </a:r>
            <a:r>
              <a:rPr lang="en-US" dirty="0" smtClean="0"/>
              <a:t>)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GARCH(</a:t>
            </a:r>
            <a:r>
              <a:rPr lang="en-US" i="1" dirty="0" err="1" smtClean="0">
                <a:solidFill>
                  <a:srgbClr val="FFFF00"/>
                </a:solidFill>
              </a:rPr>
              <a:t>p</a:t>
            </a:r>
            <a:r>
              <a:rPr lang="en-US" dirty="0" err="1" smtClean="0"/>
              <a:t>,</a:t>
            </a:r>
            <a:r>
              <a:rPr lang="en-US" i="1" dirty="0" err="1" smtClean="0">
                <a:solidFill>
                  <a:srgbClr val="FFFF00"/>
                </a:solidFill>
              </a:rPr>
              <a:t>q</a:t>
            </a:r>
            <a:r>
              <a:rPr lang="en-US" dirty="0" smtClean="0"/>
              <a:t>)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models seek to incorporate volatilities observed in certain time series </a:t>
            </a:r>
          </a:p>
          <a:p>
            <a:pPr lvl="1"/>
            <a:r>
              <a:rPr lang="en-US" dirty="0" smtClean="0"/>
              <a:t>stock prices</a:t>
            </a:r>
          </a:p>
          <a:p>
            <a:pPr lvl="1"/>
            <a:r>
              <a:rPr lang="en-US" dirty="0" smtClean="0"/>
              <a:t>exchange rate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477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286000"/>
            <a:ext cx="1455738" cy="479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36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962400"/>
            <a:ext cx="1455738" cy="479425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730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730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581400"/>
            <a:ext cx="4906963" cy="1273175"/>
          </a:xfrm>
          <a:prstGeom prst="rect">
            <a:avLst/>
          </a:prstGeom>
          <a:noFill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730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2286000"/>
            <a:ext cx="4754563" cy="533400"/>
          </a:xfrm>
          <a:prstGeom prst="rect">
            <a:avLst/>
          </a:prstGeom>
          <a:noFill/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in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it is</a:t>
            </a:r>
          </a:p>
          <a:p>
            <a:pPr lvl="1"/>
            <a:r>
              <a:rPr lang="en-US" dirty="0" smtClean="0"/>
              <a:t>A way of specifying pattern of errors associated with estimation, prediction, etc.</a:t>
            </a:r>
          </a:p>
          <a:p>
            <a:r>
              <a:rPr lang="en-US" dirty="0" smtClean="0"/>
              <a:t>How it works</a:t>
            </a:r>
          </a:p>
          <a:p>
            <a:pPr lvl="1"/>
            <a:r>
              <a:rPr lang="en-US" dirty="0" smtClean="0"/>
              <a:t>Errors arise from sample-to-sample variation.</a:t>
            </a:r>
          </a:p>
          <a:p>
            <a:pPr lvl="1"/>
            <a:r>
              <a:rPr lang="en-US" dirty="0" smtClean="0"/>
              <a:t>Multiple sets of artificial data are created by ‘re-sampling’ from the available data.</a:t>
            </a:r>
          </a:p>
          <a:p>
            <a:pPr lvl="1"/>
            <a:r>
              <a:rPr lang="en-US" dirty="0" smtClean="0"/>
              <a:t>Chosen procedure is repeated with artificial samples.</a:t>
            </a:r>
          </a:p>
          <a:p>
            <a:pPr lvl="1"/>
            <a:r>
              <a:rPr lang="en-US" dirty="0" smtClean="0"/>
              <a:t>Variation in outcome is measured and specified.</a:t>
            </a:r>
          </a:p>
          <a:p>
            <a:r>
              <a:rPr lang="en-US" dirty="0" smtClean="0"/>
              <a:t>When it is used</a:t>
            </a:r>
          </a:p>
          <a:p>
            <a:pPr lvl="1"/>
            <a:r>
              <a:rPr lang="en-US" dirty="0" smtClean="0"/>
              <a:t>When model-based specification is unreliable.</a:t>
            </a:r>
          </a:p>
          <a:p>
            <a:pPr lvl="1"/>
            <a:r>
              <a:rPr lang="en-US" dirty="0" smtClean="0"/>
              <a:t>When theoretical calculations are difficult.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Growth models – Michael K. Evans (2002), </a:t>
            </a:r>
            <a:r>
              <a:rPr lang="en-US" i="1" dirty="0" smtClean="0"/>
              <a:t>Practical Business Forecasting</a:t>
            </a:r>
            <a:r>
              <a:rPr lang="en-US" dirty="0" smtClean="0"/>
              <a:t>, Blackwell, Section 10.2.</a:t>
            </a:r>
          </a:p>
          <a:p>
            <a:r>
              <a:rPr lang="en-US" dirty="0" smtClean="0"/>
              <a:t>Logistic regression – </a:t>
            </a:r>
            <a:r>
              <a:rPr lang="en-US" dirty="0" err="1" smtClean="0"/>
              <a:t>Kieth</a:t>
            </a:r>
            <a:r>
              <a:rPr lang="en-US" dirty="0" smtClean="0"/>
              <a:t> </a:t>
            </a:r>
            <a:r>
              <a:rPr lang="en-US" dirty="0" err="1" smtClean="0"/>
              <a:t>Ord</a:t>
            </a:r>
            <a:r>
              <a:rPr lang="en-US" dirty="0" smtClean="0"/>
              <a:t> (2011), </a:t>
            </a:r>
            <a:r>
              <a:rPr lang="en-US" i="1" dirty="0" smtClean="0"/>
              <a:t>Principles of Business Forecasting</a:t>
            </a:r>
            <a:r>
              <a:rPr lang="en-US" dirty="0" smtClean="0"/>
              <a:t>, 1</a:t>
            </a:r>
            <a:r>
              <a:rPr lang="en-US" baseline="30000" dirty="0" smtClean="0"/>
              <a:t>st</a:t>
            </a:r>
            <a:r>
              <a:rPr lang="en-US" dirty="0" smtClean="0"/>
              <a:t> Edition, </a:t>
            </a:r>
            <a:r>
              <a:rPr lang="en-US" dirty="0" err="1" smtClean="0"/>
              <a:t>Cengage</a:t>
            </a:r>
            <a:r>
              <a:rPr lang="en-US" dirty="0" smtClean="0"/>
              <a:t> Learning, Section 10.3.</a:t>
            </a:r>
          </a:p>
          <a:p>
            <a:r>
              <a:rPr lang="en-US" dirty="0" smtClean="0"/>
              <a:t>Neural networks – G. Peter Zhang (2003), </a:t>
            </a:r>
            <a:r>
              <a:rPr lang="en-US" i="1" dirty="0" smtClean="0"/>
              <a:t>Neural Networks in Business Forecasting</a:t>
            </a:r>
            <a:r>
              <a:rPr lang="en-US" dirty="0" smtClean="0"/>
              <a:t>, Information Science Publishing; Douglas C. Montgomery, Cheryl L. Jennings and </a:t>
            </a:r>
            <a:r>
              <a:rPr lang="en-US" dirty="0" err="1" smtClean="0"/>
              <a:t>Mutar</a:t>
            </a:r>
            <a:r>
              <a:rPr lang="en-US" dirty="0" smtClean="0"/>
              <a:t> </a:t>
            </a:r>
            <a:r>
              <a:rPr lang="en-US" dirty="0" err="1" smtClean="0"/>
              <a:t>Kulahci</a:t>
            </a:r>
            <a:r>
              <a:rPr lang="en-US" dirty="0" smtClean="0"/>
              <a:t> (2008), </a:t>
            </a:r>
            <a:r>
              <a:rPr lang="en-US" i="1" dirty="0" smtClean="0"/>
              <a:t>Introduction to Time Series Analysis and Forecasting</a:t>
            </a:r>
            <a:r>
              <a:rPr lang="en-US" dirty="0" smtClean="0"/>
              <a:t>, Wiley, Section 7.7.</a:t>
            </a:r>
          </a:p>
          <a:p>
            <a:r>
              <a:rPr lang="en-US" dirty="0" smtClean="0"/>
              <a:t>ARCH/GARCH – Douglas C. Montgomery, Cheryl L. Jennings and </a:t>
            </a:r>
            <a:r>
              <a:rPr lang="en-US" dirty="0" err="1" smtClean="0"/>
              <a:t>Mutar</a:t>
            </a:r>
            <a:r>
              <a:rPr lang="en-US" dirty="0" smtClean="0"/>
              <a:t> </a:t>
            </a:r>
            <a:r>
              <a:rPr lang="en-US" dirty="0" err="1" smtClean="0"/>
              <a:t>Kulahci</a:t>
            </a:r>
            <a:r>
              <a:rPr lang="en-US" dirty="0" smtClean="0"/>
              <a:t> (2008), </a:t>
            </a:r>
            <a:r>
              <a:rPr lang="en-US" i="1" dirty="0" smtClean="0"/>
              <a:t>Introduction to Time Series Analysis and Forecasting</a:t>
            </a:r>
            <a:r>
              <a:rPr lang="en-US" dirty="0" smtClean="0"/>
              <a:t>, Wiley, Section 7.3.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sense in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range of methods have been taught and illustrated</a:t>
            </a:r>
          </a:p>
          <a:p>
            <a:r>
              <a:rPr lang="en-US" dirty="0" smtClean="0"/>
              <a:t>How a method is to be used may be governed by</a:t>
            </a:r>
          </a:p>
          <a:p>
            <a:pPr lvl="1"/>
            <a:r>
              <a:rPr lang="en-US" dirty="0" smtClean="0"/>
              <a:t>The circumstances of data collection</a:t>
            </a:r>
          </a:p>
          <a:p>
            <a:pPr lvl="1"/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Outcome of initial analysis</a:t>
            </a:r>
          </a:p>
          <a:p>
            <a:pPr lvl="1"/>
            <a:r>
              <a:rPr lang="en-US" dirty="0" smtClean="0"/>
              <a:t>The analyst’s ability to pick up patterns from a plot</a:t>
            </a:r>
          </a:p>
          <a:p>
            <a:r>
              <a:rPr lang="en-US" dirty="0" smtClean="0"/>
              <a:t>Two examples…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1660525"/>
            <a:ext cx="7315200" cy="413067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Forecast: Energy usage for Washington Water power (1980-1996)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6091535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Forecast is in line with past experience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619999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1660525"/>
            <a:ext cx="7315200" cy="413067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Forecast: Energy usage for Washington Water power (1980-1996)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6091535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forecast in line with past experience of Q3?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5000" y="1447800"/>
            <a:ext cx="5334000" cy="4038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Chicken-egg 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562600"/>
            <a:ext cx="8153400" cy="1295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FF00"/>
                </a:solidFill>
              </a:rPr>
              <a:t>chicken</a:t>
            </a:r>
            <a:r>
              <a:rPr lang="en-US" sz="1800" dirty="0" smtClean="0"/>
              <a:t>: number of chickens (December 1 population of all US chickens excluding commercial broilers),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egg</a:t>
            </a:r>
            <a:r>
              <a:rPr lang="en-US" sz="1800" dirty="0" smtClean="0"/>
              <a:t>: number of eggs (US egg production in millions of dozens).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04507"/>
            <a:ext cx="5715000" cy="431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4856</TotalTime>
  <Words>540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Forecasting Analytics</vt:lpstr>
      <vt:lpstr>Neural networks</vt:lpstr>
      <vt:lpstr>ARCH and GARCH models</vt:lpstr>
      <vt:lpstr>Bootstrap in forecasting</vt:lpstr>
      <vt:lpstr>Further reading</vt:lpstr>
      <vt:lpstr>Common sense in forecasting</vt:lpstr>
      <vt:lpstr>Forecast: Energy usage for Washington Water power (1980-1996)</vt:lpstr>
      <vt:lpstr>Forecast: Energy usage for Washington Water power (1980-1996)</vt:lpstr>
      <vt:lpstr>The Chicken-egg story</vt:lpstr>
      <vt:lpstr>Chicken-egg scatter plot</vt:lpstr>
      <vt:lpstr>Chicken-egg meeting point</vt:lpstr>
      <vt:lpstr>To summarize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302</cp:revision>
  <dcterms:created xsi:type="dcterms:W3CDTF">2014-01-02T00:35:16Z</dcterms:created>
  <dcterms:modified xsi:type="dcterms:W3CDTF">2014-04-18T07:06:59Z</dcterms:modified>
</cp:coreProperties>
</file>