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61" r:id="rId5"/>
    <p:sldId id="259" r:id="rId6"/>
    <p:sldId id="266" r:id="rId7"/>
    <p:sldId id="267" r:id="rId8"/>
    <p:sldId id="271" r:id="rId9"/>
    <p:sldId id="268" r:id="rId10"/>
    <p:sldId id="269" r:id="rId11"/>
    <p:sldId id="270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96" d="100"/>
          <a:sy n="96" d="100"/>
        </p:scale>
        <p:origin x="-1140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ABF8-2731-4B45-AA14-379831775321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ABF8-2731-4B45-AA14-379831775321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ABF8-2731-4B45-AA14-379831775321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ABF8-2731-4B45-AA14-379831775321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ABF8-2731-4B45-AA14-379831775321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ABF8-2731-4B45-AA14-379831775321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ABF8-2731-4B45-AA14-379831775321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ABF8-2731-4B45-AA14-379831775321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ABF8-2731-4B45-AA14-379831775321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ABF8-2731-4B45-AA14-379831775321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ABF8-2731-4B45-AA14-379831775321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BCFABF8-2731-4B45-AA14-379831775321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Forecasting Analytics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Session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Sears sales data: ACF of 5-point MA residuals</a:t>
            </a:r>
            <a:endParaRPr lang="en-US" dirty="0"/>
          </a:p>
        </p:txBody>
      </p:sp>
      <p:pic>
        <p:nvPicPr>
          <p:cNvPr id="563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828800" y="2125662"/>
            <a:ext cx="5486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Sears sales data: ACF of Exponential smoothing residuals</a:t>
            </a:r>
            <a:endParaRPr lang="en-US" dirty="0"/>
          </a:p>
        </p:txBody>
      </p:sp>
      <p:pic>
        <p:nvPicPr>
          <p:cNvPr id="573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828800" y="2125662"/>
            <a:ext cx="5486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Example: Monthly sales for All US retail stores,1983-1995 (Table 3.8)</a:t>
            </a:r>
            <a:endParaRPr lang="en-US" sz="3600" dirty="0"/>
          </a:p>
        </p:txBody>
      </p:sp>
      <p:pic>
        <p:nvPicPr>
          <p:cNvPr id="481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213472" y="1600200"/>
            <a:ext cx="4717055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Autocorrelation function for retail sales</a:t>
            </a:r>
            <a:endParaRPr lang="en-US" dirty="0"/>
          </a:p>
        </p:txBody>
      </p:sp>
      <p:pic>
        <p:nvPicPr>
          <p:cNvPr id="491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862137" y="2154237"/>
            <a:ext cx="5419725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Time plot of US Monthly retail sales: differenced</a:t>
            </a:r>
            <a:endParaRPr lang="en-US" dirty="0"/>
          </a:p>
        </p:txBody>
      </p:sp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905000"/>
            <a:ext cx="7696200" cy="4555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ACF of US Monthly retail sales: differenced</a:t>
            </a:r>
            <a:endParaRPr lang="en-US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905000"/>
            <a:ext cx="7696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Forecast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Forecast error is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model is adequate, forecast error should contain no information</a:t>
            </a:r>
          </a:p>
          <a:p>
            <a:r>
              <a:rPr lang="en-US" dirty="0" smtClean="0"/>
              <a:t>Plots of </a:t>
            </a:r>
            <a:r>
              <a:rPr lang="en-US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i="1" baseline="-250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/>
              <a:t> should resemble that of ‘white noise’ or uncorrelated random numbers with 0 mean and constant variance</a:t>
            </a:r>
          </a:p>
          <a:p>
            <a:pPr>
              <a:buNone/>
            </a:pPr>
            <a:r>
              <a:rPr lang="en-US" dirty="0" smtClean="0"/>
              <a:t>	(There should be NO PATTERN).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57400" y="2514600"/>
            <a:ext cx="1638300" cy="466725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923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plots of ‘white noise’</a:t>
            </a:r>
            <a:endParaRPr lang="en-US" dirty="0"/>
          </a:p>
        </p:txBody>
      </p:sp>
      <p:pic>
        <p:nvPicPr>
          <p:cNvPr id="460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447800"/>
            <a:ext cx="3581400" cy="238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1447800"/>
            <a:ext cx="3581400" cy="238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4267200"/>
            <a:ext cx="36576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810000" y="1535668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Time plot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6216" y="3364468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Lag plot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86200" y="4278868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ACF plot </a:t>
            </a:r>
          </a:p>
        </p:txBody>
      </p:sp>
      <p:pic>
        <p:nvPicPr>
          <p:cNvPr id="4608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05400" y="4267200"/>
            <a:ext cx="36576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3886200" y="6260068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Histogram 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rot="10800000">
            <a:off x="3886200" y="1905000"/>
            <a:ext cx="914400" cy="1588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>
            <a:off x="3962400" y="4648200"/>
            <a:ext cx="914400" cy="1588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267200" y="3733800"/>
            <a:ext cx="914400" cy="1588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191000" y="6629400"/>
            <a:ext cx="914400" cy="1588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Formal test for checking randomness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Portmanteau test (</a:t>
            </a:r>
            <a:r>
              <a:rPr lang="en-US" sz="2800" dirty="0" err="1" smtClean="0"/>
              <a:t>Ljung</a:t>
            </a:r>
            <a:r>
              <a:rPr lang="en-US" sz="2800" dirty="0" smtClean="0"/>
              <a:t>-Box) on ACFs of </a:t>
            </a:r>
            <a:r>
              <a:rPr lang="en-US" sz="2800" i="1" dirty="0" smtClean="0"/>
              <a:t>the residuals</a:t>
            </a:r>
            <a:r>
              <a:rPr lang="en-US" sz="2800" dirty="0" smtClean="0"/>
              <a:t>: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i="1" dirty="0" smtClean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Q </a:t>
            </a:r>
            <a:r>
              <a:rPr lang="en-US" sz="2800" dirty="0" smtClean="0"/>
              <a:t>has to be compared with cut-off of chi-square distribution with </a:t>
            </a:r>
            <a:r>
              <a:rPr lang="en-US" sz="2800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dirty="0" smtClean="0"/>
              <a:t> degrees of freedom.</a:t>
            </a:r>
          </a:p>
          <a:p>
            <a:r>
              <a:rPr lang="en-US" sz="2800" dirty="0" smtClean="0"/>
              <a:t>If it is smaller than the cut-off, the residuals can be said to be random.</a:t>
            </a:r>
            <a:endParaRPr lang="en-US" sz="2800" dirty="0"/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0177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38400" y="2743200"/>
            <a:ext cx="3253946" cy="114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 measures of forecast error (for comparing models)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0240"/>
            <a:ext cx="8229600" cy="470916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dirty="0" smtClean="0"/>
              <a:t>Mean absolute deviation</a:t>
            </a:r>
          </a:p>
          <a:p>
            <a:pPr>
              <a:spcAft>
                <a:spcPts val="600"/>
              </a:spcAft>
            </a:pPr>
            <a:endParaRPr lang="en-US" sz="2400" dirty="0" smtClean="0"/>
          </a:p>
          <a:p>
            <a:pPr>
              <a:spcAft>
                <a:spcPts val="600"/>
              </a:spcAft>
            </a:pPr>
            <a:r>
              <a:rPr lang="en-US" sz="2400" dirty="0" smtClean="0"/>
              <a:t>Mean squared error</a:t>
            </a:r>
          </a:p>
          <a:p>
            <a:pPr>
              <a:spcAft>
                <a:spcPts val="600"/>
              </a:spcAft>
            </a:pPr>
            <a:endParaRPr lang="en-US" sz="2400" dirty="0" smtClean="0"/>
          </a:p>
          <a:p>
            <a:pPr>
              <a:spcAft>
                <a:spcPts val="600"/>
              </a:spcAft>
            </a:pPr>
            <a:r>
              <a:rPr lang="en-US" sz="2400" dirty="0" smtClean="0"/>
              <a:t>Root mean squared error</a:t>
            </a:r>
          </a:p>
          <a:p>
            <a:pPr>
              <a:spcAft>
                <a:spcPts val="600"/>
              </a:spcAft>
            </a:pPr>
            <a:endParaRPr lang="en-US" sz="2400" dirty="0" smtClean="0"/>
          </a:p>
          <a:p>
            <a:pPr>
              <a:spcAft>
                <a:spcPts val="600"/>
              </a:spcAft>
            </a:pPr>
            <a:r>
              <a:rPr lang="en-US" sz="2400" dirty="0" smtClean="0"/>
              <a:t>Mean percentage error</a:t>
            </a:r>
          </a:p>
          <a:p>
            <a:endParaRPr lang="en-US" sz="2400" dirty="0" smtClean="0"/>
          </a:p>
          <a:p>
            <a:r>
              <a:rPr lang="en-US" sz="2400" dirty="0" smtClean="0"/>
              <a:t>Mean absolute percentage error  </a:t>
            </a:r>
          </a:p>
          <a:p>
            <a:endParaRPr lang="en-US" sz="2400" dirty="0"/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710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62600" y="1660849"/>
            <a:ext cx="2209800" cy="1082351"/>
          </a:xfrm>
          <a:prstGeom prst="rect">
            <a:avLst/>
          </a:prstGeom>
          <a:noFill/>
        </p:spPr>
      </p:pic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91001" y="2695617"/>
            <a:ext cx="1981200" cy="1038183"/>
          </a:xfrm>
          <a:prstGeom prst="rect">
            <a:avLst/>
          </a:prstGeom>
          <a:noFill/>
        </p:spPr>
      </p:pic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77000" y="3474115"/>
            <a:ext cx="2438400" cy="1478885"/>
          </a:xfrm>
          <a:prstGeom prst="rect">
            <a:avLst/>
          </a:prstGeom>
          <a:noFill/>
        </p:spPr>
      </p:pic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7111" name="Picture 7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48200" y="4724400"/>
            <a:ext cx="2009140" cy="1066800"/>
          </a:xfrm>
          <a:prstGeom prst="rect">
            <a:avLst/>
          </a:prstGeom>
          <a:noFill/>
        </p:spPr>
      </p:pic>
      <p:sp>
        <p:nvSpPr>
          <p:cNvPr id="471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7113" name="Picture 9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77000" y="5702066"/>
            <a:ext cx="2438400" cy="10797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Example: Number of customers requiring repair work (Table 3-7)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670016" y="1905000"/>
          <a:ext cx="7855087" cy="4043387"/>
        </p:xfrm>
        <a:graphic>
          <a:graphicData uri="http://schemas.openxmlformats.org/drawingml/2006/table">
            <a:tbl>
              <a:tblPr/>
              <a:tblGrid>
                <a:gridCol w="1158784"/>
                <a:gridCol w="947608"/>
                <a:gridCol w="1535911"/>
                <a:gridCol w="1053196"/>
                <a:gridCol w="1053196"/>
                <a:gridCol w="1053196"/>
                <a:gridCol w="1053196"/>
              </a:tblGrid>
              <a:tr h="559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C000"/>
                          </a:solidFill>
                          <a:latin typeface="Arial"/>
                        </a:rPr>
                        <a:t>Customers </a:t>
                      </a:r>
                      <a:r>
                        <a:rPr lang="en-US" sz="1800" b="0" i="0" u="none" strike="noStrike" dirty="0" err="1">
                          <a:solidFill>
                            <a:srgbClr val="FFC000"/>
                          </a:solidFill>
                          <a:latin typeface="Arial"/>
                        </a:rPr>
                        <a:t>Y_t</a:t>
                      </a:r>
                      <a:endParaRPr lang="en-US" sz="1800" b="0" i="0" u="none" strike="noStrike" dirty="0">
                        <a:solidFill>
                          <a:srgbClr val="FFC000"/>
                        </a:solidFill>
                        <a:latin typeface="Arial"/>
                      </a:endParaRPr>
                    </a:p>
                  </a:txBody>
                  <a:tcPr marL="16456" marR="16456" marT="1645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FFC000"/>
                          </a:solidFill>
                          <a:latin typeface="Arial"/>
                        </a:rPr>
                        <a:t>Fitted value</a:t>
                      </a:r>
                    </a:p>
                    <a:p>
                      <a:pPr algn="ctr" fontAlgn="b"/>
                      <a:endParaRPr lang="en-US" sz="1800" b="0" i="0" u="none" strike="noStrike" dirty="0">
                        <a:solidFill>
                          <a:srgbClr val="FFC000"/>
                        </a:solidFill>
                        <a:latin typeface="Arial"/>
                      </a:endParaRPr>
                    </a:p>
                  </a:txBody>
                  <a:tcPr marL="16456" marR="16456" marT="16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FFC000"/>
                          </a:solidFill>
                          <a:latin typeface="Arial"/>
                        </a:rPr>
                        <a:t>Residual</a:t>
                      </a:r>
                    </a:p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FFC000"/>
                          </a:solidFill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FFC000"/>
                          </a:solidFill>
                          <a:latin typeface="Arial"/>
                        </a:rPr>
                        <a:t>e_t</a:t>
                      </a:r>
                      <a:endParaRPr lang="en-US" sz="1800" b="0" i="0" u="none" strike="noStrike" dirty="0">
                        <a:solidFill>
                          <a:srgbClr val="FFC000"/>
                        </a:solidFill>
                        <a:latin typeface="Arial"/>
                      </a:endParaRPr>
                    </a:p>
                  </a:txBody>
                  <a:tcPr marL="16456" marR="16456" marT="16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|e_t|</a:t>
                      </a:r>
                    </a:p>
                  </a:txBody>
                  <a:tcPr marL="16456" marR="16456" marT="16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e_t^2</a:t>
                      </a:r>
                    </a:p>
                  </a:txBody>
                  <a:tcPr marL="16456" marR="16456" marT="16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e_t/Y_t</a:t>
                      </a:r>
                    </a:p>
                  </a:txBody>
                  <a:tcPr marL="16456" marR="16456" marT="16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|e_t/Y_t|</a:t>
                      </a:r>
                    </a:p>
                  </a:txBody>
                  <a:tcPr marL="16456" marR="16456" marT="16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8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58</a:t>
                      </a:r>
                    </a:p>
                  </a:txBody>
                  <a:tcPr marL="16456" marR="16456" marT="1645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C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16456" marR="16456" marT="16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16456" marR="16456" marT="16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16456" marR="16456" marT="16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16456" marR="16456" marT="16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16456" marR="16456" marT="16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16456" marR="16456" marT="16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8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54</a:t>
                      </a:r>
                    </a:p>
                  </a:txBody>
                  <a:tcPr marL="16456" marR="16456" marT="1645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C000"/>
                          </a:solidFill>
                          <a:latin typeface="Arial"/>
                        </a:rPr>
                        <a:t>58</a:t>
                      </a:r>
                    </a:p>
                  </a:txBody>
                  <a:tcPr marL="16456" marR="16456" marT="16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C000"/>
                          </a:solidFill>
                          <a:latin typeface="Arial"/>
                        </a:rPr>
                        <a:t>-4</a:t>
                      </a:r>
                    </a:p>
                  </a:txBody>
                  <a:tcPr marL="16456" marR="16456" marT="16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16456" marR="16456" marT="16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16</a:t>
                      </a:r>
                    </a:p>
                  </a:txBody>
                  <a:tcPr marL="16456" marR="16456" marT="16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-0.07407</a:t>
                      </a:r>
                    </a:p>
                  </a:txBody>
                  <a:tcPr marL="16456" marR="16456" marT="16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0.074074</a:t>
                      </a:r>
                    </a:p>
                  </a:txBody>
                  <a:tcPr marL="16456" marR="16456" marT="16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8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60</a:t>
                      </a:r>
                    </a:p>
                  </a:txBody>
                  <a:tcPr marL="16456" marR="16456" marT="1645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54</a:t>
                      </a:r>
                    </a:p>
                  </a:txBody>
                  <a:tcPr marL="16456" marR="16456" marT="16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C000"/>
                          </a:solidFill>
                          <a:latin typeface="Arial"/>
                        </a:rPr>
                        <a:t>6</a:t>
                      </a:r>
                    </a:p>
                  </a:txBody>
                  <a:tcPr marL="16456" marR="16456" marT="16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6</a:t>
                      </a:r>
                    </a:p>
                  </a:txBody>
                  <a:tcPr marL="16456" marR="16456" marT="16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36</a:t>
                      </a:r>
                    </a:p>
                  </a:txBody>
                  <a:tcPr marL="16456" marR="16456" marT="16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0.1</a:t>
                      </a:r>
                    </a:p>
                  </a:txBody>
                  <a:tcPr marL="16456" marR="16456" marT="16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0.1</a:t>
                      </a:r>
                    </a:p>
                  </a:txBody>
                  <a:tcPr marL="16456" marR="16456" marT="16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8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55</a:t>
                      </a:r>
                    </a:p>
                  </a:txBody>
                  <a:tcPr marL="16456" marR="16456" marT="1645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60</a:t>
                      </a:r>
                    </a:p>
                  </a:txBody>
                  <a:tcPr marL="16456" marR="16456" marT="16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C000"/>
                          </a:solidFill>
                          <a:latin typeface="Arial"/>
                        </a:rPr>
                        <a:t>-5</a:t>
                      </a:r>
                    </a:p>
                  </a:txBody>
                  <a:tcPr marL="16456" marR="16456" marT="16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C000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16456" marR="16456" marT="16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25</a:t>
                      </a:r>
                    </a:p>
                  </a:txBody>
                  <a:tcPr marL="16456" marR="16456" marT="16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-0.09091</a:t>
                      </a:r>
                    </a:p>
                  </a:txBody>
                  <a:tcPr marL="16456" marR="16456" marT="16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0.090909</a:t>
                      </a:r>
                    </a:p>
                  </a:txBody>
                  <a:tcPr marL="16456" marR="16456" marT="16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8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62</a:t>
                      </a:r>
                    </a:p>
                  </a:txBody>
                  <a:tcPr marL="16456" marR="16456" marT="1645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55</a:t>
                      </a:r>
                    </a:p>
                  </a:txBody>
                  <a:tcPr marL="16456" marR="16456" marT="16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7</a:t>
                      </a:r>
                    </a:p>
                  </a:txBody>
                  <a:tcPr marL="16456" marR="16456" marT="16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7</a:t>
                      </a:r>
                    </a:p>
                  </a:txBody>
                  <a:tcPr marL="16456" marR="16456" marT="16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49</a:t>
                      </a:r>
                    </a:p>
                  </a:txBody>
                  <a:tcPr marL="16456" marR="16456" marT="16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0.112903</a:t>
                      </a:r>
                    </a:p>
                  </a:txBody>
                  <a:tcPr marL="16456" marR="16456" marT="16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0.112903</a:t>
                      </a:r>
                    </a:p>
                  </a:txBody>
                  <a:tcPr marL="16456" marR="16456" marT="16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8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62</a:t>
                      </a:r>
                    </a:p>
                  </a:txBody>
                  <a:tcPr marL="16456" marR="16456" marT="1645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62</a:t>
                      </a:r>
                    </a:p>
                  </a:txBody>
                  <a:tcPr marL="16456" marR="16456" marT="16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16456" marR="16456" marT="16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C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16456" marR="16456" marT="16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16456" marR="16456" marT="16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16456" marR="16456" marT="16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16456" marR="16456" marT="16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8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65</a:t>
                      </a:r>
                    </a:p>
                  </a:txBody>
                  <a:tcPr marL="16456" marR="16456" marT="1645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62</a:t>
                      </a:r>
                    </a:p>
                  </a:txBody>
                  <a:tcPr marL="16456" marR="16456" marT="16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16456" marR="16456" marT="16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16456" marR="16456" marT="16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9</a:t>
                      </a:r>
                    </a:p>
                  </a:txBody>
                  <a:tcPr marL="16456" marR="16456" marT="16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0.046154</a:t>
                      </a:r>
                    </a:p>
                  </a:txBody>
                  <a:tcPr marL="16456" marR="16456" marT="16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0.046154</a:t>
                      </a:r>
                    </a:p>
                  </a:txBody>
                  <a:tcPr marL="16456" marR="16456" marT="16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8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63</a:t>
                      </a:r>
                    </a:p>
                  </a:txBody>
                  <a:tcPr marL="16456" marR="16456" marT="1645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65</a:t>
                      </a:r>
                    </a:p>
                  </a:txBody>
                  <a:tcPr marL="16456" marR="16456" marT="16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-2</a:t>
                      </a:r>
                    </a:p>
                  </a:txBody>
                  <a:tcPr marL="16456" marR="16456" marT="16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16456" marR="16456" marT="16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16456" marR="16456" marT="16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-0.03175</a:t>
                      </a:r>
                    </a:p>
                  </a:txBody>
                  <a:tcPr marL="16456" marR="16456" marT="16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0.031746</a:t>
                      </a:r>
                    </a:p>
                  </a:txBody>
                  <a:tcPr marL="16456" marR="16456" marT="16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8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70</a:t>
                      </a:r>
                    </a:p>
                  </a:txBody>
                  <a:tcPr marL="16456" marR="16456" marT="1645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63</a:t>
                      </a:r>
                    </a:p>
                  </a:txBody>
                  <a:tcPr marL="16456" marR="16456" marT="16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7</a:t>
                      </a:r>
                    </a:p>
                  </a:txBody>
                  <a:tcPr marL="16456" marR="16456" marT="16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7</a:t>
                      </a:r>
                    </a:p>
                  </a:txBody>
                  <a:tcPr marL="16456" marR="16456" marT="16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C000"/>
                          </a:solidFill>
                          <a:latin typeface="Arial"/>
                        </a:rPr>
                        <a:t>49</a:t>
                      </a:r>
                    </a:p>
                  </a:txBody>
                  <a:tcPr marL="16456" marR="16456" marT="16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0.1</a:t>
                      </a:r>
                    </a:p>
                  </a:txBody>
                  <a:tcPr marL="16456" marR="16456" marT="16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0.1</a:t>
                      </a:r>
                    </a:p>
                  </a:txBody>
                  <a:tcPr marL="16456" marR="16456" marT="16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8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16456" marR="16456" marT="1645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16456" marR="16456" marT="16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Arial"/>
                        </a:rPr>
                        <a:t>MAD</a:t>
                      </a:r>
                    </a:p>
                  </a:txBody>
                  <a:tcPr marL="16456" marR="16456" marT="16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Arial"/>
                        </a:rPr>
                        <a:t>MSE</a:t>
                      </a:r>
                    </a:p>
                  </a:txBody>
                  <a:tcPr marL="16456" marR="16456" marT="16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Arial"/>
                        </a:rPr>
                        <a:t>RMSE</a:t>
                      </a:r>
                    </a:p>
                  </a:txBody>
                  <a:tcPr marL="16456" marR="16456" marT="16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Arial"/>
                        </a:rPr>
                        <a:t>MPE</a:t>
                      </a:r>
                    </a:p>
                  </a:txBody>
                  <a:tcPr marL="16456" marR="16456" marT="16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Arial"/>
                        </a:rPr>
                        <a:t>MAPE</a:t>
                      </a:r>
                    </a:p>
                  </a:txBody>
                  <a:tcPr marL="16456" marR="16456" marT="16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2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16456" marR="16456" marT="1645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16456" marR="16456" marT="16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Arial"/>
                        </a:rPr>
                        <a:t>4.25</a:t>
                      </a:r>
                    </a:p>
                  </a:txBody>
                  <a:tcPr marL="16456" marR="16456" marT="16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Arial"/>
                        </a:rPr>
                        <a:t>23.5</a:t>
                      </a:r>
                    </a:p>
                  </a:txBody>
                  <a:tcPr marL="16456" marR="16456" marT="16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Arial"/>
                        </a:rPr>
                        <a:t>4.85</a:t>
                      </a:r>
                    </a:p>
                  </a:txBody>
                  <a:tcPr marL="16456" marR="16456" marT="16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Arial"/>
                        </a:rPr>
                        <a:t>0.0203</a:t>
                      </a:r>
                    </a:p>
                  </a:txBody>
                  <a:tcPr marL="16456" marR="16456" marT="16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Arial"/>
                        </a:rPr>
                        <a:t>0.0695</a:t>
                      </a:r>
                    </a:p>
                  </a:txBody>
                  <a:tcPr marL="16456" marR="16456" marT="16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47800" y="6183868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Forecast method: Last sample</a:t>
            </a:r>
            <a:endParaRPr lang="en-US" dirty="0"/>
          </a:p>
        </p:txBody>
      </p:sp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2231" name="Picture 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53000" y="6172200"/>
            <a:ext cx="1419225" cy="466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Example: Number of customers requiring repair work (Table 3-7)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670016" y="1905000"/>
          <a:ext cx="7855087" cy="3739857"/>
        </p:xfrm>
        <a:graphic>
          <a:graphicData uri="http://schemas.openxmlformats.org/drawingml/2006/table">
            <a:tbl>
              <a:tblPr/>
              <a:tblGrid>
                <a:gridCol w="1158784"/>
                <a:gridCol w="947608"/>
                <a:gridCol w="1535911"/>
                <a:gridCol w="1053196"/>
                <a:gridCol w="1053196"/>
                <a:gridCol w="1053196"/>
                <a:gridCol w="1053196"/>
              </a:tblGrid>
              <a:tr h="559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C000"/>
                          </a:solidFill>
                          <a:latin typeface="Arial"/>
                        </a:rPr>
                        <a:t>Customers </a:t>
                      </a:r>
                      <a:r>
                        <a:rPr lang="en-US" sz="1800" b="0" i="0" u="none" strike="noStrike" dirty="0" err="1">
                          <a:solidFill>
                            <a:srgbClr val="FFC000"/>
                          </a:solidFill>
                          <a:latin typeface="Arial"/>
                        </a:rPr>
                        <a:t>Y_t</a:t>
                      </a:r>
                      <a:endParaRPr lang="en-US" sz="1800" b="0" i="0" u="none" strike="noStrike" dirty="0">
                        <a:solidFill>
                          <a:srgbClr val="FFC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FFC000"/>
                          </a:solidFill>
                          <a:latin typeface="Arial"/>
                        </a:rPr>
                        <a:t>Fitted value</a:t>
                      </a:r>
                    </a:p>
                  </a:txBody>
                  <a:tcPr marL="16456" marR="16456" marT="16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FFC000"/>
                          </a:solidFill>
                          <a:latin typeface="Arial"/>
                        </a:rPr>
                        <a:t>Residual</a:t>
                      </a:r>
                    </a:p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FFC000"/>
                          </a:solidFill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FFC000"/>
                          </a:solidFill>
                          <a:latin typeface="Arial"/>
                        </a:rPr>
                        <a:t>e_t</a:t>
                      </a:r>
                      <a:endParaRPr lang="en-US" sz="1800" b="0" i="0" u="none" strike="noStrike" dirty="0">
                        <a:solidFill>
                          <a:srgbClr val="FFC000"/>
                        </a:solidFill>
                        <a:latin typeface="Arial"/>
                      </a:endParaRPr>
                    </a:p>
                  </a:txBody>
                  <a:tcPr marL="16456" marR="16456" marT="16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|e_t|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e_t^2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e_t/Y_t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|e_t/Y_t|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8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8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54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8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8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57.3333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C000"/>
                          </a:solidFill>
                          <a:latin typeface="Arial"/>
                        </a:rPr>
                        <a:t>-2.3333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2.3333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5.4444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-0.0424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0.0424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8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62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56.3333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5.6667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5.6667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32.1111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0.0914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0.0914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8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62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59.0000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3.0000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3.0000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9.0000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0.0484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0.0484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8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65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59.6667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5.3333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5.3333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28.4444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0.0821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0.0821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8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63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63.0000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0.0000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0.0000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0.0000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0.0000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0.0000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8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63.3333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6.6667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6.6667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44.4444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0.0952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0.0952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8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Arial"/>
                        </a:rPr>
                        <a:t>MAD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Arial"/>
                        </a:rPr>
                        <a:t>MSE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Arial"/>
                        </a:rPr>
                        <a:t>RMSE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Arial"/>
                        </a:rPr>
                        <a:t>MPE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Arial"/>
                        </a:rPr>
                        <a:t>MAPE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2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Arial"/>
                        </a:rPr>
                        <a:t>3.83</a:t>
                      </a:r>
                      <a:endParaRPr lang="en-US" sz="1800" b="1" i="0" u="none" strike="noStrike" dirty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Arial"/>
                        </a:rPr>
                        <a:t>19.91</a:t>
                      </a:r>
                      <a:endParaRPr lang="en-US" sz="1800" b="1" i="0" u="none" strike="noStrike" dirty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Arial"/>
                        </a:rPr>
                        <a:t>4.46</a:t>
                      </a:r>
                      <a:endParaRPr lang="en-US" sz="1800" b="1" i="0" u="none" strike="noStrike" dirty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Arial"/>
                        </a:rPr>
                        <a:t>0.0458</a:t>
                      </a:r>
                      <a:endParaRPr lang="en-US" sz="1800" b="1" i="0" u="none" strike="noStrike" dirty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Arial"/>
                        </a:rPr>
                        <a:t>0.0599</a:t>
                      </a:r>
                      <a:endParaRPr lang="en-US" sz="1800" b="1" i="0" u="none" strike="noStrike" dirty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6172200"/>
            <a:ext cx="4943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Forecast method: 3-point moving average</a:t>
            </a:r>
            <a:endParaRPr lang="en-US" dirty="0"/>
          </a:p>
        </p:txBody>
      </p:sp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0" y="1257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0" y="1257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4279" name="Picture 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34000" y="5867400"/>
            <a:ext cx="3352800" cy="800100"/>
          </a:xfrm>
          <a:prstGeom prst="rect">
            <a:avLst/>
          </a:prstGeom>
          <a:noFill/>
        </p:spPr>
      </p:pic>
      <p:sp>
        <p:nvSpPr>
          <p:cNvPr id="54281" name="Rectangle 9"/>
          <p:cNvSpPr>
            <a:spLocks noChangeArrowheads="1"/>
          </p:cNvSpPr>
          <p:nvPr/>
        </p:nvSpPr>
        <p:spPr bwMode="auto">
          <a:xfrm>
            <a:off x="0" y="1257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Aside: Preview of forecast methods based on smoothing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There are two major forecasting techniques based on smoothing</a:t>
            </a:r>
          </a:p>
          <a:p>
            <a:pPr lvl="1"/>
            <a:r>
              <a:rPr lang="en-US" sz="2800" dirty="0" smtClean="0"/>
              <a:t>Moving averages</a:t>
            </a:r>
          </a:p>
          <a:p>
            <a:pPr lvl="1"/>
            <a:endParaRPr lang="en-US" sz="2800" dirty="0" smtClean="0"/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Exponential smoothing</a:t>
            </a:r>
            <a:endParaRPr lang="en-US" dirty="0"/>
          </a:p>
        </p:txBody>
      </p:sp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0" y="1257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0" y="1257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837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8377" name="Rectangle 9"/>
          <p:cNvSpPr>
            <a:spLocks noChangeArrowheads="1"/>
          </p:cNvSpPr>
          <p:nvPr/>
        </p:nvSpPr>
        <p:spPr bwMode="auto">
          <a:xfrm>
            <a:off x="0" y="1257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8379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8378" name="Picture 10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19200" y="3200400"/>
            <a:ext cx="4333875" cy="800100"/>
          </a:xfrm>
          <a:prstGeom prst="rect">
            <a:avLst/>
          </a:prstGeom>
          <a:noFill/>
        </p:spPr>
      </p:pic>
      <p:sp>
        <p:nvSpPr>
          <p:cNvPr id="58380" name="Rectangle 12"/>
          <p:cNvSpPr>
            <a:spLocks noChangeArrowheads="1"/>
          </p:cNvSpPr>
          <p:nvPr/>
        </p:nvSpPr>
        <p:spPr bwMode="auto">
          <a:xfrm>
            <a:off x="0" y="1257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8382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8381" name="Picture 1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19200" y="4724400"/>
            <a:ext cx="3409950" cy="466725"/>
          </a:xfrm>
          <a:prstGeom prst="rect">
            <a:avLst/>
          </a:prstGeom>
          <a:noFill/>
        </p:spPr>
      </p:pic>
      <p:sp>
        <p:nvSpPr>
          <p:cNvPr id="58383" name="Rectangle 15"/>
          <p:cNvSpPr>
            <a:spLocks noChangeArrowheads="1"/>
          </p:cNvSpPr>
          <p:nvPr/>
        </p:nvSpPr>
        <p:spPr bwMode="auto">
          <a:xfrm>
            <a:off x="0" y="923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8385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8386" name="Rectangle 18"/>
          <p:cNvSpPr>
            <a:spLocks noChangeArrowheads="1"/>
          </p:cNvSpPr>
          <p:nvPr/>
        </p:nvSpPr>
        <p:spPr bwMode="auto">
          <a:xfrm>
            <a:off x="0" y="1362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6020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71600" y="5562600"/>
            <a:ext cx="5715000" cy="838200"/>
          </a:xfrm>
          <a:prstGeom prst="rect">
            <a:avLst/>
          </a:prstGeom>
          <a:noFill/>
        </p:spPr>
      </p:pic>
      <p:sp>
        <p:nvSpPr>
          <p:cNvPr id="86022" name="Rectangle 6"/>
          <p:cNvSpPr>
            <a:spLocks noChangeArrowheads="1"/>
          </p:cNvSpPr>
          <p:nvPr/>
        </p:nvSpPr>
        <p:spPr bwMode="auto">
          <a:xfrm>
            <a:off x="0" y="1295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Example: Forecasting 2005 sales of Sears from 1955-2004 data (Table 3-4)</a:t>
            </a:r>
            <a:endParaRPr lang="en-US" dirty="0"/>
          </a:p>
        </p:txBody>
      </p:sp>
      <p:pic>
        <p:nvPicPr>
          <p:cNvPr id="552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828800" y="2125662"/>
            <a:ext cx="5486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1753</TotalTime>
  <Words>402</Words>
  <Application>Microsoft Office PowerPoint</Application>
  <PresentationFormat>On-screen Show (4:3)</PresentationFormat>
  <Paragraphs>218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Apex</vt:lpstr>
      <vt:lpstr>Forecasting Analytics</vt:lpstr>
      <vt:lpstr>Forecast error</vt:lpstr>
      <vt:lpstr>Typical plots of ‘white noise’</vt:lpstr>
      <vt:lpstr>Formal test for checking randomness</vt:lpstr>
      <vt:lpstr>Summary measures of forecast error (for comparing models)</vt:lpstr>
      <vt:lpstr>Example: Number of customers requiring repair work (Table 3-7)</vt:lpstr>
      <vt:lpstr>Example: Number of customers requiring repair work (Table 3-7)</vt:lpstr>
      <vt:lpstr>Aside: Preview of forecast methods based on smoothing</vt:lpstr>
      <vt:lpstr>Example: Forecasting 2005 sales of Sears from 1955-2004 data (Table 3-4)</vt:lpstr>
      <vt:lpstr>Sears sales data: ACF of 5-point MA residuals</vt:lpstr>
      <vt:lpstr>Sears sales data: ACF of Exponential smoothing residuals</vt:lpstr>
      <vt:lpstr>Example: Monthly sales for All US retail stores,1983-1995 (Table 3.8)</vt:lpstr>
      <vt:lpstr>Autocorrelation function for retail sales</vt:lpstr>
      <vt:lpstr>Time plot of US Monthly retail sales: differenced</vt:lpstr>
      <vt:lpstr>ACF of US Monthly retail sales: differenced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Analytics</dc:title>
  <dc:creator>super</dc:creator>
  <cp:lastModifiedBy>Balasubramanian, Veeran</cp:lastModifiedBy>
  <cp:revision>93</cp:revision>
  <dcterms:created xsi:type="dcterms:W3CDTF">2014-01-02T00:35:16Z</dcterms:created>
  <dcterms:modified xsi:type="dcterms:W3CDTF">2014-04-17T10:08:27Z</dcterms:modified>
</cp:coreProperties>
</file>