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75" r:id="rId11"/>
    <p:sldId id="281" r:id="rId12"/>
    <p:sldId id="282" r:id="rId13"/>
    <p:sldId id="283" r:id="rId14"/>
    <p:sldId id="284" r:id="rId15"/>
    <p:sldId id="285" r:id="rId16"/>
    <p:sldId id="295" r:id="rId17"/>
    <p:sldId id="294" r:id="rId18"/>
    <p:sldId id="286" r:id="rId19"/>
    <p:sldId id="287" r:id="rId20"/>
    <p:sldId id="288" r:id="rId21"/>
    <p:sldId id="293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Adjustment for trend through explicit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Split time series into trend and ‘other’ parts</a:t>
            </a:r>
          </a:p>
          <a:p>
            <a:pPr marL="548640" lvl="1" indent="-411480">
              <a:spcBef>
                <a:spcPts val="12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W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000" i="1" baseline="-25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Model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; Generate ‘forecasts’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Ŵ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Ŵ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Ŵ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Ŵ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etc.)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Model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; Generate ‘forecasts’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Ť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Ť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Ť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Ť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/>
              <a:t> etc.)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Put everything together</a:t>
            </a:r>
          </a:p>
          <a:p>
            <a:pPr>
              <a:spcBef>
                <a:spcPts val="1200"/>
              </a:spcBef>
            </a:pP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Ť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Ŵ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i="1" baseline="-25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 may be modeled directly from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 also.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For multiplicative situation, use log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of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Smooth the original time series</a:t>
            </a:r>
          </a:p>
          <a:p>
            <a:pPr lvl="1"/>
            <a:r>
              <a:rPr lang="en-US" sz="2800" dirty="0" smtClean="0"/>
              <a:t>Moving average with high </a:t>
            </a:r>
            <a:r>
              <a:rPr lang="en-US" sz="2800" i="1" dirty="0" smtClean="0"/>
              <a:t>k</a:t>
            </a:r>
          </a:p>
          <a:p>
            <a:pPr lvl="1"/>
            <a:r>
              <a:rPr lang="en-US" sz="2800" dirty="0" smtClean="0"/>
              <a:t>Exponential smoothing with small </a:t>
            </a:r>
            <a:r>
              <a:rPr lang="el-GR" sz="2800" i="1" dirty="0" smtClean="0"/>
              <a:t>α</a:t>
            </a:r>
            <a:endParaRPr lang="en-US" sz="2800" i="1" dirty="0" smtClean="0"/>
          </a:p>
          <a:p>
            <a:r>
              <a:rPr lang="en-US" sz="3200" dirty="0" smtClean="0"/>
              <a:t>Fit a curve to the trend component or to the original series</a:t>
            </a:r>
          </a:p>
          <a:p>
            <a:pPr lvl="1"/>
            <a:r>
              <a:rPr lang="en-US" sz="2800" dirty="0" smtClean="0"/>
              <a:t>Linear curve</a:t>
            </a:r>
          </a:p>
          <a:p>
            <a:pPr lvl="1"/>
            <a:r>
              <a:rPr lang="en-US" sz="2800" dirty="0" smtClean="0"/>
              <a:t>Quadratic curve</a:t>
            </a:r>
          </a:p>
          <a:p>
            <a:pPr lvl="1"/>
            <a:r>
              <a:rPr lang="en-US" sz="2800" dirty="0" smtClean="0"/>
              <a:t>Exponential growth curve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code for fitting linear trend to US retail sales data (Case 3-1A)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obtaining fit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time &lt;- 1983 + (0:155)/12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ResidOrig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lm(Tab31Ats~time)$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resid</a:t>
            </a: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FittedOrig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Tab31Ats 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ResidOrig</a:t>
            </a: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plot.ts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(Tab31Ats,ylab="Original series and fitted trend")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time,FittedOrig,col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="2")</a:t>
            </a:r>
          </a:p>
          <a:p>
            <a:r>
              <a:rPr lang="en-US" dirty="0" smtClean="0"/>
              <a:t>For plotting residuals</a:t>
            </a:r>
          </a:p>
          <a:p>
            <a:pPr lvl="1">
              <a:buNone/>
            </a:pP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plot(</a:t>
            </a:r>
            <a:r>
              <a:rPr lang="en-US" dirty="0" err="1" smtClean="0">
                <a:solidFill>
                  <a:srgbClr val="FFFF99"/>
                </a:solidFill>
                <a:latin typeface="Courier New" pitchFamily="49" charset="0"/>
              </a:rPr>
              <a:t>time,ResidOrig,type</a:t>
            </a: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="l", </a:t>
            </a:r>
            <a:r>
              <a:rPr lang="en-US" dirty="0" err="1" smtClean="0">
                <a:solidFill>
                  <a:srgbClr val="FFFF99"/>
                </a:solidFill>
                <a:latin typeface="Courier New" pitchFamily="49" charset="0"/>
              </a:rPr>
              <a:t>ylab</a:t>
            </a: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="Residuals of LS fit to original series")</a:t>
            </a:r>
          </a:p>
          <a:p>
            <a:pPr lvl="1">
              <a:buNone/>
            </a:pPr>
            <a:endParaRPr lang="en-US" dirty="0" smtClean="0">
              <a:solidFill>
                <a:srgbClr val="FFFFCC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fit to US retail sales data and residuals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74295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74295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code for fitting straight line to trend part of US retail sales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obtaining fit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ResidTrend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lm(Tab31ACompMult$trend[7:150]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	~time[7:150])$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resid</a:t>
            </a: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FittedTrend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Tab31ACompMult$trend[7:150] 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ResidTrend</a:t>
            </a: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plot(time[7:150],Tab31ACompMult$trend[7:150],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="Trend component and linear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fit",type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lines(time[7:150],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FittedTrend,col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="2")</a:t>
            </a:r>
          </a:p>
          <a:p>
            <a:pPr lvl="1">
              <a:buNone/>
            </a:pPr>
            <a:endParaRPr lang="en-US" sz="2200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 plotting residuals</a:t>
            </a:r>
          </a:p>
          <a:p>
            <a:pPr lvl="1">
              <a:buNone/>
            </a:pP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plot(time[7:150],</a:t>
            </a:r>
            <a:r>
              <a:rPr lang="en-US" dirty="0" err="1" smtClean="0">
                <a:solidFill>
                  <a:srgbClr val="FFFF99"/>
                </a:solidFill>
                <a:latin typeface="Courier New" pitchFamily="49" charset="0"/>
              </a:rPr>
              <a:t>ResidTrend,type</a:t>
            </a: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="l", </a:t>
            </a:r>
            <a:r>
              <a:rPr lang="en-US" dirty="0" err="1" smtClean="0">
                <a:solidFill>
                  <a:srgbClr val="FFFF99"/>
                </a:solidFill>
                <a:latin typeface="Courier New" pitchFamily="49" charset="0"/>
              </a:rPr>
              <a:t>ylab</a:t>
            </a: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="Residuals of LS fit to trend")</a:t>
            </a:r>
          </a:p>
          <a:p>
            <a:pPr lvl="1">
              <a:buNone/>
            </a:pPr>
            <a:endParaRPr lang="en-US" dirty="0" smtClean="0">
              <a:solidFill>
                <a:srgbClr val="FFFFCC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fit to US retail sales trend and residuals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74295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74295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period length is s, identifying the seasonal component amounts to identifying s numbers that would indicate deviation from the mean</a:t>
            </a:r>
          </a:p>
          <a:p>
            <a:r>
              <a:rPr lang="en-US" dirty="0" smtClean="0"/>
              <a:t>In an additive model, these components would be centered around 0</a:t>
            </a:r>
          </a:p>
          <a:p>
            <a:r>
              <a:rPr lang="en-US" dirty="0" smtClean="0"/>
              <a:t>In a multiplicative model, these components would be centered around 1</a:t>
            </a:r>
          </a:p>
          <a:p>
            <a:r>
              <a:rPr lang="en-US" dirty="0" smtClean="0"/>
              <a:t>Methods for identifying seasonal component range from simple averaging to calculations based on several steps of moving averages (see p.176-177 of text for details)</a:t>
            </a:r>
          </a:p>
          <a:p>
            <a:r>
              <a:rPr lang="en-US" dirty="0" smtClean="0"/>
              <a:t>In the multiplicative model, the seasonal multipliers are called </a:t>
            </a:r>
            <a:r>
              <a:rPr lang="en-US" i="1" dirty="0" smtClean="0"/>
              <a:t>index </a:t>
            </a:r>
            <a:r>
              <a:rPr lang="en-US" dirty="0" smtClean="0"/>
              <a:t>numbers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Smoothing can be used for</a:t>
            </a:r>
          </a:p>
          <a:p>
            <a:r>
              <a:rPr lang="en-US" dirty="0" smtClean="0"/>
              <a:t>Understanding the ups and downs in a time series, disregarding random fluctuations</a:t>
            </a:r>
          </a:p>
          <a:p>
            <a:r>
              <a:rPr lang="en-US" dirty="0" smtClean="0"/>
              <a:t>Separating ‘trend’ from other components</a:t>
            </a:r>
          </a:p>
          <a:p>
            <a:r>
              <a:rPr lang="en-US" dirty="0" smtClean="0"/>
              <a:t>Forecasting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/>
              <a:t>There are two major approaches to smoothing</a:t>
            </a:r>
          </a:p>
          <a:p>
            <a:r>
              <a:rPr lang="en-US" dirty="0" smtClean="0"/>
              <a:t>Moving averages</a:t>
            </a:r>
          </a:p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model</a:t>
            </a:r>
          </a:p>
          <a:p>
            <a:pPr lvl="1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Naïve trend model</a:t>
            </a:r>
          </a:p>
          <a:p>
            <a:pPr lvl="1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Simple average model</a:t>
            </a:r>
          </a:p>
          <a:p>
            <a:pPr lvl="1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Moving average over </a:t>
            </a:r>
            <a:r>
              <a:rPr lang="en-US" i="1" dirty="0" smtClean="0"/>
              <a:t>k</a:t>
            </a:r>
            <a:r>
              <a:rPr lang="en-US" dirty="0" smtClean="0"/>
              <a:t> time periods</a:t>
            </a:r>
          </a:p>
          <a:p>
            <a:pPr lvl="1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k +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2800" i="1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Moving average smoothing with 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plot.ts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(SMA(Tab31Ats,n=5))</a:t>
            </a:r>
          </a:p>
          <a:p>
            <a:pPr lvl="1">
              <a:buNone/>
            </a:pPr>
            <a:endParaRPr lang="en-US" sz="2200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733800"/>
            <a:ext cx="7429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dirty="0" smtClean="0"/>
              <a:t>Components</a:t>
            </a:r>
          </a:p>
          <a:p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Trend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Seasonal component</a:t>
            </a:r>
          </a:p>
          <a:p>
            <a:r>
              <a:rPr lang="en-US" dirty="0" smtClean="0"/>
              <a:t>Irregular</a:t>
            </a:r>
          </a:p>
          <a:p>
            <a:pPr lvl="1"/>
            <a:r>
              <a:rPr lang="en-US" dirty="0" smtClean="0"/>
              <a:t>Random component</a:t>
            </a:r>
          </a:p>
          <a:p>
            <a:pPr lvl="1"/>
            <a:r>
              <a:rPr lang="en-US" dirty="0" smtClean="0"/>
              <a:t>Cyclic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exponential smoothing</a:t>
            </a:r>
          </a:p>
          <a:p>
            <a:pPr lvl="1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Holt’s version: includes a trend component</a:t>
            </a:r>
          </a:p>
          <a:p>
            <a:pPr lvl="2">
              <a:buNone/>
            </a:pP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lvl="2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dirty="0" smtClean="0">
              <a:solidFill>
                <a:srgbClr val="FFFF00"/>
              </a:solidFill>
            </a:endParaRPr>
          </a:p>
          <a:p>
            <a:pPr lvl="2">
              <a:buNone/>
            </a:pP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: Local (current) level</a:t>
            </a:r>
          </a:p>
          <a:p>
            <a:pPr lvl="2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: Local (current) trend</a:t>
            </a:r>
          </a:p>
          <a:p>
            <a:pPr lvl="2">
              <a:buNone/>
            </a:pP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: Smoothing parameters for level</a:t>
            </a:r>
          </a:p>
          <a:p>
            <a:pPr lvl="2">
              <a:buNone/>
            </a:pP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: Smoothing parameters for trend</a:t>
            </a:r>
          </a:p>
          <a:p>
            <a:pPr lvl="2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Exponential smoothing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Winter’s modification: seasonal component 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800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dirty="0" smtClean="0">
              <a:solidFill>
                <a:srgbClr val="FFFF00"/>
              </a:solidFill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: Local (current) level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: Local (current) trend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: Local (current) seasonal component</a:t>
            </a:r>
          </a:p>
          <a:p>
            <a:pPr lvl="2">
              <a:lnSpc>
                <a:spcPct val="120000"/>
              </a:lnSpc>
              <a:buNone/>
            </a:pP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:</a:t>
            </a:r>
            <a:r>
              <a:rPr lang="en-US" sz="2800" dirty="0" smtClean="0"/>
              <a:t>: Smoothing parameters for level</a:t>
            </a:r>
          </a:p>
          <a:p>
            <a:pPr lvl="2">
              <a:lnSpc>
                <a:spcPct val="120000"/>
              </a:lnSpc>
              <a:buNone/>
            </a:pP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:</a:t>
            </a:r>
            <a:r>
              <a:rPr lang="en-US" sz="2800" dirty="0" smtClean="0"/>
              <a:t>: Smoothing parameters for trend</a:t>
            </a:r>
          </a:p>
          <a:p>
            <a:pPr lvl="2">
              <a:lnSpc>
                <a:spcPct val="120000"/>
              </a:lnSpc>
              <a:buNone/>
            </a:pPr>
            <a:r>
              <a:rPr lang="el-GR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800" i="1" baseline="-2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:</a:t>
            </a:r>
            <a:r>
              <a:rPr lang="en-US" sz="2800" dirty="0" smtClean="0"/>
              <a:t>: Smoothing parameters for seasonal component (can </a:t>
            </a:r>
            <a:r>
              <a:rPr lang="en-US" sz="2800" dirty="0" smtClean="0">
                <a:solidFill>
                  <a:srgbClr val="808080"/>
                </a:solidFill>
              </a:rPr>
              <a:t>::</a:t>
            </a:r>
            <a:r>
              <a:rPr lang="en-US" sz="2800" dirty="0" smtClean="0"/>
              <a:t>have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separate values for different seasons)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Exponential smoothing with 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HoltWinters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(Tab31Ats, beta=FALSE, gamma=FALSE))</a:t>
            </a:r>
          </a:p>
          <a:p>
            <a:pPr lvl="1">
              <a:buNone/>
            </a:pPr>
            <a:endParaRPr lang="en-US" sz="2200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3962400"/>
            <a:ext cx="74295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Additive model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S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C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I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Multiplicative model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× S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× C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× I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>
              <a:buNone/>
            </a:pPr>
            <a:endParaRPr lang="en-US" i="1" baseline="-25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1520" lvl="2" indent="-384048">
              <a:buSzPct val="80000"/>
              <a:buNone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log(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log(</a:t>
            </a:r>
            <a:r>
              <a:rPr lang="en-US" sz="28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log(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48056" lvl="1">
              <a:buNone/>
            </a:pPr>
            <a:endParaRPr lang="en-US" dirty="0" smtClean="0"/>
          </a:p>
          <a:p>
            <a:pPr marL="448056" lvl="1">
              <a:lnSpc>
                <a:spcPct val="120000"/>
              </a:lnSpc>
              <a:buNone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multiplicative model can be regarded as an additive model for log-transformed time series.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48056" lvl="1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Forecast each part separately</a:t>
            </a:r>
          </a:p>
          <a:p>
            <a:pPr lvl="1"/>
            <a:r>
              <a:rPr lang="en-US" dirty="0" smtClean="0"/>
              <a:t>Forecasting of regular components is easier</a:t>
            </a:r>
          </a:p>
          <a:p>
            <a:r>
              <a:rPr lang="en-US" dirty="0" smtClean="0"/>
              <a:t>Need to decompose/extract different parts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Separate</a:t>
            </a:r>
          </a:p>
          <a:p>
            <a:pPr lvl="1"/>
            <a:r>
              <a:rPr lang="en-US" dirty="0" smtClean="0"/>
              <a:t>Forecast</a:t>
            </a:r>
          </a:p>
          <a:p>
            <a:pPr lvl="1"/>
            <a:r>
              <a:rPr lang="en-US" dirty="0" smtClean="0"/>
              <a:t>Combine</a:t>
            </a:r>
          </a:p>
          <a:p>
            <a:r>
              <a:rPr lang="en-US" dirty="0" smtClean="0"/>
              <a:t>Cyclic component is often most difficult to handle</a:t>
            </a:r>
          </a:p>
          <a:p>
            <a:r>
              <a:rPr lang="en-US" dirty="0" smtClean="0"/>
              <a:t>Long-term cyclic movements may come to be clubbed with trend in a decomposition process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Splits data into trend, seasonal component and random components</a:t>
            </a:r>
          </a:p>
          <a:p>
            <a:r>
              <a:rPr lang="en-US" dirty="0" smtClean="0"/>
              <a:t>Only one seasonal component can be handled</a:t>
            </a:r>
          </a:p>
          <a:p>
            <a:r>
              <a:rPr lang="en-US" dirty="0" smtClean="0"/>
              <a:t>Smoothing is used to extract trend</a:t>
            </a:r>
          </a:p>
          <a:p>
            <a:r>
              <a:rPr lang="en-US" dirty="0" smtClean="0"/>
              <a:t>Long-term cyclic movements get clubbed with trend</a:t>
            </a:r>
          </a:p>
          <a:p>
            <a:r>
              <a:rPr lang="en-US" dirty="0" smtClean="0"/>
              <a:t>Short-term cyclic movements get clubbed with random component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code for decomposition of US retail sales data (Case 3-1A)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additive decomposition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library("TTR")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 &lt;- scan("c://Hanke/Data_Files/ascii/Ch03 /Case3-1A.txt",skip=1)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Tab31Ats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(Tab31A, frequency=12, start=c(1983,1))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Tab31ACompAdd &lt;- decompose(Tab31Ats)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plot(Tab31ACompAdd)</a:t>
            </a:r>
          </a:p>
          <a:p>
            <a:r>
              <a:rPr lang="en-US" dirty="0" smtClean="0"/>
              <a:t>For multiplicative decomposition</a:t>
            </a:r>
          </a:p>
          <a:p>
            <a:pPr lvl="1">
              <a:buNone/>
            </a:pP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Tab31ACompMult &lt;- decompose(Tab31Ats, type = "multiplicative")</a:t>
            </a:r>
          </a:p>
          <a:p>
            <a:pPr lvl="1">
              <a:buNone/>
            </a:pPr>
            <a:r>
              <a:rPr lang="en-US" dirty="0" smtClean="0">
                <a:solidFill>
                  <a:srgbClr val="FFFF99"/>
                </a:solidFill>
                <a:latin typeface="Courier New" pitchFamily="49" charset="0"/>
              </a:rPr>
              <a:t>plot(Tab31ACompMult)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Additive decomposition produced by R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9072" y="1600200"/>
            <a:ext cx="647332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Multiplicative decomposition produced by 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477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Generating forecasts after Adjusting for trend through differencing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091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‘Difference’ original series</a:t>
            </a:r>
          </a:p>
          <a:p>
            <a:pPr lvl="1">
              <a:spcBef>
                <a:spcPts val="1200"/>
              </a:spcBef>
              <a:buNone/>
            </a:pP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 1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Model it; generate fit/forecast it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Ŵ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Ŵ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Ŵ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Ŵ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/>
              <a:t> etc.)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Forecast original series</a:t>
            </a:r>
          </a:p>
          <a:p>
            <a:pPr lvl="1">
              <a:spcBef>
                <a:spcPts val="1200"/>
              </a:spcBef>
              <a:buNone/>
            </a:pP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Ŵ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i="1" dirty="0" smtClean="0"/>
              <a:t>t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en-US" dirty="0" smtClean="0"/>
              <a:t>+1</a:t>
            </a:r>
            <a:endParaRPr lang="en-US" i="1" baseline="-250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Ŷ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Ŵ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i="1" dirty="0" smtClean="0"/>
              <a:t>t</a:t>
            </a:r>
            <a:r>
              <a:rPr lang="en-US" dirty="0" smtClean="0"/>
              <a:t> &lt; </a:t>
            </a:r>
            <a:r>
              <a:rPr lang="en-US" i="1" dirty="0" smtClean="0"/>
              <a:t>n</a:t>
            </a:r>
            <a:r>
              <a:rPr lang="en-US" dirty="0" smtClean="0"/>
              <a:t>+2</a:t>
            </a:r>
            <a:endParaRPr lang="en-US" i="1" baseline="-250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A second round of differencing is also possible (need to be ascertained through time plot)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968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Forecasting Analytics</vt:lpstr>
      <vt:lpstr>Components of a time series</vt:lpstr>
      <vt:lpstr>Typical  models</vt:lpstr>
      <vt:lpstr>Forecasting strategy</vt:lpstr>
      <vt:lpstr>Decomposition with R</vt:lpstr>
      <vt:lpstr>R code for decomposition of US retail sales data (Case 3-1A)</vt:lpstr>
      <vt:lpstr>Additive decomposition produced by R</vt:lpstr>
      <vt:lpstr>Multiplicative decomposition produced by R</vt:lpstr>
      <vt:lpstr>Generating forecasts after Adjusting for trend through differencing</vt:lpstr>
      <vt:lpstr>Adjustment for trend through explicit modeling</vt:lpstr>
      <vt:lpstr>Modeling of trend</vt:lpstr>
      <vt:lpstr>R code for fitting linear trend to US retail sales data (Case 3-1A)</vt:lpstr>
      <vt:lpstr>Line fit to US retail sales data and residuals</vt:lpstr>
      <vt:lpstr>R code for fitting straight line to trend part of US retail sales data</vt:lpstr>
      <vt:lpstr>Line fit to US retail sales trend and residuals</vt:lpstr>
      <vt:lpstr>Seasonal components</vt:lpstr>
      <vt:lpstr>Smoothing methods</vt:lpstr>
      <vt:lpstr>Moving average models</vt:lpstr>
      <vt:lpstr>Moving average smoothing with R</vt:lpstr>
      <vt:lpstr>Exponential smoothing</vt:lpstr>
      <vt:lpstr>Exponential smoothing (contd.)</vt:lpstr>
      <vt:lpstr>Exponential smoothing with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123</cp:revision>
  <dcterms:created xsi:type="dcterms:W3CDTF">2014-01-02T00:35:16Z</dcterms:created>
  <dcterms:modified xsi:type="dcterms:W3CDTF">2014-04-17T10:16:02Z</dcterms:modified>
</cp:coreProperties>
</file>