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1" r:id="rId11"/>
    <p:sldId id="280" r:id="rId12"/>
    <p:sldId id="282" r:id="rId13"/>
    <p:sldId id="284" r:id="rId14"/>
    <p:sldId id="285" r:id="rId15"/>
    <p:sldId id="286" r:id="rId16"/>
    <p:sldId id="287" r:id="rId17"/>
    <p:sldId id="288" r:id="rId18"/>
    <p:sldId id="289" r:id="rId19"/>
    <p:sldId id="29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CC"/>
    <a:srgbClr val="808080"/>
    <a:srgbClr val="96969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6" d="100"/>
          <a:sy n="96" d="100"/>
        </p:scale>
        <p:origin x="-1140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BCFABF8-2731-4B45-AA14-379831775321}" type="datetimeFigureOut">
              <a:rPr lang="en-US" smtClean="0"/>
              <a:pPr/>
              <a:t>4/17/2014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94AAB55-D920-45DE-B081-2CEFCF8578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Forecasting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Session 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100" dirty="0" smtClean="0"/>
              <a:t>Example: Dow-Jones transportation index, daily closing averages (Tab9-3)</a:t>
            </a:r>
            <a:endParaRPr lang="en-US" sz="31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00201"/>
            <a:ext cx="6934200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501640"/>
            <a:ext cx="8229600" cy="9753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Plot ‘looks’ non-stationary (mean is not stable)</a:t>
            </a: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Don’t bother to plot ACF or PACF; try differencing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 plot of transportation index data, differenced once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01640"/>
            <a:ext cx="8229600" cy="10515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Looks more stationary, settle for this for now</a:t>
            </a:r>
          </a:p>
          <a:p>
            <a:r>
              <a:rPr lang="en-US" sz="2400" dirty="0" smtClean="0"/>
              <a:t>Plot ACF/PACF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00200"/>
            <a:ext cx="6934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ACF/PACF plot of transportation index data, differenced once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654040"/>
            <a:ext cx="8458200" cy="10515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Only one significant ACF, suggesting MA(1) model</a:t>
            </a:r>
          </a:p>
          <a:p>
            <a:r>
              <a:rPr lang="en-US" sz="2400" dirty="0" smtClean="0"/>
              <a:t>Only one significant PACF, suggesting AR(1) model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752600"/>
            <a:ext cx="3886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752600"/>
            <a:ext cx="388619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Transportation index data: ARIMA(1,1,0) and ARIMA(0,1,1) model fitting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0"/>
            <a:ext cx="8229600" cy="594360"/>
          </a:xfrm>
        </p:spPr>
        <p:txBody>
          <a:bodyPr/>
          <a:lstStyle/>
          <a:p>
            <a:r>
              <a:rPr lang="en-US" dirty="0" smtClean="0"/>
              <a:t>Plots have no ‘pattern’ in either case</a:t>
            </a:r>
            <a:endParaRPr 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1" y="1524000"/>
            <a:ext cx="3810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1" y="3886200"/>
            <a:ext cx="3810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524000"/>
            <a:ext cx="38195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3886200"/>
            <a:ext cx="3810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Transportation index data: ARIMA(1,1,0) and ARIMA(0,1,1) model fitting (contd.)</a:t>
            </a:r>
            <a:endParaRPr lang="en-US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590800"/>
            <a:ext cx="4038600" cy="32766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None/>
            </a:pPr>
            <a:r>
              <a:rPr lang="en-US" sz="2800" dirty="0" smtClean="0"/>
              <a:t>AR(1) model</a:t>
            </a:r>
            <a:endParaRPr lang="en-US" sz="2400" dirty="0" smtClean="0"/>
          </a:p>
          <a:p>
            <a:pPr>
              <a:buNone/>
            </a:pPr>
            <a:r>
              <a:rPr lang="en-US" sz="2400" i="1" dirty="0" smtClean="0">
                <a:solidFill>
                  <a:srgbClr val="FFFF00"/>
                </a:solidFill>
              </a:rPr>
              <a:t>W</a:t>
            </a:r>
            <a:r>
              <a:rPr lang="en-US" sz="2400" i="1" baseline="-25000" dirty="0" smtClean="0">
                <a:solidFill>
                  <a:srgbClr val="FFFF00"/>
                </a:solidFill>
              </a:rPr>
              <a:t>t</a:t>
            </a:r>
            <a:r>
              <a:rPr lang="en-US" sz="2400" dirty="0" smtClean="0">
                <a:solidFill>
                  <a:srgbClr val="FFFF00"/>
                </a:solidFill>
              </a:rPr>
              <a:t> = 1.035 + 0.280</a:t>
            </a:r>
            <a:r>
              <a:rPr lang="en-US" sz="2400" i="1" dirty="0" smtClean="0">
                <a:solidFill>
                  <a:srgbClr val="FFFF00"/>
                </a:solidFill>
              </a:rPr>
              <a:t>W</a:t>
            </a:r>
            <a:r>
              <a:rPr lang="en-US" sz="2400" i="1" baseline="-25000" dirty="0" smtClean="0">
                <a:solidFill>
                  <a:srgbClr val="FFFF00"/>
                </a:solidFill>
              </a:rPr>
              <a:t>t</a:t>
            </a:r>
            <a:r>
              <a:rPr lang="en-US" sz="2400" baseline="-25000" dirty="0" smtClean="0">
                <a:solidFill>
                  <a:srgbClr val="FFFF00"/>
                </a:solidFill>
              </a:rPr>
              <a:t> – 1</a:t>
            </a:r>
            <a:r>
              <a:rPr lang="en-US" sz="2400" dirty="0" smtClean="0">
                <a:solidFill>
                  <a:srgbClr val="FFFF00"/>
                </a:solidFill>
              </a:rPr>
              <a:t> + </a:t>
            </a:r>
            <a:r>
              <a:rPr lang="el-GR" sz="2400" i="1" dirty="0" smtClean="0">
                <a:solidFill>
                  <a:srgbClr val="FFFF00"/>
                </a:solidFill>
              </a:rPr>
              <a:t>ε</a:t>
            </a:r>
            <a:r>
              <a:rPr lang="en-US" sz="2400" i="1" baseline="-25000" dirty="0" smtClean="0">
                <a:solidFill>
                  <a:srgbClr val="FFFF00"/>
                </a:solidFill>
              </a:rPr>
              <a:t>t</a:t>
            </a:r>
          </a:p>
          <a:p>
            <a:pPr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	  (0.319)	(0.119)</a:t>
            </a:r>
            <a:r>
              <a:rPr lang="en-US" sz="2400" dirty="0" smtClean="0"/>
              <a:t> 	</a:t>
            </a:r>
          </a:p>
          <a:p>
            <a:pPr>
              <a:spcAft>
                <a:spcPts val="1200"/>
              </a:spcAft>
              <a:buNone/>
            </a:pPr>
            <a:r>
              <a:rPr lang="en-US" sz="2400" dirty="0" smtClean="0"/>
              <a:t>Estimated variance of </a:t>
            </a:r>
            <a:r>
              <a:rPr lang="el-GR" sz="2400" i="1" dirty="0" smtClean="0">
                <a:solidFill>
                  <a:srgbClr val="FFFF00"/>
                </a:solidFill>
              </a:rPr>
              <a:t>ε</a:t>
            </a:r>
            <a:r>
              <a:rPr lang="en-US" sz="2400" i="1" baseline="-25000" dirty="0" smtClean="0">
                <a:solidFill>
                  <a:srgbClr val="FFFF00"/>
                </a:solidFill>
              </a:rPr>
              <a:t>t</a:t>
            </a:r>
            <a:r>
              <a:rPr lang="en-US" sz="2400" dirty="0" smtClean="0"/>
              <a:t> is 3.43</a:t>
            </a:r>
          </a:p>
          <a:p>
            <a:pPr>
              <a:buNone/>
            </a:pPr>
            <a:r>
              <a:rPr lang="en-US" sz="2400" dirty="0" smtClean="0"/>
              <a:t>AIC = 266.5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90800"/>
            <a:ext cx="4038600" cy="32766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None/>
            </a:pPr>
            <a:r>
              <a:rPr lang="en-US" sz="2800" dirty="0" smtClean="0"/>
              <a:t>MA(1) model</a:t>
            </a:r>
            <a:endParaRPr lang="en-US" sz="2400" dirty="0" smtClean="0"/>
          </a:p>
          <a:p>
            <a:pPr>
              <a:buNone/>
            </a:pPr>
            <a:r>
              <a:rPr lang="en-US" sz="2400" i="1" dirty="0" smtClean="0">
                <a:solidFill>
                  <a:srgbClr val="FFFF00"/>
                </a:solidFill>
              </a:rPr>
              <a:t>W</a:t>
            </a:r>
            <a:r>
              <a:rPr lang="en-US" sz="2400" i="1" baseline="-25000" dirty="0" smtClean="0">
                <a:solidFill>
                  <a:srgbClr val="FFFF00"/>
                </a:solidFill>
              </a:rPr>
              <a:t>t</a:t>
            </a:r>
            <a:r>
              <a:rPr lang="en-US" sz="2400" dirty="0" smtClean="0">
                <a:solidFill>
                  <a:srgbClr val="FFFF00"/>
                </a:solidFill>
              </a:rPr>
              <a:t> = 1.038 + </a:t>
            </a:r>
            <a:r>
              <a:rPr lang="el-GR" sz="2400" i="1" dirty="0" smtClean="0">
                <a:solidFill>
                  <a:srgbClr val="FFFF00"/>
                </a:solidFill>
              </a:rPr>
              <a:t>ε</a:t>
            </a:r>
            <a:r>
              <a:rPr lang="en-US" sz="2400" i="1" baseline="-25000" dirty="0" smtClean="0">
                <a:solidFill>
                  <a:srgbClr val="FFFF00"/>
                </a:solidFill>
              </a:rPr>
              <a:t>t</a:t>
            </a:r>
            <a:r>
              <a:rPr lang="en-US" sz="2400" dirty="0" smtClean="0">
                <a:solidFill>
                  <a:srgbClr val="FFFF00"/>
                </a:solidFill>
              </a:rPr>
              <a:t> + 0.287</a:t>
            </a:r>
            <a:r>
              <a:rPr lang="el-GR" sz="2400" i="1" dirty="0" smtClean="0">
                <a:solidFill>
                  <a:srgbClr val="FFFF00"/>
                </a:solidFill>
              </a:rPr>
              <a:t> ε</a:t>
            </a:r>
            <a:r>
              <a:rPr lang="en-US" sz="2400" i="1" baseline="-25000" dirty="0" smtClean="0">
                <a:solidFill>
                  <a:srgbClr val="FFFF00"/>
                </a:solidFill>
              </a:rPr>
              <a:t>t</a:t>
            </a:r>
            <a:r>
              <a:rPr lang="en-US" sz="2400" baseline="-25000" dirty="0" smtClean="0">
                <a:solidFill>
                  <a:srgbClr val="FFFF00"/>
                </a:solidFill>
              </a:rPr>
              <a:t> – 1</a:t>
            </a:r>
            <a:endParaRPr lang="en-US" sz="2400" i="1" baseline="-25000" dirty="0" smtClean="0">
              <a:solidFill>
                <a:srgbClr val="FFFF00"/>
              </a:solidFill>
            </a:endParaRPr>
          </a:p>
          <a:p>
            <a:pPr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	  (0.297)	     (0.120)</a:t>
            </a:r>
            <a:r>
              <a:rPr lang="en-US" sz="2400" dirty="0" smtClean="0"/>
              <a:t> 	</a:t>
            </a:r>
          </a:p>
          <a:p>
            <a:pPr>
              <a:spcAft>
                <a:spcPts val="1200"/>
              </a:spcAft>
              <a:buNone/>
            </a:pPr>
            <a:r>
              <a:rPr lang="en-US" sz="2400" dirty="0" smtClean="0"/>
              <a:t>Estimated variance of </a:t>
            </a:r>
            <a:r>
              <a:rPr lang="el-GR" sz="2400" i="1" dirty="0" smtClean="0">
                <a:solidFill>
                  <a:srgbClr val="FFFF00"/>
                </a:solidFill>
              </a:rPr>
              <a:t>ε</a:t>
            </a:r>
            <a:r>
              <a:rPr lang="en-US" sz="2400" i="1" baseline="-25000" dirty="0" smtClean="0">
                <a:solidFill>
                  <a:srgbClr val="FFFF00"/>
                </a:solidFill>
              </a:rPr>
              <a:t>t</a:t>
            </a:r>
            <a:r>
              <a:rPr lang="en-US" sz="2400" dirty="0" smtClean="0"/>
              <a:t> is 3.43</a:t>
            </a:r>
          </a:p>
          <a:p>
            <a:pPr>
              <a:buNone/>
            </a:pPr>
            <a:r>
              <a:rPr lang="en-US" sz="2400" dirty="0" smtClean="0"/>
              <a:t>AIC = 266.6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1" y="5715000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Akaike</a:t>
            </a:r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Information Criterion is used to compare parametric models (smaller AIC is better)</a:t>
            </a:r>
          </a:p>
          <a:p>
            <a:r>
              <a:rPr lang="en-US" sz="2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models produce comparable results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57200" y="1676400"/>
            <a:ext cx="8229600" cy="9144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lang="en-US" sz="2600" dirty="0" smtClean="0"/>
              <a:t>One line R code, assuming differenced data in Tab93df: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33272" lvl="3" indent="-411480">
              <a:spcBef>
                <a:spcPct val="20000"/>
              </a:spcBef>
              <a:spcAft>
                <a:spcPts val="1200"/>
              </a:spcAft>
              <a:buClr>
                <a:schemeClr val="tx1">
                  <a:shade val="95000"/>
                </a:schemeClr>
              </a:buClr>
              <a:buSzPct val="65000"/>
            </a:pPr>
            <a:r>
              <a:rPr lang="en-US" sz="24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arima</a:t>
            </a:r>
            <a:r>
              <a:rPr lang="en-US" sz="24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(Tab93df,order=c(1,0,0))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Transportation index data: ARIMA(1,1,0) and ARIMA(0,1,1) forecasts</a:t>
            </a:r>
            <a:endParaRPr lang="en-US" sz="3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514600"/>
            <a:ext cx="4038600" cy="41910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None/>
            </a:pPr>
            <a:r>
              <a:rPr lang="en-US" sz="2800" dirty="0" smtClean="0"/>
              <a:t>AR(1) model</a:t>
            </a:r>
            <a:endParaRPr lang="en-US" sz="2400" dirty="0" smtClean="0"/>
          </a:p>
          <a:p>
            <a:pPr>
              <a:buNone/>
            </a:pPr>
            <a:r>
              <a:rPr lang="en-US" sz="2400" i="1" dirty="0" smtClean="0">
                <a:solidFill>
                  <a:srgbClr val="FFFF00"/>
                </a:solidFill>
              </a:rPr>
              <a:t>W</a:t>
            </a:r>
            <a:r>
              <a:rPr lang="en-US" sz="2400" baseline="-25000" dirty="0" smtClean="0">
                <a:solidFill>
                  <a:srgbClr val="FFFF00"/>
                </a:solidFill>
              </a:rPr>
              <a:t>66</a:t>
            </a:r>
            <a:r>
              <a:rPr lang="en-US" sz="2400" dirty="0" smtClean="0">
                <a:solidFill>
                  <a:srgbClr val="FFFF00"/>
                </a:solidFill>
              </a:rPr>
              <a:t> = 1.372</a:t>
            </a:r>
            <a:endParaRPr lang="en-US" sz="2400" i="1" baseline="-25000" dirty="0" smtClean="0">
              <a:solidFill>
                <a:srgbClr val="FFFF00"/>
              </a:solidFill>
            </a:endParaRPr>
          </a:p>
          <a:p>
            <a:pPr lvl="1">
              <a:spcAft>
                <a:spcPts val="1200"/>
              </a:spcAft>
              <a:buNone/>
            </a:pPr>
            <a:r>
              <a:rPr lang="en-US" sz="2200" dirty="0" smtClean="0">
                <a:solidFill>
                  <a:srgbClr val="FFFF00"/>
                </a:solidFill>
              </a:rPr>
              <a:t>	 (1.851)</a:t>
            </a:r>
            <a:r>
              <a:rPr lang="en-US" sz="2200" dirty="0" smtClean="0"/>
              <a:t> 	</a:t>
            </a:r>
          </a:p>
          <a:p>
            <a:pPr>
              <a:buNone/>
            </a:pPr>
            <a:r>
              <a:rPr lang="en-US" sz="2400" i="1" dirty="0" smtClean="0">
                <a:solidFill>
                  <a:srgbClr val="FFFF00"/>
                </a:solidFill>
              </a:rPr>
              <a:t>Y</a:t>
            </a:r>
            <a:r>
              <a:rPr lang="en-US" sz="2400" baseline="-25000" dirty="0" smtClean="0">
                <a:solidFill>
                  <a:srgbClr val="FFFF00"/>
                </a:solidFill>
              </a:rPr>
              <a:t>66</a:t>
            </a:r>
            <a:r>
              <a:rPr lang="en-US" sz="2400" dirty="0" smtClean="0">
                <a:solidFill>
                  <a:srgbClr val="FFFF00"/>
                </a:solidFill>
              </a:rPr>
              <a:t> = </a:t>
            </a:r>
            <a:r>
              <a:rPr lang="en-US" sz="2400" i="1" dirty="0" smtClean="0">
                <a:solidFill>
                  <a:srgbClr val="FFFF00"/>
                </a:solidFill>
              </a:rPr>
              <a:t>Y</a:t>
            </a:r>
            <a:r>
              <a:rPr lang="en-US" sz="2400" baseline="-25000" dirty="0" smtClean="0">
                <a:solidFill>
                  <a:srgbClr val="FFFF00"/>
                </a:solidFill>
              </a:rPr>
              <a:t>65</a:t>
            </a:r>
            <a:r>
              <a:rPr lang="en-US" sz="2400" dirty="0" smtClean="0">
                <a:solidFill>
                  <a:srgbClr val="FFFF00"/>
                </a:solidFill>
              </a:rPr>
              <a:t> + 1.372</a:t>
            </a:r>
          </a:p>
          <a:p>
            <a:pPr>
              <a:buNone/>
            </a:pPr>
            <a:r>
              <a:rPr lang="en-US" sz="2400" i="1" dirty="0" smtClean="0">
                <a:solidFill>
                  <a:srgbClr val="FFFF00"/>
                </a:solidFill>
              </a:rPr>
              <a:t>	 </a:t>
            </a:r>
            <a:r>
              <a:rPr lang="en-US" sz="2400" dirty="0" smtClean="0">
                <a:solidFill>
                  <a:srgbClr val="FFFF00"/>
                </a:solidFill>
              </a:rPr>
              <a:t>= 289.94</a:t>
            </a:r>
          </a:p>
          <a:p>
            <a:pPr lvl="1">
              <a:spcAft>
                <a:spcPts val="1200"/>
              </a:spcAft>
              <a:buNone/>
            </a:pPr>
            <a:r>
              <a:rPr lang="en-US" sz="2200" dirty="0" smtClean="0">
                <a:solidFill>
                  <a:srgbClr val="FFFF00"/>
                </a:solidFill>
              </a:rPr>
              <a:t>	 (1.851)</a:t>
            </a:r>
            <a:r>
              <a:rPr lang="en-US" sz="2200" dirty="0" smtClean="0"/>
              <a:t> 	</a:t>
            </a:r>
          </a:p>
          <a:p>
            <a:pPr>
              <a:buNone/>
            </a:pPr>
            <a:r>
              <a:rPr lang="en-US" sz="2400" dirty="0" smtClean="0"/>
              <a:t>95% prediction interval:</a:t>
            </a: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289.94 ± 3.70</a:t>
            </a:r>
            <a:endParaRPr lang="en-US" sz="2400" dirty="0" smtClean="0"/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4038600" cy="41148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None/>
            </a:pPr>
            <a:r>
              <a:rPr lang="en-US" sz="2800" dirty="0" smtClean="0"/>
              <a:t>MA(1) model</a:t>
            </a:r>
            <a:endParaRPr lang="en-US" sz="2400" dirty="0" smtClean="0"/>
          </a:p>
          <a:p>
            <a:pPr>
              <a:buNone/>
            </a:pPr>
            <a:r>
              <a:rPr lang="en-US" sz="2400" i="1" dirty="0" smtClean="0">
                <a:solidFill>
                  <a:srgbClr val="FFFF00"/>
                </a:solidFill>
              </a:rPr>
              <a:t>W</a:t>
            </a:r>
            <a:r>
              <a:rPr lang="en-US" sz="2400" baseline="-25000" dirty="0" smtClean="0">
                <a:solidFill>
                  <a:srgbClr val="FFFF00"/>
                </a:solidFill>
              </a:rPr>
              <a:t>66</a:t>
            </a:r>
            <a:r>
              <a:rPr lang="en-US" sz="2400" dirty="0" smtClean="0">
                <a:solidFill>
                  <a:srgbClr val="FFFF00"/>
                </a:solidFill>
              </a:rPr>
              <a:t> = 1.474</a:t>
            </a:r>
            <a:endParaRPr lang="en-US" sz="2400" i="1" baseline="-25000" dirty="0" smtClean="0">
              <a:solidFill>
                <a:srgbClr val="FFFF00"/>
              </a:solidFill>
            </a:endParaRPr>
          </a:p>
          <a:p>
            <a:pPr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	 	(1.852)</a:t>
            </a:r>
            <a:r>
              <a:rPr lang="en-US" sz="2400" dirty="0" smtClean="0"/>
              <a:t> 	</a:t>
            </a:r>
          </a:p>
          <a:p>
            <a:pPr>
              <a:buNone/>
            </a:pPr>
            <a:r>
              <a:rPr lang="en-US" sz="2400" i="1" dirty="0" smtClean="0">
                <a:solidFill>
                  <a:srgbClr val="FFFF00"/>
                </a:solidFill>
              </a:rPr>
              <a:t>Y</a:t>
            </a:r>
            <a:r>
              <a:rPr lang="en-US" sz="2400" baseline="-25000" dirty="0" smtClean="0">
                <a:solidFill>
                  <a:srgbClr val="FFFF00"/>
                </a:solidFill>
              </a:rPr>
              <a:t>66</a:t>
            </a:r>
            <a:r>
              <a:rPr lang="en-US" sz="2400" dirty="0" smtClean="0">
                <a:solidFill>
                  <a:srgbClr val="FFFF00"/>
                </a:solidFill>
              </a:rPr>
              <a:t> = 288.57 + 1.474</a:t>
            </a:r>
          </a:p>
          <a:p>
            <a:pPr>
              <a:buNone/>
            </a:pPr>
            <a:r>
              <a:rPr lang="en-US" sz="2400" i="1" dirty="0" smtClean="0">
                <a:solidFill>
                  <a:srgbClr val="FFFF00"/>
                </a:solidFill>
              </a:rPr>
              <a:t>	 </a:t>
            </a:r>
            <a:r>
              <a:rPr lang="en-US" sz="2400" dirty="0" smtClean="0">
                <a:solidFill>
                  <a:srgbClr val="FFFF00"/>
                </a:solidFill>
              </a:rPr>
              <a:t>= 290.04</a:t>
            </a:r>
          </a:p>
          <a:p>
            <a:pPr lvl="1">
              <a:spcAft>
                <a:spcPts val="1200"/>
              </a:spcAft>
              <a:buNone/>
            </a:pPr>
            <a:r>
              <a:rPr lang="en-US" sz="2200" dirty="0" smtClean="0">
                <a:solidFill>
                  <a:srgbClr val="FFFF00"/>
                </a:solidFill>
              </a:rPr>
              <a:t>	 (1.852)</a:t>
            </a:r>
            <a:r>
              <a:rPr lang="en-US" sz="2200" dirty="0" smtClean="0"/>
              <a:t> 	</a:t>
            </a:r>
          </a:p>
          <a:p>
            <a:pPr>
              <a:spcBef>
                <a:spcPts val="400"/>
              </a:spcBef>
              <a:buNone/>
            </a:pPr>
            <a:r>
              <a:rPr lang="en-US" sz="2400" dirty="0" smtClean="0"/>
              <a:t>95% prediction interval:</a:t>
            </a: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290.04 ± 3.70</a:t>
            </a:r>
            <a:endParaRPr lang="en-US" sz="2400" dirty="0" smtClean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57200" y="1524000"/>
            <a:ext cx="8382000" cy="9144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code for forecasting </a:t>
            </a:r>
          </a:p>
          <a:p>
            <a:pPr marL="1033272" lvl="3" indent="-411480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</a:pPr>
            <a:r>
              <a:rPr lang="en-US" sz="24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predict(</a:t>
            </a:r>
            <a:r>
              <a:rPr lang="en-US" sz="24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arima</a:t>
            </a:r>
            <a:r>
              <a:rPr lang="en-US" sz="24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(Tab93df,order=c(1,0,0)), </a:t>
            </a:r>
            <a:r>
              <a:rPr lang="en-US" sz="24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n.ahead</a:t>
            </a:r>
            <a:r>
              <a:rPr lang="en-US" sz="24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=1)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548640" marR="0" lvl="0" indent="-4114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Transportation index data (continued)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constant term in differenced series is not used, differencing, model fitting and forecast generation can be combined into a single step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predict(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arima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(Tab93,order=c(1,1,0)), 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n.ahead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=1)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predict(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arima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(Tab93,order=c(0,1,1)), 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n.ahead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=1)</a:t>
            </a:r>
          </a:p>
          <a:p>
            <a:endParaRPr lang="en-US" dirty="0" smtClean="0"/>
          </a:p>
          <a:p>
            <a:r>
              <a:rPr lang="en-US" dirty="0" smtClean="0"/>
              <a:t>Even model selection can be made automatic</a:t>
            </a:r>
          </a:p>
          <a:p>
            <a:pPr marL="1033272" lvl="3" indent="-411480">
              <a:buClr>
                <a:schemeClr val="tx1">
                  <a:shade val="95000"/>
                </a:schemeClr>
              </a:buClr>
              <a:buSzPct val="65000"/>
              <a:buNone/>
            </a:pPr>
            <a:r>
              <a:rPr lang="en-US" sz="24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library(forecast)</a:t>
            </a:r>
          </a:p>
          <a:p>
            <a:pPr marL="1033272" lvl="3" indent="-411480">
              <a:buClr>
                <a:schemeClr val="tx1">
                  <a:shade val="95000"/>
                </a:schemeClr>
              </a:buClr>
              <a:buSzPct val="65000"/>
              <a:buNone/>
            </a:pPr>
            <a:r>
              <a:rPr lang="en-US" sz="24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predict(</a:t>
            </a:r>
            <a:r>
              <a:rPr lang="en-US" sz="24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auto.arima</a:t>
            </a:r>
            <a:r>
              <a:rPr lang="en-US" sz="24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(Tab93), </a:t>
            </a:r>
            <a:r>
              <a:rPr lang="en-US" sz="24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n.ahead</a:t>
            </a:r>
            <a:r>
              <a:rPr lang="en-US" sz="24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=1)</a:t>
            </a:r>
            <a:endParaRPr lang="en-US" dirty="0" smtClean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Automatically chosen forecasting model happens to be ARIMA (0,2,1), and the AIC is smaller!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Revisit US retail sales data (random component)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Code to retrieve the random component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library("TTR")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Tab31A &lt;- scan("c://Hanke/Data_Files/ascii/Ch03/Case3-1A.txt",skip=1)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Tab31Ats &lt;- 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(Tab31A, frequency=12, start=c(1983,1))</a:t>
            </a:r>
          </a:p>
          <a:p>
            <a:pPr lvl="1">
              <a:buNone/>
            </a:pP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Tab31ACompMult &lt;- decompose(Tab31Ats, type = "multiplicative")</a:t>
            </a:r>
          </a:p>
          <a:p>
            <a:endParaRPr lang="en-US" dirty="0" smtClean="0"/>
          </a:p>
          <a:p>
            <a:r>
              <a:rPr lang="en-US" dirty="0" smtClean="0"/>
              <a:t>Code to fit an ARMA model automatically</a:t>
            </a:r>
          </a:p>
          <a:p>
            <a:pPr lvl="1">
              <a:buNone/>
            </a:pP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auto.arima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(Tab31ACompMult$random)</a:t>
            </a:r>
          </a:p>
          <a:p>
            <a:endParaRPr lang="en-US" dirty="0" smtClean="0"/>
          </a:p>
          <a:p>
            <a:r>
              <a:rPr lang="en-US" dirty="0" smtClean="0"/>
              <a:t>This program chooses an ARIMA(0,0,0) model.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 of US retail sales data (random component)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Why does this happen? </a:t>
            </a:r>
          </a:p>
          <a:p>
            <a:r>
              <a:rPr lang="en-US" dirty="0" err="1" smtClean="0"/>
              <a:t>Correlogram</a:t>
            </a:r>
            <a:r>
              <a:rPr lang="en-US" dirty="0" smtClean="0"/>
              <a:t> is not benign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Even </a:t>
            </a:r>
            <a:r>
              <a:rPr lang="en-US" dirty="0" err="1" smtClean="0"/>
              <a:t>Ljung</a:t>
            </a:r>
            <a:r>
              <a:rPr lang="en-US" dirty="0" smtClean="0"/>
              <a:t>-Box test  (code given below) indicates that there are some non-zero ACFs</a:t>
            </a:r>
          </a:p>
          <a:p>
            <a:pPr lvl="1">
              <a:buNone/>
            </a:pP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Box.test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(Tab31ACompMult$random[7:150], lag=20, type="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Ljung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-Box")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514600"/>
            <a:ext cx="4038600" cy="2551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 of US retail sales data (random component)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There is no clear way to use the information in the random component.</a:t>
            </a:r>
          </a:p>
          <a:p>
            <a:r>
              <a:rPr lang="en-US" dirty="0" smtClean="0"/>
              <a:t>Exponential smoothing: </a:t>
            </a:r>
          </a:p>
          <a:p>
            <a:pPr marL="813816" lvl="2">
              <a:buNone/>
            </a:pPr>
            <a:r>
              <a:rPr lang="en-US" sz="24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HoltWinters</a:t>
            </a:r>
            <a:r>
              <a:rPr lang="en-US" sz="24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(Tab31ACompMult$random[7:150], beta=FALSE, gamma=FALSE)</a:t>
            </a:r>
          </a:p>
          <a:p>
            <a:pPr lvl="1">
              <a:buNone/>
            </a:pPr>
            <a:r>
              <a:rPr lang="en-US" dirty="0" smtClean="0"/>
              <a:t>produces a alpha = 0.03 (a lot of smoothing). </a:t>
            </a:r>
          </a:p>
          <a:p>
            <a:r>
              <a:rPr lang="en-US" dirty="0" smtClean="0"/>
              <a:t>Forecast contribution, obtained by the code: </a:t>
            </a:r>
          </a:p>
          <a:p>
            <a:pPr marL="1033272" lvl="3" indent="-411480">
              <a:buClr>
                <a:schemeClr val="tx1">
                  <a:shade val="95000"/>
                </a:schemeClr>
              </a:buClr>
              <a:buSzPct val="65000"/>
              <a:buNone/>
            </a:pP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forecast.HoltWinters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HoltWinters</a:t>
            </a:r>
            <a:r>
              <a:rPr lang="en-US" sz="2200" dirty="0" smtClean="0">
                <a:solidFill>
                  <a:srgbClr val="FFFF99"/>
                </a:solidFill>
                <a:latin typeface="Courier New" pitchFamily="49" charset="0"/>
                <a:cs typeface="Courier New" pitchFamily="49" charset="0"/>
              </a:rPr>
              <a:t>(Tab31ACompMult $random[7:150], beta=FALSE, gamma=FALSE), h=1)</a:t>
            </a:r>
            <a:endParaRPr lang="en-US" sz="2400" dirty="0" smtClean="0">
              <a:solidFill>
                <a:srgbClr val="FFFF99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600" dirty="0" smtClean="0"/>
              <a:t>is</a:t>
            </a:r>
            <a:r>
              <a:rPr lang="en-US" dirty="0" smtClean="0"/>
              <a:t> negligible (a factor of 1.0003).</a:t>
            </a:r>
          </a:p>
          <a:p>
            <a:endParaRPr lang="en-US" dirty="0" smtClean="0"/>
          </a:p>
          <a:p>
            <a:r>
              <a:rPr lang="en-US" dirty="0" smtClean="0"/>
              <a:t>Eventual forecast has to rely on the trend and seasonal components only.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the random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A time series is said to be stationary if</a:t>
            </a:r>
          </a:p>
          <a:p>
            <a:r>
              <a:rPr lang="en-US" dirty="0" smtClean="0"/>
              <a:t>It has a constant mean </a:t>
            </a:r>
          </a:p>
          <a:p>
            <a:r>
              <a:rPr lang="en-US" dirty="0" smtClean="0"/>
              <a:t>Autocorrelation (ACF) at lag </a:t>
            </a:r>
            <a:r>
              <a:rPr lang="en-US" i="1" dirty="0" smtClean="0"/>
              <a:t>k</a:t>
            </a:r>
            <a:r>
              <a:rPr lang="en-US" dirty="0" smtClean="0"/>
              <a:t> is the same at all parts of the series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Basic models for stationary time series</a:t>
            </a:r>
          </a:p>
          <a:p>
            <a:r>
              <a:rPr lang="en-US" dirty="0" smtClean="0"/>
              <a:t>Autoregressive (AR) model</a:t>
            </a:r>
          </a:p>
          <a:p>
            <a:r>
              <a:rPr lang="en-US" dirty="0" smtClean="0"/>
              <a:t>Moving average (MA) model</a:t>
            </a:r>
          </a:p>
          <a:p>
            <a:r>
              <a:rPr lang="en-US" dirty="0" smtClean="0"/>
              <a:t>Autoregressive Moving Average (ARMA)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AR(1)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>
                <a:solidFill>
                  <a:srgbClr val="FFFF00"/>
                </a:solidFill>
              </a:rPr>
              <a:t>Y</a:t>
            </a:r>
            <a:r>
              <a:rPr lang="en-US" i="1" baseline="-25000" dirty="0" err="1" smtClean="0">
                <a:solidFill>
                  <a:srgbClr val="FFFF00"/>
                </a:solidFill>
              </a:rPr>
              <a:t>t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l-GR" i="1" dirty="0" smtClean="0">
                <a:solidFill>
                  <a:srgbClr val="FFFF00"/>
                </a:solidFill>
              </a:rPr>
              <a:t>φ</a:t>
            </a:r>
            <a:r>
              <a:rPr lang="en-US" baseline="-25000" dirty="0" smtClean="0">
                <a:solidFill>
                  <a:srgbClr val="FFFF00"/>
                </a:solidFill>
              </a:rPr>
              <a:t>0</a:t>
            </a:r>
            <a:r>
              <a:rPr lang="en-US" dirty="0" smtClean="0">
                <a:solidFill>
                  <a:srgbClr val="FFFF00"/>
                </a:solidFill>
              </a:rPr>
              <a:t> + </a:t>
            </a:r>
            <a:r>
              <a:rPr lang="el-GR" i="1" dirty="0" smtClean="0">
                <a:solidFill>
                  <a:srgbClr val="FFFF00"/>
                </a:solidFill>
              </a:rPr>
              <a:t>φ</a:t>
            </a:r>
            <a:r>
              <a:rPr lang="en-US" baseline="-25000" dirty="0" smtClean="0">
                <a:solidFill>
                  <a:srgbClr val="FFFF00"/>
                </a:solidFill>
              </a:rPr>
              <a:t>1</a:t>
            </a:r>
            <a:r>
              <a:rPr lang="en-US" i="1" dirty="0" smtClean="0">
                <a:solidFill>
                  <a:srgbClr val="FFFF00"/>
                </a:solidFill>
              </a:rPr>
              <a:t>Y</a:t>
            </a:r>
            <a:r>
              <a:rPr lang="en-US" i="1" baseline="-25000" dirty="0" smtClean="0">
                <a:solidFill>
                  <a:srgbClr val="FFFF00"/>
                </a:solidFill>
              </a:rPr>
              <a:t>t</a:t>
            </a:r>
            <a:r>
              <a:rPr lang="en-US" baseline="-25000" dirty="0" smtClean="0">
                <a:solidFill>
                  <a:srgbClr val="FFFF00"/>
                </a:solidFill>
              </a:rPr>
              <a:t> – 1</a:t>
            </a:r>
            <a:r>
              <a:rPr lang="en-US" dirty="0" smtClean="0">
                <a:solidFill>
                  <a:srgbClr val="FFFF00"/>
                </a:solidFill>
              </a:rPr>
              <a:t> + </a:t>
            </a:r>
            <a:r>
              <a:rPr lang="el-GR" i="1" dirty="0" smtClean="0">
                <a:solidFill>
                  <a:srgbClr val="FFFF00"/>
                </a:solidFill>
              </a:rPr>
              <a:t>ε</a:t>
            </a:r>
            <a:r>
              <a:rPr lang="en-US" i="1" baseline="-25000" dirty="0" smtClean="0">
                <a:solidFill>
                  <a:srgbClr val="FFFF00"/>
                </a:solidFill>
              </a:rPr>
              <a:t>t</a:t>
            </a:r>
            <a:r>
              <a:rPr lang="en-US" dirty="0" smtClean="0"/>
              <a:t> ,   </a:t>
            </a:r>
            <a:r>
              <a:rPr lang="el-GR" i="1" dirty="0" smtClean="0">
                <a:solidFill>
                  <a:srgbClr val="FFFF00"/>
                </a:solidFill>
              </a:rPr>
              <a:t>ε</a:t>
            </a:r>
            <a:r>
              <a:rPr lang="en-US" i="1" baseline="-25000" dirty="0" smtClean="0">
                <a:solidFill>
                  <a:srgbClr val="FFFF00"/>
                </a:solidFill>
              </a:rPr>
              <a:t>t</a:t>
            </a:r>
            <a:r>
              <a:rPr lang="en-US" dirty="0" smtClean="0"/>
              <a:t> white noise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86000"/>
            <a:ext cx="3352799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05275" y="2286000"/>
            <a:ext cx="33623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4419600"/>
            <a:ext cx="335279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05275" y="4419600"/>
            <a:ext cx="337233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544577" y="640080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ACF plot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67200" y="6400800"/>
            <a:ext cx="267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PACF (partial ACF) plot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55234" y="2971800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 smtClean="0">
                <a:solidFill>
                  <a:srgbClr val="FFFF00"/>
                </a:solidFill>
              </a:rPr>
              <a:t>φ</a:t>
            </a:r>
            <a:r>
              <a:rPr lang="en-US" sz="2400" baseline="-25000" dirty="0" smtClean="0">
                <a:solidFill>
                  <a:srgbClr val="FFFF00"/>
                </a:solidFill>
              </a:rPr>
              <a:t>1</a:t>
            </a:r>
            <a:r>
              <a:rPr lang="en-US" sz="2400" dirty="0" smtClean="0"/>
              <a:t> = 0.8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655234" y="5029200"/>
            <a:ext cx="141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 smtClean="0">
                <a:solidFill>
                  <a:srgbClr val="FFFF00"/>
                </a:solidFill>
              </a:rPr>
              <a:t>φ</a:t>
            </a:r>
            <a:r>
              <a:rPr lang="en-US" sz="2400" baseline="-25000" dirty="0" smtClean="0">
                <a:solidFill>
                  <a:srgbClr val="FFFF00"/>
                </a:solidFill>
              </a:rPr>
              <a:t>1</a:t>
            </a:r>
            <a:r>
              <a:rPr lang="en-US" sz="2400" dirty="0" smtClean="0"/>
              <a:t> = – 0.8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AR(</a:t>
            </a:r>
            <a:r>
              <a:rPr lang="en-US" i="1" dirty="0" smtClean="0"/>
              <a:t>p</a:t>
            </a:r>
            <a:r>
              <a:rPr lang="en-US" dirty="0" smtClean="0"/>
              <a:t>)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err="1" smtClean="0">
                <a:solidFill>
                  <a:srgbClr val="FFFF00"/>
                </a:solidFill>
              </a:rPr>
              <a:t>Y</a:t>
            </a:r>
            <a:r>
              <a:rPr lang="en-US" i="1" baseline="-25000" dirty="0" err="1" smtClean="0">
                <a:solidFill>
                  <a:srgbClr val="FFFF00"/>
                </a:solidFill>
              </a:rPr>
              <a:t>t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l-GR" i="1" dirty="0" smtClean="0">
                <a:solidFill>
                  <a:srgbClr val="FFFF00"/>
                </a:solidFill>
              </a:rPr>
              <a:t>φ</a:t>
            </a:r>
            <a:r>
              <a:rPr lang="en-US" baseline="-25000" dirty="0" smtClean="0">
                <a:solidFill>
                  <a:srgbClr val="FFFF00"/>
                </a:solidFill>
              </a:rPr>
              <a:t>0</a:t>
            </a:r>
            <a:r>
              <a:rPr lang="en-US" dirty="0" smtClean="0">
                <a:solidFill>
                  <a:srgbClr val="FFFF00"/>
                </a:solidFill>
              </a:rPr>
              <a:t> + </a:t>
            </a:r>
            <a:r>
              <a:rPr lang="el-GR" i="1" dirty="0" smtClean="0">
                <a:solidFill>
                  <a:srgbClr val="FFFF00"/>
                </a:solidFill>
              </a:rPr>
              <a:t>φ</a:t>
            </a:r>
            <a:r>
              <a:rPr lang="en-US" baseline="-25000" dirty="0" smtClean="0">
                <a:solidFill>
                  <a:srgbClr val="FFFF00"/>
                </a:solidFill>
              </a:rPr>
              <a:t>1</a:t>
            </a:r>
            <a:r>
              <a:rPr lang="en-US" i="1" dirty="0" smtClean="0">
                <a:solidFill>
                  <a:srgbClr val="FFFF00"/>
                </a:solidFill>
              </a:rPr>
              <a:t>Y</a:t>
            </a:r>
            <a:r>
              <a:rPr lang="en-US" i="1" baseline="-25000" dirty="0" smtClean="0">
                <a:solidFill>
                  <a:srgbClr val="FFFF00"/>
                </a:solidFill>
              </a:rPr>
              <a:t>t</a:t>
            </a:r>
            <a:r>
              <a:rPr lang="en-US" baseline="-25000" dirty="0" smtClean="0">
                <a:solidFill>
                  <a:srgbClr val="FFFF00"/>
                </a:solidFill>
              </a:rPr>
              <a:t> – 1</a:t>
            </a:r>
            <a:r>
              <a:rPr lang="en-US" dirty="0" smtClean="0">
                <a:solidFill>
                  <a:srgbClr val="FFFF00"/>
                </a:solidFill>
              </a:rPr>
              <a:t> + </a:t>
            </a:r>
            <a:r>
              <a:rPr lang="el-GR" i="1" dirty="0" smtClean="0">
                <a:solidFill>
                  <a:srgbClr val="FFFF00"/>
                </a:solidFill>
              </a:rPr>
              <a:t>φ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i="1" dirty="0" smtClean="0">
                <a:solidFill>
                  <a:srgbClr val="FFFF00"/>
                </a:solidFill>
              </a:rPr>
              <a:t>Y</a:t>
            </a:r>
            <a:r>
              <a:rPr lang="en-US" i="1" baseline="-25000" dirty="0" smtClean="0">
                <a:solidFill>
                  <a:srgbClr val="FFFF00"/>
                </a:solidFill>
              </a:rPr>
              <a:t>t</a:t>
            </a:r>
            <a:r>
              <a:rPr lang="en-US" baseline="-25000" dirty="0" smtClean="0">
                <a:solidFill>
                  <a:srgbClr val="FFFF00"/>
                </a:solidFill>
              </a:rPr>
              <a:t> – 2</a:t>
            </a:r>
            <a:r>
              <a:rPr lang="en-US" dirty="0" smtClean="0">
                <a:solidFill>
                  <a:srgbClr val="FFFF00"/>
                </a:solidFill>
              </a:rPr>
              <a:t> + … + </a:t>
            </a:r>
            <a:r>
              <a:rPr lang="el-GR" i="1" dirty="0" smtClean="0">
                <a:solidFill>
                  <a:srgbClr val="FFFF00"/>
                </a:solidFill>
              </a:rPr>
              <a:t>φ</a:t>
            </a:r>
            <a:r>
              <a:rPr lang="en-US" i="1" baseline="-25000" dirty="0" err="1" smtClean="0">
                <a:solidFill>
                  <a:srgbClr val="FFFF00"/>
                </a:solidFill>
              </a:rPr>
              <a:t>p</a:t>
            </a:r>
            <a:r>
              <a:rPr lang="en-US" i="1" dirty="0" err="1" smtClean="0">
                <a:solidFill>
                  <a:srgbClr val="FFFF00"/>
                </a:solidFill>
              </a:rPr>
              <a:t>Y</a:t>
            </a:r>
            <a:r>
              <a:rPr lang="en-US" i="1" baseline="-25000" dirty="0" err="1" smtClean="0">
                <a:solidFill>
                  <a:srgbClr val="FFFF00"/>
                </a:solidFill>
              </a:rPr>
              <a:t>t</a:t>
            </a:r>
            <a:r>
              <a:rPr lang="en-US" baseline="-25000" dirty="0" smtClean="0">
                <a:solidFill>
                  <a:srgbClr val="FFFF00"/>
                </a:solidFill>
              </a:rPr>
              <a:t> – </a:t>
            </a:r>
            <a:r>
              <a:rPr lang="en-US" i="1" baseline="-25000" dirty="0" smtClean="0">
                <a:solidFill>
                  <a:srgbClr val="FFFF00"/>
                </a:solidFill>
              </a:rPr>
              <a:t>p</a:t>
            </a:r>
            <a:r>
              <a:rPr lang="en-US" dirty="0" smtClean="0">
                <a:solidFill>
                  <a:srgbClr val="FFFF00"/>
                </a:solidFill>
              </a:rPr>
              <a:t> + </a:t>
            </a:r>
            <a:r>
              <a:rPr lang="el-GR" i="1" dirty="0" smtClean="0">
                <a:solidFill>
                  <a:srgbClr val="FFFF00"/>
                </a:solidFill>
              </a:rPr>
              <a:t>ε</a:t>
            </a:r>
            <a:r>
              <a:rPr lang="en-US" i="1" baseline="-25000" dirty="0" smtClean="0">
                <a:solidFill>
                  <a:srgbClr val="FFFF00"/>
                </a:solidFill>
              </a:rPr>
              <a:t>t</a:t>
            </a:r>
            <a:r>
              <a:rPr lang="en-US" dirty="0" smtClean="0"/>
              <a:t> , 		</a:t>
            </a:r>
            <a:r>
              <a:rPr lang="el-GR" i="1" dirty="0" smtClean="0">
                <a:solidFill>
                  <a:srgbClr val="FFFF00"/>
                </a:solidFill>
              </a:rPr>
              <a:t>ε</a:t>
            </a:r>
            <a:r>
              <a:rPr lang="en-US" i="1" baseline="-25000" dirty="0" smtClean="0">
                <a:solidFill>
                  <a:srgbClr val="FFFF00"/>
                </a:solidFill>
              </a:rPr>
              <a:t>t</a:t>
            </a:r>
            <a:r>
              <a:rPr lang="en-US" dirty="0" smtClean="0"/>
              <a:t> white noise</a:t>
            </a:r>
          </a:p>
          <a:p>
            <a:r>
              <a:rPr lang="en-US" dirty="0" smtClean="0"/>
              <a:t>Such a model has non-zero ACF at all lags</a:t>
            </a:r>
          </a:p>
          <a:p>
            <a:r>
              <a:rPr lang="en-US" dirty="0" smtClean="0"/>
              <a:t>However, only the first </a:t>
            </a:r>
            <a:r>
              <a:rPr lang="en-US" i="1" dirty="0" smtClean="0">
                <a:solidFill>
                  <a:srgbClr val="FFFF00"/>
                </a:solidFill>
              </a:rPr>
              <a:t>p</a:t>
            </a:r>
            <a:r>
              <a:rPr lang="en-US" dirty="0" smtClean="0"/>
              <a:t> PACFs are non-zero; the rest are zero</a:t>
            </a:r>
          </a:p>
          <a:p>
            <a:r>
              <a:rPr lang="en-US" dirty="0" smtClean="0"/>
              <a:t>If PACF plot shows large PACFs only at a few lags, then AR model is appropriate </a:t>
            </a:r>
          </a:p>
          <a:p>
            <a:endParaRPr lang="en-US" dirty="0" smtClean="0"/>
          </a:p>
          <a:p>
            <a:r>
              <a:rPr lang="en-US" dirty="0" smtClean="0"/>
              <a:t>If an AR model is to be fitted, the parameters  </a:t>
            </a:r>
            <a:r>
              <a:rPr lang="el-GR" i="1" dirty="0" smtClean="0">
                <a:solidFill>
                  <a:srgbClr val="FFFF00"/>
                </a:solidFill>
              </a:rPr>
              <a:t>φ</a:t>
            </a:r>
            <a:r>
              <a:rPr lang="en-US" baseline="-25000" dirty="0" smtClean="0">
                <a:solidFill>
                  <a:srgbClr val="FFFF00"/>
                </a:solidFill>
              </a:rPr>
              <a:t>0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l-GR" i="1" dirty="0" smtClean="0">
                <a:solidFill>
                  <a:srgbClr val="FFFF00"/>
                </a:solidFill>
              </a:rPr>
              <a:t>φ</a:t>
            </a:r>
            <a:r>
              <a:rPr lang="en-US" baseline="-25000" dirty="0" smtClean="0">
                <a:solidFill>
                  <a:srgbClr val="FFFF00"/>
                </a:solidFill>
              </a:rPr>
              <a:t>1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l-GR" i="1" dirty="0" smtClean="0">
                <a:solidFill>
                  <a:srgbClr val="FFFF00"/>
                </a:solidFill>
              </a:rPr>
              <a:t>φ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,…, </a:t>
            </a:r>
            <a:r>
              <a:rPr lang="el-GR" i="1" dirty="0" smtClean="0">
                <a:solidFill>
                  <a:srgbClr val="FFFF00"/>
                </a:solidFill>
              </a:rPr>
              <a:t>φ</a:t>
            </a:r>
            <a:r>
              <a:rPr lang="en-US" i="1" baseline="-25000" dirty="0" smtClean="0">
                <a:solidFill>
                  <a:srgbClr val="FFFF00"/>
                </a:solidFill>
              </a:rPr>
              <a:t>p</a:t>
            </a:r>
            <a:r>
              <a:rPr lang="en-US" dirty="0" smtClean="0"/>
              <a:t> have to be estimated from the data, under the restriction that the estimated values should guarantee a stationary process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MA(1)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>
                <a:solidFill>
                  <a:srgbClr val="FFFF00"/>
                </a:solidFill>
              </a:rPr>
              <a:t>Y</a:t>
            </a:r>
            <a:r>
              <a:rPr lang="en-US" i="1" baseline="-25000" dirty="0" err="1" smtClean="0">
                <a:solidFill>
                  <a:srgbClr val="FFFF00"/>
                </a:solidFill>
              </a:rPr>
              <a:t>t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l-GR" i="1" dirty="0" smtClean="0">
                <a:solidFill>
                  <a:srgbClr val="FFFF00"/>
                </a:solidFill>
              </a:rPr>
              <a:t>θ</a:t>
            </a:r>
            <a:r>
              <a:rPr lang="en-US" baseline="-25000" dirty="0" smtClean="0">
                <a:solidFill>
                  <a:srgbClr val="FFFF00"/>
                </a:solidFill>
              </a:rPr>
              <a:t>0</a:t>
            </a:r>
            <a:r>
              <a:rPr lang="en-US" dirty="0" smtClean="0">
                <a:solidFill>
                  <a:srgbClr val="FFFF00"/>
                </a:solidFill>
              </a:rPr>
              <a:t> + </a:t>
            </a:r>
            <a:r>
              <a:rPr lang="el-GR" i="1" dirty="0" smtClean="0">
                <a:solidFill>
                  <a:srgbClr val="FFFF00"/>
                </a:solidFill>
              </a:rPr>
              <a:t>ε</a:t>
            </a:r>
            <a:r>
              <a:rPr lang="en-US" i="1" baseline="-25000" dirty="0" smtClean="0">
                <a:solidFill>
                  <a:srgbClr val="FFFF00"/>
                </a:solidFill>
              </a:rPr>
              <a:t>t</a:t>
            </a:r>
            <a:r>
              <a:rPr lang="en-US" dirty="0" smtClean="0">
                <a:solidFill>
                  <a:srgbClr val="FFFF00"/>
                </a:solidFill>
              </a:rPr>
              <a:t> + </a:t>
            </a:r>
            <a:r>
              <a:rPr lang="el-GR" i="1" dirty="0" smtClean="0">
                <a:solidFill>
                  <a:srgbClr val="FFFF00"/>
                </a:solidFill>
              </a:rPr>
              <a:t>θ</a:t>
            </a:r>
            <a:r>
              <a:rPr lang="en-US" baseline="-25000" dirty="0" smtClean="0">
                <a:solidFill>
                  <a:srgbClr val="FFFF00"/>
                </a:solidFill>
              </a:rPr>
              <a:t>1</a:t>
            </a:r>
            <a:r>
              <a:rPr lang="el-GR" i="1" dirty="0" smtClean="0">
                <a:solidFill>
                  <a:srgbClr val="FFFF00"/>
                </a:solidFill>
              </a:rPr>
              <a:t> ε</a:t>
            </a:r>
            <a:r>
              <a:rPr lang="en-US" i="1" baseline="-25000" dirty="0" smtClean="0">
                <a:solidFill>
                  <a:srgbClr val="FFFF00"/>
                </a:solidFill>
              </a:rPr>
              <a:t>t</a:t>
            </a:r>
            <a:r>
              <a:rPr lang="en-US" baseline="-25000" dirty="0" smtClean="0">
                <a:solidFill>
                  <a:srgbClr val="FFFF00"/>
                </a:solidFill>
              </a:rPr>
              <a:t> – 1</a:t>
            </a:r>
            <a:r>
              <a:rPr lang="en-US" dirty="0" smtClean="0"/>
              <a:t> ,   </a:t>
            </a:r>
            <a:r>
              <a:rPr lang="el-GR" i="1" dirty="0" smtClean="0">
                <a:solidFill>
                  <a:srgbClr val="FFFF00"/>
                </a:solidFill>
              </a:rPr>
              <a:t>ε</a:t>
            </a:r>
            <a:r>
              <a:rPr lang="en-US" i="1" baseline="-25000" dirty="0" smtClean="0">
                <a:solidFill>
                  <a:srgbClr val="FFFF00"/>
                </a:solidFill>
              </a:rPr>
              <a:t>t</a:t>
            </a:r>
            <a:r>
              <a:rPr lang="en-US" dirty="0" smtClean="0"/>
              <a:t> white noise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44577" y="6400800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ACF plot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67200" y="6400800"/>
            <a:ext cx="267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PACF (partial ACF) plot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98270" y="2971800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 smtClean="0">
                <a:solidFill>
                  <a:srgbClr val="FFFF00"/>
                </a:solidFill>
              </a:rPr>
              <a:t>θ</a:t>
            </a:r>
            <a:r>
              <a:rPr lang="en-US" sz="2400" baseline="-25000" dirty="0" smtClean="0">
                <a:solidFill>
                  <a:srgbClr val="FFFF00"/>
                </a:solidFill>
              </a:rPr>
              <a:t>1</a:t>
            </a:r>
            <a:r>
              <a:rPr lang="en-US" sz="2400" dirty="0" smtClean="0"/>
              <a:t> = 0.8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598270" y="5029200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 smtClean="0">
                <a:solidFill>
                  <a:srgbClr val="FFFF00"/>
                </a:solidFill>
              </a:rPr>
              <a:t>θ</a:t>
            </a:r>
            <a:r>
              <a:rPr lang="en-US" sz="2400" baseline="-25000" dirty="0" smtClean="0">
                <a:solidFill>
                  <a:srgbClr val="FFFF00"/>
                </a:solidFill>
              </a:rPr>
              <a:t>1</a:t>
            </a:r>
            <a:r>
              <a:rPr lang="en-US" sz="2400" dirty="0" smtClean="0"/>
              <a:t> = – 0.8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1" y="4419599"/>
            <a:ext cx="3352798" cy="1905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04820" y="4419600"/>
            <a:ext cx="336278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2286000"/>
            <a:ext cx="335279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14800" y="2286000"/>
            <a:ext cx="3352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MA(</a:t>
            </a:r>
            <a:r>
              <a:rPr lang="en-US" i="1" dirty="0" smtClean="0"/>
              <a:t>q</a:t>
            </a:r>
            <a:r>
              <a:rPr lang="en-US" dirty="0" smtClean="0"/>
              <a:t>)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err="1" smtClean="0">
                <a:solidFill>
                  <a:srgbClr val="FFFF00"/>
                </a:solidFill>
              </a:rPr>
              <a:t>Y</a:t>
            </a:r>
            <a:r>
              <a:rPr lang="en-US" i="1" baseline="-25000" dirty="0" err="1" smtClean="0">
                <a:solidFill>
                  <a:srgbClr val="FFFF00"/>
                </a:solidFill>
              </a:rPr>
              <a:t>t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l-GR" i="1" dirty="0" smtClean="0">
                <a:solidFill>
                  <a:srgbClr val="FFFF00"/>
                </a:solidFill>
              </a:rPr>
              <a:t>θ</a:t>
            </a:r>
            <a:r>
              <a:rPr lang="en-US" baseline="-25000" dirty="0" smtClean="0">
                <a:solidFill>
                  <a:srgbClr val="FFFF00"/>
                </a:solidFill>
              </a:rPr>
              <a:t>0</a:t>
            </a:r>
            <a:r>
              <a:rPr lang="en-US" dirty="0" smtClean="0">
                <a:solidFill>
                  <a:srgbClr val="FFFF00"/>
                </a:solidFill>
              </a:rPr>
              <a:t> + </a:t>
            </a:r>
            <a:r>
              <a:rPr lang="el-GR" i="1" dirty="0" smtClean="0">
                <a:solidFill>
                  <a:srgbClr val="FFFF00"/>
                </a:solidFill>
              </a:rPr>
              <a:t>ε</a:t>
            </a:r>
            <a:r>
              <a:rPr lang="en-US" i="1" baseline="-25000" dirty="0" smtClean="0">
                <a:solidFill>
                  <a:srgbClr val="FFFF00"/>
                </a:solidFill>
              </a:rPr>
              <a:t>t</a:t>
            </a:r>
            <a:r>
              <a:rPr lang="en-US" dirty="0" smtClean="0">
                <a:solidFill>
                  <a:srgbClr val="FFFF00"/>
                </a:solidFill>
              </a:rPr>
              <a:t> + </a:t>
            </a:r>
            <a:r>
              <a:rPr lang="el-GR" i="1" dirty="0" smtClean="0">
                <a:solidFill>
                  <a:srgbClr val="FFFF00"/>
                </a:solidFill>
              </a:rPr>
              <a:t>θ</a:t>
            </a:r>
            <a:r>
              <a:rPr lang="en-US" baseline="-25000" dirty="0" smtClean="0">
                <a:solidFill>
                  <a:srgbClr val="FFFF00"/>
                </a:solidFill>
              </a:rPr>
              <a:t>1</a:t>
            </a:r>
            <a:r>
              <a:rPr lang="el-GR" i="1" dirty="0" smtClean="0">
                <a:solidFill>
                  <a:srgbClr val="FFFF00"/>
                </a:solidFill>
              </a:rPr>
              <a:t> ε</a:t>
            </a:r>
            <a:r>
              <a:rPr lang="en-US" i="1" baseline="-25000" dirty="0" smtClean="0">
                <a:solidFill>
                  <a:srgbClr val="FFFF00"/>
                </a:solidFill>
              </a:rPr>
              <a:t>t</a:t>
            </a:r>
            <a:r>
              <a:rPr lang="en-US" baseline="-25000" dirty="0" smtClean="0">
                <a:solidFill>
                  <a:srgbClr val="FFFF00"/>
                </a:solidFill>
              </a:rPr>
              <a:t> – 1</a:t>
            </a:r>
            <a:r>
              <a:rPr lang="en-US" dirty="0" smtClean="0">
                <a:solidFill>
                  <a:srgbClr val="FFFF00"/>
                </a:solidFill>
              </a:rPr>
              <a:t> + </a:t>
            </a:r>
            <a:r>
              <a:rPr lang="el-GR" i="1" dirty="0" smtClean="0">
                <a:solidFill>
                  <a:srgbClr val="FFFF00"/>
                </a:solidFill>
              </a:rPr>
              <a:t>θ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l-GR" i="1" dirty="0" smtClean="0">
                <a:solidFill>
                  <a:srgbClr val="FFFF00"/>
                </a:solidFill>
              </a:rPr>
              <a:t> ε</a:t>
            </a:r>
            <a:r>
              <a:rPr lang="en-US" i="1" baseline="-25000" dirty="0" smtClean="0">
                <a:solidFill>
                  <a:srgbClr val="FFFF00"/>
                </a:solidFill>
              </a:rPr>
              <a:t>t</a:t>
            </a:r>
            <a:r>
              <a:rPr lang="en-US" baseline="-25000" dirty="0" smtClean="0">
                <a:solidFill>
                  <a:srgbClr val="FFFF00"/>
                </a:solidFill>
              </a:rPr>
              <a:t> – 2</a:t>
            </a:r>
            <a:r>
              <a:rPr lang="en-US" dirty="0" smtClean="0">
                <a:solidFill>
                  <a:srgbClr val="FFFF00"/>
                </a:solidFill>
              </a:rPr>
              <a:t> + … + </a:t>
            </a:r>
            <a:r>
              <a:rPr lang="el-GR" i="1" dirty="0" smtClean="0">
                <a:solidFill>
                  <a:srgbClr val="FFFF00"/>
                </a:solidFill>
              </a:rPr>
              <a:t>θ</a:t>
            </a:r>
            <a:r>
              <a:rPr lang="en-US" i="1" baseline="-25000" dirty="0" smtClean="0">
                <a:solidFill>
                  <a:srgbClr val="FFFF00"/>
                </a:solidFill>
              </a:rPr>
              <a:t>q</a:t>
            </a:r>
            <a:r>
              <a:rPr lang="el-GR" i="1" dirty="0" smtClean="0">
                <a:solidFill>
                  <a:srgbClr val="FFFF00"/>
                </a:solidFill>
              </a:rPr>
              <a:t> ε</a:t>
            </a:r>
            <a:r>
              <a:rPr lang="en-US" i="1" baseline="-25000" dirty="0" smtClean="0">
                <a:solidFill>
                  <a:srgbClr val="FFFF00"/>
                </a:solidFill>
              </a:rPr>
              <a:t>t</a:t>
            </a:r>
            <a:r>
              <a:rPr lang="en-US" baseline="-25000" dirty="0" smtClean="0">
                <a:solidFill>
                  <a:srgbClr val="FFFF00"/>
                </a:solidFill>
              </a:rPr>
              <a:t> – </a:t>
            </a:r>
            <a:r>
              <a:rPr lang="en-US" i="1" baseline="-25000" dirty="0" smtClean="0">
                <a:solidFill>
                  <a:srgbClr val="FFFF00"/>
                </a:solidFill>
              </a:rPr>
              <a:t>q</a:t>
            </a:r>
            <a:r>
              <a:rPr lang="en-US" dirty="0" smtClean="0"/>
              <a:t> , 		</a:t>
            </a:r>
            <a:r>
              <a:rPr lang="el-GR" i="1" dirty="0" smtClean="0">
                <a:solidFill>
                  <a:srgbClr val="FFFF00"/>
                </a:solidFill>
              </a:rPr>
              <a:t>ε</a:t>
            </a:r>
            <a:r>
              <a:rPr lang="en-US" i="1" baseline="-25000" dirty="0" smtClean="0">
                <a:solidFill>
                  <a:srgbClr val="FFFF00"/>
                </a:solidFill>
              </a:rPr>
              <a:t>t</a:t>
            </a:r>
            <a:r>
              <a:rPr lang="en-US" dirty="0" smtClean="0"/>
              <a:t> white noise</a:t>
            </a:r>
          </a:p>
          <a:p>
            <a:r>
              <a:rPr lang="en-US" dirty="0" smtClean="0"/>
              <a:t>Such a model has non-zero PACF at all lags</a:t>
            </a:r>
          </a:p>
          <a:p>
            <a:r>
              <a:rPr lang="en-US" dirty="0" smtClean="0"/>
              <a:t>However, only the first </a:t>
            </a:r>
            <a:r>
              <a:rPr lang="en-US" i="1" dirty="0" smtClean="0">
                <a:solidFill>
                  <a:srgbClr val="FFFF00"/>
                </a:solidFill>
              </a:rPr>
              <a:t>q</a:t>
            </a:r>
            <a:r>
              <a:rPr lang="en-US" dirty="0" smtClean="0"/>
              <a:t> ACFs are non-zero; the rest are zero</a:t>
            </a:r>
          </a:p>
          <a:p>
            <a:r>
              <a:rPr lang="en-US" dirty="0" smtClean="0"/>
              <a:t>If ACF plot shows large ACFs only at a few lags, then MA model is appropriate </a:t>
            </a:r>
          </a:p>
          <a:p>
            <a:endParaRPr lang="en-US" dirty="0" smtClean="0"/>
          </a:p>
          <a:p>
            <a:r>
              <a:rPr lang="en-US" dirty="0" smtClean="0"/>
              <a:t>If an MA model is to be fitted, the parameters  </a:t>
            </a:r>
            <a:r>
              <a:rPr lang="el-GR" i="1" dirty="0" smtClean="0">
                <a:solidFill>
                  <a:srgbClr val="FFFF00"/>
                </a:solidFill>
              </a:rPr>
              <a:t>θ</a:t>
            </a:r>
            <a:r>
              <a:rPr lang="en-US" baseline="-25000" dirty="0" smtClean="0">
                <a:solidFill>
                  <a:srgbClr val="FFFF00"/>
                </a:solidFill>
              </a:rPr>
              <a:t>0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l-GR" i="1" dirty="0" smtClean="0">
                <a:solidFill>
                  <a:srgbClr val="FFFF00"/>
                </a:solidFill>
              </a:rPr>
              <a:t>θ</a:t>
            </a:r>
            <a:r>
              <a:rPr lang="en-US" baseline="-25000" dirty="0" smtClean="0">
                <a:solidFill>
                  <a:srgbClr val="FFFF00"/>
                </a:solidFill>
              </a:rPr>
              <a:t>1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l-GR" i="1" dirty="0" smtClean="0">
                <a:solidFill>
                  <a:srgbClr val="FFFF00"/>
                </a:solidFill>
              </a:rPr>
              <a:t>θ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,…, </a:t>
            </a:r>
            <a:r>
              <a:rPr lang="el-GR" i="1" dirty="0" smtClean="0">
                <a:solidFill>
                  <a:srgbClr val="FFFF00"/>
                </a:solidFill>
              </a:rPr>
              <a:t>θ</a:t>
            </a:r>
            <a:r>
              <a:rPr lang="en-US" i="1" baseline="-25000" dirty="0" smtClean="0">
                <a:solidFill>
                  <a:srgbClr val="FFFF00"/>
                </a:solidFill>
              </a:rPr>
              <a:t>q</a:t>
            </a:r>
            <a:r>
              <a:rPr lang="en-US" dirty="0" smtClean="0"/>
              <a:t> have to be estimated from the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ARMA(</a:t>
            </a:r>
            <a:r>
              <a:rPr lang="en-US" i="1" dirty="0" err="1" smtClean="0"/>
              <a:t>p</a:t>
            </a:r>
            <a:r>
              <a:rPr lang="en-US" dirty="0" err="1" smtClean="0"/>
              <a:t>,</a:t>
            </a:r>
            <a:r>
              <a:rPr lang="en-US" i="1" dirty="0" err="1" smtClean="0"/>
              <a:t>q</a:t>
            </a:r>
            <a:r>
              <a:rPr lang="en-US" dirty="0" smtClean="0"/>
              <a:t>)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 err="1" smtClean="0">
                <a:solidFill>
                  <a:srgbClr val="FFFF00"/>
                </a:solidFill>
              </a:rPr>
              <a:t>Y</a:t>
            </a:r>
            <a:r>
              <a:rPr lang="en-US" i="1" baseline="-25000" dirty="0" err="1" smtClean="0">
                <a:solidFill>
                  <a:srgbClr val="FFFF00"/>
                </a:solidFill>
              </a:rPr>
              <a:t>t</a:t>
            </a:r>
            <a:r>
              <a:rPr lang="en-US" dirty="0" smtClean="0">
                <a:solidFill>
                  <a:srgbClr val="FFFF00"/>
                </a:solidFill>
              </a:rPr>
              <a:t> =  </a:t>
            </a:r>
            <a:r>
              <a:rPr lang="el-GR" i="1" dirty="0" smtClean="0">
                <a:solidFill>
                  <a:srgbClr val="FFFF00"/>
                </a:solidFill>
              </a:rPr>
              <a:t>φ</a:t>
            </a:r>
            <a:r>
              <a:rPr lang="en-US" baseline="-25000" dirty="0" smtClean="0">
                <a:solidFill>
                  <a:srgbClr val="FFFF00"/>
                </a:solidFill>
              </a:rPr>
              <a:t>0</a:t>
            </a:r>
            <a:r>
              <a:rPr lang="en-US" dirty="0" smtClean="0">
                <a:solidFill>
                  <a:srgbClr val="FFFF00"/>
                </a:solidFill>
              </a:rPr>
              <a:t> + </a:t>
            </a:r>
            <a:r>
              <a:rPr lang="el-GR" i="1" dirty="0" smtClean="0">
                <a:solidFill>
                  <a:srgbClr val="FFFF00"/>
                </a:solidFill>
              </a:rPr>
              <a:t>φ</a:t>
            </a:r>
            <a:r>
              <a:rPr lang="en-US" baseline="-25000" dirty="0" smtClean="0">
                <a:solidFill>
                  <a:srgbClr val="FFFF00"/>
                </a:solidFill>
              </a:rPr>
              <a:t>1</a:t>
            </a:r>
            <a:r>
              <a:rPr lang="en-US" i="1" dirty="0" smtClean="0">
                <a:solidFill>
                  <a:srgbClr val="FFFF00"/>
                </a:solidFill>
              </a:rPr>
              <a:t>Y</a:t>
            </a:r>
            <a:r>
              <a:rPr lang="en-US" i="1" baseline="-25000" dirty="0" smtClean="0">
                <a:solidFill>
                  <a:srgbClr val="FFFF00"/>
                </a:solidFill>
              </a:rPr>
              <a:t>t</a:t>
            </a:r>
            <a:r>
              <a:rPr lang="en-US" baseline="-25000" dirty="0" smtClean="0">
                <a:solidFill>
                  <a:srgbClr val="FFFF00"/>
                </a:solidFill>
              </a:rPr>
              <a:t> – 1</a:t>
            </a:r>
            <a:r>
              <a:rPr lang="en-US" dirty="0" smtClean="0">
                <a:solidFill>
                  <a:srgbClr val="FFFF00"/>
                </a:solidFill>
              </a:rPr>
              <a:t> + </a:t>
            </a:r>
            <a:r>
              <a:rPr lang="el-GR" i="1" dirty="0" smtClean="0">
                <a:solidFill>
                  <a:srgbClr val="FFFF00"/>
                </a:solidFill>
              </a:rPr>
              <a:t>φ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i="1" dirty="0" smtClean="0">
                <a:solidFill>
                  <a:srgbClr val="FFFF00"/>
                </a:solidFill>
              </a:rPr>
              <a:t>Y</a:t>
            </a:r>
            <a:r>
              <a:rPr lang="en-US" i="1" baseline="-25000" dirty="0" smtClean="0">
                <a:solidFill>
                  <a:srgbClr val="FFFF00"/>
                </a:solidFill>
              </a:rPr>
              <a:t>t</a:t>
            </a:r>
            <a:r>
              <a:rPr lang="en-US" baseline="-25000" dirty="0" smtClean="0">
                <a:solidFill>
                  <a:srgbClr val="FFFF00"/>
                </a:solidFill>
              </a:rPr>
              <a:t> – 2</a:t>
            </a:r>
            <a:r>
              <a:rPr lang="en-US" dirty="0" smtClean="0">
                <a:solidFill>
                  <a:srgbClr val="FFFF00"/>
                </a:solidFill>
              </a:rPr>
              <a:t> + … + </a:t>
            </a:r>
            <a:r>
              <a:rPr lang="el-GR" i="1" dirty="0" smtClean="0">
                <a:solidFill>
                  <a:srgbClr val="FFFF00"/>
                </a:solidFill>
              </a:rPr>
              <a:t>φ</a:t>
            </a:r>
            <a:r>
              <a:rPr lang="en-US" i="1" baseline="-25000" dirty="0" err="1" smtClean="0">
                <a:solidFill>
                  <a:srgbClr val="FFFF00"/>
                </a:solidFill>
              </a:rPr>
              <a:t>p</a:t>
            </a:r>
            <a:r>
              <a:rPr lang="en-US" i="1" dirty="0" err="1" smtClean="0">
                <a:solidFill>
                  <a:srgbClr val="FFFF00"/>
                </a:solidFill>
              </a:rPr>
              <a:t>Y</a:t>
            </a:r>
            <a:r>
              <a:rPr lang="en-US" i="1" baseline="-25000" dirty="0" err="1" smtClean="0">
                <a:solidFill>
                  <a:srgbClr val="FFFF00"/>
                </a:solidFill>
              </a:rPr>
              <a:t>t</a:t>
            </a:r>
            <a:r>
              <a:rPr lang="en-US" baseline="-25000" dirty="0" smtClean="0">
                <a:solidFill>
                  <a:srgbClr val="FFFF00"/>
                </a:solidFill>
              </a:rPr>
              <a:t> – </a:t>
            </a:r>
            <a:r>
              <a:rPr lang="en-US" i="1" baseline="-25000" dirty="0" smtClean="0">
                <a:solidFill>
                  <a:srgbClr val="FFFF00"/>
                </a:solidFill>
              </a:rPr>
              <a:t>p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			+ </a:t>
            </a:r>
            <a:r>
              <a:rPr lang="el-GR" i="1" dirty="0" smtClean="0">
                <a:solidFill>
                  <a:srgbClr val="FFFF00"/>
                </a:solidFill>
              </a:rPr>
              <a:t>ε</a:t>
            </a:r>
            <a:r>
              <a:rPr lang="en-US" i="1" baseline="-25000" dirty="0" smtClean="0">
                <a:solidFill>
                  <a:srgbClr val="FFFF00"/>
                </a:solidFill>
              </a:rPr>
              <a:t>t</a:t>
            </a:r>
            <a:r>
              <a:rPr lang="en-US" dirty="0" smtClean="0">
                <a:solidFill>
                  <a:srgbClr val="FFFF00"/>
                </a:solidFill>
              </a:rPr>
              <a:t> + </a:t>
            </a:r>
            <a:r>
              <a:rPr lang="el-GR" i="1" dirty="0" smtClean="0">
                <a:solidFill>
                  <a:srgbClr val="FFFF00"/>
                </a:solidFill>
              </a:rPr>
              <a:t>θ</a:t>
            </a:r>
            <a:r>
              <a:rPr lang="en-US" baseline="-25000" dirty="0" smtClean="0">
                <a:solidFill>
                  <a:srgbClr val="FFFF00"/>
                </a:solidFill>
              </a:rPr>
              <a:t>1</a:t>
            </a:r>
            <a:r>
              <a:rPr lang="el-GR" i="1" dirty="0" smtClean="0">
                <a:solidFill>
                  <a:srgbClr val="FFFF00"/>
                </a:solidFill>
              </a:rPr>
              <a:t> ε</a:t>
            </a:r>
            <a:r>
              <a:rPr lang="en-US" i="1" baseline="-25000" dirty="0" smtClean="0">
                <a:solidFill>
                  <a:srgbClr val="FFFF00"/>
                </a:solidFill>
              </a:rPr>
              <a:t>t</a:t>
            </a:r>
            <a:r>
              <a:rPr lang="en-US" baseline="-25000" dirty="0" smtClean="0">
                <a:solidFill>
                  <a:srgbClr val="FFFF00"/>
                </a:solidFill>
              </a:rPr>
              <a:t> – 1</a:t>
            </a:r>
            <a:r>
              <a:rPr lang="en-US" dirty="0" smtClean="0">
                <a:solidFill>
                  <a:srgbClr val="FFFF00"/>
                </a:solidFill>
              </a:rPr>
              <a:t> + </a:t>
            </a:r>
            <a:r>
              <a:rPr lang="el-GR" i="1" dirty="0" smtClean="0">
                <a:solidFill>
                  <a:srgbClr val="FFFF00"/>
                </a:solidFill>
              </a:rPr>
              <a:t>θ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l-GR" i="1" dirty="0" smtClean="0">
                <a:solidFill>
                  <a:srgbClr val="FFFF00"/>
                </a:solidFill>
              </a:rPr>
              <a:t> ε</a:t>
            </a:r>
            <a:r>
              <a:rPr lang="en-US" i="1" baseline="-25000" dirty="0" smtClean="0">
                <a:solidFill>
                  <a:srgbClr val="FFFF00"/>
                </a:solidFill>
              </a:rPr>
              <a:t>t</a:t>
            </a:r>
            <a:r>
              <a:rPr lang="en-US" baseline="-25000" dirty="0" smtClean="0">
                <a:solidFill>
                  <a:srgbClr val="FFFF00"/>
                </a:solidFill>
              </a:rPr>
              <a:t> – 2</a:t>
            </a:r>
            <a:r>
              <a:rPr lang="en-US" dirty="0" smtClean="0">
                <a:solidFill>
                  <a:srgbClr val="FFFF00"/>
                </a:solidFill>
              </a:rPr>
              <a:t> + … + </a:t>
            </a:r>
            <a:r>
              <a:rPr lang="el-GR" i="1" dirty="0" smtClean="0">
                <a:solidFill>
                  <a:srgbClr val="FFFF00"/>
                </a:solidFill>
              </a:rPr>
              <a:t>θ</a:t>
            </a:r>
            <a:r>
              <a:rPr lang="en-US" i="1" baseline="-25000" dirty="0" smtClean="0">
                <a:solidFill>
                  <a:srgbClr val="FFFF00"/>
                </a:solidFill>
              </a:rPr>
              <a:t>q</a:t>
            </a:r>
            <a:r>
              <a:rPr lang="el-GR" i="1" dirty="0" smtClean="0">
                <a:solidFill>
                  <a:srgbClr val="FFFF00"/>
                </a:solidFill>
              </a:rPr>
              <a:t> ε</a:t>
            </a:r>
            <a:r>
              <a:rPr lang="en-US" i="1" baseline="-25000" dirty="0" smtClean="0">
                <a:solidFill>
                  <a:srgbClr val="FFFF00"/>
                </a:solidFill>
              </a:rPr>
              <a:t>t</a:t>
            </a:r>
            <a:r>
              <a:rPr lang="en-US" baseline="-25000" dirty="0" smtClean="0">
                <a:solidFill>
                  <a:srgbClr val="FFFF00"/>
                </a:solidFill>
              </a:rPr>
              <a:t> – </a:t>
            </a:r>
            <a:r>
              <a:rPr lang="en-US" i="1" baseline="-25000" dirty="0" smtClean="0">
                <a:solidFill>
                  <a:srgbClr val="FFFF00"/>
                </a:solidFill>
              </a:rPr>
              <a:t>q</a:t>
            </a:r>
            <a:r>
              <a:rPr lang="en-US" dirty="0" smtClean="0"/>
              <a:t> , 		</a:t>
            </a:r>
            <a:r>
              <a:rPr lang="el-GR" i="1" dirty="0" smtClean="0">
                <a:solidFill>
                  <a:srgbClr val="FFFF00"/>
                </a:solidFill>
              </a:rPr>
              <a:t>ε</a:t>
            </a:r>
            <a:r>
              <a:rPr lang="en-US" i="1" baseline="-25000" dirty="0" smtClean="0">
                <a:solidFill>
                  <a:srgbClr val="FFFF00"/>
                </a:solidFill>
              </a:rPr>
              <a:t>t</a:t>
            </a:r>
            <a:r>
              <a:rPr lang="en-US" dirty="0" smtClean="0"/>
              <a:t> white noise</a:t>
            </a:r>
          </a:p>
          <a:p>
            <a:r>
              <a:rPr lang="en-US" dirty="0" smtClean="0"/>
              <a:t>Such a model has non-zero ACF and non-zero PACF at all lags</a:t>
            </a:r>
          </a:p>
          <a:p>
            <a:endParaRPr lang="en-US" dirty="0" smtClean="0"/>
          </a:p>
          <a:p>
            <a:r>
              <a:rPr lang="en-US" dirty="0" smtClean="0"/>
              <a:t>If an ARMA(</a:t>
            </a:r>
            <a:r>
              <a:rPr lang="en-US" i="1" dirty="0" err="1" smtClean="0"/>
              <a:t>p</a:t>
            </a:r>
            <a:r>
              <a:rPr lang="en-US" dirty="0" err="1" smtClean="0"/>
              <a:t>,</a:t>
            </a:r>
            <a:r>
              <a:rPr lang="en-US" i="1" dirty="0" err="1" smtClean="0"/>
              <a:t>q</a:t>
            </a:r>
            <a:r>
              <a:rPr lang="en-US" dirty="0" smtClean="0"/>
              <a:t>) model is to be fitted, the parameters </a:t>
            </a:r>
            <a:r>
              <a:rPr lang="el-GR" i="1" dirty="0" smtClean="0">
                <a:solidFill>
                  <a:srgbClr val="FFFF00"/>
                </a:solidFill>
              </a:rPr>
              <a:t>φ</a:t>
            </a:r>
            <a:r>
              <a:rPr lang="en-US" baseline="-25000" dirty="0" smtClean="0">
                <a:solidFill>
                  <a:srgbClr val="FFFF00"/>
                </a:solidFill>
              </a:rPr>
              <a:t>0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l-GR" i="1" dirty="0" smtClean="0">
                <a:solidFill>
                  <a:srgbClr val="FFFF00"/>
                </a:solidFill>
              </a:rPr>
              <a:t>φ</a:t>
            </a:r>
            <a:r>
              <a:rPr lang="en-US" baseline="-25000" dirty="0" smtClean="0">
                <a:solidFill>
                  <a:srgbClr val="FFFF00"/>
                </a:solidFill>
              </a:rPr>
              <a:t>1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l-GR" i="1" dirty="0" smtClean="0">
                <a:solidFill>
                  <a:srgbClr val="FFFF00"/>
                </a:solidFill>
              </a:rPr>
              <a:t>φ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,…, </a:t>
            </a:r>
            <a:r>
              <a:rPr lang="el-GR" i="1" dirty="0" smtClean="0">
                <a:solidFill>
                  <a:srgbClr val="FFFF00"/>
                </a:solidFill>
              </a:rPr>
              <a:t>φ</a:t>
            </a:r>
            <a:r>
              <a:rPr lang="en-US" i="1" baseline="-25000" dirty="0" smtClean="0">
                <a:solidFill>
                  <a:srgbClr val="FFFF00"/>
                </a:solidFill>
              </a:rPr>
              <a:t>p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l-GR" i="1" dirty="0" smtClean="0">
                <a:solidFill>
                  <a:srgbClr val="FFFF00"/>
                </a:solidFill>
              </a:rPr>
              <a:t>θ</a:t>
            </a:r>
            <a:r>
              <a:rPr lang="en-US" baseline="-25000" dirty="0" smtClean="0">
                <a:solidFill>
                  <a:srgbClr val="FFFF00"/>
                </a:solidFill>
              </a:rPr>
              <a:t>1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l-GR" i="1" dirty="0" smtClean="0">
                <a:solidFill>
                  <a:srgbClr val="FFFF00"/>
                </a:solidFill>
              </a:rPr>
              <a:t>θ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,…, </a:t>
            </a:r>
            <a:r>
              <a:rPr lang="el-GR" i="1" dirty="0" smtClean="0">
                <a:solidFill>
                  <a:srgbClr val="FFFF00"/>
                </a:solidFill>
              </a:rPr>
              <a:t>θ</a:t>
            </a:r>
            <a:r>
              <a:rPr lang="en-US" i="1" baseline="-25000" dirty="0" smtClean="0">
                <a:solidFill>
                  <a:srgbClr val="FFFF00"/>
                </a:solidFill>
              </a:rPr>
              <a:t>q</a:t>
            </a:r>
            <a:r>
              <a:rPr lang="en-US" dirty="0" smtClean="0"/>
              <a:t> have to be estimated from the data, under the restriction that the estimated values produce a stationary process</a:t>
            </a:r>
          </a:p>
          <a:p>
            <a:endParaRPr lang="en-US" dirty="0" smtClean="0"/>
          </a:p>
          <a:p>
            <a:r>
              <a:rPr lang="en-US" dirty="0" smtClean="0"/>
              <a:t>AR(</a:t>
            </a:r>
            <a:r>
              <a:rPr lang="en-US" i="1" dirty="0" smtClean="0"/>
              <a:t>p</a:t>
            </a:r>
            <a:r>
              <a:rPr lang="en-US" dirty="0" smtClean="0"/>
              <a:t>) is ARMA(</a:t>
            </a:r>
            <a:r>
              <a:rPr lang="en-US" i="1" dirty="0" smtClean="0"/>
              <a:t>p</a:t>
            </a:r>
            <a:r>
              <a:rPr lang="en-US" dirty="0" smtClean="0"/>
              <a:t>,0)</a:t>
            </a:r>
          </a:p>
          <a:p>
            <a:r>
              <a:rPr lang="en-US" dirty="0" smtClean="0"/>
              <a:t>MA(</a:t>
            </a:r>
            <a:r>
              <a:rPr lang="en-US" i="1" dirty="0" smtClean="0"/>
              <a:t>q</a:t>
            </a:r>
            <a:r>
              <a:rPr lang="en-US" dirty="0" smtClean="0"/>
              <a:t>) is ARMA(0,</a:t>
            </a:r>
            <a:r>
              <a:rPr lang="en-US" i="1" dirty="0" smtClean="0"/>
              <a:t>q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ARIMA(</a:t>
            </a:r>
            <a:r>
              <a:rPr lang="en-US" i="1" dirty="0" err="1" smtClean="0"/>
              <a:t>p</a:t>
            </a:r>
            <a:r>
              <a:rPr lang="en-US" dirty="0" err="1" smtClean="0"/>
              <a:t>,</a:t>
            </a:r>
            <a:r>
              <a:rPr lang="en-US" i="1" dirty="0" err="1" smtClean="0"/>
              <a:t>d</a:t>
            </a:r>
            <a:r>
              <a:rPr lang="en-US" dirty="0" err="1" smtClean="0"/>
              <a:t>,</a:t>
            </a:r>
            <a:r>
              <a:rPr lang="en-US" i="1" dirty="0" err="1" smtClean="0"/>
              <a:t>q</a:t>
            </a:r>
            <a:r>
              <a:rPr lang="en-US" dirty="0" smtClean="0"/>
              <a:t>)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 </a:t>
            </a:r>
            <a:r>
              <a:rPr lang="en-US" i="1" dirty="0" smtClean="0"/>
              <a:t>d</a:t>
            </a:r>
            <a:r>
              <a:rPr lang="en-US" dirty="0" smtClean="0"/>
              <a:t>-times differenced series is ARMA(</a:t>
            </a:r>
            <a:r>
              <a:rPr lang="en-US" i="1" dirty="0" err="1" smtClean="0"/>
              <a:t>p</a:t>
            </a:r>
            <a:r>
              <a:rPr lang="en-US" dirty="0" err="1" smtClean="0"/>
              <a:t>,</a:t>
            </a:r>
            <a:r>
              <a:rPr lang="en-US" i="1" dirty="0" err="1" smtClean="0"/>
              <a:t>q</a:t>
            </a:r>
            <a:r>
              <a:rPr lang="en-US" dirty="0" smtClean="0"/>
              <a:t>), then original series is said to be ARIMA(</a:t>
            </a:r>
            <a:r>
              <a:rPr lang="en-US" i="1" dirty="0" err="1" smtClean="0"/>
              <a:t>p</a:t>
            </a:r>
            <a:r>
              <a:rPr lang="en-US" dirty="0" err="1" smtClean="0"/>
              <a:t>,</a:t>
            </a:r>
            <a:r>
              <a:rPr lang="en-US" i="1" dirty="0" err="1" smtClean="0"/>
              <a:t>d</a:t>
            </a:r>
            <a:r>
              <a:rPr lang="en-US" dirty="0" err="1" smtClean="0"/>
              <a:t>,</a:t>
            </a:r>
            <a:r>
              <a:rPr lang="en-US" i="1" dirty="0" err="1" smtClean="0"/>
              <a:t>q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ARIMA stands for ‘Autoregressive Integrated Moving average’.</a:t>
            </a:r>
          </a:p>
          <a:p>
            <a:r>
              <a:rPr lang="en-US" dirty="0" smtClean="0"/>
              <a:t>If </a:t>
            </a:r>
            <a:r>
              <a:rPr lang="en-US" i="1" dirty="0" smtClean="0">
                <a:solidFill>
                  <a:srgbClr val="FFFF00"/>
                </a:solidFill>
              </a:rPr>
              <a:t>W</a:t>
            </a:r>
            <a:r>
              <a:rPr lang="en-US" i="1" baseline="-25000" dirty="0" smtClean="0">
                <a:solidFill>
                  <a:srgbClr val="FFFF00"/>
                </a:solidFill>
              </a:rPr>
              <a:t>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 is the differenced version of </a:t>
            </a:r>
            <a:r>
              <a:rPr lang="en-US" i="1" dirty="0" err="1" smtClean="0">
                <a:solidFill>
                  <a:srgbClr val="FFFF00"/>
                </a:solidFill>
              </a:rPr>
              <a:t>Y</a:t>
            </a:r>
            <a:r>
              <a:rPr lang="en-US" i="1" baseline="-25000" dirty="0" err="1" smtClean="0">
                <a:solidFill>
                  <a:srgbClr val="FFFF00"/>
                </a:solidFill>
              </a:rPr>
              <a:t>t</a:t>
            </a:r>
            <a:r>
              <a:rPr lang="en-US" dirty="0" smtClean="0"/>
              <a:t>, i.e., 		</a:t>
            </a:r>
            <a:r>
              <a:rPr lang="en-US" i="1" dirty="0" smtClean="0">
                <a:solidFill>
                  <a:srgbClr val="FFFF00"/>
                </a:solidFill>
              </a:rPr>
              <a:t>W</a:t>
            </a:r>
            <a:r>
              <a:rPr lang="en-US" i="1" baseline="-25000" dirty="0" smtClean="0">
                <a:solidFill>
                  <a:srgbClr val="FFFF00"/>
                </a:solidFill>
              </a:rPr>
              <a:t>t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n-US" i="1" dirty="0" err="1" smtClean="0">
                <a:solidFill>
                  <a:srgbClr val="FFFF00"/>
                </a:solidFill>
              </a:rPr>
              <a:t>Y</a:t>
            </a:r>
            <a:r>
              <a:rPr lang="en-US" i="1" baseline="-25000" dirty="0" err="1" smtClean="0">
                <a:solidFill>
                  <a:srgbClr val="FFFF00"/>
                </a:solidFill>
              </a:rPr>
              <a:t>t</a:t>
            </a:r>
            <a:r>
              <a:rPr lang="en-US" dirty="0" smtClean="0">
                <a:solidFill>
                  <a:srgbClr val="FFFF00"/>
                </a:solidFill>
              </a:rPr>
              <a:t> – </a:t>
            </a:r>
            <a:r>
              <a:rPr lang="en-US" i="1" dirty="0" err="1" smtClean="0">
                <a:solidFill>
                  <a:srgbClr val="FFFF00"/>
                </a:solidFill>
              </a:rPr>
              <a:t>Y</a:t>
            </a:r>
            <a:r>
              <a:rPr lang="en-US" i="1" baseline="-25000" dirty="0" err="1" smtClean="0">
                <a:solidFill>
                  <a:srgbClr val="FFFF00"/>
                </a:solidFill>
              </a:rPr>
              <a:t>t</a:t>
            </a:r>
            <a:r>
              <a:rPr lang="en-US" baseline="-25000" dirty="0" smtClean="0">
                <a:solidFill>
                  <a:srgbClr val="FFFF00"/>
                </a:solidFill>
              </a:rPr>
              <a:t> – 1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smtClean="0"/>
              <a:t>	then </a:t>
            </a:r>
            <a:r>
              <a:rPr lang="en-US" i="1" dirty="0" err="1" smtClean="0">
                <a:solidFill>
                  <a:srgbClr val="FFFF00"/>
                </a:solidFill>
              </a:rPr>
              <a:t>Y</a:t>
            </a:r>
            <a:r>
              <a:rPr lang="en-US" i="1" baseline="-25000" dirty="0" err="1" smtClean="0">
                <a:solidFill>
                  <a:srgbClr val="FFFF00"/>
                </a:solidFill>
              </a:rPr>
              <a:t>t</a:t>
            </a:r>
            <a:r>
              <a:rPr lang="en-US" dirty="0" smtClean="0"/>
              <a:t> can be written as	</a:t>
            </a:r>
          </a:p>
          <a:p>
            <a:pPr>
              <a:buNone/>
            </a:pPr>
            <a:r>
              <a:rPr lang="en-US" i="1" dirty="0" smtClean="0">
                <a:solidFill>
                  <a:srgbClr val="FFFF00"/>
                </a:solidFill>
              </a:rPr>
              <a:t>		</a:t>
            </a:r>
            <a:r>
              <a:rPr lang="en-US" i="1" dirty="0" err="1" smtClean="0">
                <a:solidFill>
                  <a:srgbClr val="FFFF00"/>
                </a:solidFill>
              </a:rPr>
              <a:t>Y</a:t>
            </a:r>
            <a:r>
              <a:rPr lang="en-US" i="1" baseline="-25000" dirty="0" err="1" smtClean="0">
                <a:solidFill>
                  <a:srgbClr val="FFFF00"/>
                </a:solidFill>
              </a:rPr>
              <a:t>t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n-US" i="1" dirty="0" smtClean="0">
                <a:solidFill>
                  <a:srgbClr val="FFFF00"/>
                </a:solidFill>
              </a:rPr>
              <a:t>W</a:t>
            </a:r>
            <a:r>
              <a:rPr lang="en-US" i="1" baseline="-25000" dirty="0" smtClean="0">
                <a:solidFill>
                  <a:srgbClr val="FFFF00"/>
                </a:solidFill>
              </a:rPr>
              <a:t>t</a:t>
            </a:r>
            <a:r>
              <a:rPr lang="en-US" dirty="0" smtClean="0">
                <a:solidFill>
                  <a:srgbClr val="FFFF00"/>
                </a:solidFill>
              </a:rPr>
              <a:t> + </a:t>
            </a:r>
            <a:r>
              <a:rPr lang="en-US" i="1" dirty="0" smtClean="0">
                <a:solidFill>
                  <a:srgbClr val="FFFF00"/>
                </a:solidFill>
              </a:rPr>
              <a:t>W</a:t>
            </a:r>
            <a:r>
              <a:rPr lang="en-US" i="1" baseline="-25000" dirty="0" smtClean="0">
                <a:solidFill>
                  <a:srgbClr val="FFFF00"/>
                </a:solidFill>
              </a:rPr>
              <a:t>t</a:t>
            </a:r>
            <a:r>
              <a:rPr lang="en-US" baseline="-25000" dirty="0" smtClean="0">
                <a:solidFill>
                  <a:srgbClr val="FFFF00"/>
                </a:solidFill>
              </a:rPr>
              <a:t> – 1</a:t>
            </a:r>
            <a:r>
              <a:rPr lang="en-US" dirty="0" smtClean="0">
                <a:solidFill>
                  <a:srgbClr val="FFFF00"/>
                </a:solidFill>
              </a:rPr>
              <a:t> + </a:t>
            </a:r>
            <a:r>
              <a:rPr lang="en-US" i="1" dirty="0" smtClean="0">
                <a:solidFill>
                  <a:srgbClr val="FFFF00"/>
                </a:solidFill>
              </a:rPr>
              <a:t>W</a:t>
            </a:r>
            <a:r>
              <a:rPr lang="en-US" i="1" baseline="-25000" dirty="0" smtClean="0">
                <a:solidFill>
                  <a:srgbClr val="FFFF00"/>
                </a:solidFill>
              </a:rPr>
              <a:t>t</a:t>
            </a:r>
            <a:r>
              <a:rPr lang="en-US" baseline="-25000" dirty="0" smtClean="0">
                <a:solidFill>
                  <a:srgbClr val="FFFF00"/>
                </a:solidFill>
              </a:rPr>
              <a:t> – 2</a:t>
            </a:r>
            <a:r>
              <a:rPr lang="en-US" dirty="0" smtClean="0">
                <a:solidFill>
                  <a:srgbClr val="FFFF00"/>
                </a:solidFill>
              </a:rPr>
              <a:t> + </a:t>
            </a:r>
            <a:r>
              <a:rPr lang="en-US" i="1" dirty="0" smtClean="0">
                <a:solidFill>
                  <a:srgbClr val="FFFF00"/>
                </a:solidFill>
              </a:rPr>
              <a:t>W</a:t>
            </a:r>
            <a:r>
              <a:rPr lang="en-US" i="1" baseline="-25000" dirty="0" smtClean="0">
                <a:solidFill>
                  <a:srgbClr val="FFFF00"/>
                </a:solidFill>
              </a:rPr>
              <a:t>t</a:t>
            </a:r>
            <a:r>
              <a:rPr lang="en-US" baseline="-25000" dirty="0" smtClean="0">
                <a:solidFill>
                  <a:srgbClr val="FFFF00"/>
                </a:solidFill>
              </a:rPr>
              <a:t> – 3</a:t>
            </a:r>
            <a:r>
              <a:rPr lang="en-US" dirty="0" smtClean="0">
                <a:solidFill>
                  <a:srgbClr val="FFFF00"/>
                </a:solidFill>
              </a:rPr>
              <a:t> + </a:t>
            </a:r>
            <a:r>
              <a:rPr lang="en-US" i="1" dirty="0" smtClean="0">
                <a:solidFill>
                  <a:srgbClr val="FFFF00"/>
                </a:solidFill>
              </a:rPr>
              <a:t>…</a:t>
            </a:r>
            <a:r>
              <a:rPr lang="en-US" dirty="0" smtClean="0"/>
              <a:t> .</a:t>
            </a:r>
            <a:endParaRPr lang="en-US" i="1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i="1" dirty="0" smtClean="0">
                <a:solidFill>
                  <a:srgbClr val="FFFF00"/>
                </a:solidFill>
              </a:rPr>
              <a:t>	</a:t>
            </a:r>
            <a:r>
              <a:rPr lang="en-US" dirty="0" smtClean="0"/>
              <a:t>Thus, the series</a:t>
            </a:r>
            <a:r>
              <a:rPr lang="en-US" i="1" dirty="0" smtClean="0">
                <a:solidFill>
                  <a:srgbClr val="FFFF00"/>
                </a:solidFill>
              </a:rPr>
              <a:t> </a:t>
            </a:r>
            <a:r>
              <a:rPr lang="en-US" i="1" dirty="0" err="1" smtClean="0">
                <a:solidFill>
                  <a:srgbClr val="FFFF00"/>
                </a:solidFill>
              </a:rPr>
              <a:t>Y</a:t>
            </a:r>
            <a:r>
              <a:rPr lang="en-US" i="1" baseline="-25000" dirty="0" err="1" smtClean="0">
                <a:solidFill>
                  <a:srgbClr val="FFFF00"/>
                </a:solidFill>
              </a:rPr>
              <a:t>t</a:t>
            </a:r>
            <a:r>
              <a:rPr lang="en-US" dirty="0" smtClean="0"/>
              <a:t>  is an ‘integrated’ (opposite of ‘differenced’) version of the series </a:t>
            </a:r>
            <a:r>
              <a:rPr lang="en-US" i="1" dirty="0" smtClean="0">
                <a:solidFill>
                  <a:srgbClr val="FFFF00"/>
                </a:solidFill>
              </a:rPr>
              <a:t>W</a:t>
            </a:r>
            <a:r>
              <a:rPr lang="en-US" i="1" baseline="-25000" dirty="0" smtClean="0">
                <a:solidFill>
                  <a:srgbClr val="FFFF00"/>
                </a:solidFill>
              </a:rPr>
              <a:t>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i="1" dirty="0" err="1" smtClean="0">
                <a:solidFill>
                  <a:srgbClr val="FFFF00"/>
                </a:solidFill>
              </a:rPr>
              <a:t>Y</a:t>
            </a:r>
            <a:r>
              <a:rPr lang="en-US" i="1" baseline="-25000" dirty="0" err="1" smtClean="0">
                <a:solidFill>
                  <a:srgbClr val="FFFF00"/>
                </a:solidFill>
              </a:rPr>
              <a:t>t</a:t>
            </a:r>
            <a:r>
              <a:rPr lang="en-US" dirty="0" smtClean="0"/>
              <a:t> is ARIMA(</a:t>
            </a:r>
            <a:r>
              <a:rPr lang="en-US" i="1" dirty="0" err="1" smtClean="0"/>
              <a:t>p</a:t>
            </a:r>
            <a:r>
              <a:rPr lang="en-US" dirty="0" err="1" smtClean="0"/>
              <a:t>,</a:t>
            </a:r>
            <a:r>
              <a:rPr lang="en-US" i="1" dirty="0" err="1" smtClean="0"/>
              <a:t>d</a:t>
            </a:r>
            <a:r>
              <a:rPr lang="en-US" dirty="0" err="1" smtClean="0"/>
              <a:t>,</a:t>
            </a:r>
            <a:r>
              <a:rPr lang="en-US" i="1" dirty="0" err="1" smtClean="0"/>
              <a:t>q</a:t>
            </a:r>
            <a:r>
              <a:rPr lang="en-US" dirty="0" smtClean="0"/>
              <a:t>), it is non-stationary. </a:t>
            </a:r>
          </a:p>
          <a:p>
            <a:r>
              <a:rPr lang="en-US" dirty="0" smtClean="0"/>
              <a:t>However, its </a:t>
            </a:r>
            <a:r>
              <a:rPr lang="en-US" i="1" dirty="0" smtClean="0"/>
              <a:t>d</a:t>
            </a:r>
            <a:r>
              <a:rPr lang="en-US" dirty="0" smtClean="0"/>
              <a:t>-times differenced version, an ARMA(</a:t>
            </a:r>
            <a:r>
              <a:rPr lang="en-US" i="1" dirty="0" err="1" smtClean="0"/>
              <a:t>p</a:t>
            </a:r>
            <a:r>
              <a:rPr lang="en-US" dirty="0" err="1" smtClean="0"/>
              <a:t>,</a:t>
            </a:r>
            <a:r>
              <a:rPr lang="en-US" i="1" dirty="0" err="1" smtClean="0"/>
              <a:t>q</a:t>
            </a:r>
            <a:r>
              <a:rPr lang="en-US" dirty="0" smtClean="0"/>
              <a:t>) process, can be stationary.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Box-Jenkins ARIMA model-building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Model identification</a:t>
            </a:r>
          </a:p>
          <a:p>
            <a:pPr lvl="1"/>
            <a:r>
              <a:rPr lang="en-US" dirty="0" smtClean="0"/>
              <a:t>If the time plot ‘looks’ non-stationary, difference it until the plot looks stationary</a:t>
            </a:r>
          </a:p>
          <a:p>
            <a:pPr lvl="1"/>
            <a:r>
              <a:rPr lang="en-US" dirty="0" smtClean="0"/>
              <a:t>Look at ACF and PACF plots for possible clue on model order (</a:t>
            </a:r>
            <a:r>
              <a:rPr lang="en-US" i="1" dirty="0" smtClean="0"/>
              <a:t>p</a:t>
            </a:r>
            <a:r>
              <a:rPr lang="en-US" dirty="0" smtClean="0"/>
              <a:t>, </a:t>
            </a:r>
            <a:r>
              <a:rPr lang="en-US" i="1" dirty="0" smtClean="0"/>
              <a:t>q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When in doubt (regarding choice of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), use the principle of </a:t>
            </a:r>
            <a:r>
              <a:rPr lang="en-US" i="1" dirty="0" smtClean="0"/>
              <a:t>parsimony</a:t>
            </a:r>
            <a:r>
              <a:rPr lang="en-US" dirty="0" smtClean="0"/>
              <a:t>: A simple model is better than a complex model</a:t>
            </a:r>
          </a:p>
          <a:p>
            <a:r>
              <a:rPr lang="en-US" dirty="0" smtClean="0"/>
              <a:t>Estimate model parameters</a:t>
            </a:r>
          </a:p>
          <a:p>
            <a:r>
              <a:rPr lang="en-US" dirty="0" smtClean="0"/>
              <a:t>Check residuals for health of model</a:t>
            </a:r>
          </a:p>
          <a:p>
            <a:r>
              <a:rPr lang="en-US" dirty="0" smtClean="0"/>
              <a:t>Iterate if necessary</a:t>
            </a:r>
          </a:p>
          <a:p>
            <a:r>
              <a:rPr lang="en-US" dirty="0" smtClean="0"/>
              <a:t>Forecast using the fitted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3795</TotalTime>
  <Words>805</Words>
  <Application>Microsoft Office PowerPoint</Application>
  <PresentationFormat>On-screen Show (4:3)</PresentationFormat>
  <Paragraphs>153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Apex</vt:lpstr>
      <vt:lpstr>Forecasting Analytics</vt:lpstr>
      <vt:lpstr>Modeling the random component</vt:lpstr>
      <vt:lpstr>AR(1) model</vt:lpstr>
      <vt:lpstr>AR(p) model</vt:lpstr>
      <vt:lpstr>MA(1) model</vt:lpstr>
      <vt:lpstr>MA(q) model</vt:lpstr>
      <vt:lpstr>ARMA(p,q) model</vt:lpstr>
      <vt:lpstr>ARIMA(p,d,q) model</vt:lpstr>
      <vt:lpstr>Box-Jenkins ARIMA model-building</vt:lpstr>
      <vt:lpstr>Example: Dow-Jones transportation index, daily closing averages (Tab9-3)</vt:lpstr>
      <vt:lpstr>Time plot of transportation index data, differenced once</vt:lpstr>
      <vt:lpstr>ACF/PACF plot of transportation index data, differenced once</vt:lpstr>
      <vt:lpstr>Transportation index data: ARIMA(1,1,0) and ARIMA(0,1,1) model fitting</vt:lpstr>
      <vt:lpstr>Transportation index data: ARIMA(1,1,0) and ARIMA(0,1,1) model fitting (contd.)</vt:lpstr>
      <vt:lpstr>Transportation index data: ARIMA(1,1,0) and ARIMA(0,1,1) forecasts</vt:lpstr>
      <vt:lpstr>Transportation index data (continued)</vt:lpstr>
      <vt:lpstr>Revisit US retail sales data (random component)</vt:lpstr>
      <vt:lpstr>Analysis of US retail sales data (random component)</vt:lpstr>
      <vt:lpstr>Analysis of US retail sales data (random component)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Analytics</dc:title>
  <dc:creator>super</dc:creator>
  <cp:lastModifiedBy>Balasubramanian, Veeran</cp:lastModifiedBy>
  <cp:revision>186</cp:revision>
  <dcterms:created xsi:type="dcterms:W3CDTF">2014-01-02T00:35:16Z</dcterms:created>
  <dcterms:modified xsi:type="dcterms:W3CDTF">2014-04-17T17:13:54Z</dcterms:modified>
</cp:coreProperties>
</file>