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91" r:id="rId3"/>
    <p:sldId id="292" r:id="rId4"/>
    <p:sldId id="294" r:id="rId5"/>
    <p:sldId id="295" r:id="rId6"/>
    <p:sldId id="296" r:id="rId7"/>
    <p:sldId id="293" r:id="rId8"/>
    <p:sldId id="288" r:id="rId9"/>
    <p:sldId id="297" r:id="rId10"/>
    <p:sldId id="299" r:id="rId11"/>
    <p:sldId id="300" r:id="rId12"/>
    <p:sldId id="301" r:id="rId13"/>
    <p:sldId id="302" r:id="rId14"/>
    <p:sldId id="303" r:id="rId15"/>
    <p:sldId id="306" r:id="rId16"/>
    <p:sldId id="305" r:id="rId17"/>
    <p:sldId id="30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CC99"/>
    <a:srgbClr val="00FF00"/>
    <a:srgbClr val="FFFF99"/>
    <a:srgbClr val="FFFFCC"/>
    <a:srgbClr val="808080"/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Forecasting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Step 2: Get seasonal component with error estimates by averaging de-trended series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70916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Code for this purpose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Tab31Adetrended &lt;- Tab31Alog -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logtrendfit</a:t>
            </a:r>
            <a:endParaRPr lang="en-US" sz="2200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Tab31Amat &lt;- matrix(Tab31Adetrended,ncol=12,byrow=T)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logseason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colMeans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(Tab31Amat)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logseason.var &lt;- rep(0,12)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in 1:12) logseason.var[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(Tab31Amat[,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])/(156/12)</a:t>
            </a:r>
          </a:p>
          <a:p>
            <a:r>
              <a:rPr lang="en-US" sz="24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logseason</a:t>
            </a:r>
            <a:r>
              <a:rPr lang="en-US" sz="2600" dirty="0" smtClean="0"/>
              <a:t> has the seasonal estimate</a:t>
            </a:r>
          </a:p>
          <a:p>
            <a:r>
              <a:rPr lang="en-US" sz="24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logseason.var</a:t>
            </a:r>
            <a:r>
              <a:rPr lang="en-US" sz="2600" dirty="0" smtClean="0"/>
              <a:t> has the estimated variance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Step 3: Get forecast of random part, with error estimates, by ARIMA modeling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70916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Code for obtaining random component and modeling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Tab31Arandom &lt;- Tab31Adetrended - rep(logseason,13)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auto.arima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(Tab31Arandom)</a:t>
            </a:r>
          </a:p>
          <a:p>
            <a:pPr lvl="1">
              <a:buNone/>
            </a:pPr>
            <a:endParaRPr lang="en-US" sz="2200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600" dirty="0" smtClean="0"/>
              <a:t>This produces ARIMA(0,1,1) model, but has computational problem</a:t>
            </a:r>
          </a:p>
          <a:p>
            <a:r>
              <a:rPr lang="en-US" sz="2600" dirty="0" smtClean="0"/>
              <a:t>Use </a:t>
            </a:r>
            <a:r>
              <a:rPr lang="en-US" sz="2600" dirty="0" err="1" smtClean="0"/>
              <a:t>arima</a:t>
            </a:r>
            <a:r>
              <a:rPr lang="en-US" sz="2600" dirty="0" smtClean="0"/>
              <a:t> directly with specified model order: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Tab31Aranfit &lt;-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arima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(Tab31Arandom,order=c(0,1,1))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Tab31Aranfore &lt;- predict(Tab31Aranfit,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n.ahead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=12)</a:t>
            </a:r>
          </a:p>
          <a:p>
            <a:endParaRPr lang="en-US" sz="2600" dirty="0" smtClean="0"/>
          </a:p>
          <a:p>
            <a:r>
              <a:rPr lang="en-US" sz="24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Tab31Aranfore</a:t>
            </a:r>
            <a:r>
              <a:rPr lang="en-US" sz="2600" dirty="0" smtClean="0"/>
              <a:t> has prediction information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original log-series and the separated components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92275"/>
            <a:ext cx="7467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Step 4: Re-combine forecasts, add variances, generate prediction intervals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70916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Code for this purpose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Tab31Alogcombpred &lt;-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logtrend$fit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logseason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Tab31Aranfore$pred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Tab31Alogcombse &lt;-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logtrend$se.fit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)^2 + logseason.var + (Tab31Aranfore$se)^2)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lfl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&lt;- Tab31Alogcombpred-2*Tab31Alogcombse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ufl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&lt;- Tab31Alogcombpred+2*Tab31Alogcombse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(exp(Tab31Alogcombpred), exp(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lfl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), exp(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ufl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1">
              <a:buNone/>
            </a:pPr>
            <a:endParaRPr lang="en-US" sz="2200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600" dirty="0" smtClean="0"/>
              <a:t>Code for producing forecast plot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plot.ts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(Tab31Ats,xlim=c(1983,1997))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lines((1996+(0:11)/12),exp(Tab31Alogcombpred),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=4)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lines((1996+(0:11)/12),exp(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lfl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=3)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lines((1996+(0:11)/12),exp(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ufl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endParaRPr lang="en-US" sz="2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original series, one-year ahead forecast and prediction intervals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3914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Comparison of different components of forecast error variance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7724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Forecast from generalized exponential smoothing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70916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Code for this purpose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Tab31AHWfit &lt;-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HoltWinters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(Tab31Ats, beta=TRUE, gamma=TRUE)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lhwl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&lt;- (forecast(Tab31AHWfit, h=12)$lower)[,2]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uhwl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&lt;- (forecast(Tab31AHWfit, h=12)$upper)[,2]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(forecast(Tab31AHWfit, h=12)$mean,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lhwl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uhwl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sz="2200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600" dirty="0" smtClean="0"/>
              <a:t>Code for producing forecast plot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plot.ts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(Tab31Ats,xlim=c(1983,1997))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lines((1996+(0:11)/12),forecast(Tab31AHWfit, h=12)$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mean,col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=4)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lines((1996+(0:11)/12),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lhwl,col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=3)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lines((1996+(0:11)/12),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uhwl,col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endParaRPr lang="en-US" sz="2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Forecast from generalized exponential smoothing</a:t>
            </a:r>
            <a:endParaRPr lang="en-US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239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seasonality into ARIMA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monthly data with annual seasonality</a:t>
            </a:r>
          </a:p>
          <a:p>
            <a:r>
              <a:rPr lang="en-US" dirty="0" smtClean="0"/>
              <a:t>The seasonal phenomena may not be restricted to a fixed periodic pattern</a:t>
            </a:r>
          </a:p>
          <a:p>
            <a:r>
              <a:rPr lang="en-US" dirty="0" smtClean="0"/>
              <a:t>In fact, anything that happens in a non-seasonal series (governed by UNIT LAG) can happen in a seasonal series at a larger time scale (LAG 12).</a:t>
            </a:r>
          </a:p>
          <a:p>
            <a:r>
              <a:rPr lang="en-US" dirty="0" smtClean="0"/>
              <a:t>Such happenings can be represented by an ARIMA-like model that operates as lag 12.</a:t>
            </a:r>
          </a:p>
          <a:p>
            <a:r>
              <a:rPr lang="en-US" dirty="0" smtClean="0"/>
              <a:t>Call it ARIMA(</a:t>
            </a:r>
            <a:r>
              <a:rPr lang="en-US" i="1" dirty="0" smtClean="0"/>
              <a:t>P</a:t>
            </a:r>
            <a:r>
              <a:rPr lang="en-US" dirty="0" smtClean="0"/>
              <a:t>,</a:t>
            </a:r>
            <a:r>
              <a:rPr lang="en-US" i="1" dirty="0" smtClean="0"/>
              <a:t>D</a:t>
            </a:r>
            <a:r>
              <a:rPr lang="en-US" dirty="0" smtClean="0"/>
              <a:t>,</a:t>
            </a:r>
            <a:r>
              <a:rPr lang="en-US" i="1" dirty="0" smtClean="0"/>
              <a:t>Q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combined ARIMA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 combined model would have two levels:</a:t>
            </a:r>
          </a:p>
          <a:p>
            <a:pPr lvl="1"/>
            <a:r>
              <a:rPr lang="en-US" dirty="0" smtClean="0"/>
              <a:t>one ARIMA(</a:t>
            </a:r>
            <a:r>
              <a:rPr lang="en-US" i="1" dirty="0" err="1" smtClean="0"/>
              <a:t>p</a:t>
            </a:r>
            <a:r>
              <a:rPr lang="en-US" dirty="0" err="1" smtClean="0"/>
              <a:t>,</a:t>
            </a:r>
            <a:r>
              <a:rPr lang="en-US" i="1" dirty="0" err="1" smtClean="0"/>
              <a:t>d</a:t>
            </a:r>
            <a:r>
              <a:rPr lang="en-US" dirty="0" err="1" smtClean="0"/>
              <a:t>,</a:t>
            </a:r>
            <a:r>
              <a:rPr lang="en-US" i="1" dirty="0" err="1" smtClean="0"/>
              <a:t>q</a:t>
            </a:r>
            <a:r>
              <a:rPr lang="en-US" dirty="0" smtClean="0"/>
              <a:t>) for lag 1,</a:t>
            </a:r>
          </a:p>
          <a:p>
            <a:pPr lvl="1"/>
            <a:r>
              <a:rPr lang="en-US" dirty="0" smtClean="0"/>
              <a:t>another ARIMA(</a:t>
            </a:r>
            <a:r>
              <a:rPr lang="en-US" i="1" dirty="0" smtClean="0"/>
              <a:t>P</a:t>
            </a:r>
            <a:r>
              <a:rPr lang="en-US" dirty="0" smtClean="0"/>
              <a:t>,</a:t>
            </a:r>
            <a:r>
              <a:rPr lang="en-US" i="1" dirty="0" smtClean="0"/>
              <a:t>D</a:t>
            </a:r>
            <a:r>
              <a:rPr lang="en-US" dirty="0" smtClean="0"/>
              <a:t>,</a:t>
            </a:r>
            <a:r>
              <a:rPr lang="en-US" i="1" dirty="0" smtClean="0"/>
              <a:t>Q</a:t>
            </a:r>
            <a:r>
              <a:rPr lang="en-US" dirty="0" smtClean="0"/>
              <a:t>) for lag 12.</a:t>
            </a:r>
          </a:p>
          <a:p>
            <a:r>
              <a:rPr lang="en-US" dirty="0" smtClean="0"/>
              <a:t>The two layers can co-exist.</a:t>
            </a:r>
          </a:p>
          <a:p>
            <a:r>
              <a:rPr lang="en-US" dirty="0" smtClean="0"/>
              <a:t>It does not matter which one comes first, the model happens to be the same either way.</a:t>
            </a:r>
          </a:p>
          <a:p>
            <a:r>
              <a:rPr lang="en-US" dirty="0" smtClean="0"/>
              <a:t>Such a model is called a seasonal ARIMA model.</a:t>
            </a:r>
          </a:p>
          <a:p>
            <a:r>
              <a:rPr lang="en-US" dirty="0" smtClean="0"/>
              <a:t>It can even be implemented in 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Seasonal ARIMA modeling of US retail sales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Code to automatically fit seasonal ARIMA model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auto.arima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(log(Tab31Ats))</a:t>
            </a:r>
          </a:p>
          <a:p>
            <a:r>
              <a:rPr lang="en-US" dirty="0" smtClean="0"/>
              <a:t>Produces ARIMA(1,1,3)(2,1,1)</a:t>
            </a:r>
            <a:r>
              <a:rPr lang="en-US" baseline="-25000" dirty="0" smtClean="0"/>
              <a:t>12</a:t>
            </a:r>
            <a:r>
              <a:rPr lang="en-US" dirty="0" smtClean="0"/>
              <a:t> model, but has computational problem</a:t>
            </a:r>
          </a:p>
          <a:p>
            <a:r>
              <a:rPr lang="en-US" dirty="0" smtClean="0"/>
              <a:t>Code to fit ARIMA(1,1,3)(2,1,1)</a:t>
            </a:r>
            <a:r>
              <a:rPr lang="en-US" baseline="-25000" dirty="0" smtClean="0"/>
              <a:t>12</a:t>
            </a:r>
            <a:r>
              <a:rPr lang="en-US" dirty="0" smtClean="0"/>
              <a:t> model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Tab31Afit &lt;-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arima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(log(Tab31Ats),order=c(1,1,3),seasonal=list(order=c(2,1,1),period=12))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summary(Tab31Afit)</a:t>
            </a:r>
          </a:p>
          <a:p>
            <a:r>
              <a:rPr lang="en-US" dirty="0" smtClean="0"/>
              <a:t>Produces appropriate estimates and diagnostic information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Forecast of US retail sales from Seasonal ARIMA 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709160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Code to generate ARIMA forecast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Tab31Afore &lt;- predict(Tab31Afit,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n.ahead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=12)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lpl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&lt;- Tab31Afore$pred-2*Tab31Afore$se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upl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&lt;- Tab31Afore$pred+2*Tab31Afore$se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(exp(Tab31Afore$pred), exp(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lpl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), exp(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upl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2600" dirty="0" smtClean="0"/>
              <a:t>Produces forecasts and prediction intervals</a:t>
            </a:r>
          </a:p>
          <a:p>
            <a:r>
              <a:rPr lang="en-US" sz="2600" dirty="0" smtClean="0"/>
              <a:t>Additional code to generate plots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plot.ts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(Tab31Ats,xlim=c(1983,1997))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lines((1996+(0:11)/12),exp(Tab31Afore$pred),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=4)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lines((1996+(0:11)/12),exp(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lpl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=3)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lines((1996+(0:11)/12),exp(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upl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=2)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Forecast of US retail sales from Seasonal ARIMA modeling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Revisit decomposition approach: How to recombine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an additive model</a:t>
            </a:r>
          </a:p>
          <a:p>
            <a:pPr lvl="1"/>
            <a:r>
              <a:rPr lang="en-US" dirty="0" smtClean="0"/>
              <a:t>add the forecasts of the components</a:t>
            </a:r>
          </a:p>
          <a:p>
            <a:pPr lvl="1"/>
            <a:r>
              <a:rPr lang="en-US" dirty="0" smtClean="0"/>
              <a:t>add the </a:t>
            </a:r>
            <a:r>
              <a:rPr lang="en-US" dirty="0" smtClean="0">
                <a:solidFill>
                  <a:srgbClr val="CCECFF"/>
                </a:solidFill>
              </a:rPr>
              <a:t>variances</a:t>
            </a:r>
            <a:r>
              <a:rPr lang="en-US" dirty="0" smtClean="0"/>
              <a:t> of the components (generally an approximate but conservative approach)</a:t>
            </a:r>
          </a:p>
          <a:p>
            <a:r>
              <a:rPr lang="en-US" dirty="0" smtClean="0"/>
              <a:t>In a multiplicative model, the same strategy can be taken in log-scale</a:t>
            </a:r>
          </a:p>
          <a:p>
            <a:r>
              <a:rPr lang="en-US" dirty="0" smtClean="0"/>
              <a:t>Anti-log or exponential function brings back the forecasts to original scale</a:t>
            </a:r>
          </a:p>
          <a:p>
            <a:r>
              <a:rPr lang="en-US" dirty="0" smtClean="0"/>
              <a:t>Upper and lower prediction limits can be transformed similarly; they would continue to have the same coverage probability.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Importance of error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provide an estimate of the overall forecast error, or to provide prediction intervals, error estimates for each component is needed.</a:t>
            </a:r>
          </a:p>
          <a:p>
            <a:r>
              <a:rPr lang="en-US" dirty="0" smtClean="0"/>
              <a:t>Simple decomposition may provide an idea of what to expect, but it does not give error estimates.</a:t>
            </a:r>
          </a:p>
          <a:p>
            <a:r>
              <a:rPr lang="en-US" dirty="0" smtClean="0"/>
              <a:t>Attempt a fresh decomposition, while looking for error estimates all the way.</a:t>
            </a:r>
          </a:p>
          <a:p>
            <a:r>
              <a:rPr lang="en-US" dirty="0" smtClean="0"/>
              <a:t>One route will be illustrated; not unique.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Step 1: Fit trend model, generate forecast &amp; error estimates from regression model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709160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Code for this purpose (working with log series)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time &lt;- 1983 + (0:155)/12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Tab31Alog &lt;- log(Tab31A)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Tab31A.df &lt;-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as.data.frame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(time,Tab31Alog))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Tab31A.new &lt;-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(time = c(1996+(0:11)/12))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logtrend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&lt;- predict(lm(Tab31Alog~time),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newdata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=Tab31A.new, se.fit=TRUE)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logtrendfit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&lt;- Tab31Alog - lm(Tab31Alog~time)$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resid</a:t>
            </a:r>
            <a:endParaRPr lang="en-US" sz="2200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logtrend</a:t>
            </a:r>
            <a:r>
              <a:rPr lang="en-US" sz="2600" dirty="0" smtClean="0"/>
              <a:t> has the prediction information</a:t>
            </a:r>
          </a:p>
          <a:p>
            <a:r>
              <a:rPr lang="en-US" sz="24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logtrendfit</a:t>
            </a:r>
            <a:r>
              <a:rPr lang="en-US" sz="2600" dirty="0" smtClean="0"/>
              <a:t> has the fitted curve within the time span of available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4187</TotalTime>
  <Words>856</Words>
  <Application>Microsoft Office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Forecasting Analytics</vt:lpstr>
      <vt:lpstr>Building seasonality into ARIMA models</vt:lpstr>
      <vt:lpstr>A combined ARIMA model</vt:lpstr>
      <vt:lpstr>Example: Seasonal ARIMA modeling of US retail sales data</vt:lpstr>
      <vt:lpstr>Forecast of US retail sales from Seasonal ARIMA modeling</vt:lpstr>
      <vt:lpstr>Forecast of US retail sales from Seasonal ARIMA modeling</vt:lpstr>
      <vt:lpstr>Revisit decomposition approach: How to recombine components?</vt:lpstr>
      <vt:lpstr>Importance of error estimates</vt:lpstr>
      <vt:lpstr>Step 1: Fit trend model, generate forecast &amp; error estimates from regression model</vt:lpstr>
      <vt:lpstr>Step 2: Get seasonal component with error estimates by averaging de-trended series</vt:lpstr>
      <vt:lpstr>Step 3: Get forecast of random part, with error estimates, by ARIMA modeling</vt:lpstr>
      <vt:lpstr>The original log-series and the separated components</vt:lpstr>
      <vt:lpstr>Step 4: Re-combine forecasts, add variances, generate prediction intervals</vt:lpstr>
      <vt:lpstr>The original series, one-year ahead forecast and prediction intervals</vt:lpstr>
      <vt:lpstr>Comparison of different components of forecast error variance</vt:lpstr>
      <vt:lpstr>Forecast from generalized exponential smoothing</vt:lpstr>
      <vt:lpstr>Forecast from generalized exponential smoothing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Analytics</dc:title>
  <dc:creator>super</dc:creator>
  <cp:lastModifiedBy>Balasubramanian, Veeran</cp:lastModifiedBy>
  <cp:revision>204</cp:revision>
  <dcterms:created xsi:type="dcterms:W3CDTF">2014-01-02T00:35:16Z</dcterms:created>
  <dcterms:modified xsi:type="dcterms:W3CDTF">2014-04-18T03:50:58Z</dcterms:modified>
</cp:coreProperties>
</file>