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19" r:id="rId3"/>
    <p:sldId id="291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8" r:id="rId12"/>
    <p:sldId id="317" r:id="rId13"/>
    <p:sldId id="320" r:id="rId14"/>
    <p:sldId id="323" r:id="rId15"/>
    <p:sldId id="321" r:id="rId16"/>
    <p:sldId id="322" r:id="rId17"/>
    <p:sldId id="324" r:id="rId18"/>
    <p:sldId id="325" r:id="rId19"/>
    <p:sldId id="326" r:id="rId20"/>
    <p:sldId id="32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99"/>
    <a:srgbClr val="00FF00"/>
    <a:srgbClr val="FFFF99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09800"/>
            <a:ext cx="4267200" cy="3733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Experiment: Increase sample size artificially by multiplying data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191000" cy="4953000"/>
          </a:xfrm>
        </p:spPr>
        <p:txBody>
          <a:bodyPr>
            <a:noAutofit/>
          </a:bodyPr>
          <a:lstStyle/>
          <a:p>
            <a:r>
              <a:rPr lang="en-US" sz="2200" dirty="0" smtClean="0"/>
              <a:t>When the data are replicated ten times to increase sample size </a:t>
            </a:r>
            <a:r>
              <a:rPr lang="en-US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smtClean="0"/>
              <a:t>artificially, prediction intervals have about the same length for all </a:t>
            </a:r>
            <a:r>
              <a:rPr lang="en-US" sz="2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However, that length is never zero.</a:t>
            </a:r>
          </a:p>
          <a:p>
            <a:r>
              <a:rPr lang="en-US" sz="2200" dirty="0" smtClean="0"/>
              <a:t>Parameter estimation error reduces, but effect of </a:t>
            </a:r>
            <a:r>
              <a:rPr lang="en-US" sz="2200" i="1" dirty="0" smtClean="0">
                <a:solidFill>
                  <a:srgbClr val="FFFF00"/>
                </a:solidFill>
                <a:latin typeface="Symbol" pitchFamily="18" charset="2"/>
              </a:rPr>
              <a:t>s </a:t>
            </a:r>
            <a:r>
              <a:rPr lang="en-US" sz="2200" baseline="30000" dirty="0" smtClean="0">
                <a:solidFill>
                  <a:srgbClr val="FFFF00"/>
                </a:solidFill>
              </a:rPr>
              <a:t>2</a:t>
            </a:r>
            <a:r>
              <a:rPr lang="en-US" sz="2200" dirty="0" smtClean="0"/>
              <a:t> has to be factored in.</a:t>
            </a:r>
          </a:p>
          <a:p>
            <a:r>
              <a:rPr lang="en-US" sz="2200" dirty="0" smtClean="0"/>
              <a:t>As for extrapolation, model validity is an issue.</a:t>
            </a:r>
            <a:endParaRPr lang="en-US" sz="22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Re-visit yearly sales of Reynolds Metals Company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7924801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066"/>
                <a:gridCol w="1230911"/>
                <a:gridCol w="1954976"/>
                <a:gridCol w="734104"/>
                <a:gridCol w="1319969"/>
                <a:gridCol w="1960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273.4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510.4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544.5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588.1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630.4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685.9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349.4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2477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742.8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362.9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801.3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383.9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903.1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402.8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983.6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1076.7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472.2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209800"/>
            <a:ext cx="5105400" cy="403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fit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508420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5000" y="1828800"/>
            <a:ext cx="5105400" cy="403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residuals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9897" y="1219200"/>
            <a:ext cx="508420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19200" y="6096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Evidence of unequal variance (</a:t>
            </a:r>
            <a:r>
              <a:rPr lang="en-US" sz="2400" dirty="0" err="1" smtClean="0"/>
              <a:t>heteroscdasticity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deal with </a:t>
            </a:r>
            <a:r>
              <a:rPr lang="en-US" dirty="0" err="1" smtClean="0"/>
              <a:t>heteroscedasticity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weighted regression?</a:t>
            </a:r>
          </a:p>
          <a:p>
            <a:r>
              <a:rPr lang="en-US" dirty="0" smtClean="0"/>
              <a:t>Try transformation of Y?</a:t>
            </a:r>
          </a:p>
          <a:p>
            <a:endParaRPr lang="en-US" dirty="0" smtClean="0"/>
          </a:p>
          <a:p>
            <a:r>
              <a:rPr lang="en-US" dirty="0" smtClean="0"/>
              <a:t>Take an easy route: try log-transformation of both X and 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4400" y="1588310"/>
            <a:ext cx="3962400" cy="3124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588310"/>
            <a:ext cx="3962400" cy="3124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Analysis of log-transformed data: Fitted values and residuals</a:t>
            </a:r>
            <a:endParaRPr lang="en-US" sz="3600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038600" cy="37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143000"/>
            <a:ext cx="4038600" cy="37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4953000"/>
            <a:ext cx="8458200" cy="1600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deal with the pattern in the residuals?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polynomial regression?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Explore correlation in residuals?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correlation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dirty="0" smtClean="0"/>
              <a:t>ACF at lag 1 is significant.</a:t>
            </a:r>
          </a:p>
          <a:p>
            <a:pPr>
              <a:spcBef>
                <a:spcPts val="900"/>
              </a:spcBef>
            </a:pPr>
            <a:r>
              <a:rPr lang="en-US" sz="2400" dirty="0" smtClean="0"/>
              <a:t>A specialized test for ‘serial correlation’ at lag 1 is Durbin-Watson test:</a:t>
            </a:r>
          </a:p>
          <a:p>
            <a:pPr>
              <a:spcBef>
                <a:spcPts val="900"/>
              </a:spcBef>
            </a:pPr>
            <a:endParaRPr lang="en-US" sz="2400" dirty="0" smtClean="0"/>
          </a:p>
          <a:p>
            <a:pPr>
              <a:spcBef>
                <a:spcPts val="900"/>
              </a:spcBef>
            </a:pPr>
            <a:endParaRPr lang="en-US" sz="2400" dirty="0" smtClean="0"/>
          </a:p>
          <a:p>
            <a:pPr>
              <a:spcBef>
                <a:spcPts val="900"/>
              </a:spcBef>
            </a:pPr>
            <a:r>
              <a:rPr lang="en-US" sz="2400" dirty="0" smtClean="0"/>
              <a:t>The statistic has value 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in between 0 and 4;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Near 0 when there is positive correlation between successive samples;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Near 4 when there is negative correlation;</a:t>
            </a:r>
          </a:p>
          <a:p>
            <a:pPr lvl="1">
              <a:spcBef>
                <a:spcPts val="900"/>
              </a:spcBef>
            </a:pPr>
            <a:r>
              <a:rPr lang="en-US" sz="1800" dirty="0" smtClean="0"/>
              <a:t>Near 2 when there is little or no correlation.</a:t>
            </a:r>
          </a:p>
          <a:p>
            <a:pPr>
              <a:spcBef>
                <a:spcPts val="900"/>
              </a:spcBef>
            </a:pPr>
            <a:r>
              <a:rPr lang="en-US" sz="2400" dirty="0" smtClean="0"/>
              <a:t>Table B-6 in Appendix B gives critical values.</a:t>
            </a:r>
          </a:p>
          <a:p>
            <a:pPr>
              <a:spcBef>
                <a:spcPts val="900"/>
              </a:spcBef>
            </a:pPr>
            <a:r>
              <a:rPr lang="en-US" sz="2400" dirty="0" smtClean="0"/>
              <a:t>For this data, DW = 0.4699, p-value = 1.058e-06.</a:t>
            </a:r>
            <a:endParaRPr lang="en-US" sz="24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882032"/>
            <a:ext cx="3048000" cy="927967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47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deal with autocorrelation?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simple AR(1) model for the residuals</a:t>
            </a:r>
          </a:p>
          <a:p>
            <a:r>
              <a:rPr lang="en-US" dirty="0" smtClean="0"/>
              <a:t>Fitted model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putting together the equations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</a:t>
            </a:r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4937" y="2667000"/>
            <a:ext cx="3268663" cy="479425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191000"/>
            <a:ext cx="2933700" cy="479425"/>
          </a:xfrm>
          <a:prstGeom prst="rect">
            <a:avLst/>
          </a:prstGeom>
          <a:noFill/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724400"/>
            <a:ext cx="2416175" cy="479425"/>
          </a:xfrm>
          <a:prstGeom prst="rect">
            <a:avLst/>
          </a:prstGeom>
          <a:noFill/>
        </p:spPr>
      </p:pic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6172200"/>
            <a:ext cx="7070725" cy="479425"/>
          </a:xfrm>
          <a:prstGeom prst="rect">
            <a:avLst/>
          </a:prstGeom>
          <a:noFill/>
        </p:spPr>
      </p:pic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-62865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2514600"/>
            <a:ext cx="3962400" cy="3124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2514600"/>
            <a:ext cx="3962400" cy="3124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Diagnostics with modified data</a:t>
            </a:r>
            <a:endParaRPr lang="en-US" dirty="0"/>
          </a:p>
        </p:txBody>
      </p:sp>
      <p:pic>
        <p:nvPicPr>
          <p:cNvPr id="3277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93090"/>
            <a:ext cx="4038600" cy="37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93090"/>
            <a:ext cx="4038600" cy="37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838200" y="1676400"/>
            <a:ext cx="7620000" cy="4114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Forecasts: Reynolds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Suppose income for the year 2007 is 1150. </a:t>
            </a:r>
          </a:p>
        </p:txBody>
      </p:sp>
      <p:pic>
        <p:nvPicPr>
          <p:cNvPr id="54" name="Picture 53" descr="plot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858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Forecasting yearly sales: Reynolds Metals Company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7924801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066"/>
                <a:gridCol w="1230911"/>
                <a:gridCol w="1954976"/>
                <a:gridCol w="734104"/>
                <a:gridCol w="1319969"/>
                <a:gridCol w="1960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273.4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510.4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544.5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588.1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630.4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685.9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349.4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2477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742.8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362.9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801.3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383.9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903.1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402.8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983.6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1076.7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472.2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660525"/>
            <a:ext cx="7086600" cy="472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forecasts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086599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838200" y="2590800"/>
            <a:ext cx="7620000" cy="4114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Forecasting yearly sales: Reynolds Metals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given in Table 8.1</a:t>
            </a:r>
          </a:p>
          <a:p>
            <a:r>
              <a:rPr lang="en-US" sz="2400" dirty="0" smtClean="0"/>
              <a:t>One can build a linear model relating sales to time</a:t>
            </a:r>
          </a:p>
          <a:p>
            <a:endParaRPr lang="en-US" sz="2400" dirty="0" smtClean="0"/>
          </a:p>
        </p:txBody>
      </p:sp>
      <p:pic>
        <p:nvPicPr>
          <p:cNvPr id="53" name="Picture 52" descr="plot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6966675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838200" y="2590800"/>
            <a:ext cx="7620000" cy="4114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Forecasting yearly sales: Reynolds Metals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on disposable personal income is also available</a:t>
            </a:r>
          </a:p>
          <a:p>
            <a:r>
              <a:rPr lang="en-US" sz="2400" dirty="0" smtClean="0"/>
              <a:t>One can build a linear model relating sales to income</a:t>
            </a:r>
          </a:p>
          <a:p>
            <a:endParaRPr lang="en-US" sz="2400" dirty="0" smtClean="0"/>
          </a:p>
        </p:txBody>
      </p:sp>
      <p:pic>
        <p:nvPicPr>
          <p:cNvPr id="54" name="Picture 53" descr="plot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858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linear regression: recapitulation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Parameter estimates: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Fitted equation: 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6019800"/>
            <a:ext cx="2027238" cy="50323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209800"/>
            <a:ext cx="2873375" cy="4794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810000"/>
            <a:ext cx="4046538" cy="1028700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038600"/>
            <a:ext cx="2095500" cy="487363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linear regression: recapitulation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Fitted values and residuals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 of squared ‘errors’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Estimated error variance: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8975" y="2392362"/>
            <a:ext cx="2155825" cy="503238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2392362"/>
            <a:ext cx="1698625" cy="50323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573462"/>
            <a:ext cx="1965325" cy="1227138"/>
          </a:xfrm>
          <a:prstGeom prst="rect">
            <a:avLst/>
          </a:prstGeom>
          <a:noFill/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1684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2462" y="5768975"/>
            <a:ext cx="1684338" cy="86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linear regression: recapitulation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of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for given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Estimated prediction error variance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Prediction interval (coverage probability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 smtClean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1684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1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438400"/>
            <a:ext cx="2027238" cy="503238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810000"/>
            <a:ext cx="4906963" cy="1028700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998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15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943600"/>
            <a:ext cx="2255838" cy="693738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5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How mail orders depend on catalog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0198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catalogs distributed in thousand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mail orders received in thousand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0400" y="2667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FF00"/>
                </a:solidFill>
              </a:rPr>
              <a:t>b</a:t>
            </a:r>
            <a:r>
              <a:rPr lang="en-US" sz="2000" baseline="-25000" dirty="0" smtClean="0">
                <a:solidFill>
                  <a:srgbClr val="FFFF00"/>
                </a:solidFill>
              </a:rPr>
              <a:t>0</a:t>
            </a:r>
            <a:r>
              <a:rPr lang="en-US" sz="2000" dirty="0" smtClean="0">
                <a:solidFill>
                  <a:srgbClr val="FFFF00"/>
                </a:solidFill>
              </a:rPr>
              <a:t> = 15.8462</a:t>
            </a: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3336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FF00"/>
                </a:solidFill>
              </a:rPr>
              <a:t>b</a:t>
            </a:r>
            <a:r>
              <a:rPr lang="en-US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 = 1.1132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40165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Multiple R</a:t>
            </a:r>
            <a:r>
              <a:rPr lang="en-US" sz="2000" baseline="30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= 0.4893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0833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Estimated </a:t>
            </a:r>
            <a:r>
              <a:rPr lang="en-US" sz="2000" i="1" dirty="0" smtClean="0">
                <a:solidFill>
                  <a:srgbClr val="FFFF00"/>
                </a:solidFill>
                <a:latin typeface="Symbol" pitchFamily="18" charset="2"/>
              </a:rPr>
              <a:t>s </a:t>
            </a:r>
            <a:r>
              <a:rPr lang="en-US" sz="2000" baseline="30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= 5.757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2209800"/>
            <a:ext cx="4267200" cy="3733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Prediction/forecast of mail orders for different values of X</a:t>
            </a:r>
            <a:endParaRPr lang="en-US" dirty="0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828800"/>
            <a:ext cx="3810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interval is wider at the extreme ends (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larger)</a:t>
            </a:r>
          </a:p>
          <a:p>
            <a:r>
              <a:rPr lang="en-US" dirty="0" smtClean="0"/>
              <a:t>‘Within sample’ prediction is better than ‘out-of-sample’ prediction</a:t>
            </a:r>
          </a:p>
          <a:p>
            <a:r>
              <a:rPr lang="en-US" dirty="0" smtClean="0"/>
              <a:t>Even with large data, prediction interval cannot have zero width</a:t>
            </a:r>
          </a:p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705</Words>
  <Application>Microsoft Office PowerPoint</Application>
  <PresentationFormat>On-screen Show (4:3)</PresentationFormat>
  <Paragraphs>253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Forecasting Analytics</vt:lpstr>
      <vt:lpstr>Forecasting yearly sales: Reynolds Metals Company</vt:lpstr>
      <vt:lpstr>Forecasting yearly sales: Reynolds Metals (contd.)</vt:lpstr>
      <vt:lpstr>Forecasting yearly sales: Reynolds Metals (contd.)</vt:lpstr>
      <vt:lpstr>Simple linear regression: recapitulation</vt:lpstr>
      <vt:lpstr>Simple linear regression: recapitulation (contd.)</vt:lpstr>
      <vt:lpstr>Simple linear regression: recapitulation (contd.)</vt:lpstr>
      <vt:lpstr>Example: How mail orders depend on catalog distribution</vt:lpstr>
      <vt:lpstr>Prediction/forecast of mail orders for different values of X</vt:lpstr>
      <vt:lpstr>Experiment: Increase sample size artificially by multiplying data</vt:lpstr>
      <vt:lpstr>Re-visit yearly sales of Reynolds Metals Company</vt:lpstr>
      <vt:lpstr>Linear regression fit</vt:lpstr>
      <vt:lpstr>Plot of residuals</vt:lpstr>
      <vt:lpstr>How to deal with heteroscedasticity?</vt:lpstr>
      <vt:lpstr>Analysis of log-transformed data: Fitted values and residuals</vt:lpstr>
      <vt:lpstr>Check correlation of residuals</vt:lpstr>
      <vt:lpstr>How to deal with autocorrelation?</vt:lpstr>
      <vt:lpstr>Diagnostics with modified data</vt:lpstr>
      <vt:lpstr>Forecasts: Reynolds Metals</vt:lpstr>
      <vt:lpstr>Three forecasts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241</cp:revision>
  <dcterms:created xsi:type="dcterms:W3CDTF">2014-01-02T00:35:16Z</dcterms:created>
  <dcterms:modified xsi:type="dcterms:W3CDTF">2014-04-18T03:57:57Z</dcterms:modified>
</cp:coreProperties>
</file>