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318" r:id="rId3"/>
    <p:sldId id="317" r:id="rId4"/>
    <p:sldId id="320" r:id="rId5"/>
    <p:sldId id="323" r:id="rId6"/>
    <p:sldId id="321" r:id="rId7"/>
    <p:sldId id="328" r:id="rId8"/>
    <p:sldId id="322" r:id="rId9"/>
    <p:sldId id="331" r:id="rId10"/>
    <p:sldId id="324" r:id="rId11"/>
    <p:sldId id="329" r:id="rId12"/>
    <p:sldId id="330" r:id="rId13"/>
    <p:sldId id="325" r:id="rId14"/>
    <p:sldId id="327" r:id="rId15"/>
    <p:sldId id="332" r:id="rId16"/>
    <p:sldId id="334" r:id="rId17"/>
    <p:sldId id="335" r:id="rId18"/>
    <p:sldId id="336" r:id="rId19"/>
    <p:sldId id="339" r:id="rId20"/>
    <p:sldId id="340" r:id="rId21"/>
    <p:sldId id="341" r:id="rId22"/>
    <p:sldId id="33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ECFF"/>
    <a:srgbClr val="FFCC99"/>
    <a:srgbClr val="00FF00"/>
    <a:srgbClr val="FFFF99"/>
    <a:srgbClr val="808080"/>
    <a:srgbClr val="96969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96" d="100"/>
          <a:sy n="96" d="100"/>
        </p:scale>
        <p:origin x="-1140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Forecasting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deal with autocorrelation?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 simple AR(1) model for the residuals</a:t>
            </a:r>
          </a:p>
          <a:p>
            <a:r>
              <a:rPr lang="en-US" dirty="0" smtClean="0"/>
              <a:t>Fitted model is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By putting together the equations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800" dirty="0" smtClean="0"/>
              <a:t>we have</a:t>
            </a:r>
            <a:endParaRPr lang="en-US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74937" y="2797175"/>
            <a:ext cx="3268663" cy="479425"/>
          </a:xfrm>
          <a:prstGeom prst="rect">
            <a:avLst/>
          </a:prstGeom>
          <a:noFill/>
        </p:spPr>
      </p:pic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936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36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4321175"/>
            <a:ext cx="2933700" cy="479425"/>
          </a:xfrm>
          <a:prstGeom prst="rect">
            <a:avLst/>
          </a:prstGeom>
          <a:noFill/>
        </p:spPr>
      </p:pic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0" y="936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0" y="936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3" name="Picture 1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4854575"/>
            <a:ext cx="2416175" cy="479425"/>
          </a:xfrm>
          <a:prstGeom prst="rect">
            <a:avLst/>
          </a:prstGeom>
          <a:noFill/>
        </p:spPr>
      </p:pic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0" y="936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6" name="Picture 1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6172200"/>
            <a:ext cx="7070725" cy="479425"/>
          </a:xfrm>
          <a:prstGeom prst="rect">
            <a:avLst/>
          </a:prstGeom>
          <a:noFill/>
        </p:spPr>
      </p:pic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-628650" y="936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formulate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sz="2800" dirty="0" smtClean="0"/>
              <a:t>and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where </a:t>
            </a:r>
            <a:r>
              <a:rPr lang="en-US" i="1" dirty="0" smtClean="0">
                <a:solidFill>
                  <a:srgbClr val="FFFF00"/>
                </a:solidFill>
                <a:latin typeface="Symbol" pitchFamily="18" charset="2"/>
                <a:cs typeface="Times New Roman" pitchFamily="18" charset="0"/>
              </a:rPr>
              <a:t>a </a:t>
            </a:r>
            <a:r>
              <a:rPr lang="en-US" dirty="0" smtClean="0"/>
              <a:t> is a fixed number estimated from residuals an initial round of least squares fitting, then the proposed model (incorporating AR(1) errors) is of the form,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where the errors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FFFF00"/>
                </a:solidFill>
                <a:latin typeface="Symbol" pitchFamily="18" charset="2"/>
                <a:cs typeface="Times New Roman" pitchFamily="18" charset="0"/>
              </a:rPr>
              <a:t>d</a:t>
            </a:r>
            <a:r>
              <a:rPr lang="en-US" i="1" baseline="-250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/>
              <a:t>  are uncorrelated.</a:t>
            </a:r>
            <a:endParaRPr lang="en-US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1981200"/>
            <a:ext cx="2438400" cy="495300"/>
          </a:xfrm>
          <a:prstGeom prst="rect">
            <a:avLst/>
          </a:prstGeom>
          <a:noFill/>
        </p:spPr>
      </p:pic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2819400"/>
            <a:ext cx="2568575" cy="495300"/>
          </a:xfrm>
          <a:prstGeom prst="rect">
            <a:avLst/>
          </a:prstGeom>
          <a:noFill/>
        </p:spPr>
      </p:pic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5029200"/>
            <a:ext cx="3292475" cy="495300"/>
          </a:xfrm>
          <a:prstGeom prst="rect">
            <a:avLst/>
          </a:prstGeom>
          <a:noFill/>
        </p:spPr>
      </p:pic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-62865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00600" y="2045510"/>
            <a:ext cx="3962400" cy="397429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2045510"/>
            <a:ext cx="3962400" cy="397429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Analysis of difference of log-transformed data: Fitted values and predictions</a:t>
            </a:r>
            <a:endParaRPr lang="en-US" sz="2800" dirty="0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51016"/>
            <a:ext cx="4038600" cy="402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851016"/>
            <a:ext cx="4038600" cy="402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81000" y="6073914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Prediction at </a:t>
            </a:r>
            <a:r>
              <a:rPr lang="en-US" sz="2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 1150</a:t>
            </a:r>
            <a:r>
              <a:rPr lang="en-US" sz="2000" dirty="0" smtClean="0"/>
              <a:t> takes into account unequal variance as well as late </a:t>
            </a:r>
          </a:p>
          <a:p>
            <a:r>
              <a:rPr lang="en-US" sz="2000" dirty="0" smtClean="0"/>
              <a:t>swing; intervals likely to include actual observation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800600" y="2514600"/>
            <a:ext cx="3962400" cy="31242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" y="2514600"/>
            <a:ext cx="3962400" cy="31242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Diagnostics with modified data</a:t>
            </a:r>
            <a:endParaRPr lang="en-US" dirty="0"/>
          </a:p>
        </p:txBody>
      </p:sp>
      <p:pic>
        <p:nvPicPr>
          <p:cNvPr id="32774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993090"/>
            <a:ext cx="4038600" cy="3740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5" name="Picture 7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993090"/>
            <a:ext cx="4038600" cy="3740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1660525"/>
            <a:ext cx="7086600" cy="47244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forecasts</a:t>
            </a:r>
            <a:endParaRPr lang="en-US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7086599" cy="508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complex models for serial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37760"/>
          </a:xfrm>
        </p:spPr>
        <p:txBody>
          <a:bodyPr>
            <a:normAutofit lnSpcReduction="10000"/>
          </a:bodyPr>
          <a:lstStyle/>
          <a:p>
            <a:pPr>
              <a:spcBef>
                <a:spcPts val="900"/>
              </a:spcBef>
            </a:pPr>
            <a:r>
              <a:rPr lang="en-US" sz="2600" dirty="0" smtClean="0"/>
              <a:t>How to proceed if the a time series model other than AR(1) is used for modeling serial correlation?</a:t>
            </a:r>
          </a:p>
          <a:p>
            <a:pPr>
              <a:spcBef>
                <a:spcPts val="900"/>
              </a:spcBef>
            </a:pPr>
            <a:endParaRPr lang="en-US" sz="2600" dirty="0" smtClean="0"/>
          </a:p>
          <a:p>
            <a:pPr>
              <a:spcBef>
                <a:spcPts val="900"/>
              </a:spcBef>
            </a:pPr>
            <a:r>
              <a:rPr lang="en-US" sz="2600" dirty="0" smtClean="0"/>
              <a:t>Prediction of </a:t>
            </a:r>
            <a:r>
              <a:rPr lang="en-US" sz="26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2600" dirty="0" smtClean="0"/>
              <a:t> is</a:t>
            </a:r>
          </a:p>
          <a:p>
            <a:pPr>
              <a:spcBef>
                <a:spcPts val="900"/>
              </a:spcBef>
            </a:pPr>
            <a:endParaRPr lang="en-US" sz="2600" dirty="0" smtClean="0"/>
          </a:p>
          <a:p>
            <a:pPr>
              <a:spcBef>
                <a:spcPts val="900"/>
              </a:spcBef>
            </a:pPr>
            <a:r>
              <a:rPr lang="en-US" sz="2600" dirty="0" smtClean="0"/>
              <a:t>Prediction error variance</a:t>
            </a:r>
          </a:p>
          <a:p>
            <a:pPr>
              <a:spcBef>
                <a:spcPts val="900"/>
              </a:spcBef>
            </a:pPr>
            <a:endParaRPr lang="en-US" sz="2600" dirty="0" smtClean="0"/>
          </a:p>
          <a:p>
            <a:pPr>
              <a:spcBef>
                <a:spcPts val="900"/>
              </a:spcBef>
            </a:pPr>
            <a:r>
              <a:rPr lang="en-US" sz="2600" dirty="0" smtClean="0"/>
              <a:t>When there is no serial correlation,     is predicted as 0, but its variance is taken into account </a:t>
            </a:r>
          </a:p>
          <a:p>
            <a:pPr>
              <a:spcBef>
                <a:spcPts val="900"/>
              </a:spcBef>
            </a:pPr>
            <a:r>
              <a:rPr lang="en-US" sz="2600" dirty="0" smtClean="0"/>
              <a:t>However, both      and its variance can be obtained from a time series model!</a:t>
            </a:r>
            <a:endParaRPr lang="en-US" sz="26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35276" y="2651760"/>
            <a:ext cx="2338286" cy="411037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-342900" y="936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4344238"/>
            <a:ext cx="4427538" cy="467096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-342900" y="1020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-342900" y="968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24600" y="4937760"/>
            <a:ext cx="152400" cy="418407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400" y="3489960"/>
            <a:ext cx="2362200" cy="417517"/>
          </a:xfrm>
          <a:prstGeom prst="rect">
            <a:avLst/>
          </a:prstGeom>
          <a:noFill/>
        </p:spPr>
      </p:pic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-342900" y="990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1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5200" y="5775960"/>
            <a:ext cx="152400" cy="4184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linear regression: recapitulation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Model: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Parameter estimates: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	where: </a:t>
            </a:r>
            <a:endParaRPr lang="en-US" sz="2600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936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944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936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936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60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936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944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-342900" y="1417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-342900" y="1417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2209800"/>
            <a:ext cx="5532438" cy="411163"/>
          </a:xfrm>
          <a:prstGeom prst="rect">
            <a:avLst/>
          </a:prstGeom>
          <a:noFill/>
        </p:spPr>
      </p:pic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-342900" y="898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6" name="Picture 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5029200"/>
            <a:ext cx="1431925" cy="1417638"/>
          </a:xfrm>
          <a:prstGeom prst="rect">
            <a:avLst/>
          </a:prstGeom>
          <a:noFill/>
        </p:spPr>
      </p:pic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-342900" y="1874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-342900" y="898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-342900" y="1897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45" name="Picture 2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39000" y="5029200"/>
            <a:ext cx="1393825" cy="1417638"/>
          </a:xfrm>
          <a:prstGeom prst="rect">
            <a:avLst/>
          </a:prstGeom>
          <a:noFill/>
        </p:spPr>
      </p:pic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-342900" y="1874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48" name="Picture 2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3657600"/>
            <a:ext cx="2430463" cy="441325"/>
          </a:xfrm>
          <a:prstGeom prst="rect">
            <a:avLst/>
          </a:prstGeom>
          <a:noFill/>
        </p:spPr>
      </p:pic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-342900" y="898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51" name="Picture 3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5029200"/>
            <a:ext cx="3390900" cy="1439863"/>
          </a:xfrm>
          <a:prstGeom prst="rect">
            <a:avLst/>
          </a:prstGeom>
          <a:noFill/>
        </p:spPr>
      </p:pic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-342900" y="1897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linear regression: recapitulation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Fitted values and residuals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Sum of squared ‘errors’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Estimated error variance:</a:t>
            </a:r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936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944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936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936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60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960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960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3573462"/>
            <a:ext cx="1965325" cy="1227138"/>
          </a:xfrm>
          <a:prstGeom prst="rect">
            <a:avLst/>
          </a:prstGeom>
          <a:noFill/>
        </p:spPr>
      </p:pic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1684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2286000"/>
            <a:ext cx="1066800" cy="441325"/>
          </a:xfrm>
          <a:prstGeom prst="rect">
            <a:avLst/>
          </a:prstGeom>
          <a:noFill/>
        </p:spPr>
      </p:pic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-342900" y="898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2286000"/>
            <a:ext cx="1317625" cy="427038"/>
          </a:xfrm>
          <a:prstGeom prst="rect">
            <a:avLst/>
          </a:prstGeom>
          <a:noFill/>
        </p:spPr>
      </p:pic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884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70237" y="5768975"/>
            <a:ext cx="2316163" cy="860425"/>
          </a:xfrm>
          <a:prstGeom prst="rect">
            <a:avLst/>
          </a:prstGeom>
          <a:noFill/>
        </p:spPr>
      </p:pic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0" y="1317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linear regression: recapitulation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Prediction of 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30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dirty="0" smtClean="0"/>
              <a:t> for given                      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Estimated prediction error variance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Prediction interval (coverage probability 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i="1" dirty="0" smtClean="0">
                <a:solidFill>
                  <a:srgbClr val="FFFF00"/>
                </a:solidFill>
                <a:latin typeface="Symbol" pitchFamily="18" charset="2"/>
                <a:cs typeface="Times New Roman" pitchFamily="18" charset="0"/>
              </a:rPr>
              <a:t>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936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944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936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936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60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960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960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1684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1317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998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150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150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41925" y="1676400"/>
            <a:ext cx="1616075" cy="419100"/>
          </a:xfrm>
          <a:prstGeom prst="rect">
            <a:avLst/>
          </a:prstGeom>
          <a:noFill/>
        </p:spPr>
      </p:pic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-342900" y="898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0" y="1044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8684" name="Picture 1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1862" y="4038600"/>
            <a:ext cx="4351338" cy="587375"/>
          </a:xfrm>
          <a:prstGeom prst="rect">
            <a:avLst/>
          </a:prstGeom>
          <a:noFill/>
        </p:spPr>
      </p:pic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0" y="1044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8687" name="Picture 1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7600" y="1905000"/>
            <a:ext cx="1508125" cy="1417638"/>
          </a:xfrm>
          <a:prstGeom prst="rect">
            <a:avLst/>
          </a:prstGeom>
          <a:noFill/>
        </p:spPr>
      </p:pic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0" y="1874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8690" name="Picture 1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2362200"/>
            <a:ext cx="6042025" cy="441325"/>
          </a:xfrm>
          <a:prstGeom prst="rect">
            <a:avLst/>
          </a:prstGeom>
          <a:noFill/>
        </p:spPr>
      </p:pic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-342900" y="898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0062" y="5859462"/>
            <a:ext cx="2598738" cy="693738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150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8200" y="1660524"/>
            <a:ext cx="7315200" cy="489267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Example: Energy usage for Washington Water power (1980-1996)</a:t>
            </a:r>
            <a:endParaRPr lang="en-US" sz="2800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143000"/>
            <a:ext cx="7391400" cy="541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Yearly sales of Reynolds Metals Company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599" y="1600200"/>
          <a:ext cx="7924801" cy="499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066"/>
                <a:gridCol w="1230911"/>
                <a:gridCol w="1954976"/>
                <a:gridCol w="734104"/>
                <a:gridCol w="1319969"/>
                <a:gridCol w="19607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sales in a region (</a:t>
                      </a:r>
                      <a:r>
                        <a:rPr lang="en-US" i="1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Disposable personal income in region (</a:t>
                      </a:r>
                      <a:r>
                        <a:rPr lang="en-US" i="1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sales in a region (</a:t>
                      </a:r>
                      <a:r>
                        <a:rPr lang="en-US" i="1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Disposable personal income in region (</a:t>
                      </a:r>
                      <a:r>
                        <a:rPr lang="en-US" i="1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1986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273.4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1997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1528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510.4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1987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291.3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1998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1586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544.5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1988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390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306.9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1999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1960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588.1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1989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425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317.1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2118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630.4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1990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336.1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2001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2116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685.9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1991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349.4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2002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2477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742.8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1992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362.9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2003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3199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801.3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1993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383.9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2004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3702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903.1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1994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402.8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2005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3316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983.6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1995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437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2006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2702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1076.7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1996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1290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472.2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2007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?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1150.0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Washington Water Power data: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Response variable (</a:t>
            </a:r>
            <a:r>
              <a:rPr lang="en-US" dirty="0" err="1" smtClean="0">
                <a:solidFill>
                  <a:srgbClr val="FFFF00"/>
                </a:solidFill>
              </a:rPr>
              <a:t>KWHusage</a:t>
            </a:r>
            <a:r>
              <a:rPr lang="en-US" dirty="0" smtClean="0"/>
              <a:t>): Energy usage in a quarter (million </a:t>
            </a:r>
            <a:r>
              <a:rPr lang="en-US" dirty="0" err="1" smtClean="0"/>
              <a:t>KiloWattHours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Explanatory variables: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Time</a:t>
            </a:r>
            <a:r>
              <a:rPr lang="en-US" dirty="0" smtClean="0"/>
              <a:t>: Time index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Q2</a:t>
            </a:r>
            <a:r>
              <a:rPr lang="en-US" dirty="0" smtClean="0"/>
              <a:t>: Indicator of Second Quarter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Q3</a:t>
            </a:r>
            <a:r>
              <a:rPr lang="en-US" dirty="0" smtClean="0"/>
              <a:t>: Indicator of Third Quarter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Q4</a:t>
            </a:r>
            <a:r>
              <a:rPr lang="en-US" dirty="0" smtClean="0"/>
              <a:t>: Indicator of Fourth Quarter</a:t>
            </a:r>
          </a:p>
          <a:p>
            <a:r>
              <a:rPr lang="en-US" dirty="0" smtClean="0"/>
              <a:t>Forecasting task: predict Energy usage in the first unobserved quarter (1996 Q3)</a:t>
            </a:r>
          </a:p>
          <a:p>
            <a:r>
              <a:rPr lang="en-US" dirty="0" smtClean="0"/>
              <a:t>Profile of X variables for forecast: (1, 67, 0, 1, 0)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8200" y="1660524"/>
            <a:ext cx="7315200" cy="489267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Forecast: Energy usage for Washington Water power (1980-1996)</a:t>
            </a:r>
            <a:endParaRPr lang="en-US" sz="2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199" y="1066800"/>
            <a:ext cx="7696201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Weighted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70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Appropriate when errors are known to be correlated or to have unequal variance</a:t>
            </a:r>
          </a:p>
          <a:p>
            <a:r>
              <a:rPr lang="en-US" dirty="0" smtClean="0"/>
              <a:t>Choose weight matrix in inverse proportion with variance-covariance matrix of errors</a:t>
            </a:r>
          </a:p>
          <a:p>
            <a:r>
              <a:rPr lang="en-US" dirty="0" smtClean="0"/>
              <a:t>In the case of uncorrelated errors with different variances, this will be a diagonal matrix</a:t>
            </a:r>
          </a:p>
          <a:p>
            <a:r>
              <a:rPr lang="en-US" dirty="0" smtClean="0"/>
              <a:t>Estimates adjusted for weight matrix 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</a:t>
            </a:r>
          </a:p>
          <a:p>
            <a:endParaRPr lang="en-US" b="1" i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r>
              <a:rPr lang="en-US" dirty="0" smtClean="0"/>
              <a:t>Preprocessing: Multiply ALL variable columns by 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30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1/2</a:t>
            </a:r>
            <a:endParaRPr lang="en-US" baseline="30000" dirty="0" smtClean="0"/>
          </a:p>
          <a:p>
            <a:r>
              <a:rPr lang="en-US" dirty="0" smtClean="0"/>
              <a:t>Derive predictions through ordinary least squares</a:t>
            </a:r>
          </a:p>
          <a:p>
            <a:r>
              <a:rPr lang="en-US" dirty="0" smtClean="0"/>
              <a:t>Post-processing: Multiply ALL variable columns by 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30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-1/2</a:t>
            </a:r>
            <a:endParaRPr lang="en-US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-342900" y="898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600" y="4267200"/>
            <a:ext cx="2963863" cy="441325"/>
          </a:xfrm>
          <a:prstGeom prst="rect">
            <a:avLst/>
          </a:prstGeom>
          <a:noFill/>
        </p:spPr>
      </p:pic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-342900" y="898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76800" y="2209800"/>
            <a:ext cx="3886200" cy="34290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2209800"/>
            <a:ext cx="3886200" cy="34290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regression fit and residuals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993090"/>
            <a:ext cx="4038600" cy="3740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7" name="Picture 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851016"/>
            <a:ext cx="4038600" cy="402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876800" y="5943600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Prediction interval at </a:t>
            </a:r>
            <a:r>
              <a:rPr lang="en-US" sz="2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 1150</a:t>
            </a:r>
            <a:r>
              <a:rPr lang="en-US" sz="2000" dirty="0" smtClean="0"/>
              <a:t> is too </a:t>
            </a:r>
          </a:p>
          <a:p>
            <a:r>
              <a:rPr lang="en-US" sz="2000" dirty="0" smtClean="0"/>
              <a:t>narrow; likely to miss actual value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05000" y="1828800"/>
            <a:ext cx="5105400" cy="40386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of residuals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29897" y="1219200"/>
            <a:ext cx="5084205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219200" y="60960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Evidence of unequal variance (</a:t>
            </a:r>
            <a:r>
              <a:rPr lang="en-US" sz="2400" dirty="0" err="1" smtClean="0"/>
              <a:t>heteroscdasticity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deal with </a:t>
            </a:r>
            <a:r>
              <a:rPr lang="en-US" dirty="0" err="1" smtClean="0"/>
              <a:t>heteroscedasticity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weighted regression?</a:t>
            </a:r>
          </a:p>
          <a:p>
            <a:r>
              <a:rPr lang="en-US" dirty="0" smtClean="0"/>
              <a:t>Try transformation of Y?</a:t>
            </a:r>
          </a:p>
          <a:p>
            <a:endParaRPr lang="en-US" dirty="0" smtClean="0"/>
          </a:p>
          <a:p>
            <a:r>
              <a:rPr lang="en-US" dirty="0" smtClean="0"/>
              <a:t>Take an easy route: try log-transformation of both X and 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00600" y="1893110"/>
            <a:ext cx="3962400" cy="397429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1893110"/>
            <a:ext cx="3962400" cy="397429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Analysis of log-transformed data: Fitted values and predictions</a:t>
            </a:r>
            <a:endParaRPr lang="en-US" sz="3600" dirty="0"/>
          </a:p>
        </p:txBody>
      </p:sp>
      <p:pic>
        <p:nvPicPr>
          <p:cNvPr id="6145" name="Picture 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447800"/>
            <a:ext cx="4038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447800"/>
            <a:ext cx="4038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838200" y="6076890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Prediction at </a:t>
            </a:r>
            <a:r>
              <a:rPr lang="en-US" sz="2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 1150</a:t>
            </a:r>
            <a:r>
              <a:rPr lang="en-US" sz="2000" dirty="0" smtClean="0"/>
              <a:t> overlooks late swing; likely to be off the mark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05000" y="1588310"/>
            <a:ext cx="5029200" cy="389809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Analysis of log-transformed data: Residuals</a:t>
            </a:r>
            <a:endParaRPr lang="en-US" sz="3600" dirty="0"/>
          </a:p>
        </p:txBody>
      </p:sp>
      <p:pic>
        <p:nvPicPr>
          <p:cNvPr id="266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029897" y="914400"/>
            <a:ext cx="5084205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457200" y="5562600"/>
            <a:ext cx="8458200" cy="1295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to deal with the pattern in the residuals?</a:t>
            </a: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Try polynomial regression?</a:t>
            </a: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lang="en-US" sz="2200" dirty="0" smtClean="0"/>
              <a:t>Explore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correlation in residuals?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 correlation of residuals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>
              <a:spcBef>
                <a:spcPts val="900"/>
              </a:spcBef>
            </a:pPr>
            <a:r>
              <a:rPr lang="en-US" sz="2400" dirty="0" smtClean="0"/>
              <a:t>A specialized test for ‘serial correlation’ is Durbin-Watson test:</a:t>
            </a:r>
          </a:p>
          <a:p>
            <a:pPr>
              <a:spcBef>
                <a:spcPts val="900"/>
              </a:spcBef>
            </a:pPr>
            <a:endParaRPr lang="en-US" sz="2400" dirty="0" smtClean="0"/>
          </a:p>
          <a:p>
            <a:pPr>
              <a:spcBef>
                <a:spcPts val="900"/>
              </a:spcBef>
            </a:pPr>
            <a:endParaRPr lang="en-US" sz="2400" dirty="0" smtClean="0"/>
          </a:p>
          <a:p>
            <a:pPr>
              <a:spcBef>
                <a:spcPts val="900"/>
              </a:spcBef>
            </a:pPr>
            <a:r>
              <a:rPr lang="en-US" sz="2400" dirty="0" smtClean="0"/>
              <a:t>The statistic has value 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/>
              <a:t>in between 0 and 4;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/>
              <a:t>Near 0 when there is positive correlation between successive samples;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/>
              <a:t>Near 4 when there is negative correlation;</a:t>
            </a:r>
          </a:p>
          <a:p>
            <a:pPr lvl="1">
              <a:spcBef>
                <a:spcPts val="900"/>
              </a:spcBef>
            </a:pPr>
            <a:r>
              <a:rPr lang="en-US" sz="1800" dirty="0" smtClean="0"/>
              <a:t>Near 2 when there is little or no correlation.</a:t>
            </a:r>
          </a:p>
          <a:p>
            <a:pPr>
              <a:spcBef>
                <a:spcPts val="900"/>
              </a:spcBef>
            </a:pPr>
            <a:r>
              <a:rPr lang="en-US" sz="2400" dirty="0" smtClean="0"/>
              <a:t>Table B-6 in Appendix B gives critical values.</a:t>
            </a:r>
          </a:p>
          <a:p>
            <a:pPr>
              <a:spcBef>
                <a:spcPts val="900"/>
              </a:spcBef>
            </a:pPr>
            <a:r>
              <a:rPr lang="en-US" sz="2400" dirty="0" smtClean="0"/>
              <a:t>For this data, DW = 0.4699, p-value = 1.058e-06.</a:t>
            </a:r>
            <a:endParaRPr lang="en-US" sz="2400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2438400"/>
            <a:ext cx="3048000" cy="927967"/>
          </a:xfrm>
          <a:prstGeom prst="rect">
            <a:avLst/>
          </a:prstGeom>
          <a:noFill/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1477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76800" y="1905000"/>
            <a:ext cx="3886200" cy="389809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ACF and PACF of residuals</a:t>
            </a:r>
            <a:endParaRPr lang="en-US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851016"/>
            <a:ext cx="4038600" cy="402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381000" y="1905000"/>
            <a:ext cx="3886200" cy="389809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843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851016"/>
            <a:ext cx="4038600" cy="402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524000" y="59436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ACF dies off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943600" y="59436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PACF truncates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2819400" y="6381690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 AR(1) model is indicated</a:t>
            </a:r>
            <a:endParaRPr lang="en-US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4457</TotalTime>
  <Words>677</Words>
  <Application>Microsoft Office PowerPoint</Application>
  <PresentationFormat>On-screen Show (4:3)</PresentationFormat>
  <Paragraphs>187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Apex</vt:lpstr>
      <vt:lpstr>Forecasting Analytics</vt:lpstr>
      <vt:lpstr>Yearly sales of Reynolds Metals Company</vt:lpstr>
      <vt:lpstr>Linear regression fit and residuals</vt:lpstr>
      <vt:lpstr>Plot of residuals</vt:lpstr>
      <vt:lpstr>How to deal with heteroscedasticity?</vt:lpstr>
      <vt:lpstr>Analysis of log-transformed data: Fitted values and predictions</vt:lpstr>
      <vt:lpstr>Analysis of log-transformed data: Residuals</vt:lpstr>
      <vt:lpstr>Check correlation of residuals</vt:lpstr>
      <vt:lpstr>ACF and PACF of residuals</vt:lpstr>
      <vt:lpstr>How to deal with autocorrelation?</vt:lpstr>
      <vt:lpstr>How to formulate the model</vt:lpstr>
      <vt:lpstr>Analysis of difference of log-transformed data: Fitted values and predictions</vt:lpstr>
      <vt:lpstr>Diagnostics with modified data</vt:lpstr>
      <vt:lpstr>Three forecasts</vt:lpstr>
      <vt:lpstr>More complex models for serial correlation</vt:lpstr>
      <vt:lpstr>Multiple linear regression: recapitulation</vt:lpstr>
      <vt:lpstr>Multiple linear regression: recapitulation (contd.)</vt:lpstr>
      <vt:lpstr>Multiple linear regression: recapitulation (contd.)</vt:lpstr>
      <vt:lpstr>Example: Energy usage for Washington Water power (1980-1996)</vt:lpstr>
      <vt:lpstr>Washington Water Power data: Formulation</vt:lpstr>
      <vt:lpstr>Forecast: Energy usage for Washington Water power (1980-1996)</vt:lpstr>
      <vt:lpstr>Weighted regression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Analytics</dc:title>
  <dc:creator>super</dc:creator>
  <cp:lastModifiedBy>Balasubramanian, Veeran</cp:lastModifiedBy>
  <cp:revision>281</cp:revision>
  <dcterms:created xsi:type="dcterms:W3CDTF">2014-01-02T00:35:16Z</dcterms:created>
  <dcterms:modified xsi:type="dcterms:W3CDTF">2014-04-18T03:58:21Z</dcterms:modified>
</cp:coreProperties>
</file>