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18" r:id="rId3"/>
    <p:sldId id="320" r:id="rId4"/>
    <p:sldId id="323" r:id="rId5"/>
    <p:sldId id="338" r:id="rId6"/>
    <p:sldId id="339" r:id="rId7"/>
    <p:sldId id="337" r:id="rId8"/>
    <p:sldId id="321" r:id="rId9"/>
    <p:sldId id="340" r:id="rId10"/>
    <p:sldId id="341" r:id="rId11"/>
    <p:sldId id="342" r:id="rId12"/>
    <p:sldId id="343" r:id="rId13"/>
    <p:sldId id="344" r:id="rId14"/>
    <p:sldId id="345" r:id="rId15"/>
    <p:sldId id="34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99"/>
    <a:srgbClr val="00FF00"/>
    <a:srgbClr val="FFFF99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Nonlinearity and non-normality in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Nonlinearity </a:t>
            </a:r>
          </a:p>
          <a:p>
            <a:pPr lvl="1"/>
            <a:r>
              <a:rPr lang="en-US" dirty="0" smtClean="0"/>
              <a:t>detected through </a:t>
            </a:r>
          </a:p>
          <a:p>
            <a:pPr lvl="2"/>
            <a:r>
              <a:rPr lang="en-US" dirty="0" smtClean="0"/>
              <a:t>Scatter plot</a:t>
            </a:r>
          </a:p>
          <a:p>
            <a:pPr lvl="2"/>
            <a:r>
              <a:rPr lang="en-US" dirty="0" smtClean="0"/>
              <a:t>Partial residual plot</a:t>
            </a:r>
          </a:p>
          <a:p>
            <a:pPr lvl="2"/>
            <a:r>
              <a:rPr lang="en-US" dirty="0" smtClean="0"/>
              <a:t>Partial regression plot</a:t>
            </a:r>
          </a:p>
          <a:p>
            <a:pPr lvl="1"/>
            <a:r>
              <a:rPr lang="en-US" dirty="0" smtClean="0"/>
              <a:t>Tackled by introducing transformed variables</a:t>
            </a:r>
          </a:p>
          <a:p>
            <a:r>
              <a:rPr lang="en-US" dirty="0" smtClean="0"/>
              <a:t>Non-normality</a:t>
            </a:r>
          </a:p>
          <a:p>
            <a:pPr lvl="2"/>
            <a:r>
              <a:rPr lang="en-US" dirty="0" smtClean="0"/>
              <a:t>Detected through</a:t>
            </a:r>
          </a:p>
          <a:p>
            <a:pPr lvl="3"/>
            <a:r>
              <a:rPr lang="en-US" dirty="0" smtClean="0"/>
              <a:t>Normal plot</a:t>
            </a:r>
          </a:p>
          <a:p>
            <a:pPr lvl="3"/>
            <a:r>
              <a:rPr lang="en-US" dirty="0" smtClean="0"/>
              <a:t>Half-normal plot</a:t>
            </a:r>
          </a:p>
          <a:p>
            <a:pPr lvl="2"/>
            <a:r>
              <a:rPr lang="en-US" dirty="0" smtClean="0"/>
              <a:t>Tackled by using transformation of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 smtClean="0"/>
          </a:p>
          <a:p>
            <a:pPr lvl="2"/>
            <a:r>
              <a:rPr lang="en-US" dirty="0" smtClean="0"/>
              <a:t>Taken in stride by using bootstrap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good combination of explanatory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Subsets compared through different criteria</a:t>
            </a:r>
          </a:p>
          <a:p>
            <a:pPr lvl="1"/>
            <a:r>
              <a:rPr lang="en-US" dirty="0" smtClean="0"/>
              <a:t>Multiple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Mallow’s C</a:t>
            </a:r>
            <a:r>
              <a:rPr lang="en-US" baseline="-25000" dirty="0" smtClean="0"/>
              <a:t>p</a:t>
            </a:r>
          </a:p>
          <a:p>
            <a:pPr lvl="1"/>
            <a:r>
              <a:rPr lang="en-US" dirty="0" smtClean="0"/>
              <a:t>BIC</a:t>
            </a:r>
          </a:p>
          <a:p>
            <a:pPr lvl="1"/>
            <a:r>
              <a:rPr lang="en-US" dirty="0" smtClean="0"/>
              <a:t>AIC</a:t>
            </a:r>
          </a:p>
          <a:p>
            <a:r>
              <a:rPr lang="en-US" dirty="0" smtClean="0"/>
              <a:t>Subsets selected by</a:t>
            </a:r>
          </a:p>
          <a:p>
            <a:pPr lvl="1"/>
            <a:r>
              <a:rPr lang="en-US" dirty="0" smtClean="0"/>
              <a:t>Exhaustive search through all subsets</a:t>
            </a:r>
          </a:p>
          <a:p>
            <a:pPr lvl="1"/>
            <a:r>
              <a:rPr lang="en-US" dirty="0" smtClean="0"/>
              <a:t>Stepwise selection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Bond Market Study (Case Study 7.1)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44040"/>
            <a:ext cx="8915400" cy="470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Utility company seeks to raise capital by issuing bonds</a:t>
            </a:r>
          </a:p>
          <a:p>
            <a:r>
              <a:rPr lang="en-US" dirty="0" smtClean="0"/>
              <a:t>For pricing, similar other bonds are studied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RESPONSE: Interest rate paid at bond issue (</a:t>
            </a:r>
            <a:r>
              <a:rPr lang="en-US" dirty="0" err="1" smtClean="0">
                <a:solidFill>
                  <a:srgbClr val="FFFF00"/>
                </a:solidFill>
              </a:rPr>
              <a:t>Intrate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Binary variable indicating if bond rating is A (</a:t>
            </a:r>
            <a:r>
              <a:rPr lang="en-US" dirty="0" err="1" smtClean="0">
                <a:solidFill>
                  <a:srgbClr val="FFFF00"/>
                </a:solidFill>
              </a:rPr>
              <a:t>Arate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Binary variable indicating if bond rating is AA (</a:t>
            </a:r>
            <a:r>
              <a:rPr lang="en-US" dirty="0" err="1" smtClean="0">
                <a:solidFill>
                  <a:srgbClr val="FFFF00"/>
                </a:solidFill>
              </a:rPr>
              <a:t>AArate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Ratio of earnings to fixed charges (</a:t>
            </a:r>
            <a:r>
              <a:rPr lang="en-US" dirty="0" smtClean="0">
                <a:solidFill>
                  <a:srgbClr val="FFFF00"/>
                </a:solidFill>
              </a:rPr>
              <a:t>Ratio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 treasury bond rate at issue of this bond (</a:t>
            </a:r>
            <a:r>
              <a:rPr lang="en-US" dirty="0" err="1" smtClean="0">
                <a:solidFill>
                  <a:srgbClr val="FFFF00"/>
                </a:solidFill>
              </a:rPr>
              <a:t>USTrate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 indicating if bond matures in 10 in 30 years (</a:t>
            </a:r>
            <a:r>
              <a:rPr lang="en-US" dirty="0" smtClean="0">
                <a:solidFill>
                  <a:srgbClr val="FFFF00"/>
                </a:solidFill>
              </a:rPr>
              <a:t>Maturity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Prime lending rate at bond issue (</a:t>
            </a:r>
            <a:r>
              <a:rPr lang="en-US" dirty="0" smtClean="0">
                <a:solidFill>
                  <a:srgbClr val="FFFF00"/>
                </a:solidFill>
              </a:rPr>
              <a:t>Prime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‘Best’ subsets of different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3320"/>
          <a:ext cx="82295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Arate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AArate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USTrate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Prime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subset size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subset size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Yearly sales of Reynolds Metals Company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7924801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066"/>
                <a:gridCol w="1230911"/>
                <a:gridCol w="1954976"/>
                <a:gridCol w="734104"/>
                <a:gridCol w="1319969"/>
                <a:gridCol w="1960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273.4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510.4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544.5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588.1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630.4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685.9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349.4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2477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742.8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362.9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801.3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383.9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903.1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402.8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983.6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1076.7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472.2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2007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?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1150.0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1828800"/>
            <a:ext cx="5105400" cy="403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residuals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9897" y="1219200"/>
            <a:ext cx="508420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6096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Evidence of unequal variance (</a:t>
            </a:r>
            <a:r>
              <a:rPr lang="en-US" sz="2400" dirty="0" err="1" smtClean="0"/>
              <a:t>heteroscdasticity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deal with </a:t>
            </a:r>
            <a:r>
              <a:rPr lang="en-US" dirty="0" err="1" smtClean="0"/>
              <a:t>heteroscedasticity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transformation of Y?</a:t>
            </a:r>
          </a:p>
          <a:p>
            <a:r>
              <a:rPr lang="en-US" dirty="0" smtClean="0"/>
              <a:t>Try weighted regression?</a:t>
            </a:r>
          </a:p>
          <a:p>
            <a:endParaRPr lang="en-US" dirty="0" smtClean="0"/>
          </a:p>
          <a:p>
            <a:r>
              <a:rPr lang="en-US" dirty="0" smtClean="0"/>
              <a:t>How to do weighted regression?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Charting the course for weighted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for weighted regression: errors have variance changing with the x-variable.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) is proportional to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, then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observation should have weight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weight is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equivalent to multiplying each variable in the equation by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do we know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Residual plot can give us an idea.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1828800"/>
            <a:ext cx="5105400" cy="403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residuals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9897" y="1219200"/>
            <a:ext cx="508420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6096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Variance appears to be proportional to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form of weighted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0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Appropriate when errors are known to be correlated or to have unequal variance</a:t>
            </a:r>
          </a:p>
          <a:p>
            <a:r>
              <a:rPr lang="en-US" dirty="0" smtClean="0"/>
              <a:t>Choose weight matrix in inverse proportion with variance-covariance matrix of errors</a:t>
            </a:r>
          </a:p>
          <a:p>
            <a:r>
              <a:rPr lang="en-US" dirty="0" smtClean="0"/>
              <a:t>In the case of uncorrelated errors with different variances, this will be a diagonal matrix</a:t>
            </a:r>
          </a:p>
          <a:p>
            <a:r>
              <a:rPr lang="en-US" dirty="0" smtClean="0"/>
              <a:t>Estimates adjusted for weight matrix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endParaRPr lang="en-US" b="1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Preprocessing: Multiply ALL variable columns by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endParaRPr lang="en-US" baseline="30000" dirty="0" smtClean="0"/>
          </a:p>
          <a:p>
            <a:r>
              <a:rPr lang="en-US" dirty="0" smtClean="0"/>
              <a:t>Derive predictions through ordinary least squares</a:t>
            </a:r>
          </a:p>
          <a:p>
            <a:r>
              <a:rPr lang="en-US" dirty="0" smtClean="0"/>
              <a:t>Post-processing: Multiply ALL variable columns by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1/2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2963863" cy="441325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Weighted regression analysis of Reynolds Metals Co sales data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Fact : Cases with large </a:t>
            </a:r>
            <a:r>
              <a:rPr lang="en-US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/>
              <a:t> (including recent ones) have small weight</a:t>
            </a:r>
            <a:endParaRPr lang="en-US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Analysis of log-transformed data: Fitted values and predictions</a:t>
            </a:r>
            <a:endParaRPr lang="en-US" sz="3600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382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Prediction at  </a:t>
            </a:r>
            <a:r>
              <a:rPr lang="en-US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1150</a:t>
            </a:r>
            <a:r>
              <a:rPr lang="en-US" sz="2000" dirty="0" smtClean="0"/>
              <a:t> overlooks late swing; likely to be off the mark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</TotalTime>
  <Words>562</Words>
  <Application>Microsoft Office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Forecasting Analytics</vt:lpstr>
      <vt:lpstr>Yearly sales of Reynolds Metals Company</vt:lpstr>
      <vt:lpstr>Plot of residuals</vt:lpstr>
      <vt:lpstr>How to deal with heteroscedasticity?</vt:lpstr>
      <vt:lpstr>Charting the course for weighted regression</vt:lpstr>
      <vt:lpstr>Plot of residuals</vt:lpstr>
      <vt:lpstr>General form of weighted regression</vt:lpstr>
      <vt:lpstr>Weighted regression analysis of Reynolds Metals Co sales data</vt:lpstr>
      <vt:lpstr>Analysis of log-transformed data: Fitted values and predictions</vt:lpstr>
      <vt:lpstr>Nonlinearity and non-normality in regression</vt:lpstr>
      <vt:lpstr>Using a good combination of explanatory variables</vt:lpstr>
      <vt:lpstr>Example: Bond Market Study (Case Study 7.1)</vt:lpstr>
      <vt:lpstr>‘Best’ subsets of different sizes</vt:lpstr>
      <vt:lpstr>Choosing subset size</vt:lpstr>
      <vt:lpstr>Choosing subset size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338</cp:revision>
  <dcterms:created xsi:type="dcterms:W3CDTF">2014-01-02T00:35:16Z</dcterms:created>
  <dcterms:modified xsi:type="dcterms:W3CDTF">2014-04-18T07:00:00Z</dcterms:modified>
</cp:coreProperties>
</file>