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99"/>
    <a:srgbClr val="00FF00"/>
    <a:srgbClr val="FFFF99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Bond Market Study (Case Study 7.1)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44040"/>
            <a:ext cx="8915400" cy="470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Utility company seeks to raise capital by issuing bonds</a:t>
            </a:r>
          </a:p>
          <a:p>
            <a:r>
              <a:rPr lang="en-US" dirty="0" smtClean="0"/>
              <a:t>For pricing, similar other bonds are studied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RESPONSE: Interest rate paid at bond issue (</a:t>
            </a:r>
            <a:r>
              <a:rPr lang="en-US" dirty="0" err="1" smtClean="0">
                <a:solidFill>
                  <a:srgbClr val="FFFF00"/>
                </a:solidFill>
              </a:rPr>
              <a:t>Intrate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Binary variable indicating if bond rating is A (</a:t>
            </a:r>
            <a:r>
              <a:rPr lang="en-US" dirty="0" err="1" smtClean="0">
                <a:solidFill>
                  <a:srgbClr val="FFFF00"/>
                </a:solidFill>
              </a:rPr>
              <a:t>Arate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Binary variable indicating if bond rating is AA (</a:t>
            </a:r>
            <a:r>
              <a:rPr lang="en-US" dirty="0" err="1" smtClean="0">
                <a:solidFill>
                  <a:srgbClr val="FFFF00"/>
                </a:solidFill>
              </a:rPr>
              <a:t>AArate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Ratio of earnings to fixed charges (</a:t>
            </a:r>
            <a:r>
              <a:rPr lang="en-US" dirty="0" smtClean="0">
                <a:solidFill>
                  <a:srgbClr val="FFFF00"/>
                </a:solidFill>
              </a:rPr>
              <a:t>Ratio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 treasury bond rate at issue of this bond (</a:t>
            </a:r>
            <a:r>
              <a:rPr lang="en-US" dirty="0" err="1" smtClean="0">
                <a:solidFill>
                  <a:srgbClr val="FFFF00"/>
                </a:solidFill>
              </a:rPr>
              <a:t>USTrate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 indicating if bond matures in 10 in 30 years (</a:t>
            </a:r>
            <a:r>
              <a:rPr lang="en-US" dirty="0" smtClean="0">
                <a:solidFill>
                  <a:srgbClr val="FFFF00"/>
                </a:solidFill>
              </a:rPr>
              <a:t>Maturity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Prime lending rate at bond issue (</a:t>
            </a:r>
            <a:r>
              <a:rPr lang="en-US" dirty="0" smtClean="0">
                <a:solidFill>
                  <a:srgbClr val="FFFF00"/>
                </a:solidFill>
              </a:rPr>
              <a:t>Prime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‘Best’ subsets of different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3320"/>
          <a:ext cx="82295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Arate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AArate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USTrate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Prime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subset size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subset size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regression models in time variable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Linear :          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a + b*t </a:t>
            </a:r>
            <a:endParaRPr lang="en-US" dirty="0" smtClean="0"/>
          </a:p>
          <a:p>
            <a:pPr lvl="1"/>
            <a:r>
              <a:rPr lang="en-US" dirty="0" smtClean="0"/>
              <a:t>Quadratic :    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a + b*t + c*t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Exponential :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a*b</a:t>
            </a:r>
            <a:r>
              <a:rPr lang="en-US" i="1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Logistic :        </a:t>
            </a:r>
            <a:r>
              <a:rPr lang="en-US" sz="10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/(1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i="1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 – t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Gompertz</a:t>
            </a:r>
            <a:r>
              <a:rPr lang="en-US" dirty="0" smtClean="0"/>
              <a:t> :   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 smtClean="0"/>
              <a:t>                </a:t>
            </a:r>
          </a:p>
          <a:p>
            <a:r>
              <a:rPr lang="en-US" dirty="0" smtClean="0"/>
              <a:t>Some of these models can be ‘</a:t>
            </a:r>
            <a:r>
              <a:rPr lang="en-US" dirty="0" err="1" smtClean="0"/>
              <a:t>linearized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Nonlinear regression is needed for others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02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5246" y="4343400"/>
            <a:ext cx="879154" cy="47307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tool for predicting binary outcome (1 or 0)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Credit card approval</a:t>
            </a:r>
          </a:p>
          <a:p>
            <a:pPr lvl="1"/>
            <a:r>
              <a:rPr lang="en-US" dirty="0" smtClean="0"/>
              <a:t>Suitability of a prospective employee</a:t>
            </a:r>
          </a:p>
          <a:p>
            <a:pPr lvl="1"/>
            <a:r>
              <a:rPr lang="en-US" dirty="0" smtClean="0"/>
              <a:t>Business cycles</a:t>
            </a:r>
          </a:p>
          <a:p>
            <a:r>
              <a:rPr lang="en-US" dirty="0" smtClean="0"/>
              <a:t>Main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FF00"/>
                </a:solidFill>
                <a:latin typeface="Symbol" pitchFamily="18" charset="2"/>
              </a:rPr>
              <a:t>b</a:t>
            </a:r>
            <a:r>
              <a:rPr lang="en-US" dirty="0" smtClean="0"/>
              <a:t>  being the vector of ‘odds ratio’s.</a:t>
            </a:r>
          </a:p>
          <a:p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419600"/>
            <a:ext cx="4884738" cy="94456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40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err="1" smtClean="0"/>
              <a:t>netwrok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black box model</a:t>
            </a:r>
          </a:p>
          <a:p>
            <a:r>
              <a:rPr lang="en-US" dirty="0" smtClean="0"/>
              <a:t>‘Trains’ the black box with labeled data (training data)</a:t>
            </a:r>
          </a:p>
          <a:p>
            <a:r>
              <a:rPr lang="en-US" dirty="0" smtClean="0"/>
              <a:t>Once training is complete, the box generates output for ‘test data’</a:t>
            </a:r>
          </a:p>
          <a:p>
            <a:r>
              <a:rPr lang="en-US" dirty="0" smtClean="0"/>
              <a:t>Output can be continuous or binary</a:t>
            </a:r>
          </a:p>
          <a:p>
            <a:r>
              <a:rPr lang="en-US" dirty="0" smtClean="0"/>
              <a:t>No error estimate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</TotalTime>
  <Words>289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Forecasting Analytics</vt:lpstr>
      <vt:lpstr>Example: Bond Market Study (Case Study 7.1)</vt:lpstr>
      <vt:lpstr>‘Best’ subsets of different sizes</vt:lpstr>
      <vt:lpstr>Choosing subset size</vt:lpstr>
      <vt:lpstr>Choosing subset size</vt:lpstr>
      <vt:lpstr>Growth curves</vt:lpstr>
      <vt:lpstr>Logistic regression</vt:lpstr>
      <vt:lpstr>Neural netwrok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345</cp:revision>
  <dcterms:created xsi:type="dcterms:W3CDTF">2014-01-02T00:35:16Z</dcterms:created>
  <dcterms:modified xsi:type="dcterms:W3CDTF">2014-04-18T07:01:21Z</dcterms:modified>
</cp:coreProperties>
</file>