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0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3A788-E940-4623-AA2B-520B39CDF76E}" v="304" dt="2021-09-03T10:36:35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1F8E1A-A0FC-4045-92FC-059D92148ED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47D1638-2D1D-4677-852E-9A0053D74BF9}">
      <dgm:prSet/>
      <dgm:spPr/>
      <dgm:t>
        <a:bodyPr/>
        <a:lstStyle/>
        <a:p>
          <a:r>
            <a:rPr lang="en-US"/>
            <a:t>Content representation </a:t>
          </a:r>
        </a:p>
      </dgm:t>
    </dgm:pt>
    <dgm:pt modelId="{16EA5563-2CE4-42B0-90CC-BE0631C31513}" type="parTrans" cxnId="{9679E119-704F-4B02-9E1B-3ED841EE8CA5}">
      <dgm:prSet/>
      <dgm:spPr/>
      <dgm:t>
        <a:bodyPr/>
        <a:lstStyle/>
        <a:p>
          <a:endParaRPr lang="en-US"/>
        </a:p>
      </dgm:t>
    </dgm:pt>
    <dgm:pt modelId="{D25D3199-79B0-4623-B62E-7934F9571CC2}" type="sibTrans" cxnId="{9679E119-704F-4B02-9E1B-3ED841EE8CA5}">
      <dgm:prSet/>
      <dgm:spPr/>
      <dgm:t>
        <a:bodyPr/>
        <a:lstStyle/>
        <a:p>
          <a:endParaRPr lang="en-US"/>
        </a:p>
      </dgm:t>
    </dgm:pt>
    <dgm:pt modelId="{47E2A725-683E-49AB-9564-64320F35ABAC}">
      <dgm:prSet/>
      <dgm:spPr/>
      <dgm:t>
        <a:bodyPr/>
        <a:lstStyle/>
        <a:p>
          <a:r>
            <a:rPr lang="en-US"/>
            <a:t>Style representati</a:t>
          </a:r>
        </a:p>
      </dgm:t>
    </dgm:pt>
    <dgm:pt modelId="{F4451C8B-F8B4-4D38-BFC0-971CCAAED613}" type="parTrans" cxnId="{DBFD6FC3-0497-4B38-92DF-2B9A30C106A3}">
      <dgm:prSet/>
      <dgm:spPr/>
      <dgm:t>
        <a:bodyPr/>
        <a:lstStyle/>
        <a:p>
          <a:endParaRPr lang="en-US"/>
        </a:p>
      </dgm:t>
    </dgm:pt>
    <dgm:pt modelId="{0E427BE0-EBF7-40A7-A157-4D06A97CE19E}" type="sibTrans" cxnId="{DBFD6FC3-0497-4B38-92DF-2B9A30C106A3}">
      <dgm:prSet/>
      <dgm:spPr/>
      <dgm:t>
        <a:bodyPr/>
        <a:lstStyle/>
        <a:p>
          <a:endParaRPr lang="en-US"/>
        </a:p>
      </dgm:t>
    </dgm:pt>
    <dgm:pt modelId="{92D2321D-98C8-4E57-A1DD-E1A8C9A68A41}" type="pres">
      <dgm:prSet presAssocID="{FB1F8E1A-A0FC-4045-92FC-059D92148ED6}" presName="linear" presStyleCnt="0">
        <dgm:presLayoutVars>
          <dgm:animLvl val="lvl"/>
          <dgm:resizeHandles val="exact"/>
        </dgm:presLayoutVars>
      </dgm:prSet>
      <dgm:spPr/>
    </dgm:pt>
    <dgm:pt modelId="{5A8EBC7C-E262-4746-9ABD-55B7659B1DC1}" type="pres">
      <dgm:prSet presAssocID="{847D1638-2D1D-4677-852E-9A0053D74BF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5089C26-AFFC-4561-986B-3FD6283A4208}" type="pres">
      <dgm:prSet presAssocID="{D25D3199-79B0-4623-B62E-7934F9571CC2}" presName="spacer" presStyleCnt="0"/>
      <dgm:spPr/>
    </dgm:pt>
    <dgm:pt modelId="{6571F57B-1E80-45F0-B955-80E551FB6D67}" type="pres">
      <dgm:prSet presAssocID="{47E2A725-683E-49AB-9564-64320F35ABA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679E119-704F-4B02-9E1B-3ED841EE8CA5}" srcId="{FB1F8E1A-A0FC-4045-92FC-059D92148ED6}" destId="{847D1638-2D1D-4677-852E-9A0053D74BF9}" srcOrd="0" destOrd="0" parTransId="{16EA5563-2CE4-42B0-90CC-BE0631C31513}" sibTransId="{D25D3199-79B0-4623-B62E-7934F9571CC2}"/>
    <dgm:cxn modelId="{DEE0C01D-E0DB-4CC0-A35E-1D5A1A45FECE}" type="presOf" srcId="{FB1F8E1A-A0FC-4045-92FC-059D92148ED6}" destId="{92D2321D-98C8-4E57-A1DD-E1A8C9A68A41}" srcOrd="0" destOrd="0" presId="urn:microsoft.com/office/officeart/2005/8/layout/vList2"/>
    <dgm:cxn modelId="{F9911585-37C2-430B-AD88-55438BBA7860}" type="presOf" srcId="{47E2A725-683E-49AB-9564-64320F35ABAC}" destId="{6571F57B-1E80-45F0-B955-80E551FB6D67}" srcOrd="0" destOrd="0" presId="urn:microsoft.com/office/officeart/2005/8/layout/vList2"/>
    <dgm:cxn modelId="{DBFD6FC3-0497-4B38-92DF-2B9A30C106A3}" srcId="{FB1F8E1A-A0FC-4045-92FC-059D92148ED6}" destId="{47E2A725-683E-49AB-9564-64320F35ABAC}" srcOrd="1" destOrd="0" parTransId="{F4451C8B-F8B4-4D38-BFC0-971CCAAED613}" sibTransId="{0E427BE0-EBF7-40A7-A157-4D06A97CE19E}"/>
    <dgm:cxn modelId="{65EA2EE3-BBCF-414F-AB31-B63207EA0650}" type="presOf" srcId="{847D1638-2D1D-4677-852E-9A0053D74BF9}" destId="{5A8EBC7C-E262-4746-9ABD-55B7659B1DC1}" srcOrd="0" destOrd="0" presId="urn:microsoft.com/office/officeart/2005/8/layout/vList2"/>
    <dgm:cxn modelId="{F3E1ADD3-553F-4C0C-A3DC-BABA630E52B2}" type="presParOf" srcId="{92D2321D-98C8-4E57-A1DD-E1A8C9A68A41}" destId="{5A8EBC7C-E262-4746-9ABD-55B7659B1DC1}" srcOrd="0" destOrd="0" presId="urn:microsoft.com/office/officeart/2005/8/layout/vList2"/>
    <dgm:cxn modelId="{EA496BE5-1EA2-46F9-B9CA-84A9A279B780}" type="presParOf" srcId="{92D2321D-98C8-4E57-A1DD-E1A8C9A68A41}" destId="{75089C26-AFFC-4561-986B-3FD6283A4208}" srcOrd="1" destOrd="0" presId="urn:microsoft.com/office/officeart/2005/8/layout/vList2"/>
    <dgm:cxn modelId="{0921A974-2618-4F4C-A3BA-08943A4CD7E3}" type="presParOf" srcId="{92D2321D-98C8-4E57-A1DD-E1A8C9A68A41}" destId="{6571F57B-1E80-45F0-B955-80E551FB6D6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8EBC7C-E262-4746-9ABD-55B7659B1DC1}">
      <dsp:nvSpPr>
        <dsp:cNvPr id="0" name=""/>
        <dsp:cNvSpPr/>
      </dsp:nvSpPr>
      <dsp:spPr>
        <a:xfrm>
          <a:off x="0" y="1115445"/>
          <a:ext cx="6900512" cy="15590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Content representation </a:t>
          </a:r>
        </a:p>
      </dsp:txBody>
      <dsp:txXfrm>
        <a:off x="76105" y="1191550"/>
        <a:ext cx="6748302" cy="1406815"/>
      </dsp:txXfrm>
    </dsp:sp>
    <dsp:sp modelId="{6571F57B-1E80-45F0-B955-80E551FB6D67}">
      <dsp:nvSpPr>
        <dsp:cNvPr id="0" name=""/>
        <dsp:cNvSpPr/>
      </dsp:nvSpPr>
      <dsp:spPr>
        <a:xfrm>
          <a:off x="0" y="2861670"/>
          <a:ext cx="6900512" cy="1559025"/>
        </a:xfrm>
        <a:prstGeom prst="roundRect">
          <a:avLst/>
        </a:prstGeom>
        <a:solidFill>
          <a:schemeClr val="accent2">
            <a:hueOff val="2974812"/>
            <a:satOff val="12685"/>
            <a:lumOff val="-17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Style representati</a:t>
          </a:r>
        </a:p>
      </dsp:txBody>
      <dsp:txXfrm>
        <a:off x="76105" y="2937775"/>
        <a:ext cx="6748302" cy="1406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3T10:34:07.3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3T10:34:49.9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3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0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5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46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98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39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7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69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44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1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8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35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r-koesters.deviantart.com/art/Neural-Style-Transfer-Mona-Lisa-by-Picasso-733533838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bject_recognition" TargetMode="External"/><Relationship Id="rId2" Type="http://schemas.openxmlformats.org/officeDocument/2006/relationships/hyperlink" Target="https://en.wikipedia.org/w/index.php?title=VGG-19_architecture&amp;action=edit&amp;redlink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Neural_Style_Transfer#cite_note-6" TargetMode="External"/><Relationship Id="rId5" Type="http://schemas.openxmlformats.org/officeDocument/2006/relationships/hyperlink" Target="https://en.wikipedia.org/wiki/Google_AI" TargetMode="External"/><Relationship Id="rId4" Type="http://schemas.openxmlformats.org/officeDocument/2006/relationships/hyperlink" Target="https://en.wikipedia.org/wiki/ImageNe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>
                <a:highlight>
                  <a:srgbClr val="C0C0C0"/>
                </a:highlight>
                <a:ea typeface="+mj-lt"/>
                <a:cs typeface="+mj-lt"/>
              </a:rPr>
              <a:t>Image Style Transfer Using Convolutional Neural Networks</a:t>
            </a:r>
            <a:endParaRPr lang="en-US" sz="5600">
              <a:highlight>
                <a:srgbClr val="C0C0C0"/>
              </a:highlight>
            </a:endParaRP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3AB82F"/>
          </a:solidFill>
          <a:ln w="38100" cap="rnd">
            <a:solidFill>
              <a:srgbClr val="3AB82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629DB777-2EF3-4D7B-B437-4E56CE313F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89" b="3241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A8EC8B-7075-413B-BB7F-CCDD336D87AC}"/>
              </a:ext>
            </a:extLst>
          </p:cNvPr>
          <p:cNvSpPr txBox="1"/>
          <p:nvPr/>
        </p:nvSpPr>
        <p:spPr>
          <a:xfrm>
            <a:off x="10840348" y="6657945"/>
            <a:ext cx="1351652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371248A-2C52-4778-97D7-9444D4171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40" y="379912"/>
            <a:ext cx="3965275" cy="2920778"/>
          </a:xfrm>
          <a:prstGeom prst="rect">
            <a:avLst/>
          </a:prstGeom>
        </p:spPr>
      </p:pic>
      <p:pic>
        <p:nvPicPr>
          <p:cNvPr id="3" name="Picture 3" descr="A picture containing outdoor, sky, grass, person&#10;&#10;Description automatically generated">
            <a:extLst>
              <a:ext uri="{FF2B5EF4-FFF2-40B4-BE49-F238E27FC236}">
                <a16:creationId xmlns:a16="http://schemas.microsoft.com/office/drawing/2014/main" id="{A1D49E3C-0F2C-4C73-BA2E-A469B59E6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494" y="386517"/>
            <a:ext cx="3907767" cy="2936324"/>
          </a:xfrm>
          <a:prstGeom prst="rect">
            <a:avLst/>
          </a:prstGeom>
        </p:spPr>
      </p:pic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C4A276A-39B5-4D07-8BD1-53CC7A6D0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873" y="3435201"/>
            <a:ext cx="4928557" cy="355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67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691A5-E443-45AD-AF72-AE0B9055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32" y="1295231"/>
            <a:ext cx="5895178" cy="38074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8800"/>
              <a:t>Thanks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rgbClr val="3AB82F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27432"/>
          </a:xfrm>
          <a:custGeom>
            <a:avLst/>
            <a:gdLst>
              <a:gd name="connsiteX0" fmla="*/ 0 w 5897880"/>
              <a:gd name="connsiteY0" fmla="*/ 0 h 27432"/>
              <a:gd name="connsiteX1" fmla="*/ 537362 w 5897880"/>
              <a:gd name="connsiteY1" fmla="*/ 0 h 27432"/>
              <a:gd name="connsiteX2" fmla="*/ 1133704 w 5897880"/>
              <a:gd name="connsiteY2" fmla="*/ 0 h 27432"/>
              <a:gd name="connsiteX3" fmla="*/ 1671066 w 5897880"/>
              <a:gd name="connsiteY3" fmla="*/ 0 h 27432"/>
              <a:gd name="connsiteX4" fmla="*/ 2385365 w 5897880"/>
              <a:gd name="connsiteY4" fmla="*/ 0 h 27432"/>
              <a:gd name="connsiteX5" fmla="*/ 3040685 w 5897880"/>
              <a:gd name="connsiteY5" fmla="*/ 0 h 27432"/>
              <a:gd name="connsiteX6" fmla="*/ 3696005 w 5897880"/>
              <a:gd name="connsiteY6" fmla="*/ 0 h 27432"/>
              <a:gd name="connsiteX7" fmla="*/ 4469282 w 5897880"/>
              <a:gd name="connsiteY7" fmla="*/ 0 h 27432"/>
              <a:gd name="connsiteX8" fmla="*/ 5183581 w 5897880"/>
              <a:gd name="connsiteY8" fmla="*/ 0 h 27432"/>
              <a:gd name="connsiteX9" fmla="*/ 5897880 w 5897880"/>
              <a:gd name="connsiteY9" fmla="*/ 0 h 27432"/>
              <a:gd name="connsiteX10" fmla="*/ 5897880 w 5897880"/>
              <a:gd name="connsiteY10" fmla="*/ 27432 h 27432"/>
              <a:gd name="connsiteX11" fmla="*/ 5419496 w 5897880"/>
              <a:gd name="connsiteY11" fmla="*/ 27432 h 27432"/>
              <a:gd name="connsiteX12" fmla="*/ 4882134 w 5897880"/>
              <a:gd name="connsiteY12" fmla="*/ 27432 h 27432"/>
              <a:gd name="connsiteX13" fmla="*/ 4167835 w 5897880"/>
              <a:gd name="connsiteY13" fmla="*/ 27432 h 27432"/>
              <a:gd name="connsiteX14" fmla="*/ 3394558 w 5897880"/>
              <a:gd name="connsiteY14" fmla="*/ 27432 h 27432"/>
              <a:gd name="connsiteX15" fmla="*/ 2798216 w 5897880"/>
              <a:gd name="connsiteY15" fmla="*/ 27432 h 27432"/>
              <a:gd name="connsiteX16" fmla="*/ 2024939 w 5897880"/>
              <a:gd name="connsiteY16" fmla="*/ 27432 h 27432"/>
              <a:gd name="connsiteX17" fmla="*/ 1487576 w 5897880"/>
              <a:gd name="connsiteY17" fmla="*/ 27432 h 27432"/>
              <a:gd name="connsiteX18" fmla="*/ 1009193 w 5897880"/>
              <a:gd name="connsiteY18" fmla="*/ 27432 h 27432"/>
              <a:gd name="connsiteX19" fmla="*/ 0 w 5897880"/>
              <a:gd name="connsiteY19" fmla="*/ 27432 h 27432"/>
              <a:gd name="connsiteX20" fmla="*/ 0 w 5897880"/>
              <a:gd name="connsiteY20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27432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716" y="13055"/>
                  <a:pt x="5897707" y="18641"/>
                  <a:pt x="5897880" y="27432"/>
                </a:cubicBezTo>
                <a:cubicBezTo>
                  <a:pt x="5682742" y="40412"/>
                  <a:pt x="5520014" y="23844"/>
                  <a:pt x="5419496" y="27432"/>
                </a:cubicBezTo>
                <a:cubicBezTo>
                  <a:pt x="5318978" y="31020"/>
                  <a:pt x="5012864" y="6698"/>
                  <a:pt x="4882134" y="27432"/>
                </a:cubicBezTo>
                <a:cubicBezTo>
                  <a:pt x="4751404" y="48166"/>
                  <a:pt x="4313676" y="5207"/>
                  <a:pt x="4167835" y="27432"/>
                </a:cubicBezTo>
                <a:cubicBezTo>
                  <a:pt x="4021994" y="49657"/>
                  <a:pt x="3715729" y="59193"/>
                  <a:pt x="3394558" y="27432"/>
                </a:cubicBezTo>
                <a:cubicBezTo>
                  <a:pt x="3073387" y="-4329"/>
                  <a:pt x="3093227" y="38972"/>
                  <a:pt x="2798216" y="27432"/>
                </a:cubicBezTo>
                <a:cubicBezTo>
                  <a:pt x="2503205" y="15892"/>
                  <a:pt x="2297615" y="31603"/>
                  <a:pt x="2024939" y="27432"/>
                </a:cubicBezTo>
                <a:cubicBezTo>
                  <a:pt x="1752263" y="23261"/>
                  <a:pt x="1629814" y="3659"/>
                  <a:pt x="1487576" y="27432"/>
                </a:cubicBezTo>
                <a:cubicBezTo>
                  <a:pt x="1345338" y="51205"/>
                  <a:pt x="1238885" y="24954"/>
                  <a:pt x="1009193" y="27432"/>
                </a:cubicBezTo>
                <a:cubicBezTo>
                  <a:pt x="779501" y="29910"/>
                  <a:pt x="441829" y="-15535"/>
                  <a:pt x="0" y="27432"/>
                </a:cubicBezTo>
                <a:cubicBezTo>
                  <a:pt x="988" y="17221"/>
                  <a:pt x="-970" y="7538"/>
                  <a:pt x="0" y="0"/>
                </a:cubicBezTo>
                <a:close/>
              </a:path>
              <a:path w="5897880" h="27432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677" y="11634"/>
                  <a:pt x="5899083" y="16994"/>
                  <a:pt x="5897880" y="27432"/>
                </a:cubicBezTo>
                <a:cubicBezTo>
                  <a:pt x="5630425" y="7719"/>
                  <a:pt x="5532865" y="21388"/>
                  <a:pt x="5242560" y="27432"/>
                </a:cubicBezTo>
                <a:cubicBezTo>
                  <a:pt x="4952255" y="33476"/>
                  <a:pt x="4783060" y="14892"/>
                  <a:pt x="4646219" y="27432"/>
                </a:cubicBezTo>
                <a:cubicBezTo>
                  <a:pt x="4509378" y="39972"/>
                  <a:pt x="4163771" y="-4851"/>
                  <a:pt x="3872941" y="27432"/>
                </a:cubicBezTo>
                <a:cubicBezTo>
                  <a:pt x="3582111" y="59715"/>
                  <a:pt x="3362704" y="7742"/>
                  <a:pt x="3099664" y="27432"/>
                </a:cubicBezTo>
                <a:cubicBezTo>
                  <a:pt x="2836624" y="47122"/>
                  <a:pt x="2747441" y="28801"/>
                  <a:pt x="2562301" y="27432"/>
                </a:cubicBezTo>
                <a:cubicBezTo>
                  <a:pt x="2377161" y="26063"/>
                  <a:pt x="2104946" y="30879"/>
                  <a:pt x="1906981" y="27432"/>
                </a:cubicBezTo>
                <a:cubicBezTo>
                  <a:pt x="1709016" y="23985"/>
                  <a:pt x="1304654" y="6821"/>
                  <a:pt x="1133704" y="27432"/>
                </a:cubicBezTo>
                <a:cubicBezTo>
                  <a:pt x="962754" y="48043"/>
                  <a:pt x="457048" y="12129"/>
                  <a:pt x="0" y="27432"/>
                </a:cubicBezTo>
                <a:cubicBezTo>
                  <a:pt x="894" y="14250"/>
                  <a:pt x="667" y="11053"/>
                  <a:pt x="0" y="0"/>
                </a:cubicBezTo>
                <a:close/>
              </a:path>
            </a:pathLst>
          </a:custGeom>
          <a:solidFill>
            <a:srgbClr val="3AB82F"/>
          </a:solidFill>
          <a:ln w="41275" cap="rnd">
            <a:solidFill>
              <a:srgbClr val="3AB82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53BEA983-EAAB-42FB-84E9-E77708168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016" y="5440680"/>
            <a:ext cx="3200400" cy="27432"/>
          </a:xfrm>
          <a:custGeom>
            <a:avLst/>
            <a:gdLst>
              <a:gd name="connsiteX0" fmla="*/ 0 w 3200400"/>
              <a:gd name="connsiteY0" fmla="*/ 0 h 27432"/>
              <a:gd name="connsiteX1" fmla="*/ 608076 w 3200400"/>
              <a:gd name="connsiteY1" fmla="*/ 0 h 27432"/>
              <a:gd name="connsiteX2" fmla="*/ 1248156 w 3200400"/>
              <a:gd name="connsiteY2" fmla="*/ 0 h 27432"/>
              <a:gd name="connsiteX3" fmla="*/ 1920240 w 3200400"/>
              <a:gd name="connsiteY3" fmla="*/ 0 h 27432"/>
              <a:gd name="connsiteX4" fmla="*/ 2592324 w 3200400"/>
              <a:gd name="connsiteY4" fmla="*/ 0 h 27432"/>
              <a:gd name="connsiteX5" fmla="*/ 3200400 w 3200400"/>
              <a:gd name="connsiteY5" fmla="*/ 0 h 27432"/>
              <a:gd name="connsiteX6" fmla="*/ 3200400 w 3200400"/>
              <a:gd name="connsiteY6" fmla="*/ 27432 h 27432"/>
              <a:gd name="connsiteX7" fmla="*/ 2496312 w 3200400"/>
              <a:gd name="connsiteY7" fmla="*/ 27432 h 27432"/>
              <a:gd name="connsiteX8" fmla="*/ 1792224 w 3200400"/>
              <a:gd name="connsiteY8" fmla="*/ 27432 h 27432"/>
              <a:gd name="connsiteX9" fmla="*/ 1152144 w 3200400"/>
              <a:gd name="connsiteY9" fmla="*/ 27432 h 27432"/>
              <a:gd name="connsiteX10" fmla="*/ 0 w 3200400"/>
              <a:gd name="connsiteY10" fmla="*/ 27432 h 27432"/>
              <a:gd name="connsiteX11" fmla="*/ 0 w 320040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00400" h="27432" fill="none" extrusionOk="0">
                <a:moveTo>
                  <a:pt x="0" y="0"/>
                </a:moveTo>
                <a:cubicBezTo>
                  <a:pt x="176560" y="-17034"/>
                  <a:pt x="345323" y="-28956"/>
                  <a:pt x="608076" y="0"/>
                </a:cubicBezTo>
                <a:cubicBezTo>
                  <a:pt x="870829" y="28956"/>
                  <a:pt x="955637" y="-27357"/>
                  <a:pt x="1248156" y="0"/>
                </a:cubicBezTo>
                <a:cubicBezTo>
                  <a:pt x="1540675" y="27357"/>
                  <a:pt x="1624069" y="30558"/>
                  <a:pt x="1920240" y="0"/>
                </a:cubicBezTo>
                <a:cubicBezTo>
                  <a:pt x="2216411" y="-30558"/>
                  <a:pt x="2344585" y="12271"/>
                  <a:pt x="2592324" y="0"/>
                </a:cubicBezTo>
                <a:cubicBezTo>
                  <a:pt x="2840063" y="-12271"/>
                  <a:pt x="2987913" y="7129"/>
                  <a:pt x="3200400" y="0"/>
                </a:cubicBezTo>
                <a:cubicBezTo>
                  <a:pt x="3199234" y="7395"/>
                  <a:pt x="3200445" y="21864"/>
                  <a:pt x="3200400" y="27432"/>
                </a:cubicBezTo>
                <a:cubicBezTo>
                  <a:pt x="2991642" y="45977"/>
                  <a:pt x="2778729" y="1200"/>
                  <a:pt x="2496312" y="27432"/>
                </a:cubicBezTo>
                <a:cubicBezTo>
                  <a:pt x="2213895" y="53664"/>
                  <a:pt x="2080041" y="8460"/>
                  <a:pt x="1792224" y="27432"/>
                </a:cubicBezTo>
                <a:cubicBezTo>
                  <a:pt x="1504407" y="46404"/>
                  <a:pt x="1357364" y="6320"/>
                  <a:pt x="1152144" y="27432"/>
                </a:cubicBezTo>
                <a:cubicBezTo>
                  <a:pt x="946924" y="48544"/>
                  <a:pt x="515176" y="6141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00400" h="27432" stroke="0" extrusionOk="0">
                <a:moveTo>
                  <a:pt x="0" y="0"/>
                </a:moveTo>
                <a:cubicBezTo>
                  <a:pt x="273892" y="-2049"/>
                  <a:pt x="368520" y="4190"/>
                  <a:pt x="608076" y="0"/>
                </a:cubicBezTo>
                <a:cubicBezTo>
                  <a:pt x="847632" y="-4190"/>
                  <a:pt x="971999" y="7437"/>
                  <a:pt x="1152144" y="0"/>
                </a:cubicBezTo>
                <a:cubicBezTo>
                  <a:pt x="1332289" y="-7437"/>
                  <a:pt x="1665848" y="24107"/>
                  <a:pt x="1856232" y="0"/>
                </a:cubicBezTo>
                <a:cubicBezTo>
                  <a:pt x="2046616" y="-24107"/>
                  <a:pt x="2167965" y="18079"/>
                  <a:pt x="2464308" y="0"/>
                </a:cubicBezTo>
                <a:cubicBezTo>
                  <a:pt x="2760651" y="-18079"/>
                  <a:pt x="2877599" y="28161"/>
                  <a:pt x="3200400" y="0"/>
                </a:cubicBezTo>
                <a:cubicBezTo>
                  <a:pt x="3200593" y="12649"/>
                  <a:pt x="3199412" y="17989"/>
                  <a:pt x="3200400" y="27432"/>
                </a:cubicBezTo>
                <a:cubicBezTo>
                  <a:pt x="2978255" y="22115"/>
                  <a:pt x="2854979" y="18349"/>
                  <a:pt x="2560320" y="27432"/>
                </a:cubicBezTo>
                <a:cubicBezTo>
                  <a:pt x="2265661" y="36515"/>
                  <a:pt x="2043241" y="2929"/>
                  <a:pt x="1856232" y="27432"/>
                </a:cubicBezTo>
                <a:cubicBezTo>
                  <a:pt x="1669223" y="51935"/>
                  <a:pt x="1428863" y="5228"/>
                  <a:pt x="1312164" y="27432"/>
                </a:cubicBezTo>
                <a:cubicBezTo>
                  <a:pt x="1195465" y="49636"/>
                  <a:pt x="838125" y="31438"/>
                  <a:pt x="672084" y="27432"/>
                </a:cubicBezTo>
                <a:cubicBezTo>
                  <a:pt x="506043" y="23426"/>
                  <a:pt x="200317" y="-1243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A9BA2-FBB7-4A40-88E1-8BF84670E262}"/>
              </a:ext>
            </a:extLst>
          </p:cNvPr>
          <p:cNvSpPr txBox="1"/>
          <p:nvPr/>
        </p:nvSpPr>
        <p:spPr>
          <a:xfrm>
            <a:off x="8390626" y="4925683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By. Bacso Amalia Angela</a:t>
            </a:r>
          </a:p>
        </p:txBody>
      </p:sp>
    </p:spTree>
    <p:extLst>
      <p:ext uri="{BB962C8B-B14F-4D97-AF65-F5344CB8AC3E}">
        <p14:creationId xmlns:p14="http://schemas.microsoft.com/office/powerpoint/2010/main" val="373527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rgbClr val="3AB82F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E4A7B8-5E3E-4562-BCB1-B2696C10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>
                <a:solidFill>
                  <a:schemeClr val="bg1"/>
                </a:solidFill>
                <a:ea typeface="+mj-lt"/>
                <a:cs typeface="+mj-lt"/>
              </a:rPr>
              <a:t>A Neural Algorithm of Artistic Style</a:t>
            </a:r>
            <a:endParaRPr lang="en-US" sz="560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747164-8CDF-41F2-9F10-ECDF98967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a typeface="+mn-lt"/>
                <a:cs typeface="+mn-lt"/>
              </a:rPr>
              <a:t>NST was first published in the paper "A Neural Algorithm of Artistic Style" by Leon Gatys  in 2015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The original paper used a </a:t>
            </a:r>
            <a:r>
              <a:rPr lang="en-US" dirty="0">
                <a:ea typeface="+mn-lt"/>
                <a:cs typeface="+mn-lt"/>
                <a:hlinkClick r:id="rId2"/>
              </a:rPr>
              <a:t>VGG-19 architecture  </a:t>
            </a:r>
            <a:r>
              <a:rPr lang="en-US">
                <a:ea typeface="+mn-lt"/>
                <a:cs typeface="+mn-lt"/>
              </a:rPr>
              <a:t>that has been pre-trained to perform </a:t>
            </a:r>
            <a:r>
              <a:rPr lang="en-US" dirty="0">
                <a:ea typeface="+mn-lt"/>
                <a:cs typeface="+mn-lt"/>
                <a:hlinkClick r:id="rId3"/>
              </a:rPr>
              <a:t>object recognition</a:t>
            </a:r>
            <a:r>
              <a:rPr lang="en-US">
                <a:ea typeface="+mn-lt"/>
                <a:cs typeface="+mn-lt"/>
              </a:rPr>
              <a:t> using the </a:t>
            </a:r>
            <a:r>
              <a:rPr lang="en-US" dirty="0">
                <a:ea typeface="+mn-lt"/>
                <a:cs typeface="+mn-lt"/>
                <a:hlinkClick r:id="rId4"/>
              </a:rPr>
              <a:t>ImageNet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dataset.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n 2017, </a:t>
            </a:r>
            <a:r>
              <a:rPr lang="en-US" dirty="0">
                <a:ea typeface="+mn-lt"/>
                <a:cs typeface="+mn-lt"/>
                <a:hlinkClick r:id="rId5"/>
              </a:rPr>
              <a:t>Google AI</a:t>
            </a:r>
            <a:r>
              <a:rPr lang="en-US">
                <a:ea typeface="+mn-lt"/>
                <a:cs typeface="+mn-lt"/>
              </a:rPr>
              <a:t> introduced a method</a:t>
            </a:r>
            <a:r>
              <a:rPr lang="en-US" baseline="30000" dirty="0">
                <a:ea typeface="+mn-lt"/>
                <a:cs typeface="+mn-lt"/>
                <a:hlinkClick r:id="rId6"/>
              </a:rPr>
              <a:t>[6]</a:t>
            </a:r>
            <a:r>
              <a:rPr lang="en-US">
                <a:ea typeface="+mn-lt"/>
                <a:cs typeface="+mn-lt"/>
              </a:rPr>
              <a:t> that allows a single deep convolutional style transfer network to learn multiple styles at the same time. This algorithm permits style interpolation in real-time, even when done on video media.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1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3DAA0EF-336D-4CDC-A9A2-8460363E2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D079A19-B31E-4129-A464-7547FF05A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90556" cy="6858000"/>
          </a:xfrm>
          <a:custGeom>
            <a:avLst/>
            <a:gdLst>
              <a:gd name="connsiteX0" fmla="*/ 0 w 4090556"/>
              <a:gd name="connsiteY0" fmla="*/ 0 h 6858000"/>
              <a:gd name="connsiteX1" fmla="*/ 4077555 w 4090556"/>
              <a:gd name="connsiteY1" fmla="*/ 0 h 6858000"/>
              <a:gd name="connsiteX2" fmla="*/ 4077574 w 4090556"/>
              <a:gd name="connsiteY2" fmla="*/ 720 h 6858000"/>
              <a:gd name="connsiteX3" fmla="*/ 4075790 w 4090556"/>
              <a:gd name="connsiteY3" fmla="*/ 575485 h 6858000"/>
              <a:gd name="connsiteX4" fmla="*/ 4076555 w 4090556"/>
              <a:gd name="connsiteY4" fmla="*/ 932245 h 6858000"/>
              <a:gd name="connsiteX5" fmla="*/ 4076555 w 4090556"/>
              <a:gd name="connsiteY5" fmla="*/ 1286711 h 6858000"/>
              <a:gd name="connsiteX6" fmla="*/ 4082288 w 4090556"/>
              <a:gd name="connsiteY6" fmla="*/ 1595180 h 6858000"/>
              <a:gd name="connsiteX7" fmla="*/ 4078211 w 4090556"/>
              <a:gd name="connsiteY7" fmla="*/ 2133123 h 6858000"/>
              <a:gd name="connsiteX8" fmla="*/ 4071968 w 4090556"/>
              <a:gd name="connsiteY8" fmla="*/ 2946025 h 6858000"/>
              <a:gd name="connsiteX9" fmla="*/ 4068401 w 4090556"/>
              <a:gd name="connsiteY9" fmla="*/ 3502061 h 6858000"/>
              <a:gd name="connsiteX10" fmla="*/ 4087513 w 4090556"/>
              <a:gd name="connsiteY10" fmla="*/ 4076061 h 6858000"/>
              <a:gd name="connsiteX11" fmla="*/ 4076938 w 4090556"/>
              <a:gd name="connsiteY11" fmla="*/ 4442632 h 6858000"/>
              <a:gd name="connsiteX12" fmla="*/ 4071459 w 4090556"/>
              <a:gd name="connsiteY12" fmla="*/ 4827550 h 6858000"/>
              <a:gd name="connsiteX13" fmla="*/ 4071459 w 4090556"/>
              <a:gd name="connsiteY13" fmla="*/ 5019945 h 6858000"/>
              <a:gd name="connsiteX14" fmla="*/ 4084200 w 4090556"/>
              <a:gd name="connsiteY14" fmla="*/ 5490104 h 6858000"/>
              <a:gd name="connsiteX15" fmla="*/ 4077446 w 4090556"/>
              <a:gd name="connsiteY15" fmla="*/ 5844569 h 6858000"/>
              <a:gd name="connsiteX16" fmla="*/ 4082544 w 4090556"/>
              <a:gd name="connsiteY16" fmla="*/ 6260195 h 6858000"/>
              <a:gd name="connsiteX17" fmla="*/ 4086110 w 4090556"/>
              <a:gd name="connsiteY17" fmla="*/ 6706145 h 6858000"/>
              <a:gd name="connsiteX18" fmla="*/ 4086135 w 4090556"/>
              <a:gd name="connsiteY18" fmla="*/ 6794562 h 6858000"/>
              <a:gd name="connsiteX19" fmla="*/ 4080334 w 4090556"/>
              <a:gd name="connsiteY19" fmla="*/ 6858000 h 6858000"/>
              <a:gd name="connsiteX20" fmla="*/ 0 w 4090556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0556" h="6858000">
                <a:moveTo>
                  <a:pt x="0" y="0"/>
                </a:moveTo>
                <a:lnTo>
                  <a:pt x="4077555" y="0"/>
                </a:lnTo>
                <a:lnTo>
                  <a:pt x="4077574" y="720"/>
                </a:lnTo>
                <a:cubicBezTo>
                  <a:pt x="4079358" y="192351"/>
                  <a:pt x="4064960" y="384364"/>
                  <a:pt x="4075790" y="575485"/>
                </a:cubicBezTo>
                <a:cubicBezTo>
                  <a:pt x="4082544" y="694108"/>
                  <a:pt x="4081269" y="814132"/>
                  <a:pt x="4076555" y="932245"/>
                </a:cubicBezTo>
                <a:cubicBezTo>
                  <a:pt x="4071840" y="1050357"/>
                  <a:pt x="4065470" y="1168597"/>
                  <a:pt x="4076555" y="1286711"/>
                </a:cubicBezTo>
                <a:cubicBezTo>
                  <a:pt x="4084710" y="1389317"/>
                  <a:pt x="4086621" y="1492332"/>
                  <a:pt x="4082288" y="1595180"/>
                </a:cubicBezTo>
                <a:cubicBezTo>
                  <a:pt x="4077319" y="1774452"/>
                  <a:pt x="4067637" y="1953851"/>
                  <a:pt x="4078211" y="2133123"/>
                </a:cubicBezTo>
                <a:cubicBezTo>
                  <a:pt x="4094393" y="2404260"/>
                  <a:pt x="4084710" y="2675143"/>
                  <a:pt x="4071968" y="2946025"/>
                </a:cubicBezTo>
                <a:cubicBezTo>
                  <a:pt x="4063049" y="3131413"/>
                  <a:pt x="4055659" y="3316673"/>
                  <a:pt x="4068401" y="3502061"/>
                </a:cubicBezTo>
                <a:cubicBezTo>
                  <a:pt x="4081396" y="3693182"/>
                  <a:pt x="4097323" y="3884176"/>
                  <a:pt x="4087513" y="4076061"/>
                </a:cubicBezTo>
                <a:cubicBezTo>
                  <a:pt x="4081142" y="4198251"/>
                  <a:pt x="4069037" y="4320315"/>
                  <a:pt x="4076938" y="4442632"/>
                </a:cubicBezTo>
                <a:cubicBezTo>
                  <a:pt x="4083270" y="4570925"/>
                  <a:pt x="4081435" y="4699486"/>
                  <a:pt x="4071459" y="4827550"/>
                </a:cubicBezTo>
                <a:cubicBezTo>
                  <a:pt x="4065725" y="4891550"/>
                  <a:pt x="4065725" y="4955945"/>
                  <a:pt x="4071459" y="5019945"/>
                </a:cubicBezTo>
                <a:cubicBezTo>
                  <a:pt x="4087742" y="5176105"/>
                  <a:pt x="4091997" y="5333296"/>
                  <a:pt x="4084200" y="5490104"/>
                </a:cubicBezTo>
                <a:cubicBezTo>
                  <a:pt x="4079740" y="5608217"/>
                  <a:pt x="4071968" y="5726202"/>
                  <a:pt x="4077446" y="5844569"/>
                </a:cubicBezTo>
                <a:cubicBezTo>
                  <a:pt x="4083944" y="5983069"/>
                  <a:pt x="4088914" y="6121696"/>
                  <a:pt x="4082544" y="6260195"/>
                </a:cubicBezTo>
                <a:cubicBezTo>
                  <a:pt x="4075841" y="6408803"/>
                  <a:pt x="4077026" y="6557662"/>
                  <a:pt x="4086110" y="6706145"/>
                </a:cubicBezTo>
                <a:cubicBezTo>
                  <a:pt x="4087467" y="6735616"/>
                  <a:pt x="4087474" y="6765120"/>
                  <a:pt x="4086135" y="6794562"/>
                </a:cubicBezTo>
                <a:lnTo>
                  <a:pt x="408033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AB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73674-4D61-46B7-A280-DF7F4401D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640823"/>
            <a:ext cx="3103194" cy="5583148"/>
          </a:xfrm>
        </p:spPr>
        <p:txBody>
          <a:bodyPr anchor="ctr">
            <a:normAutofit/>
          </a:bodyPr>
          <a:lstStyle/>
          <a:p>
            <a:r>
              <a:rPr lang="en-US" sz="5000">
                <a:solidFill>
                  <a:schemeClr val="bg1"/>
                </a:solidFill>
                <a:ea typeface="+mj-lt"/>
                <a:cs typeface="+mj-lt"/>
              </a:rPr>
              <a:t>Deep image representations </a:t>
            </a:r>
            <a:endParaRPr lang="en-US" sz="500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566FDDE0-78A1-45FF-AF28-6C25D567D0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944769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660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Diagram&#10;&#10;Description automatically generated">
            <a:extLst>
              <a:ext uri="{FF2B5EF4-FFF2-40B4-BE49-F238E27FC236}">
                <a16:creationId xmlns:a16="http://schemas.microsoft.com/office/drawing/2014/main" id="{D256F274-0A74-4E5F-B23F-433BDABEE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17" y="244457"/>
            <a:ext cx="9989388" cy="619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5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rgbClr val="3AB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1F2FC-284F-419E-8F32-86057F49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rgbClr val="FFFFFF"/>
                </a:solidFill>
                <a:ea typeface="+mj-lt"/>
                <a:cs typeface="+mj-lt"/>
              </a:rPr>
              <a:t>Style transfer</a:t>
            </a:r>
            <a:endParaRPr lang="en-US" sz="48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04088"/>
            <a:ext cx="18288" cy="1316736"/>
          </a:xfrm>
          <a:custGeom>
            <a:avLst/>
            <a:gdLst>
              <a:gd name="connsiteX0" fmla="*/ 0 w 18288"/>
              <a:gd name="connsiteY0" fmla="*/ 0 h 1316736"/>
              <a:gd name="connsiteX1" fmla="*/ 18288 w 18288"/>
              <a:gd name="connsiteY1" fmla="*/ 0 h 1316736"/>
              <a:gd name="connsiteX2" fmla="*/ 18288 w 18288"/>
              <a:gd name="connsiteY2" fmla="*/ 632033 h 1316736"/>
              <a:gd name="connsiteX3" fmla="*/ 18288 w 18288"/>
              <a:gd name="connsiteY3" fmla="*/ 1316736 h 1316736"/>
              <a:gd name="connsiteX4" fmla="*/ 0 w 18288"/>
              <a:gd name="connsiteY4" fmla="*/ 1316736 h 1316736"/>
              <a:gd name="connsiteX5" fmla="*/ 0 w 18288"/>
              <a:gd name="connsiteY5" fmla="*/ 671535 h 1316736"/>
              <a:gd name="connsiteX6" fmla="*/ 0 w 18288"/>
              <a:gd name="connsiteY6" fmla="*/ 0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1316736" fill="none" extrusionOk="0">
                <a:moveTo>
                  <a:pt x="0" y="0"/>
                </a:moveTo>
                <a:cubicBezTo>
                  <a:pt x="5414" y="683"/>
                  <a:pt x="12510" y="720"/>
                  <a:pt x="18288" y="0"/>
                </a:cubicBezTo>
                <a:cubicBezTo>
                  <a:pt x="11385" y="276484"/>
                  <a:pt x="47354" y="495364"/>
                  <a:pt x="18288" y="632033"/>
                </a:cubicBezTo>
                <a:cubicBezTo>
                  <a:pt x="-10778" y="768702"/>
                  <a:pt x="26786" y="1005085"/>
                  <a:pt x="18288" y="1316736"/>
                </a:cubicBezTo>
                <a:cubicBezTo>
                  <a:pt x="9577" y="1315893"/>
                  <a:pt x="6900" y="1316365"/>
                  <a:pt x="0" y="1316736"/>
                </a:cubicBezTo>
                <a:cubicBezTo>
                  <a:pt x="-29997" y="1144491"/>
                  <a:pt x="20055" y="926108"/>
                  <a:pt x="0" y="671535"/>
                </a:cubicBezTo>
                <a:cubicBezTo>
                  <a:pt x="-20055" y="416962"/>
                  <a:pt x="15787" y="211813"/>
                  <a:pt x="0" y="0"/>
                </a:cubicBezTo>
                <a:close/>
              </a:path>
              <a:path w="18288" h="1316736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-6741" y="195124"/>
                  <a:pt x="36996" y="409062"/>
                  <a:pt x="18288" y="618866"/>
                </a:cubicBezTo>
                <a:cubicBezTo>
                  <a:pt x="-420" y="828670"/>
                  <a:pt x="28345" y="1144651"/>
                  <a:pt x="18288" y="1316736"/>
                </a:cubicBezTo>
                <a:cubicBezTo>
                  <a:pt x="10476" y="1317615"/>
                  <a:pt x="8805" y="1316987"/>
                  <a:pt x="0" y="1316736"/>
                </a:cubicBezTo>
                <a:cubicBezTo>
                  <a:pt x="30302" y="1053606"/>
                  <a:pt x="-1997" y="890047"/>
                  <a:pt x="0" y="671535"/>
                </a:cubicBezTo>
                <a:cubicBezTo>
                  <a:pt x="1997" y="453023"/>
                  <a:pt x="-25538" y="322042"/>
                  <a:pt x="0" y="0"/>
                </a:cubicBezTo>
                <a:close/>
              </a:path>
            </a:pathLst>
          </a:custGeom>
          <a:solidFill>
            <a:srgbClr val="3AB82F"/>
          </a:solidFill>
          <a:ln w="34925">
            <a:solidFill>
              <a:srgbClr val="3AB82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4082FB3C-37D9-4091-92F0-63A56FE5E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36" y="3558488"/>
            <a:ext cx="10917936" cy="221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28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, engineering drawing&#10;&#10;Description automatically generated">
            <a:extLst>
              <a:ext uri="{FF2B5EF4-FFF2-40B4-BE49-F238E27FC236}">
                <a16:creationId xmlns:a16="http://schemas.microsoft.com/office/drawing/2014/main" id="{C826E2A8-EDD9-40D6-9A2D-6E238DF2D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32" y="337238"/>
            <a:ext cx="11815313" cy="601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493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rgbClr val="3AB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747B80-A849-4FED-8FBB-FC33DDCBC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Examples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04088"/>
            <a:ext cx="18288" cy="1316736"/>
          </a:xfrm>
          <a:custGeom>
            <a:avLst/>
            <a:gdLst>
              <a:gd name="connsiteX0" fmla="*/ 0 w 18288"/>
              <a:gd name="connsiteY0" fmla="*/ 0 h 1316736"/>
              <a:gd name="connsiteX1" fmla="*/ 18288 w 18288"/>
              <a:gd name="connsiteY1" fmla="*/ 0 h 1316736"/>
              <a:gd name="connsiteX2" fmla="*/ 18288 w 18288"/>
              <a:gd name="connsiteY2" fmla="*/ 632033 h 1316736"/>
              <a:gd name="connsiteX3" fmla="*/ 18288 w 18288"/>
              <a:gd name="connsiteY3" fmla="*/ 1316736 h 1316736"/>
              <a:gd name="connsiteX4" fmla="*/ 0 w 18288"/>
              <a:gd name="connsiteY4" fmla="*/ 1316736 h 1316736"/>
              <a:gd name="connsiteX5" fmla="*/ 0 w 18288"/>
              <a:gd name="connsiteY5" fmla="*/ 671535 h 1316736"/>
              <a:gd name="connsiteX6" fmla="*/ 0 w 18288"/>
              <a:gd name="connsiteY6" fmla="*/ 0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1316736" fill="none" extrusionOk="0">
                <a:moveTo>
                  <a:pt x="0" y="0"/>
                </a:moveTo>
                <a:cubicBezTo>
                  <a:pt x="5414" y="683"/>
                  <a:pt x="12510" y="720"/>
                  <a:pt x="18288" y="0"/>
                </a:cubicBezTo>
                <a:cubicBezTo>
                  <a:pt x="11385" y="276484"/>
                  <a:pt x="47354" y="495364"/>
                  <a:pt x="18288" y="632033"/>
                </a:cubicBezTo>
                <a:cubicBezTo>
                  <a:pt x="-10778" y="768702"/>
                  <a:pt x="26786" y="1005085"/>
                  <a:pt x="18288" y="1316736"/>
                </a:cubicBezTo>
                <a:cubicBezTo>
                  <a:pt x="9577" y="1315893"/>
                  <a:pt x="6900" y="1316365"/>
                  <a:pt x="0" y="1316736"/>
                </a:cubicBezTo>
                <a:cubicBezTo>
                  <a:pt x="-29997" y="1144491"/>
                  <a:pt x="20055" y="926108"/>
                  <a:pt x="0" y="671535"/>
                </a:cubicBezTo>
                <a:cubicBezTo>
                  <a:pt x="-20055" y="416962"/>
                  <a:pt x="15787" y="211813"/>
                  <a:pt x="0" y="0"/>
                </a:cubicBezTo>
                <a:close/>
              </a:path>
              <a:path w="18288" h="1316736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-6741" y="195124"/>
                  <a:pt x="36996" y="409062"/>
                  <a:pt x="18288" y="618866"/>
                </a:cubicBezTo>
                <a:cubicBezTo>
                  <a:pt x="-420" y="828670"/>
                  <a:pt x="28345" y="1144651"/>
                  <a:pt x="18288" y="1316736"/>
                </a:cubicBezTo>
                <a:cubicBezTo>
                  <a:pt x="10476" y="1317615"/>
                  <a:pt x="8805" y="1316987"/>
                  <a:pt x="0" y="1316736"/>
                </a:cubicBezTo>
                <a:cubicBezTo>
                  <a:pt x="30302" y="1053606"/>
                  <a:pt x="-1997" y="890047"/>
                  <a:pt x="0" y="671535"/>
                </a:cubicBezTo>
                <a:cubicBezTo>
                  <a:pt x="1997" y="453023"/>
                  <a:pt x="-25538" y="322042"/>
                  <a:pt x="0" y="0"/>
                </a:cubicBezTo>
                <a:close/>
              </a:path>
            </a:pathLst>
          </a:custGeom>
          <a:solidFill>
            <a:srgbClr val="3AB82F"/>
          </a:solidFill>
          <a:ln w="34925">
            <a:solidFill>
              <a:srgbClr val="3AB82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4EBD7713-ADAB-4698-AFE1-409235FC7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845" y="3077570"/>
            <a:ext cx="10072117" cy="317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83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, house, different, old&#10;&#10;Description automatically generated">
            <a:extLst>
              <a:ext uri="{FF2B5EF4-FFF2-40B4-BE49-F238E27FC236}">
                <a16:creationId xmlns:a16="http://schemas.microsoft.com/office/drawing/2014/main" id="{E1C5E5AC-3B1F-4FA0-A1FA-7413B3EDA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23" y="172519"/>
            <a:ext cx="9859992" cy="652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76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DA216DF-C268-4A25-A2DC-51E15F550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A1AF2-DBEF-4554-A7A3-1F680B7A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474080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/>
              <a:t>MY results</a:t>
            </a:r>
          </a:p>
        </p:txBody>
      </p:sp>
      <p:pic>
        <p:nvPicPr>
          <p:cNvPr id="6" name="Picture 6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4FA85BF0-31CF-4961-BD89-B5A20C63AD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88" r="13424" b="2"/>
          <a:stretch/>
        </p:blipFill>
        <p:spPr>
          <a:xfrm>
            <a:off x="301752" y="263911"/>
            <a:ext cx="3758184" cy="3888729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508E0008-4A7D-4DBB-BB6A-0091B246DC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58" r="12561" b="2"/>
          <a:stretch/>
        </p:blipFill>
        <p:spPr>
          <a:xfrm>
            <a:off x="4224528" y="263918"/>
            <a:ext cx="3758184" cy="3888716"/>
          </a:xfrm>
          <a:prstGeom prst="rect">
            <a:avLst/>
          </a:prstGeom>
        </p:spPr>
      </p:pic>
      <p:pic>
        <p:nvPicPr>
          <p:cNvPr id="5" name="Picture 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5847A72-7828-461A-8968-B85D68F103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755" r="32475" b="3"/>
          <a:stretch/>
        </p:blipFill>
        <p:spPr>
          <a:xfrm>
            <a:off x="8147304" y="263926"/>
            <a:ext cx="3758184" cy="3888700"/>
          </a:xfrm>
          <a:prstGeom prst="rect">
            <a:avLst/>
          </a:prstGeom>
        </p:spPr>
      </p:pic>
      <p:sp>
        <p:nvSpPr>
          <p:cNvPr id="23" name="Rectangle 6">
            <a:extLst>
              <a:ext uri="{FF2B5EF4-FFF2-40B4-BE49-F238E27FC236}">
                <a16:creationId xmlns:a16="http://schemas.microsoft.com/office/drawing/2014/main" id="{9F812767-38C5-4E9B-A0C9-361DA6649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5575131"/>
            <a:ext cx="4572000" cy="27432"/>
          </a:xfrm>
          <a:custGeom>
            <a:avLst/>
            <a:gdLst>
              <a:gd name="connsiteX0" fmla="*/ 0 w 4572000"/>
              <a:gd name="connsiteY0" fmla="*/ 0 h 27432"/>
              <a:gd name="connsiteX1" fmla="*/ 607423 w 4572000"/>
              <a:gd name="connsiteY1" fmla="*/ 0 h 27432"/>
              <a:gd name="connsiteX2" fmla="*/ 1123406 w 4572000"/>
              <a:gd name="connsiteY2" fmla="*/ 0 h 27432"/>
              <a:gd name="connsiteX3" fmla="*/ 1685109 w 4572000"/>
              <a:gd name="connsiteY3" fmla="*/ 0 h 27432"/>
              <a:gd name="connsiteX4" fmla="*/ 2383971 w 4572000"/>
              <a:gd name="connsiteY4" fmla="*/ 0 h 27432"/>
              <a:gd name="connsiteX5" fmla="*/ 2991394 w 4572000"/>
              <a:gd name="connsiteY5" fmla="*/ 0 h 27432"/>
              <a:gd name="connsiteX6" fmla="*/ 3553097 w 4572000"/>
              <a:gd name="connsiteY6" fmla="*/ 0 h 27432"/>
              <a:gd name="connsiteX7" fmla="*/ 4572000 w 4572000"/>
              <a:gd name="connsiteY7" fmla="*/ 0 h 27432"/>
              <a:gd name="connsiteX8" fmla="*/ 4572000 w 4572000"/>
              <a:gd name="connsiteY8" fmla="*/ 27432 h 27432"/>
              <a:gd name="connsiteX9" fmla="*/ 3918857 w 4572000"/>
              <a:gd name="connsiteY9" fmla="*/ 27432 h 27432"/>
              <a:gd name="connsiteX10" fmla="*/ 3357154 w 4572000"/>
              <a:gd name="connsiteY10" fmla="*/ 27432 h 27432"/>
              <a:gd name="connsiteX11" fmla="*/ 2612571 w 4572000"/>
              <a:gd name="connsiteY11" fmla="*/ 27432 h 27432"/>
              <a:gd name="connsiteX12" fmla="*/ 2005149 w 4572000"/>
              <a:gd name="connsiteY12" fmla="*/ 27432 h 27432"/>
              <a:gd name="connsiteX13" fmla="*/ 1489166 w 4572000"/>
              <a:gd name="connsiteY13" fmla="*/ 27432 h 27432"/>
              <a:gd name="connsiteX14" fmla="*/ 790303 w 4572000"/>
              <a:gd name="connsiteY14" fmla="*/ 27432 h 27432"/>
              <a:gd name="connsiteX15" fmla="*/ 0 w 4572000"/>
              <a:gd name="connsiteY15" fmla="*/ 27432 h 27432"/>
              <a:gd name="connsiteX16" fmla="*/ 0 w 457200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27432" fill="none" extrusionOk="0">
                <a:moveTo>
                  <a:pt x="0" y="0"/>
                </a:moveTo>
                <a:cubicBezTo>
                  <a:pt x="150397" y="-23421"/>
                  <a:pt x="474161" y="9174"/>
                  <a:pt x="607423" y="0"/>
                </a:cubicBezTo>
                <a:cubicBezTo>
                  <a:pt x="740685" y="-9174"/>
                  <a:pt x="868821" y="-4258"/>
                  <a:pt x="1123406" y="0"/>
                </a:cubicBezTo>
                <a:cubicBezTo>
                  <a:pt x="1377991" y="4258"/>
                  <a:pt x="1567664" y="-12410"/>
                  <a:pt x="1685109" y="0"/>
                </a:cubicBezTo>
                <a:cubicBezTo>
                  <a:pt x="1802554" y="12410"/>
                  <a:pt x="2193086" y="-14353"/>
                  <a:pt x="2383971" y="0"/>
                </a:cubicBezTo>
                <a:cubicBezTo>
                  <a:pt x="2574856" y="14353"/>
                  <a:pt x="2697477" y="-26142"/>
                  <a:pt x="2991394" y="0"/>
                </a:cubicBezTo>
                <a:cubicBezTo>
                  <a:pt x="3285311" y="26142"/>
                  <a:pt x="3423667" y="26544"/>
                  <a:pt x="3553097" y="0"/>
                </a:cubicBezTo>
                <a:cubicBezTo>
                  <a:pt x="3682527" y="-26544"/>
                  <a:pt x="4344147" y="50350"/>
                  <a:pt x="4572000" y="0"/>
                </a:cubicBezTo>
                <a:cubicBezTo>
                  <a:pt x="4571027" y="8304"/>
                  <a:pt x="4571522" y="21512"/>
                  <a:pt x="4572000" y="27432"/>
                </a:cubicBezTo>
                <a:cubicBezTo>
                  <a:pt x="4438349" y="5490"/>
                  <a:pt x="4090129" y="31231"/>
                  <a:pt x="3918857" y="27432"/>
                </a:cubicBezTo>
                <a:cubicBezTo>
                  <a:pt x="3747585" y="23633"/>
                  <a:pt x="3498826" y="6883"/>
                  <a:pt x="3357154" y="27432"/>
                </a:cubicBezTo>
                <a:cubicBezTo>
                  <a:pt x="3215482" y="47981"/>
                  <a:pt x="2784289" y="56849"/>
                  <a:pt x="2612571" y="27432"/>
                </a:cubicBezTo>
                <a:cubicBezTo>
                  <a:pt x="2440853" y="-1985"/>
                  <a:pt x="2261292" y="25951"/>
                  <a:pt x="2005149" y="27432"/>
                </a:cubicBezTo>
                <a:cubicBezTo>
                  <a:pt x="1749006" y="28913"/>
                  <a:pt x="1700078" y="34342"/>
                  <a:pt x="1489166" y="27432"/>
                </a:cubicBezTo>
                <a:cubicBezTo>
                  <a:pt x="1278254" y="20522"/>
                  <a:pt x="1077188" y="56916"/>
                  <a:pt x="790303" y="27432"/>
                </a:cubicBezTo>
                <a:cubicBezTo>
                  <a:pt x="503418" y="-2052"/>
                  <a:pt x="359168" y="57044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572000" h="27432" stroke="0" extrusionOk="0">
                <a:moveTo>
                  <a:pt x="0" y="0"/>
                </a:moveTo>
                <a:cubicBezTo>
                  <a:pt x="155698" y="6780"/>
                  <a:pt x="465972" y="13197"/>
                  <a:pt x="607423" y="0"/>
                </a:cubicBezTo>
                <a:cubicBezTo>
                  <a:pt x="748874" y="-13197"/>
                  <a:pt x="1014133" y="22994"/>
                  <a:pt x="1123406" y="0"/>
                </a:cubicBezTo>
                <a:cubicBezTo>
                  <a:pt x="1232679" y="-22994"/>
                  <a:pt x="1639431" y="-2997"/>
                  <a:pt x="1867989" y="0"/>
                </a:cubicBezTo>
                <a:cubicBezTo>
                  <a:pt x="2096547" y="2997"/>
                  <a:pt x="2265668" y="29557"/>
                  <a:pt x="2475411" y="0"/>
                </a:cubicBezTo>
                <a:cubicBezTo>
                  <a:pt x="2685154" y="-29557"/>
                  <a:pt x="2951491" y="73"/>
                  <a:pt x="3082834" y="0"/>
                </a:cubicBezTo>
                <a:cubicBezTo>
                  <a:pt x="3214177" y="-73"/>
                  <a:pt x="3641000" y="-33478"/>
                  <a:pt x="3827417" y="0"/>
                </a:cubicBezTo>
                <a:cubicBezTo>
                  <a:pt x="4013834" y="33478"/>
                  <a:pt x="4345917" y="14255"/>
                  <a:pt x="4572000" y="0"/>
                </a:cubicBezTo>
                <a:cubicBezTo>
                  <a:pt x="4572485" y="9333"/>
                  <a:pt x="4573278" y="19699"/>
                  <a:pt x="4572000" y="27432"/>
                </a:cubicBezTo>
                <a:cubicBezTo>
                  <a:pt x="4318030" y="43025"/>
                  <a:pt x="4161104" y="34314"/>
                  <a:pt x="4010297" y="27432"/>
                </a:cubicBezTo>
                <a:cubicBezTo>
                  <a:pt x="3859490" y="20550"/>
                  <a:pt x="3592529" y="6613"/>
                  <a:pt x="3357154" y="27432"/>
                </a:cubicBezTo>
                <a:cubicBezTo>
                  <a:pt x="3121779" y="48251"/>
                  <a:pt x="2884285" y="3780"/>
                  <a:pt x="2704011" y="27432"/>
                </a:cubicBezTo>
                <a:cubicBezTo>
                  <a:pt x="2523737" y="51084"/>
                  <a:pt x="2295944" y="32081"/>
                  <a:pt x="2096589" y="27432"/>
                </a:cubicBezTo>
                <a:cubicBezTo>
                  <a:pt x="1897234" y="22783"/>
                  <a:pt x="1623782" y="52518"/>
                  <a:pt x="1352006" y="27432"/>
                </a:cubicBezTo>
                <a:cubicBezTo>
                  <a:pt x="1080230" y="2346"/>
                  <a:pt x="869959" y="12864"/>
                  <a:pt x="607423" y="27432"/>
                </a:cubicBezTo>
                <a:cubicBezTo>
                  <a:pt x="344887" y="42000"/>
                  <a:pt x="188100" y="40051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3AB82F"/>
          </a:solidFill>
          <a:ln w="38100" cap="rnd">
            <a:solidFill>
              <a:srgbClr val="3AB82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5543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_2SEEDS">
      <a:dk1>
        <a:srgbClr val="000000"/>
      </a:dk1>
      <a:lt1>
        <a:srgbClr val="FFFFFF"/>
      </a:lt1>
      <a:dk2>
        <a:srgbClr val="412425"/>
      </a:dk2>
      <a:lt2>
        <a:srgbClr val="E8E2E8"/>
      </a:lt2>
      <a:accent1>
        <a:srgbClr val="3AB82F"/>
      </a:accent1>
      <a:accent2>
        <a:srgbClr val="77AF40"/>
      </a:accent2>
      <a:accent3>
        <a:srgbClr val="2FB75C"/>
      </a:accent3>
      <a:accent4>
        <a:srgbClr val="B94EEB"/>
      </a:accent4>
      <a:accent5>
        <a:srgbClr val="EE6EE2"/>
      </a:accent5>
      <a:accent6>
        <a:srgbClr val="EB4E9A"/>
      </a:accent6>
      <a:hlink>
        <a:srgbClr val="A869AE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SketchyVTI</vt:lpstr>
      <vt:lpstr>Image Style Transfer Using Convolutional Neural Networks</vt:lpstr>
      <vt:lpstr>A Neural Algorithm of Artistic Style</vt:lpstr>
      <vt:lpstr>Deep image representations </vt:lpstr>
      <vt:lpstr>PowerPoint Presentation</vt:lpstr>
      <vt:lpstr>Style transfer</vt:lpstr>
      <vt:lpstr>PowerPoint Presentation</vt:lpstr>
      <vt:lpstr>Examples</vt:lpstr>
      <vt:lpstr>PowerPoint Presentation</vt:lpstr>
      <vt:lpstr>MY results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134</cp:revision>
  <dcterms:created xsi:type="dcterms:W3CDTF">2021-09-03T08:07:24Z</dcterms:created>
  <dcterms:modified xsi:type="dcterms:W3CDTF">2021-09-03T15:03:06Z</dcterms:modified>
</cp:coreProperties>
</file>