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9" r:id="rId6"/>
    <p:sldId id="258" r:id="rId7"/>
    <p:sldId id="263" r:id="rId8"/>
    <p:sldId id="260" r:id="rId9"/>
    <p:sldId id="265" r:id="rId10"/>
    <p:sldId id="273" r:id="rId11"/>
    <p:sldId id="272" r:id="rId12"/>
    <p:sldId id="264" r:id="rId13"/>
    <p:sldId id="267" r:id="rId14"/>
    <p:sldId id="266" r:id="rId15"/>
    <p:sldId id="268" r:id="rId16"/>
    <p:sldId id="269" r:id="rId17"/>
    <p:sldId id="270" r:id="rId18"/>
    <p:sldId id="271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26/05/2021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5786" y="428604"/>
            <a:ext cx="7772400" cy="1327149"/>
          </a:xfrm>
        </p:spPr>
        <p:txBody>
          <a:bodyPr>
            <a:normAutofit/>
          </a:bodyPr>
          <a:lstStyle/>
          <a:p>
            <a:r>
              <a:rPr lang="fr-F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BONJOUR !</a:t>
            </a:r>
            <a:endParaRPr lang="fr-FR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0166" y="2928934"/>
            <a:ext cx="6400800" cy="3500462"/>
          </a:xfrm>
        </p:spPr>
        <p:txBody>
          <a:bodyPr>
            <a:normAutofit lnSpcReduction="10000"/>
          </a:bodyPr>
          <a:lstStyle/>
          <a:p>
            <a:r>
              <a:rPr lang="fr-FR" sz="5400" b="1" dirty="0" smtClean="0">
                <a:solidFill>
                  <a:schemeClr val="accent4">
                    <a:lumMod val="50000"/>
                  </a:schemeClr>
                </a:solidFill>
              </a:rPr>
              <a:t>Projet donner.fr</a:t>
            </a:r>
          </a:p>
          <a:p>
            <a:endParaRPr lang="fr-FR" sz="4400" dirty="0" smtClean="0">
              <a:solidFill>
                <a:schemeClr val="tx1"/>
              </a:solidFill>
            </a:endParaRPr>
          </a:p>
          <a:p>
            <a:endParaRPr lang="fr-FR" sz="4400" dirty="0" smtClean="0">
              <a:solidFill>
                <a:schemeClr val="tx1"/>
              </a:solidFill>
            </a:endParaRPr>
          </a:p>
          <a:p>
            <a:pPr algn="l"/>
            <a:r>
              <a:rPr lang="fr-FR" dirty="0" smtClean="0">
                <a:solidFill>
                  <a:schemeClr val="tx1"/>
                </a:solidFill>
              </a:rPr>
              <a:t>Sonia </a:t>
            </a:r>
            <a:r>
              <a:rPr lang="fr-FR" dirty="0" err="1" smtClean="0">
                <a:solidFill>
                  <a:schemeClr val="tx1"/>
                </a:solidFill>
              </a:rPr>
              <a:t>Boudjenane</a:t>
            </a:r>
            <a:r>
              <a:rPr lang="fr-FR" dirty="0" smtClean="0">
                <a:solidFill>
                  <a:schemeClr val="tx1"/>
                </a:solidFill>
              </a:rPr>
              <a:t>, Maria Martin, </a:t>
            </a:r>
            <a:r>
              <a:rPr lang="fr-FR" dirty="0" err="1" smtClean="0">
                <a:solidFill>
                  <a:schemeClr val="tx1"/>
                </a:solidFill>
              </a:rPr>
              <a:t>Soukaina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Rhanim</a:t>
            </a:r>
            <a:r>
              <a:rPr lang="fr-FR" dirty="0" smtClean="0">
                <a:solidFill>
                  <a:schemeClr val="tx1"/>
                </a:solidFill>
              </a:rPr>
              <a:t> et Amalia </a:t>
            </a:r>
            <a:r>
              <a:rPr lang="fr-FR" dirty="0" err="1" smtClean="0">
                <a:solidFill>
                  <a:schemeClr val="tx1"/>
                </a:solidFill>
              </a:rPr>
              <a:t>Sabou</a:t>
            </a:r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fr-FR" sz="3200" b="1" dirty="0" smtClean="0"/>
              <a:t>II. 1) Maquettes : page de connexion</a:t>
            </a:r>
            <a:endParaRPr lang="fr-FR" sz="3200" b="1" dirty="0"/>
          </a:p>
        </p:txBody>
      </p:sp>
      <p:pic>
        <p:nvPicPr>
          <p:cNvPr id="3" name="Image 2" descr="maquetteConn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500174"/>
            <a:ext cx="8062040" cy="4500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b="1" dirty="0" smtClean="0"/>
              <a:t>II. 2) Design et couleurs</a:t>
            </a:r>
            <a:endParaRPr lang="fr-FR" sz="3200" b="1" dirty="0"/>
          </a:p>
        </p:txBody>
      </p:sp>
      <p:pic>
        <p:nvPicPr>
          <p:cNvPr id="3" name="Image 2" descr="captureConnex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002907"/>
            <a:ext cx="7177097" cy="5497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1131894"/>
            <a:ext cx="8229600" cy="868346"/>
          </a:xfrm>
        </p:spPr>
        <p:txBody>
          <a:bodyPr>
            <a:noAutofit/>
          </a:bodyPr>
          <a:lstStyle/>
          <a:p>
            <a:r>
              <a:rPr lang="fr-FR" sz="2800" dirty="0" smtClean="0"/>
              <a:t>Palette couleurs choisie sur le site :</a:t>
            </a:r>
            <a:br>
              <a:rPr lang="fr-FR" sz="2800" dirty="0" smtClean="0"/>
            </a:br>
            <a:r>
              <a:rPr lang="fr-FR" sz="2000" dirty="0" smtClean="0"/>
              <a:t>https://www.pantone.com/eu/fr/color-of-the-year-2021</a:t>
            </a: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pic>
        <p:nvPicPr>
          <p:cNvPr id="4" name="Image 3" descr="paletteRG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995490"/>
            <a:ext cx="6022258" cy="4648220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428596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II. 2) Design et couleurs</a:t>
            </a: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1540" y="236054"/>
            <a:ext cx="7140922" cy="764053"/>
          </a:xfrm>
        </p:spPr>
        <p:txBody>
          <a:bodyPr>
            <a:normAutofit/>
          </a:bodyPr>
          <a:lstStyle/>
          <a:p>
            <a:r>
              <a:rPr lang="fr-FR" sz="3200" b="1" dirty="0" smtClean="0"/>
              <a:t>II. 3) Intégration et responsive</a:t>
            </a:r>
            <a:endParaRPr lang="fr-FR" sz="3200" b="1" dirty="0"/>
          </a:p>
        </p:txBody>
      </p:sp>
      <p:pic>
        <p:nvPicPr>
          <p:cNvPr id="3" name="Image 2" descr="pageA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004" y="1411688"/>
            <a:ext cx="3457070" cy="5303460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500034" y="1071546"/>
            <a:ext cx="822960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d’accueil version desktop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responsi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142852"/>
            <a:ext cx="2571768" cy="6572272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285728"/>
            <a:ext cx="7140922" cy="764053"/>
          </a:xfrm>
        </p:spPr>
        <p:txBody>
          <a:bodyPr>
            <a:normAutofit/>
          </a:bodyPr>
          <a:lstStyle/>
          <a:p>
            <a:r>
              <a:rPr lang="fr-FR" sz="3200" b="1" dirty="0" smtClean="0"/>
              <a:t>II. 3) Intégration et responsive</a:t>
            </a:r>
            <a:endParaRPr lang="fr-FR" sz="3200" b="1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57222" y="1203332"/>
            <a:ext cx="822960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d’accueil version desktop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143108" y="1928802"/>
            <a:ext cx="3143272" cy="1857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800" dirty="0" smtClean="0">
                <a:latin typeface="+mj-lt"/>
                <a:ea typeface="+mj-ea"/>
                <a:cs typeface="+mj-cs"/>
              </a:rPr>
              <a:t> Display </a:t>
            </a:r>
            <a:r>
              <a:rPr lang="fr-FR" sz="2800" dirty="0" err="1" smtClean="0">
                <a:latin typeface="+mj-lt"/>
                <a:ea typeface="+mj-ea"/>
                <a:cs typeface="+mj-cs"/>
              </a:rPr>
              <a:t>flex</a:t>
            </a:r>
            <a:endParaRPr lang="fr-FR" sz="2800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Flex</a:t>
            </a:r>
            <a:r>
              <a:rPr kumimoji="0" lang="fr-FR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wrap</a:t>
            </a:r>
            <a:endParaRPr kumimoji="0" lang="fr-FR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Media</a:t>
            </a:r>
            <a:r>
              <a:rPr kumimoji="0" lang="fr-FR" sz="2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28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Queries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/>
          <a:lstStyle/>
          <a:p>
            <a:r>
              <a:rPr lang="fr-FR" b="1" dirty="0" smtClean="0"/>
              <a:t>III. Le projet </a:t>
            </a:r>
            <a:r>
              <a:rPr lang="fr-FR" b="1" dirty="0" err="1" smtClean="0"/>
              <a:t>symfony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sz="3600" b="1" dirty="0" smtClean="0"/>
              <a:t>1) Lancement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14546" y="2714620"/>
            <a:ext cx="6400800" cy="3500462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fr-FR" sz="2400" dirty="0" smtClean="0"/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Repository</a:t>
            </a:r>
            <a:r>
              <a:rPr lang="fr-FR" sz="2400" dirty="0" smtClean="0">
                <a:solidFill>
                  <a:schemeClr val="tx1"/>
                </a:solidFill>
              </a:rPr>
              <a:t> sur </a:t>
            </a:r>
            <a:r>
              <a:rPr lang="fr-FR" sz="2400" dirty="0" err="1" smtClean="0">
                <a:solidFill>
                  <a:schemeClr val="tx1"/>
                </a:solidFill>
              </a:rPr>
              <a:t>gitHub</a:t>
            </a:r>
            <a:endParaRPr lang="fr-FR" sz="2400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 Création du projet </a:t>
            </a:r>
            <a:r>
              <a:rPr lang="fr-FR" sz="2400" dirty="0" err="1" smtClean="0">
                <a:solidFill>
                  <a:schemeClr val="tx1"/>
                </a:solidFill>
              </a:rPr>
              <a:t>Symfony</a:t>
            </a:r>
            <a:r>
              <a:rPr lang="fr-FR" sz="2400" dirty="0" smtClean="0">
                <a:solidFill>
                  <a:schemeClr val="tx1"/>
                </a:solidFill>
              </a:rPr>
              <a:t> « </a:t>
            </a:r>
            <a:r>
              <a:rPr lang="fr-FR" sz="2400" dirty="0" err="1" smtClean="0">
                <a:solidFill>
                  <a:schemeClr val="tx1"/>
                </a:solidFill>
              </a:rPr>
              <a:t>donner_site</a:t>
            </a:r>
            <a:r>
              <a:rPr lang="fr-FR" sz="2400" dirty="0" smtClean="0">
                <a:solidFill>
                  <a:schemeClr val="tx1"/>
                </a:solidFill>
              </a:rPr>
              <a:t>»</a:t>
            </a:r>
          </a:p>
          <a:p>
            <a:pPr algn="just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 Base de données</a:t>
            </a:r>
          </a:p>
          <a:p>
            <a:pPr algn="just"/>
            <a:r>
              <a:rPr lang="fr-FR" sz="2400" dirty="0" smtClean="0">
                <a:solidFill>
                  <a:schemeClr val="tx1"/>
                </a:solidFill>
              </a:rPr>
              <a:t>   </a:t>
            </a:r>
          </a:p>
          <a:p>
            <a:pPr algn="just"/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2910" y="357166"/>
            <a:ext cx="7972452" cy="857256"/>
          </a:xfrm>
        </p:spPr>
        <p:txBody>
          <a:bodyPr>
            <a:normAutofit/>
          </a:bodyPr>
          <a:lstStyle/>
          <a:p>
            <a:r>
              <a:rPr lang="fr-FR" sz="3200" b="1" dirty="0" smtClean="0"/>
              <a:t>III. 2) Conception de la base de données</a:t>
            </a:r>
            <a:endParaRPr lang="fr-FR" sz="3200" b="1" dirty="0"/>
          </a:p>
        </p:txBody>
      </p:sp>
      <p:pic>
        <p:nvPicPr>
          <p:cNvPr id="4" name="Image 3" descr="schemaBD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85860"/>
            <a:ext cx="8215370" cy="500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571504"/>
          </a:xfrm>
        </p:spPr>
        <p:txBody>
          <a:bodyPr>
            <a:noAutofit/>
          </a:bodyPr>
          <a:lstStyle/>
          <a:p>
            <a:r>
              <a:rPr lang="fr-FR" sz="3200" b="1" dirty="0" smtClean="0"/>
              <a:t>III. 3) Arborescence </a:t>
            </a:r>
            <a:endParaRPr lang="fr-FR" sz="3200" b="1" dirty="0"/>
          </a:p>
        </p:txBody>
      </p:sp>
      <p:pic>
        <p:nvPicPr>
          <p:cNvPr id="3" name="Image 2" descr="arboresce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857232"/>
            <a:ext cx="5286412" cy="5803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fr-FR" sz="3200" b="1" dirty="0" smtClean="0"/>
              <a:t>III. 4) Formulaire de contact</a:t>
            </a:r>
            <a:endParaRPr lang="fr-FR" sz="3200" b="1" dirty="0"/>
          </a:p>
        </p:txBody>
      </p:sp>
      <p:pic>
        <p:nvPicPr>
          <p:cNvPr id="3" name="Image 2" descr="conta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357298"/>
            <a:ext cx="8181351" cy="464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b="1" dirty="0" smtClean="0"/>
              <a:t>III. 5) Ajax et API</a:t>
            </a:r>
            <a:endParaRPr lang="fr-FR" sz="3200" b="1" dirty="0"/>
          </a:p>
        </p:txBody>
      </p:sp>
      <p:pic>
        <p:nvPicPr>
          <p:cNvPr id="4" name="Image 3" descr="decoupage_administrati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757362"/>
            <a:ext cx="8020050" cy="3343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7224" y="214290"/>
            <a:ext cx="7772400" cy="857232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4400" dirty="0" smtClean="0">
              <a:solidFill>
                <a:schemeClr val="tx1"/>
              </a:solidFill>
            </a:endParaRPr>
          </a:p>
          <a:p>
            <a:endParaRPr lang="fr-FR" sz="4400" dirty="0" smtClean="0">
              <a:solidFill>
                <a:schemeClr val="tx1"/>
              </a:solidFill>
            </a:endParaRPr>
          </a:p>
          <a:p>
            <a:pPr algn="l"/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00034" y="18573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2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1670" y="2000240"/>
            <a:ext cx="61436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AutoNum type="romanUcPeriod"/>
            </a:pPr>
            <a:r>
              <a:rPr lang="fr-FR" sz="3200" b="1" dirty="0" smtClean="0"/>
              <a:t>Initialisation du projet</a:t>
            </a:r>
          </a:p>
          <a:p>
            <a:pPr marL="400050" indent="-400050">
              <a:buAutoNum type="romanUcPeriod"/>
            </a:pPr>
            <a:r>
              <a:rPr lang="fr-FR" sz="3200" b="1" dirty="0" smtClean="0"/>
              <a:t>Mise en place du front</a:t>
            </a:r>
          </a:p>
          <a:p>
            <a:pPr marL="400050" indent="-400050">
              <a:buAutoNum type="romanUcPeriod"/>
            </a:pPr>
            <a:r>
              <a:rPr lang="fr-FR" sz="3200" b="1" dirty="0" smtClean="0"/>
              <a:t>Le projet </a:t>
            </a:r>
            <a:r>
              <a:rPr lang="fr-FR" sz="3200" b="1" dirty="0" err="1" smtClean="0"/>
              <a:t>Symfony</a:t>
            </a:r>
            <a:endParaRPr lang="fr-FR" sz="3200" b="1" dirty="0" smtClean="0"/>
          </a:p>
          <a:p>
            <a:pPr marL="400050" indent="-400050"/>
            <a:r>
              <a:rPr lang="fr-FR" sz="3200" b="1" dirty="0" smtClean="0"/>
              <a:t>	Conclusion</a:t>
            </a:r>
          </a:p>
          <a:p>
            <a:pPr marL="400050" indent="-400050"/>
            <a:r>
              <a:rPr lang="fr-FR" sz="3200" b="1" dirty="0" smtClean="0"/>
              <a:t>	Démonstration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</a:t>
            </a:r>
            <a:br>
              <a:rPr lang="fr-FR" b="1" dirty="0" smtClean="0"/>
            </a:b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b="1" dirty="0" smtClean="0"/>
              <a:t>III. 5) Ajax et API</a:t>
            </a:r>
            <a:endParaRPr lang="fr-FR" sz="3200" b="1" dirty="0"/>
          </a:p>
        </p:txBody>
      </p:sp>
      <p:pic>
        <p:nvPicPr>
          <p:cNvPr id="5" name="Image 4" descr="formulaire_nouvelle_anno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1285860"/>
            <a:ext cx="5448325" cy="5102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b="1" dirty="0" smtClean="0"/>
              <a:t>III. 6) Outil de recherche</a:t>
            </a:r>
            <a:endParaRPr lang="fr-FR" sz="3200" b="1" dirty="0"/>
          </a:p>
        </p:txBody>
      </p:sp>
      <p:pic>
        <p:nvPicPr>
          <p:cNvPr id="4" name="Image 3" descr="barre_de_recherch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481129"/>
            <a:ext cx="6381750" cy="733425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1271622" y="2214554"/>
            <a:ext cx="8229600" cy="42148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fr-FR" sz="1600" b="1" dirty="0" smtClean="0">
                <a:solidFill>
                  <a:schemeClr val="accent1"/>
                </a:solidFill>
              </a:rPr>
              <a:t>SELECT</a:t>
            </a:r>
            <a:r>
              <a:rPr lang="fr-FR" sz="1600" b="1" dirty="0" smtClean="0"/>
              <a:t> ad.id, </a:t>
            </a:r>
            <a:r>
              <a:rPr lang="fr-FR" sz="1600" b="1" dirty="0" err="1" smtClean="0"/>
              <a:t>ad.title</a:t>
            </a:r>
            <a:r>
              <a:rPr lang="fr-FR" sz="1600" b="1" dirty="0" smtClean="0"/>
              <a:t>, </a:t>
            </a:r>
            <a:r>
              <a:rPr lang="fr-FR" sz="1600" b="1" dirty="0" err="1" smtClean="0"/>
              <a:t>ad.created_at</a:t>
            </a:r>
            <a:r>
              <a:rPr lang="fr-FR" sz="1600" b="1" dirty="0" smtClean="0"/>
              <a:t>, </a:t>
            </a:r>
            <a:r>
              <a:rPr lang="fr-FR" sz="1600" b="1" dirty="0" err="1" smtClean="0"/>
              <a:t>ad.status_id</a:t>
            </a:r>
            <a:r>
              <a:rPr lang="fr-FR" sz="1600" b="1" dirty="0" smtClean="0"/>
              <a:t>, ad.</a:t>
            </a:r>
            <a:r>
              <a:rPr lang="fr-FR" sz="1600" b="1" dirty="0" err="1" smtClean="0"/>
              <a:t>condition_add_id</a:t>
            </a:r>
            <a:r>
              <a:rPr lang="fr-FR" sz="1600" b="1" dirty="0" smtClean="0"/>
              <a:t>, </a:t>
            </a:r>
          </a:p>
          <a:p>
            <a:pPr lvl="0">
              <a:spcBef>
                <a:spcPct val="0"/>
              </a:spcBef>
            </a:pPr>
            <a:r>
              <a:rPr lang="fr-FR" sz="1600" b="1" dirty="0" smtClean="0"/>
              <a:t>ad.</a:t>
            </a:r>
            <a:r>
              <a:rPr lang="fr-FR" sz="1600" b="1" dirty="0" err="1" smtClean="0"/>
              <a:t>annonce_type_id</a:t>
            </a:r>
            <a:r>
              <a:rPr lang="fr-FR" sz="1600" b="1" dirty="0" smtClean="0"/>
              <a:t>, </a:t>
            </a:r>
            <a:r>
              <a:rPr lang="fr-FR" sz="1600" b="1" dirty="0" err="1" smtClean="0"/>
              <a:t>ad.sub_category_id</a:t>
            </a:r>
            <a:r>
              <a:rPr lang="fr-FR" sz="1600" b="1" dirty="0" smtClean="0"/>
              <a:t>, </a:t>
            </a:r>
            <a:r>
              <a:rPr lang="fr-FR" sz="1600" b="1" dirty="0" err="1" smtClean="0"/>
              <a:t>subcat.category_id</a:t>
            </a:r>
            <a:r>
              <a:rPr lang="fr-FR" sz="1600" b="1" dirty="0" smtClean="0"/>
              <a:t>,</a:t>
            </a:r>
          </a:p>
          <a:p>
            <a:pPr lvl="0">
              <a:spcBef>
                <a:spcPct val="0"/>
              </a:spcBef>
            </a:pPr>
            <a:r>
              <a:rPr lang="fr-FR" sz="1600" b="1" dirty="0" smtClean="0"/>
              <a:t> </a:t>
            </a:r>
            <a:r>
              <a:rPr lang="fr-FR" sz="1600" b="1" dirty="0" err="1" smtClean="0"/>
              <a:t>dep.number</a:t>
            </a:r>
            <a:r>
              <a:rPr lang="fr-FR" sz="1600" b="1" dirty="0" smtClean="0"/>
              <a:t>, ad.</a:t>
            </a:r>
            <a:r>
              <a:rPr lang="fr-FR" sz="1600" b="1" dirty="0" err="1" smtClean="0"/>
              <a:t>image_name</a:t>
            </a:r>
            <a:r>
              <a:rPr lang="fr-FR" sz="1600" b="1" dirty="0" smtClean="0"/>
              <a:t> </a:t>
            </a:r>
          </a:p>
          <a:p>
            <a:pPr lvl="0">
              <a:spcBef>
                <a:spcPct val="0"/>
              </a:spcBef>
            </a:pPr>
            <a:r>
              <a:rPr lang="fr-FR" sz="1600" b="1" dirty="0" smtClean="0">
                <a:solidFill>
                  <a:schemeClr val="accent1"/>
                </a:solidFill>
              </a:rPr>
              <a:t>FROM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add</a:t>
            </a:r>
            <a:r>
              <a:rPr lang="fr-FR" sz="1600" b="1" dirty="0" smtClean="0"/>
              <a:t> ad </a:t>
            </a:r>
          </a:p>
          <a:p>
            <a:pPr lvl="0">
              <a:spcBef>
                <a:spcPct val="0"/>
              </a:spcBef>
            </a:pPr>
            <a:r>
              <a:rPr lang="fr-FR" sz="1600" b="1" dirty="0" smtClean="0">
                <a:solidFill>
                  <a:schemeClr val="accent1"/>
                </a:solidFill>
              </a:rPr>
              <a:t>RIGHT JOIN </a:t>
            </a:r>
            <a:r>
              <a:rPr lang="fr-FR" sz="1600" b="1" dirty="0" err="1" smtClean="0"/>
              <a:t>sub_category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subcat</a:t>
            </a:r>
            <a:r>
              <a:rPr lang="fr-FR" sz="1600" b="1" dirty="0" smtClean="0"/>
              <a:t> </a:t>
            </a:r>
            <a:r>
              <a:rPr lang="fr-FR" sz="1600" b="1" dirty="0" smtClean="0">
                <a:solidFill>
                  <a:schemeClr val="accent1"/>
                </a:solidFill>
              </a:rPr>
              <a:t>ON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ad.sub_category_id</a:t>
            </a:r>
            <a:r>
              <a:rPr lang="fr-FR" sz="1600" b="1" dirty="0" smtClean="0"/>
              <a:t> = subcat.id </a:t>
            </a:r>
          </a:p>
          <a:p>
            <a:pPr lvl="0">
              <a:spcBef>
                <a:spcPct val="0"/>
              </a:spcBef>
            </a:pPr>
            <a:r>
              <a:rPr lang="fr-FR" sz="1600" b="1" dirty="0" smtClean="0">
                <a:solidFill>
                  <a:schemeClr val="accent1"/>
                </a:solidFill>
              </a:rPr>
              <a:t>RIGHT JOIN </a:t>
            </a:r>
            <a:r>
              <a:rPr lang="fr-FR" sz="1600" b="1" dirty="0" err="1" smtClean="0"/>
              <a:t>category</a:t>
            </a:r>
            <a:r>
              <a:rPr lang="fr-FR" sz="1600" b="1" dirty="0" smtClean="0"/>
              <a:t> cat </a:t>
            </a:r>
            <a:r>
              <a:rPr lang="fr-FR" sz="1600" b="1" dirty="0" smtClean="0">
                <a:solidFill>
                  <a:schemeClr val="accent1"/>
                </a:solidFill>
              </a:rPr>
              <a:t>ON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subcat.category_id</a:t>
            </a:r>
            <a:r>
              <a:rPr lang="fr-FR" sz="1600" b="1" dirty="0" smtClean="0"/>
              <a:t> = cat.id </a:t>
            </a:r>
          </a:p>
          <a:p>
            <a:pPr lvl="0">
              <a:spcBef>
                <a:spcPct val="0"/>
              </a:spcBef>
            </a:pPr>
            <a:r>
              <a:rPr lang="fr-FR" sz="1600" b="1" dirty="0" smtClean="0">
                <a:solidFill>
                  <a:schemeClr val="accent1"/>
                </a:solidFill>
              </a:rPr>
              <a:t>INNER JOIN </a:t>
            </a:r>
            <a:r>
              <a:rPr lang="fr-FR" sz="1600" b="1" dirty="0" smtClean="0"/>
              <a:t>city </a:t>
            </a:r>
            <a:r>
              <a:rPr lang="fr-FR" sz="1600" b="1" dirty="0" err="1" smtClean="0"/>
              <a:t>cit</a:t>
            </a:r>
            <a:r>
              <a:rPr lang="fr-FR" sz="1600" b="1" dirty="0" smtClean="0"/>
              <a:t> </a:t>
            </a:r>
            <a:r>
              <a:rPr lang="fr-FR" sz="1600" b="1" dirty="0" smtClean="0">
                <a:solidFill>
                  <a:schemeClr val="accent1"/>
                </a:solidFill>
              </a:rPr>
              <a:t>ON</a:t>
            </a:r>
            <a:r>
              <a:rPr lang="fr-FR" sz="1600" b="1" dirty="0" smtClean="0"/>
              <a:t> cit.id = ad.</a:t>
            </a:r>
            <a:r>
              <a:rPr lang="fr-FR" sz="1600" b="1" dirty="0" err="1" smtClean="0"/>
              <a:t>city_id</a:t>
            </a:r>
            <a:r>
              <a:rPr lang="fr-FR" sz="1600" b="1" dirty="0" smtClean="0"/>
              <a:t> </a:t>
            </a:r>
          </a:p>
          <a:p>
            <a:pPr lvl="0">
              <a:spcBef>
                <a:spcPct val="0"/>
              </a:spcBef>
            </a:pPr>
            <a:r>
              <a:rPr lang="fr-FR" sz="1600" b="1" dirty="0" smtClean="0">
                <a:solidFill>
                  <a:schemeClr val="accent1"/>
                </a:solidFill>
              </a:rPr>
              <a:t>INNER JOIN </a:t>
            </a:r>
            <a:r>
              <a:rPr lang="fr-FR" sz="1600" b="1" dirty="0" err="1" smtClean="0"/>
              <a:t>department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dep</a:t>
            </a:r>
            <a:r>
              <a:rPr lang="fr-FR" sz="1600" b="1" dirty="0" smtClean="0"/>
              <a:t> </a:t>
            </a:r>
            <a:r>
              <a:rPr lang="fr-FR" sz="1600" b="1" dirty="0" smtClean="0">
                <a:solidFill>
                  <a:schemeClr val="accent1"/>
                </a:solidFill>
              </a:rPr>
              <a:t>ON</a:t>
            </a:r>
            <a:r>
              <a:rPr lang="fr-FR" sz="1600" b="1" dirty="0" smtClean="0"/>
              <a:t> dep.id = </a:t>
            </a:r>
            <a:r>
              <a:rPr lang="fr-FR" sz="1600" b="1" dirty="0" err="1" smtClean="0"/>
              <a:t>cit.department_id</a:t>
            </a:r>
            <a:r>
              <a:rPr lang="fr-FR" sz="1600" b="1" dirty="0" smtClean="0"/>
              <a:t> </a:t>
            </a:r>
          </a:p>
          <a:p>
            <a:pPr lvl="0">
              <a:spcBef>
                <a:spcPct val="0"/>
              </a:spcBef>
            </a:pPr>
            <a:r>
              <a:rPr lang="fr-FR" sz="1600" b="1" dirty="0" smtClean="0">
                <a:solidFill>
                  <a:schemeClr val="accent1"/>
                </a:solidFill>
              </a:rPr>
              <a:t>INNER JOIN </a:t>
            </a:r>
            <a:r>
              <a:rPr lang="fr-FR" sz="1600" b="1" dirty="0" err="1" smtClean="0"/>
              <a:t>region</a:t>
            </a:r>
            <a:r>
              <a:rPr lang="fr-FR" sz="1600" b="1" dirty="0" smtClean="0"/>
              <a:t> reg </a:t>
            </a:r>
            <a:r>
              <a:rPr lang="fr-FR" sz="1600" b="1" dirty="0" smtClean="0">
                <a:solidFill>
                  <a:schemeClr val="accent1"/>
                </a:solidFill>
              </a:rPr>
              <a:t>ON</a:t>
            </a:r>
            <a:r>
              <a:rPr lang="fr-FR" sz="1600" b="1" dirty="0" smtClean="0"/>
              <a:t> reg.id = </a:t>
            </a:r>
            <a:r>
              <a:rPr lang="fr-FR" sz="1600" b="1" dirty="0" err="1" smtClean="0"/>
              <a:t>dep.region_id</a:t>
            </a:r>
            <a:r>
              <a:rPr lang="fr-FR" sz="1600" b="1" dirty="0" smtClean="0"/>
              <a:t> </a:t>
            </a:r>
          </a:p>
          <a:p>
            <a:pPr lvl="0">
              <a:spcBef>
                <a:spcPct val="0"/>
              </a:spcBef>
            </a:pPr>
            <a:r>
              <a:rPr lang="fr-FR" sz="1600" b="1" dirty="0" smtClean="0">
                <a:solidFill>
                  <a:schemeClr val="accent1"/>
                </a:solidFill>
              </a:rPr>
              <a:t>WHERE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ad.status_id</a:t>
            </a:r>
            <a:r>
              <a:rPr lang="fr-FR" sz="1600" b="1" dirty="0" smtClean="0"/>
              <a:t> = 1 </a:t>
            </a:r>
            <a:r>
              <a:rPr lang="fr-FR" sz="1600" b="1" dirty="0" smtClean="0">
                <a:solidFill>
                  <a:schemeClr val="accent1"/>
                </a:solidFill>
              </a:rPr>
              <a:t>AND </a:t>
            </a:r>
          </a:p>
          <a:p>
            <a:pPr lvl="0">
              <a:spcBef>
                <a:spcPct val="0"/>
              </a:spcBef>
            </a:pPr>
            <a:r>
              <a:rPr lang="fr-FR" sz="1600" b="1" dirty="0" smtClean="0"/>
              <a:t>(</a:t>
            </a:r>
            <a:r>
              <a:rPr lang="fr-FR" sz="1600" b="1" dirty="0" err="1" smtClean="0"/>
              <a:t>ad.title</a:t>
            </a:r>
            <a:r>
              <a:rPr lang="fr-FR" sz="1600" b="1" dirty="0" smtClean="0"/>
              <a:t> </a:t>
            </a:r>
            <a:r>
              <a:rPr lang="fr-FR" sz="1600" b="1" dirty="0" smtClean="0">
                <a:solidFill>
                  <a:schemeClr val="accent1"/>
                </a:solidFill>
              </a:rPr>
              <a:t>LIKE</a:t>
            </a:r>
            <a:r>
              <a:rPr lang="fr-FR" sz="1600" b="1" dirty="0" smtClean="0"/>
              <a:t> :keyword </a:t>
            </a:r>
            <a:r>
              <a:rPr lang="fr-FR" sz="1600" b="1" dirty="0" smtClean="0">
                <a:solidFill>
                  <a:schemeClr val="accent1"/>
                </a:solidFill>
              </a:rPr>
              <a:t>OR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ad.content</a:t>
            </a:r>
            <a:r>
              <a:rPr lang="fr-FR" sz="1600" b="1" dirty="0" smtClean="0"/>
              <a:t> </a:t>
            </a:r>
            <a:r>
              <a:rPr lang="fr-FR" sz="1600" b="1" dirty="0" smtClean="0">
                <a:solidFill>
                  <a:schemeClr val="accent1"/>
                </a:solidFill>
              </a:rPr>
              <a:t>LIKE</a:t>
            </a:r>
            <a:r>
              <a:rPr lang="fr-FR" sz="1600" b="1" dirty="0" smtClean="0"/>
              <a:t> :keyword </a:t>
            </a:r>
            <a:r>
              <a:rPr lang="fr-FR" sz="1600" b="1" dirty="0" smtClean="0">
                <a:solidFill>
                  <a:schemeClr val="accent1"/>
                </a:solidFill>
              </a:rPr>
              <a:t>OR</a:t>
            </a:r>
            <a:r>
              <a:rPr lang="fr-FR" sz="1600" b="1" dirty="0" smtClean="0"/>
              <a:t> </a:t>
            </a:r>
          </a:p>
          <a:p>
            <a:pPr lvl="0">
              <a:spcBef>
                <a:spcPct val="0"/>
              </a:spcBef>
            </a:pPr>
            <a:r>
              <a:rPr lang="fr-FR" sz="1600" b="1" dirty="0" err="1" smtClean="0"/>
              <a:t>cat.title</a:t>
            </a:r>
            <a:r>
              <a:rPr lang="fr-FR" sz="1600" b="1" dirty="0" smtClean="0"/>
              <a:t> </a:t>
            </a:r>
            <a:r>
              <a:rPr lang="fr-FR" sz="1600" b="1" dirty="0" smtClean="0">
                <a:solidFill>
                  <a:schemeClr val="accent1"/>
                </a:solidFill>
              </a:rPr>
              <a:t>LIKE</a:t>
            </a:r>
            <a:r>
              <a:rPr lang="fr-FR" sz="1600" b="1" dirty="0" smtClean="0"/>
              <a:t> :keyword </a:t>
            </a:r>
            <a:r>
              <a:rPr lang="fr-FR" sz="1600" b="1" dirty="0" smtClean="0">
                <a:solidFill>
                  <a:schemeClr val="accent1"/>
                </a:solidFill>
              </a:rPr>
              <a:t>OR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subcat.title</a:t>
            </a:r>
            <a:r>
              <a:rPr lang="fr-FR" sz="1600" b="1" dirty="0" smtClean="0"/>
              <a:t> </a:t>
            </a:r>
            <a:r>
              <a:rPr lang="fr-FR" sz="1600" b="1" dirty="0" smtClean="0">
                <a:solidFill>
                  <a:schemeClr val="accent1"/>
                </a:solidFill>
              </a:rPr>
              <a:t>LIKE</a:t>
            </a:r>
            <a:r>
              <a:rPr lang="fr-FR" sz="1600" b="1" dirty="0" smtClean="0"/>
              <a:t> :keyword ) </a:t>
            </a:r>
          </a:p>
          <a:p>
            <a:pPr lvl="0">
              <a:spcBef>
                <a:spcPct val="0"/>
              </a:spcBef>
            </a:pPr>
            <a:r>
              <a:rPr lang="fr-FR" sz="1600" b="1" dirty="0" smtClean="0">
                <a:solidFill>
                  <a:schemeClr val="accent1"/>
                </a:solidFill>
              </a:rPr>
              <a:t>AND</a:t>
            </a:r>
            <a:r>
              <a:rPr lang="fr-FR" sz="1600" b="1" dirty="0" smtClean="0"/>
              <a:t> ( cit.name </a:t>
            </a:r>
            <a:r>
              <a:rPr lang="fr-FR" sz="1600" b="1" dirty="0" smtClean="0">
                <a:solidFill>
                  <a:schemeClr val="accent1"/>
                </a:solidFill>
              </a:rPr>
              <a:t>LIKE</a:t>
            </a:r>
            <a:r>
              <a:rPr lang="fr-FR" sz="1600" b="1" dirty="0" smtClean="0"/>
              <a:t> :location </a:t>
            </a:r>
            <a:r>
              <a:rPr lang="fr-FR" sz="1600" b="1" dirty="0" smtClean="0">
                <a:solidFill>
                  <a:schemeClr val="accent1"/>
                </a:solidFill>
              </a:rPr>
              <a:t>OR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cit</a:t>
            </a:r>
            <a:r>
              <a:rPr lang="fr-FR" sz="1600" b="1" dirty="0" smtClean="0"/>
              <a:t>.</a:t>
            </a:r>
            <a:r>
              <a:rPr lang="fr-FR" sz="1600" b="1" dirty="0" err="1" smtClean="0"/>
              <a:t>zip_code</a:t>
            </a:r>
            <a:r>
              <a:rPr lang="fr-FR" sz="1600" b="1" dirty="0" smtClean="0"/>
              <a:t> </a:t>
            </a:r>
            <a:r>
              <a:rPr lang="fr-FR" sz="1600" b="1" dirty="0" smtClean="0">
                <a:solidFill>
                  <a:schemeClr val="accent1"/>
                </a:solidFill>
              </a:rPr>
              <a:t>LIKE</a:t>
            </a:r>
            <a:r>
              <a:rPr lang="fr-FR" sz="1600" b="1" dirty="0" smtClean="0"/>
              <a:t> :location </a:t>
            </a:r>
          </a:p>
          <a:p>
            <a:pPr lvl="0">
              <a:spcBef>
                <a:spcPct val="0"/>
              </a:spcBef>
            </a:pPr>
            <a:r>
              <a:rPr lang="fr-FR" sz="1600" b="1" dirty="0" smtClean="0">
                <a:solidFill>
                  <a:schemeClr val="accent1"/>
                </a:solidFill>
              </a:rPr>
              <a:t>OR</a:t>
            </a:r>
            <a:r>
              <a:rPr lang="fr-FR" sz="1600" b="1" dirty="0" smtClean="0"/>
              <a:t> dep.name </a:t>
            </a:r>
            <a:r>
              <a:rPr lang="fr-FR" sz="1600" b="1" dirty="0" smtClean="0">
                <a:solidFill>
                  <a:schemeClr val="accent1"/>
                </a:solidFill>
              </a:rPr>
              <a:t>LIKE</a:t>
            </a:r>
            <a:r>
              <a:rPr lang="fr-FR" sz="1600" b="1" dirty="0" smtClean="0"/>
              <a:t> :location </a:t>
            </a:r>
            <a:r>
              <a:rPr lang="fr-FR" sz="1600" b="1" dirty="0" smtClean="0">
                <a:solidFill>
                  <a:schemeClr val="accent1"/>
                </a:solidFill>
              </a:rPr>
              <a:t>OR</a:t>
            </a:r>
            <a:r>
              <a:rPr lang="fr-FR" sz="1600" b="1" dirty="0" smtClean="0"/>
              <a:t> reg.name </a:t>
            </a:r>
            <a:r>
              <a:rPr lang="fr-FR" sz="1600" b="1" dirty="0" smtClean="0">
                <a:solidFill>
                  <a:schemeClr val="accent1"/>
                </a:solidFill>
              </a:rPr>
              <a:t>LIKE</a:t>
            </a:r>
            <a:r>
              <a:rPr lang="fr-FR" sz="1600" b="1" dirty="0" smtClean="0"/>
              <a:t> :location ) </a:t>
            </a:r>
          </a:p>
          <a:p>
            <a:pPr lvl="0">
              <a:spcBef>
                <a:spcPct val="0"/>
              </a:spcBef>
            </a:pPr>
            <a:r>
              <a:rPr lang="fr-FR" sz="1600" b="1" dirty="0" smtClean="0">
                <a:solidFill>
                  <a:schemeClr val="accent1"/>
                </a:solidFill>
              </a:rPr>
              <a:t>ORDER BY </a:t>
            </a:r>
            <a:r>
              <a:rPr lang="fr-FR" sz="1600" b="1" dirty="0" err="1" smtClean="0"/>
              <a:t>ad.created_at</a:t>
            </a:r>
            <a:r>
              <a:rPr lang="fr-FR" sz="1600" b="1" dirty="0" smtClean="0"/>
              <a:t> </a:t>
            </a:r>
            <a:r>
              <a:rPr lang="fr-FR" sz="1600" b="1" dirty="0" smtClean="0">
                <a:solidFill>
                  <a:schemeClr val="accent1"/>
                </a:solidFill>
              </a:rPr>
              <a:t>DESC</a:t>
            </a:r>
            <a:r>
              <a:rPr lang="fr-FR" sz="1600" b="1" dirty="0" smtClean="0"/>
              <a:t/>
            </a:r>
            <a:br>
              <a:rPr lang="fr-FR" sz="1600" b="1" dirty="0" smtClean="0"/>
            </a:br>
            <a:r>
              <a:rPr lang="fr-FR" sz="1600" b="1" dirty="0" smtClean="0">
                <a:solidFill>
                  <a:schemeClr val="accent1"/>
                </a:solidFill>
              </a:rPr>
              <a:t>LIMIT</a:t>
            </a:r>
            <a:r>
              <a:rPr lang="fr-FR" sz="1600" b="1" dirty="0" smtClean="0"/>
              <a:t> :</a:t>
            </a:r>
            <a:r>
              <a:rPr lang="fr-FR" sz="1600" b="1" dirty="0" err="1" smtClean="0"/>
              <a:t>start</a:t>
            </a:r>
            <a:r>
              <a:rPr lang="fr-FR" sz="1600" b="1" dirty="0" smtClean="0"/>
              <a:t>, :</a:t>
            </a:r>
            <a:r>
              <a:rPr lang="fr-FR" sz="1600" b="1" dirty="0" err="1" smtClean="0"/>
              <a:t>nbrPage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b="1" dirty="0" smtClean="0"/>
              <a:t>Conclusion</a:t>
            </a:r>
            <a:endParaRPr lang="fr-FR" sz="4000" b="1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643042" y="1928802"/>
            <a:ext cx="7072362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3200" b="1" dirty="0" smtClean="0">
                <a:latin typeface="+mj-lt"/>
                <a:ea typeface="+mj-ea"/>
                <a:cs typeface="+mj-cs"/>
              </a:rPr>
              <a:t> Projet fonctionnel, satisfaisant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Bon travail d’équipe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3200" b="1" dirty="0" smtClean="0">
                <a:latin typeface="+mj-lt"/>
                <a:ea typeface="+mj-ea"/>
                <a:cs typeface="+mj-cs"/>
              </a:rPr>
              <a:t> Plusieurs axes d’amélioration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fr-FR" sz="3200" b="1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3200" b="1" dirty="0" smtClean="0">
                <a:latin typeface="+mj-lt"/>
                <a:ea typeface="+mj-ea"/>
                <a:cs typeface="+mj-cs"/>
              </a:rPr>
              <a:t>…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3200" b="1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3200" b="1" dirty="0" smtClean="0">
                <a:latin typeface="+mj-lt"/>
                <a:ea typeface="+mj-ea"/>
                <a:cs typeface="+mj-cs"/>
              </a:rPr>
              <a:t>Démonstration !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714348" y="428604"/>
            <a:ext cx="7772400" cy="857256"/>
          </a:xfrm>
        </p:spPr>
        <p:txBody>
          <a:bodyPr>
            <a:noAutofit/>
          </a:bodyPr>
          <a:lstStyle/>
          <a:p>
            <a:r>
              <a:rPr lang="fr-FR" sz="3200" b="1" dirty="0" smtClean="0"/>
              <a:t>I. Initialisation du projet</a:t>
            </a:r>
            <a:br>
              <a:rPr lang="fr-FR" sz="3200" b="1" dirty="0" smtClean="0"/>
            </a:br>
            <a:r>
              <a:rPr lang="fr-FR" sz="3200" b="1" dirty="0" smtClean="0"/>
              <a:t>1) Organisation</a:t>
            </a:r>
            <a:endParaRPr lang="fr-FR" sz="3200" b="1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1643042" y="1357298"/>
            <a:ext cx="7286676" cy="464347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600" dirty="0" smtClean="0">
                <a:solidFill>
                  <a:schemeClr val="tx1"/>
                </a:solidFill>
              </a:rPr>
              <a:t> Cahier des charges composer pendant le projet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600" dirty="0" smtClean="0">
                <a:solidFill>
                  <a:schemeClr val="tx1"/>
                </a:solidFill>
              </a:rPr>
              <a:t> Choix du </a:t>
            </a:r>
            <a:r>
              <a:rPr lang="fr-FR" sz="2600" dirty="0" err="1" smtClean="0">
                <a:solidFill>
                  <a:schemeClr val="tx1"/>
                </a:solidFill>
              </a:rPr>
              <a:t>framework</a:t>
            </a:r>
            <a:r>
              <a:rPr lang="fr-FR" sz="2600" dirty="0" smtClean="0">
                <a:solidFill>
                  <a:schemeClr val="tx1"/>
                </a:solidFill>
              </a:rPr>
              <a:t> </a:t>
            </a:r>
            <a:r>
              <a:rPr lang="fr-FR" sz="2600" dirty="0" err="1" smtClean="0">
                <a:solidFill>
                  <a:schemeClr val="tx1"/>
                </a:solidFill>
              </a:rPr>
              <a:t>Symfony</a:t>
            </a:r>
            <a:endParaRPr lang="fr-FR" sz="2600" dirty="0" smtClean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600" dirty="0" smtClean="0">
                <a:solidFill>
                  <a:schemeClr val="tx1"/>
                </a:solidFill>
              </a:rPr>
              <a:t> Distribution des tâches : </a:t>
            </a:r>
          </a:p>
          <a:p>
            <a:pPr lvl="1" algn="l">
              <a:lnSpc>
                <a:spcPct val="150000"/>
              </a:lnSpc>
            </a:pPr>
            <a:r>
              <a:rPr lang="fr-FR" sz="2600" dirty="0" smtClean="0">
                <a:solidFill>
                  <a:schemeClr val="tx1"/>
                </a:solidFill>
              </a:rPr>
              <a:t>- cahier des charges et PowerPoint : Amalia</a:t>
            </a:r>
          </a:p>
          <a:p>
            <a:pPr lvl="1" algn="l">
              <a:lnSpc>
                <a:spcPct val="150000"/>
              </a:lnSpc>
              <a:buFontTx/>
              <a:buChar char="-"/>
            </a:pPr>
            <a:r>
              <a:rPr lang="fr-FR" sz="2600" dirty="0" smtClean="0">
                <a:solidFill>
                  <a:schemeClr val="tx1"/>
                </a:solidFill>
              </a:rPr>
              <a:t> responsables back : Sonia et Maria</a:t>
            </a:r>
          </a:p>
          <a:p>
            <a:pPr lvl="1" algn="l">
              <a:lnSpc>
                <a:spcPct val="150000"/>
              </a:lnSpc>
              <a:buFontTx/>
              <a:buChar char="-"/>
            </a:pPr>
            <a:r>
              <a:rPr lang="fr-FR" sz="2600" dirty="0" smtClean="0">
                <a:solidFill>
                  <a:schemeClr val="tx1"/>
                </a:solidFill>
              </a:rPr>
              <a:t> responsables front : </a:t>
            </a:r>
            <a:r>
              <a:rPr lang="fr-FR" sz="2600" dirty="0" err="1" smtClean="0">
                <a:solidFill>
                  <a:schemeClr val="tx1"/>
                </a:solidFill>
              </a:rPr>
              <a:t>Soukaina</a:t>
            </a:r>
            <a:r>
              <a:rPr lang="fr-FR" sz="2600" dirty="0" smtClean="0">
                <a:solidFill>
                  <a:schemeClr val="tx1"/>
                </a:solidFill>
              </a:rPr>
              <a:t> et Amalia</a:t>
            </a:r>
            <a:endParaRPr lang="fr-F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785786" y="500042"/>
            <a:ext cx="7772400" cy="885830"/>
          </a:xfrm>
        </p:spPr>
        <p:txBody>
          <a:bodyPr>
            <a:normAutofit/>
          </a:bodyPr>
          <a:lstStyle/>
          <a:p>
            <a:r>
              <a:rPr lang="fr-FR" sz="3200" b="1" dirty="0" smtClean="0"/>
              <a:t>I. 2) Pourquoi ce site web?</a:t>
            </a:r>
            <a:endParaRPr lang="fr-FR" sz="3200" b="1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643042" y="2071678"/>
            <a:ext cx="6400800" cy="385287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 Permettre à monsieur/madame « tout le monde » d’être éco-responsable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 Favoriser le recyclage 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 Sensibiliser à l’altruisme et inciter à la solidarité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 Aide aux personnes dans le besoin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285720" y="285728"/>
            <a:ext cx="8229600" cy="714380"/>
          </a:xfrm>
        </p:spPr>
        <p:txBody>
          <a:bodyPr>
            <a:noAutofit/>
          </a:bodyPr>
          <a:lstStyle/>
          <a:p>
            <a:r>
              <a:rPr lang="fr-FR" sz="3200" b="1" dirty="0" smtClean="0"/>
              <a:t>I. 3) Étude du marché</a:t>
            </a:r>
            <a:br>
              <a:rPr lang="fr-FR" sz="3200" b="1" dirty="0" smtClean="0"/>
            </a:br>
            <a:r>
              <a:rPr lang="fr-FR" sz="3200" b="1" dirty="0" smtClean="0"/>
              <a:t>Prise en compte de la concurrence</a:t>
            </a:r>
            <a:endParaRPr lang="fr-FR" sz="3200" b="1" dirty="0"/>
          </a:p>
        </p:txBody>
      </p:sp>
      <p:pic>
        <p:nvPicPr>
          <p:cNvPr id="11" name="Image 10" descr="concurenc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285860"/>
            <a:ext cx="4214842" cy="2571768"/>
          </a:xfrm>
          <a:prstGeom prst="rect">
            <a:avLst/>
          </a:prstGeom>
        </p:spPr>
      </p:pic>
      <p:pic>
        <p:nvPicPr>
          <p:cNvPr id="12" name="Image 11" descr="concurenc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1285860"/>
            <a:ext cx="3857652" cy="2571768"/>
          </a:xfrm>
          <a:prstGeom prst="rect">
            <a:avLst/>
          </a:prstGeom>
        </p:spPr>
      </p:pic>
      <p:pic>
        <p:nvPicPr>
          <p:cNvPr id="13" name="Image 12" descr="concurenc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071942"/>
            <a:ext cx="4214842" cy="2571768"/>
          </a:xfrm>
          <a:prstGeom prst="rect">
            <a:avLst/>
          </a:prstGeom>
        </p:spPr>
      </p:pic>
      <p:pic>
        <p:nvPicPr>
          <p:cNvPr id="14" name="Image 13" descr="concurenc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2" y="4071941"/>
            <a:ext cx="4000528" cy="2571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85786" y="500042"/>
            <a:ext cx="7143800" cy="566738"/>
          </a:xfrm>
        </p:spPr>
        <p:txBody>
          <a:bodyPr>
            <a:noAutofit/>
          </a:bodyPr>
          <a:lstStyle/>
          <a:p>
            <a:pPr algn="ctr"/>
            <a:r>
              <a:rPr lang="fr-FR" sz="3200" dirty="0" smtClean="0"/>
              <a:t>I. 4) Méthode AGILE : Lean </a:t>
            </a:r>
            <a:r>
              <a:rPr lang="fr-FR" sz="3200" dirty="0" err="1" smtClean="0"/>
              <a:t>Canvas</a:t>
            </a:r>
            <a:endParaRPr lang="fr-FR" sz="3200" dirty="0"/>
          </a:p>
        </p:txBody>
      </p:sp>
      <p:pic>
        <p:nvPicPr>
          <p:cNvPr id="15" name="Espace réservé pour une image  14" descr="LeanCanvas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728" b="2728"/>
          <a:stretch>
            <a:fillRect/>
          </a:stretch>
        </p:blipFill>
        <p:spPr>
          <a:xfrm>
            <a:off x="214282" y="1285860"/>
            <a:ext cx="8643938" cy="5143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131762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/>
              <a:t>I. 5) Méthode AGILE : Road</a:t>
            </a:r>
            <a:r>
              <a:rPr lang="fr-FR" b="1" dirty="0" smtClean="0"/>
              <a:t> </a:t>
            </a:r>
            <a:r>
              <a:rPr lang="fr-FR" sz="3600" b="1" dirty="0" err="1" smtClean="0"/>
              <a:t>Map</a:t>
            </a:r>
            <a:endParaRPr lang="fr-FR" sz="3600" b="1" dirty="0"/>
          </a:p>
        </p:txBody>
      </p:sp>
      <p:pic>
        <p:nvPicPr>
          <p:cNvPr id="4" name="Image 3" descr="RoadMap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928670"/>
            <a:ext cx="8286808" cy="5715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928670"/>
          </a:xfrm>
        </p:spPr>
        <p:txBody>
          <a:bodyPr>
            <a:noAutofit/>
          </a:bodyPr>
          <a:lstStyle/>
          <a:p>
            <a:r>
              <a:rPr lang="fr-FR" sz="3200" b="1" dirty="0" smtClean="0"/>
              <a:t>II. Mise en place du front</a:t>
            </a:r>
            <a:br>
              <a:rPr lang="fr-FR" sz="3200" b="1" dirty="0" smtClean="0"/>
            </a:br>
            <a:r>
              <a:rPr lang="fr-FR" sz="3200" b="1" dirty="0" smtClean="0"/>
              <a:t>1) Maquettes : page d’accueil</a:t>
            </a:r>
            <a:endParaRPr lang="fr-FR" sz="3200" b="1" dirty="0"/>
          </a:p>
        </p:txBody>
      </p:sp>
      <p:pic>
        <p:nvPicPr>
          <p:cNvPr id="5" name="Image 4" descr="maquetteBon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081593"/>
            <a:ext cx="7643866" cy="5633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46158"/>
          </a:xfrm>
        </p:spPr>
        <p:txBody>
          <a:bodyPr>
            <a:normAutofit/>
          </a:bodyPr>
          <a:lstStyle/>
          <a:p>
            <a:r>
              <a:rPr lang="fr-FR" sz="3200" b="1" dirty="0" smtClean="0"/>
              <a:t>II. 1)  Maquettes : </a:t>
            </a:r>
            <a:r>
              <a:rPr lang="fr-FR" sz="3200" b="1" smtClean="0"/>
              <a:t>page d’inscription</a:t>
            </a:r>
            <a:endParaRPr lang="fr-FR" sz="3200" b="1" dirty="0"/>
          </a:p>
        </p:txBody>
      </p:sp>
      <p:pic>
        <p:nvPicPr>
          <p:cNvPr id="3" name="Image 2" descr="maquetteInscription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214422"/>
            <a:ext cx="8715404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381</Words>
  <PresentationFormat>Affichage à l'écran (4:3)</PresentationFormat>
  <Paragraphs>75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BONJOUR !</vt:lpstr>
      <vt:lpstr>Sommaire</vt:lpstr>
      <vt:lpstr>I. Initialisation du projet 1) Organisation</vt:lpstr>
      <vt:lpstr>I. 2) Pourquoi ce site web?</vt:lpstr>
      <vt:lpstr>I. 3) Étude du marché Prise en compte de la concurrence</vt:lpstr>
      <vt:lpstr>I. 4) Méthode AGILE : Lean Canvas</vt:lpstr>
      <vt:lpstr>I. 5) Méthode AGILE : Road Map</vt:lpstr>
      <vt:lpstr>II. Mise en place du front 1) Maquettes : page d’accueil</vt:lpstr>
      <vt:lpstr>II. 1)  Maquettes : page d’inscription</vt:lpstr>
      <vt:lpstr>II. 1) Maquettes : page de connexion</vt:lpstr>
      <vt:lpstr>II. 2) Design et couleurs</vt:lpstr>
      <vt:lpstr>Palette couleurs choisie sur le site : https://www.pantone.com/eu/fr/color-of-the-year-2021 </vt:lpstr>
      <vt:lpstr>II. 3) Intégration et responsive</vt:lpstr>
      <vt:lpstr>II. 3) Intégration et responsive</vt:lpstr>
      <vt:lpstr>III. Le projet symfony 1) Lancement</vt:lpstr>
      <vt:lpstr>III. 2) Conception de la base de données</vt:lpstr>
      <vt:lpstr>III. 3) Arborescence </vt:lpstr>
      <vt:lpstr>III. 4) Formulaire de contact</vt:lpstr>
      <vt:lpstr>III. 5) Ajax et API</vt:lpstr>
      <vt:lpstr>III. 5) Ajax et API</vt:lpstr>
      <vt:lpstr>III. 6) Outil de recherche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Bonjour!</dc:title>
  <dc:creator>admin</dc:creator>
  <cp:lastModifiedBy>admin</cp:lastModifiedBy>
  <cp:revision>139</cp:revision>
  <dcterms:created xsi:type="dcterms:W3CDTF">2021-05-13T11:43:17Z</dcterms:created>
  <dcterms:modified xsi:type="dcterms:W3CDTF">2021-05-26T10:28:46Z</dcterms:modified>
</cp:coreProperties>
</file>