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4" r:id="rId17"/>
    <p:sldId id="275" r:id="rId18"/>
    <p:sldId id="27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i Amalia" initials="SA" lastIdx="1" clrIdx="0">
    <p:extLst>
      <p:ext uri="{19B8F6BF-5375-455C-9EA6-DF929625EA0E}">
        <p15:presenceInfo xmlns:p15="http://schemas.microsoft.com/office/powerpoint/2012/main" userId="6d3aafd808ce5e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68"/>
    <a:srgbClr val="092C69"/>
    <a:srgbClr val="E4E4E4"/>
    <a:srgbClr val="B4D2D8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8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0307A1-1083-4F60-B894-BB925EAC0B53}" type="datetimeFigureOut">
              <a:rPr lang="en-US" smtClean="0"/>
              <a:t>07/29/2022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E10B682-6FBB-4CFD-BB3F-E3D5A987E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29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esretirementblog.blogspot.com/2014/07/north-end-boston-massachusetts-us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entonbrothers.com/generalinfo/2019-thank-you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binet-data-file-icon-information-129324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s-soapbox.com/to-do-list-carto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ellesmirror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851414-22D2-07DA-E9E6-E0A4A9C64CDD}"/>
              </a:ext>
            </a:extLst>
          </p:cNvPr>
          <p:cNvSpPr/>
          <p:nvPr/>
        </p:nvSpPr>
        <p:spPr>
          <a:xfrm>
            <a:off x="2827541" y="4993902"/>
            <a:ext cx="88691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Crimes in Boston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7822E36-F10E-19B7-2A0B-CBC1277CC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94439"/>
            <a:ext cx="4686044" cy="1569660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Capstone Project Module 2</a:t>
            </a:r>
          </a:p>
          <a:p>
            <a:r>
              <a:rPr lang="en-US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Sari Amalia</a:t>
            </a:r>
          </a:p>
          <a:p>
            <a:r>
              <a:rPr lang="en-US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JC 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3600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3" y="2139655"/>
            <a:ext cx="3828248" cy="42672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Rata-rata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per </a:t>
            </a:r>
            <a:r>
              <a:rPr lang="en-US" sz="2400" b="1" dirty="0" err="1">
                <a:solidFill>
                  <a:schemeClr val="tx1"/>
                </a:solidFill>
              </a:rPr>
              <a:t>bulan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7DFE6-54E1-831C-D99B-4C2C855A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62" y="2114144"/>
            <a:ext cx="5169166" cy="4318222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8BB4FF0-1E8E-B37B-7819-84BA7B5C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95098"/>
              </p:ext>
            </p:extLst>
          </p:nvPr>
        </p:nvGraphicFramePr>
        <p:xfrm>
          <a:off x="4033520" y="1862795"/>
          <a:ext cx="2265680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385419980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94882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Bulan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974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23,515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32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21,579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55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24,035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540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Apr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23,993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22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26,106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622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30,367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154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34,248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73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34,545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15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26,324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63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25,570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423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23,557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497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23,356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889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9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9654"/>
            <a:ext cx="11438088" cy="447450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Rata-rata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per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D16E0-7E7A-73A7-0F5E-F4A5B7E1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02" y="2987040"/>
            <a:ext cx="7189959" cy="341788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7E4181-B1B1-2D8D-9524-B969EBFA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73503"/>
              </p:ext>
            </p:extLst>
          </p:nvPr>
        </p:nvGraphicFramePr>
        <p:xfrm>
          <a:off x="1287937" y="3189124"/>
          <a:ext cx="230632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68834056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86741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Day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58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45,399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676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Tuesday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46,099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906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46,496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761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46,372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493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48,180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320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44,570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24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40,079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ubai Medium" panose="020B0603030403030204" pitchFamily="34" charset="-78"/>
                        <a:cs typeface="Dubai Medium" panose="020B0603030403030204" pitchFamily="34" charset="-7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79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7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B00DD-9021-CA1A-0159-E9A79D90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4" y="3615991"/>
            <a:ext cx="7283304" cy="28244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2387600"/>
            <a:ext cx="6378408" cy="4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Rata-rata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per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080DB56-4E4E-6A06-87D9-185E618C7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86339"/>
              </p:ext>
            </p:extLst>
          </p:nvPr>
        </p:nvGraphicFramePr>
        <p:xfrm>
          <a:off x="7605978" y="2076966"/>
          <a:ext cx="4321864" cy="4363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466">
                  <a:extLst>
                    <a:ext uri="{9D8B030D-6E8A-4147-A177-3AD203B41FA5}">
                      <a16:colId xmlns:a16="http://schemas.microsoft.com/office/drawing/2014/main" val="3212151998"/>
                    </a:ext>
                  </a:extLst>
                </a:gridCol>
                <a:gridCol w="1080466">
                  <a:extLst>
                    <a:ext uri="{9D8B030D-6E8A-4147-A177-3AD203B41FA5}">
                      <a16:colId xmlns:a16="http://schemas.microsoft.com/office/drawing/2014/main" val="3691435465"/>
                    </a:ext>
                  </a:extLst>
                </a:gridCol>
                <a:gridCol w="1080466">
                  <a:extLst>
                    <a:ext uri="{9D8B030D-6E8A-4147-A177-3AD203B41FA5}">
                      <a16:colId xmlns:a16="http://schemas.microsoft.com/office/drawing/2014/main" val="4145920470"/>
                    </a:ext>
                  </a:extLst>
                </a:gridCol>
                <a:gridCol w="1080466">
                  <a:extLst>
                    <a:ext uri="{9D8B030D-6E8A-4147-A177-3AD203B41FA5}">
                      <a16:colId xmlns:a16="http://schemas.microsoft.com/office/drawing/2014/main" val="2710243128"/>
                    </a:ext>
                  </a:extLst>
                </a:gridCol>
              </a:tblGrid>
              <a:tr h="305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Hour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Hour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Dubai Medium" panose="020B0603030403030204" pitchFamily="34" charset="-78"/>
                          <a:cs typeface="Dubai Medium" panose="020B0603030403030204" pitchFamily="34" charset="-78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3418262"/>
                  </a:ext>
                </a:extLst>
              </a:tr>
              <a:tr h="3688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062923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16,747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337012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9119763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1641453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9478187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620376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20,169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3151646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6543543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3898981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7530484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3283048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306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1788160"/>
            <a:ext cx="11029616" cy="482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Hubungan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libur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nasional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dengan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(2016)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chemeClr val="tx1"/>
                </a:solidFill>
              </a:rPr>
              <a:t>Tingkat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justru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rendah</a:t>
            </a:r>
            <a:r>
              <a:rPr lang="en-US" sz="2000" b="1" dirty="0">
                <a:solidFill>
                  <a:schemeClr val="tx1"/>
                </a:solidFill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</a:rPr>
              <a:t>beberapa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libur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nasional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seperti</a:t>
            </a:r>
            <a:r>
              <a:rPr lang="en-US" sz="2000" b="1" dirty="0">
                <a:solidFill>
                  <a:schemeClr val="tx1"/>
                </a:solidFill>
              </a:rPr>
              <a:t> Thanksgiving dan Natal.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498FE-0D16-1539-DA0F-1345A685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90" y="3291840"/>
            <a:ext cx="10458083" cy="35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1788160"/>
            <a:ext cx="11029616" cy="482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Hubungan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libur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nasional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dengan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(2017)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Begitu</a:t>
            </a:r>
            <a:r>
              <a:rPr lang="en-US" sz="2000" b="1" dirty="0">
                <a:solidFill>
                  <a:schemeClr val="tx1"/>
                </a:solidFill>
              </a:rPr>
              <a:t> pula </a:t>
            </a:r>
            <a:r>
              <a:rPr lang="en-US" sz="2000" b="1" dirty="0" err="1">
                <a:solidFill>
                  <a:schemeClr val="tx1"/>
                </a:solidFill>
              </a:rPr>
              <a:t>dengan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tahun</a:t>
            </a:r>
            <a:r>
              <a:rPr lang="en-US" sz="2000" b="1" dirty="0">
                <a:solidFill>
                  <a:schemeClr val="tx1"/>
                </a:solidFill>
              </a:rPr>
              <a:t> 2017,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hukum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umumnya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rendah</a:t>
            </a:r>
            <a:r>
              <a:rPr lang="en-US" sz="2000" b="1" dirty="0">
                <a:solidFill>
                  <a:schemeClr val="tx1"/>
                </a:solidFill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</a:rPr>
              <a:t>hari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libur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nasional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A946-A7BC-1F01-6F73-2C888213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36" y="3302000"/>
            <a:ext cx="1043254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1788160"/>
            <a:ext cx="11029616" cy="482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Tingkat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pada </a:t>
            </a:r>
            <a:r>
              <a:rPr lang="en-US" sz="2400" b="1" dirty="0" err="1">
                <a:solidFill>
                  <a:schemeClr val="tx1"/>
                </a:solidFill>
              </a:rPr>
              <a:t>setiap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district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Roxbury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Dorchester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South End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B25C6-807F-E9EA-E463-2320D17C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86" y="2399893"/>
            <a:ext cx="6363027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err="1"/>
              <a:t>kesimpulan</a:t>
            </a:r>
            <a:r>
              <a:rPr lang="en-US" sz="3600" dirty="0"/>
              <a:t> 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2092960"/>
            <a:ext cx="11029616" cy="452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Dari </a:t>
            </a:r>
            <a:r>
              <a:rPr lang="en-US" sz="2400" b="1" dirty="0" err="1">
                <a:solidFill>
                  <a:schemeClr val="tx1"/>
                </a:solidFill>
              </a:rPr>
              <a:t>analisis</a:t>
            </a:r>
            <a:r>
              <a:rPr lang="en-US" sz="2400" b="1" dirty="0">
                <a:solidFill>
                  <a:schemeClr val="tx1"/>
                </a:solidFill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</a:rPr>
              <a:t>telah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dilakukan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dapat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diambil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kesimpulan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sebagai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berikut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Dari 317,195 data yang </a:t>
            </a:r>
            <a:r>
              <a:rPr lang="en-US" sz="2400" b="1" dirty="0" err="1">
                <a:solidFill>
                  <a:schemeClr val="tx1"/>
                </a:solidFill>
              </a:rPr>
              <a:t>dimiliki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hanya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memiliki</a:t>
            </a:r>
            <a:r>
              <a:rPr lang="en-US" sz="2400" b="1" dirty="0">
                <a:solidFill>
                  <a:schemeClr val="tx1"/>
                </a:solidFill>
              </a:rPr>
              <a:t> 280,891 </a:t>
            </a:r>
            <a:r>
              <a:rPr lang="en-US" sz="2400" b="1" dirty="0" err="1">
                <a:solidFill>
                  <a:schemeClr val="tx1"/>
                </a:solidFill>
              </a:rPr>
              <a:t>kejadian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Ini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artinya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dalam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satu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kasus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tindakan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Maksudnya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adalah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terdapat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beberapa</a:t>
            </a:r>
            <a:r>
              <a:rPr lang="en-US" sz="2400" b="1" dirty="0">
                <a:solidFill>
                  <a:schemeClr val="tx1"/>
                </a:solidFill>
              </a:rPr>
              <a:t> "</a:t>
            </a:r>
            <a:r>
              <a:rPr lang="en-US" sz="2400" b="1" dirty="0" err="1">
                <a:solidFill>
                  <a:schemeClr val="tx1"/>
                </a:solidFill>
              </a:rPr>
              <a:t>Incident_ID</a:t>
            </a:r>
            <a:r>
              <a:rPr lang="en-US" sz="2400" b="1" dirty="0">
                <a:solidFill>
                  <a:schemeClr val="tx1"/>
                </a:solidFill>
              </a:rPr>
              <a:t>" </a:t>
            </a:r>
            <a:r>
              <a:rPr lang="en-US" sz="2400" b="1" dirty="0" err="1">
                <a:solidFill>
                  <a:schemeClr val="tx1"/>
                </a:solidFill>
              </a:rPr>
              <a:t>dengan</a:t>
            </a:r>
            <a:r>
              <a:rPr lang="en-US" sz="2400" b="1" dirty="0">
                <a:solidFill>
                  <a:schemeClr val="tx1"/>
                </a:solidFill>
              </a:rPr>
              <a:t> "</a:t>
            </a:r>
            <a:r>
              <a:rPr lang="en-US" sz="2400" b="1" dirty="0" err="1">
                <a:solidFill>
                  <a:schemeClr val="tx1"/>
                </a:solidFill>
              </a:rPr>
              <a:t>Offense_Code_Group</a:t>
            </a:r>
            <a:r>
              <a:rPr lang="en-US" sz="2400" b="1" dirty="0">
                <a:solidFill>
                  <a:schemeClr val="tx1"/>
                </a:solidFill>
              </a:rPr>
              <a:t>" </a:t>
            </a:r>
            <a:r>
              <a:rPr lang="en-US" sz="2400" b="1" dirty="0" err="1">
                <a:solidFill>
                  <a:schemeClr val="tx1"/>
                </a:solidFill>
              </a:rPr>
              <a:t>berbeda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i="1" dirty="0">
                <a:solidFill>
                  <a:schemeClr val="tx1"/>
                </a:solidFill>
              </a:rPr>
              <a:t>Motor Vehicle Accident Response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menjadi</a:t>
            </a:r>
            <a:r>
              <a:rPr lang="en-US" sz="2400" b="1" dirty="0">
                <a:solidFill>
                  <a:schemeClr val="tx1"/>
                </a:solidFill>
              </a:rPr>
              <a:t> "</a:t>
            </a:r>
            <a:r>
              <a:rPr lang="en-US" sz="2400" b="1" dirty="0" err="1">
                <a:solidFill>
                  <a:schemeClr val="tx1"/>
                </a:solidFill>
              </a:rPr>
              <a:t>Offense_Code_Group</a:t>
            </a:r>
            <a:r>
              <a:rPr lang="en-US" sz="2400" b="1" dirty="0">
                <a:solidFill>
                  <a:schemeClr val="tx1"/>
                </a:solidFill>
              </a:rPr>
              <a:t>" yang paling </a:t>
            </a:r>
            <a:r>
              <a:rPr lang="en-US" sz="2400" b="1" dirty="0" err="1">
                <a:solidFill>
                  <a:schemeClr val="tx1"/>
                </a:solidFill>
              </a:rPr>
              <a:t>sering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dalam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kurun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waktu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Juni</a:t>
            </a:r>
            <a:r>
              <a:rPr lang="en-US" sz="2400" b="1" dirty="0">
                <a:solidFill>
                  <a:schemeClr val="tx1"/>
                </a:solidFill>
              </a:rPr>
              <a:t> 2015 </a:t>
            </a:r>
            <a:r>
              <a:rPr lang="en-US" sz="2400" b="1" dirty="0" err="1">
                <a:solidFill>
                  <a:schemeClr val="tx1"/>
                </a:solidFill>
              </a:rPr>
              <a:t>hingga</a:t>
            </a:r>
            <a:r>
              <a:rPr lang="en-US" sz="2400" b="1" dirty="0">
                <a:solidFill>
                  <a:schemeClr val="tx1"/>
                </a:solidFill>
              </a:rPr>
              <a:t> September 2018. 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 err="1">
                <a:solidFill>
                  <a:schemeClr val="tx1"/>
                </a:solidFill>
              </a:rPr>
              <a:t>Jumlah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2015 dan 2018 </a:t>
            </a:r>
            <a:r>
              <a:rPr lang="en-US" sz="2400" b="1" dirty="0" err="1">
                <a:solidFill>
                  <a:schemeClr val="tx1"/>
                </a:solidFill>
              </a:rPr>
              <a:t>tidak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akurat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karena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memiliki</a:t>
            </a:r>
            <a:r>
              <a:rPr lang="en-US" sz="2400" b="1" dirty="0">
                <a:solidFill>
                  <a:schemeClr val="tx1"/>
                </a:solidFill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</a:rPr>
              <a:t>dalam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beberapa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saja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sedangkan</a:t>
            </a:r>
            <a:r>
              <a:rPr lang="en-US" sz="2400" b="1" dirty="0">
                <a:solidFill>
                  <a:schemeClr val="tx1"/>
                </a:solidFill>
              </a:rPr>
              <a:t> 2016 dan 2017 </a:t>
            </a:r>
            <a:r>
              <a:rPr lang="en-US" sz="2400" b="1" dirty="0" err="1">
                <a:solidFill>
                  <a:schemeClr val="tx1"/>
                </a:solidFill>
              </a:rPr>
              <a:t>memiliki</a:t>
            </a:r>
            <a:r>
              <a:rPr lang="en-US" sz="2400" b="1" dirty="0">
                <a:solidFill>
                  <a:schemeClr val="tx1"/>
                </a:solidFill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</a:rPr>
              <a:t>lengkap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Januari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hingga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Desember</a:t>
            </a:r>
            <a:r>
              <a:rPr lang="en-US" sz="2400" b="1" dirty="0">
                <a:solidFill>
                  <a:schemeClr val="tx1"/>
                </a:solidFill>
              </a:rPr>
              <a:t>. Oleh </a:t>
            </a:r>
            <a:r>
              <a:rPr lang="en-US" sz="2400" b="1" dirty="0" err="1">
                <a:solidFill>
                  <a:schemeClr val="tx1"/>
                </a:solidFill>
              </a:rPr>
              <a:t>karena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itu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wajar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jika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tingkat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kejahatan</a:t>
            </a:r>
            <a:r>
              <a:rPr lang="en-US" sz="2400" b="1" dirty="0">
                <a:solidFill>
                  <a:schemeClr val="tx1"/>
                </a:solidFill>
              </a:rPr>
              <a:t> pada </a:t>
            </a:r>
            <a:r>
              <a:rPr lang="en-US" sz="2400" b="1" dirty="0" err="1">
                <a:solidFill>
                  <a:schemeClr val="tx1"/>
                </a:solidFill>
              </a:rPr>
              <a:t>tahun</a:t>
            </a:r>
            <a:r>
              <a:rPr lang="en-US" sz="2400" b="1" dirty="0">
                <a:solidFill>
                  <a:schemeClr val="tx1"/>
                </a:solidFill>
              </a:rPr>
              <a:t> 2015 dan 2018 </a:t>
            </a:r>
            <a:r>
              <a:rPr lang="en-US" sz="2400" b="1" dirty="0" err="1">
                <a:solidFill>
                  <a:schemeClr val="tx1"/>
                </a:solidFill>
              </a:rPr>
              <a:t>lebih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rendah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dari</a:t>
            </a:r>
            <a:r>
              <a:rPr lang="en-US" sz="2400" b="1" dirty="0">
                <a:solidFill>
                  <a:schemeClr val="tx1"/>
                </a:solidFill>
              </a:rPr>
              <a:t> 2016, </a:t>
            </a:r>
            <a:r>
              <a:rPr lang="en-US" sz="2400" b="1" dirty="0" err="1">
                <a:solidFill>
                  <a:schemeClr val="tx1"/>
                </a:solidFill>
              </a:rPr>
              <a:t>walaupun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belum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tentu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sama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atau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lebih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bila</a:t>
            </a:r>
            <a:r>
              <a:rPr lang="en-US" sz="2400" b="1" dirty="0">
                <a:solidFill>
                  <a:schemeClr val="tx1"/>
                </a:solidFill>
              </a:rPr>
              <a:t> data </a:t>
            </a:r>
            <a:r>
              <a:rPr lang="en-US" sz="2400" b="1" i="1" dirty="0">
                <a:solidFill>
                  <a:schemeClr val="tx1"/>
                </a:solidFill>
              </a:rPr>
              <a:t>full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Januari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hingga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Desember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 err="1">
                <a:solidFill>
                  <a:schemeClr val="tx1"/>
                </a:solidFill>
              </a:rPr>
              <a:t>Kategori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tertinggi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selalu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sama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setiap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tahunnya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yaitu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Motor Vehicle Accident Response.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AutoNum type="arabicPeriod"/>
            </a:pP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paling </a:t>
            </a:r>
            <a:r>
              <a:rPr lang="en-US" sz="2400" b="1" dirty="0" err="1">
                <a:solidFill>
                  <a:schemeClr val="tx1"/>
                </a:solidFill>
              </a:rPr>
              <a:t>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pada </a:t>
            </a:r>
            <a:r>
              <a:rPr lang="en-US" sz="2400" b="1" dirty="0" err="1">
                <a:solidFill>
                  <a:schemeClr val="tx1"/>
                </a:solidFill>
              </a:rPr>
              <a:t>bulan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Agustus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Perlu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diingat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bahwa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Juni</a:t>
            </a:r>
            <a:r>
              <a:rPr lang="en-US" sz="2400" b="1" dirty="0">
                <a:solidFill>
                  <a:schemeClr val="tx1"/>
                </a:solidFill>
              </a:rPr>
              <a:t> - September pada data </a:t>
            </a:r>
            <a:r>
              <a:rPr lang="en-US" sz="2400" b="1" dirty="0" err="1">
                <a:solidFill>
                  <a:schemeClr val="tx1"/>
                </a:solidFill>
              </a:rPr>
              <a:t>ada</a:t>
            </a:r>
            <a:r>
              <a:rPr lang="en-US" sz="2400" b="1" dirty="0">
                <a:solidFill>
                  <a:schemeClr val="tx1"/>
                </a:solidFill>
              </a:rPr>
              <a:t> 4 kali (2015 - 2018), </a:t>
            </a:r>
            <a:r>
              <a:rPr lang="en-US" sz="2400" b="1" dirty="0" err="1">
                <a:solidFill>
                  <a:schemeClr val="tx1"/>
                </a:solidFill>
              </a:rPr>
              <a:t>sedangkan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lainnya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hanya</a:t>
            </a:r>
            <a:r>
              <a:rPr lang="en-US" sz="2400" b="1" dirty="0">
                <a:solidFill>
                  <a:schemeClr val="tx1"/>
                </a:solidFill>
              </a:rPr>
              <a:t> 3 kali (</a:t>
            </a:r>
            <a:r>
              <a:rPr lang="en-US" sz="2400" b="1" dirty="0" err="1">
                <a:solidFill>
                  <a:schemeClr val="tx1"/>
                </a:solidFill>
              </a:rPr>
              <a:t>Januari</a:t>
            </a:r>
            <a:r>
              <a:rPr lang="en-US" sz="2400" b="1" dirty="0">
                <a:solidFill>
                  <a:schemeClr val="tx1"/>
                </a:solidFill>
              </a:rPr>
              <a:t> - Mei </a:t>
            </a:r>
            <a:r>
              <a:rPr lang="en-US" sz="2400" b="1" dirty="0" err="1">
                <a:solidFill>
                  <a:schemeClr val="tx1"/>
                </a:solidFill>
              </a:rPr>
              <a:t>hanya</a:t>
            </a:r>
            <a:r>
              <a:rPr lang="en-US" sz="2400" b="1" dirty="0">
                <a:solidFill>
                  <a:schemeClr val="tx1"/>
                </a:solidFill>
              </a:rPr>
              <a:t> 2016 - 2018 dan </a:t>
            </a:r>
            <a:r>
              <a:rPr lang="en-US" sz="2400" b="1" dirty="0" err="1">
                <a:solidFill>
                  <a:schemeClr val="tx1"/>
                </a:solidFill>
              </a:rPr>
              <a:t>Oktober</a:t>
            </a:r>
            <a:r>
              <a:rPr lang="en-US" sz="2400" b="1" dirty="0">
                <a:solidFill>
                  <a:schemeClr val="tx1"/>
                </a:solidFill>
              </a:rPr>
              <a:t> - </a:t>
            </a:r>
            <a:r>
              <a:rPr lang="en-US" sz="2400" b="1" dirty="0" err="1">
                <a:solidFill>
                  <a:schemeClr val="tx1"/>
                </a:solidFill>
              </a:rPr>
              <a:t>Desember</a:t>
            </a:r>
            <a:r>
              <a:rPr lang="en-US" sz="2400" b="1" dirty="0">
                <a:solidFill>
                  <a:schemeClr val="tx1"/>
                </a:solidFill>
              </a:rPr>
              <a:t> pada 2015 - 2017). Oleh </a:t>
            </a:r>
            <a:r>
              <a:rPr lang="en-US" sz="2400" b="1" dirty="0" err="1">
                <a:solidFill>
                  <a:schemeClr val="tx1"/>
                </a:solidFill>
              </a:rPr>
              <a:t>karena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itu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dibutuhkan</a:t>
            </a:r>
            <a:r>
              <a:rPr lang="en-US" sz="2400" b="1" dirty="0">
                <a:solidFill>
                  <a:schemeClr val="tx1"/>
                </a:solidFill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</a:rPr>
              <a:t>Januari</a:t>
            </a:r>
            <a:r>
              <a:rPr lang="en-US" sz="2400" b="1" dirty="0">
                <a:solidFill>
                  <a:schemeClr val="tx1"/>
                </a:solidFill>
              </a:rPr>
              <a:t> - Mei 2015 dan </a:t>
            </a:r>
            <a:r>
              <a:rPr lang="en-US" sz="2400" b="1" dirty="0" err="1">
                <a:solidFill>
                  <a:schemeClr val="tx1"/>
                </a:solidFill>
              </a:rPr>
              <a:t>Oktober</a:t>
            </a:r>
            <a:r>
              <a:rPr lang="en-US" sz="2400" b="1" dirty="0">
                <a:solidFill>
                  <a:schemeClr val="tx1"/>
                </a:solidFill>
              </a:rPr>
              <a:t> - </a:t>
            </a:r>
            <a:r>
              <a:rPr lang="en-US" sz="2400" b="1" dirty="0" err="1">
                <a:solidFill>
                  <a:schemeClr val="tx1"/>
                </a:solidFill>
              </a:rPr>
              <a:t>Desember</a:t>
            </a:r>
            <a:r>
              <a:rPr lang="en-US" sz="2400" b="1" dirty="0">
                <a:solidFill>
                  <a:schemeClr val="tx1"/>
                </a:solidFill>
              </a:rPr>
              <a:t> 2018 </a:t>
            </a:r>
            <a:r>
              <a:rPr lang="en-US" sz="2400" b="1" dirty="0" err="1">
                <a:solidFill>
                  <a:schemeClr val="tx1"/>
                </a:solidFill>
              </a:rPr>
              <a:t>untuk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memastikan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ini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3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err="1"/>
              <a:t>kesimpulan</a:t>
            </a:r>
            <a:r>
              <a:rPr lang="en-US" sz="3600" dirty="0"/>
              <a:t>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2092960"/>
            <a:ext cx="11029616" cy="452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paling </a:t>
            </a:r>
            <a:r>
              <a:rPr lang="en-US" sz="2400" b="1" dirty="0" err="1">
                <a:solidFill>
                  <a:schemeClr val="tx1"/>
                </a:solidFill>
              </a:rPr>
              <a:t>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di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Jumat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paling </a:t>
            </a:r>
            <a:r>
              <a:rPr lang="en-US" sz="2400" b="1" dirty="0" err="1">
                <a:solidFill>
                  <a:schemeClr val="tx1"/>
                </a:solidFill>
              </a:rPr>
              <a:t>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pada jam 16:00-18:59. </a:t>
            </a:r>
            <a:r>
              <a:rPr lang="en-US" sz="2400" b="1" dirty="0" err="1">
                <a:solidFill>
                  <a:schemeClr val="tx1"/>
                </a:solidFill>
              </a:rPr>
              <a:t>Perlu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dilihat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lebih</a:t>
            </a:r>
            <a:r>
              <a:rPr lang="en-US" sz="2400" b="1" dirty="0">
                <a:solidFill>
                  <a:schemeClr val="tx1"/>
                </a:solidFill>
              </a:rPr>
              <a:t> detail </a:t>
            </a:r>
            <a:r>
              <a:rPr lang="en-US" sz="2400" b="1" dirty="0" err="1">
                <a:solidFill>
                  <a:schemeClr val="tx1"/>
                </a:solidFill>
              </a:rPr>
              <a:t>jenis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untuk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mengetahui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apakah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ada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hubungannya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dengan</a:t>
            </a:r>
            <a:r>
              <a:rPr lang="en-US" sz="2400" b="1" dirty="0">
                <a:solidFill>
                  <a:schemeClr val="tx1"/>
                </a:solidFill>
              </a:rPr>
              <a:t> jam </a:t>
            </a:r>
            <a:r>
              <a:rPr lang="en-US" sz="2400" b="1" dirty="0" err="1">
                <a:solidFill>
                  <a:schemeClr val="tx1"/>
                </a:solidFill>
              </a:rPr>
              <a:t>pulang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kerja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  <a:r>
              <a:rPr lang="en-US" sz="2400" b="1" i="1" dirty="0">
                <a:solidFill>
                  <a:schemeClr val="tx1"/>
                </a:solidFill>
              </a:rPr>
              <a:t>rush hour</a:t>
            </a:r>
            <a:r>
              <a:rPr lang="en-US" sz="2400" b="1" dirty="0">
                <a:solidFill>
                  <a:schemeClr val="tx1"/>
                </a:solidFill>
              </a:rPr>
              <a:t>) di mana orang </a:t>
            </a:r>
            <a:r>
              <a:rPr lang="en-US" sz="2400" b="1" dirty="0" err="1">
                <a:solidFill>
                  <a:schemeClr val="tx1"/>
                </a:solidFill>
              </a:rPr>
              <a:t>lelah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setelah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seharian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bekerja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en-US" sz="2400" b="1" dirty="0" err="1">
                <a:solidFill>
                  <a:schemeClr val="tx1"/>
                </a:solidFill>
              </a:rPr>
              <a:t>Hubungan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antara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libur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nasional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dengan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jumlah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dapat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disimpulkan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Beberapa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kejahatan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tinggi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pada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libur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nasional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namun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sedikit</a:t>
            </a:r>
            <a:r>
              <a:rPr lang="en-US" sz="2400" b="1" dirty="0">
                <a:solidFill>
                  <a:schemeClr val="tx1"/>
                </a:solidFill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</a:rPr>
              <a:t>kejadian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menurun</a:t>
            </a:r>
            <a:r>
              <a:rPr lang="en-US" sz="2400" b="1" dirty="0">
                <a:solidFill>
                  <a:schemeClr val="tx1"/>
                </a:solidFill>
              </a:rPr>
              <a:t> pada </a:t>
            </a:r>
            <a:r>
              <a:rPr lang="en-US" sz="2400" b="1" dirty="0" err="1">
                <a:solidFill>
                  <a:schemeClr val="tx1"/>
                </a:solidFill>
              </a:rPr>
              <a:t>hari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libur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nasional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seperti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ketika</a:t>
            </a:r>
            <a:r>
              <a:rPr lang="en-US" sz="2400" b="1" dirty="0">
                <a:solidFill>
                  <a:schemeClr val="tx1"/>
                </a:solidFill>
              </a:rPr>
              <a:t> Thanksgiving dan Natal.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en-US" sz="2400" b="1" i="1" dirty="0">
                <a:solidFill>
                  <a:schemeClr val="tx1"/>
                </a:solidFill>
              </a:rPr>
              <a:t>District </a:t>
            </a:r>
            <a:r>
              <a:rPr lang="en-US" sz="2400" b="1" dirty="0" err="1">
                <a:solidFill>
                  <a:schemeClr val="tx1"/>
                </a:solidFill>
              </a:rPr>
              <a:t>dengan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kasus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terdapat</a:t>
            </a:r>
            <a:r>
              <a:rPr lang="en-US" sz="2400" b="1" dirty="0">
                <a:solidFill>
                  <a:schemeClr val="tx1"/>
                </a:solidFill>
              </a:rPr>
              <a:t> di Roxbury.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en-US" sz="2400" b="1" dirty="0" err="1">
                <a:solidFill>
                  <a:schemeClr val="tx1"/>
                </a:solidFill>
              </a:rPr>
              <a:t>Dibutuhkan</a:t>
            </a:r>
            <a:r>
              <a:rPr lang="en-US" sz="2400" b="1" dirty="0">
                <a:solidFill>
                  <a:schemeClr val="tx1"/>
                </a:solidFill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</a:rPr>
              <a:t>lebih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banyak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untuk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mengetahui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bagaimana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trend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di Boston </a:t>
            </a:r>
            <a:r>
              <a:rPr lang="en-US" sz="2400" b="1" dirty="0" err="1">
                <a:solidFill>
                  <a:schemeClr val="tx1"/>
                </a:solidFill>
              </a:rPr>
              <a:t>setiap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tahunnya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Seperti</a:t>
            </a:r>
            <a:r>
              <a:rPr lang="en-US" sz="2400" b="1" dirty="0">
                <a:solidFill>
                  <a:schemeClr val="tx1"/>
                </a:solidFill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</a:rPr>
              <a:t>dijelaskan</a:t>
            </a:r>
            <a:r>
              <a:rPr lang="en-US" sz="2400" b="1" dirty="0">
                <a:solidFill>
                  <a:schemeClr val="tx1"/>
                </a:solidFill>
              </a:rPr>
              <a:t> pada point 5, trend </a:t>
            </a:r>
            <a:r>
              <a:rPr lang="en-US" sz="2400" b="1" dirty="0" err="1">
                <a:solidFill>
                  <a:schemeClr val="tx1"/>
                </a:solidFill>
              </a:rPr>
              <a:t>hanya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bisa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dilihat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dari</a:t>
            </a:r>
            <a:r>
              <a:rPr lang="en-US" sz="2400" b="1" dirty="0">
                <a:solidFill>
                  <a:schemeClr val="tx1"/>
                </a:solidFill>
              </a:rPr>
              <a:t> 2016 </a:t>
            </a:r>
            <a:r>
              <a:rPr lang="en-US" sz="2400" b="1" dirty="0" err="1">
                <a:solidFill>
                  <a:schemeClr val="tx1"/>
                </a:solidFill>
              </a:rPr>
              <a:t>hingga</a:t>
            </a:r>
            <a:r>
              <a:rPr lang="en-US" sz="2400" b="1" dirty="0">
                <a:solidFill>
                  <a:schemeClr val="tx1"/>
                </a:solidFill>
              </a:rPr>
              <a:t> 2017. </a:t>
            </a:r>
            <a:r>
              <a:rPr lang="en-US" sz="2400" b="1" dirty="0" err="1">
                <a:solidFill>
                  <a:schemeClr val="tx1"/>
                </a:solidFill>
              </a:rPr>
              <a:t>Apabila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ada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dua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tahun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hasil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kesimpulan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akurat</a:t>
            </a:r>
            <a:r>
              <a:rPr lang="en-US" sz="2400" b="1" dirty="0">
                <a:solidFill>
                  <a:schemeClr val="tx1"/>
                </a:solidFill>
              </a:rPr>
              <a:t>. Oleh </a:t>
            </a:r>
            <a:r>
              <a:rPr lang="en-US" sz="2400" b="1" dirty="0" err="1">
                <a:solidFill>
                  <a:schemeClr val="tx1"/>
                </a:solidFill>
              </a:rPr>
              <a:t>karena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itu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tidak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dapat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disimpulkan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apakah</a:t>
            </a:r>
            <a:r>
              <a:rPr lang="en-US" sz="2400" b="1" dirty="0">
                <a:solidFill>
                  <a:schemeClr val="tx1"/>
                </a:solidFill>
              </a:rPr>
              <a:t> Boston PD </a:t>
            </a:r>
            <a:r>
              <a:rPr lang="en-US" sz="2400" b="1" dirty="0" err="1">
                <a:solidFill>
                  <a:schemeClr val="tx1"/>
                </a:solidFill>
              </a:rPr>
              <a:t>sudah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berhasil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menekan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tindak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kejahatan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atau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atau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belum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6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REKOMENDASI 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1788160"/>
            <a:ext cx="11029616" cy="482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dirty="0" err="1">
                <a:solidFill>
                  <a:schemeClr val="tx1"/>
                </a:solidFill>
              </a:rPr>
              <a:t>Perlu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ditingkatkan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patroli</a:t>
            </a:r>
            <a:r>
              <a:rPr lang="en-US" sz="2000" b="1" dirty="0">
                <a:solidFill>
                  <a:schemeClr val="tx1"/>
                </a:solidFill>
              </a:rPr>
              <a:t> di </a:t>
            </a:r>
            <a:r>
              <a:rPr lang="en-US" sz="2000" b="1" dirty="0" err="1">
                <a:solidFill>
                  <a:schemeClr val="tx1"/>
                </a:solidFill>
              </a:rPr>
              <a:t>jalan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raya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karena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bila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dilihat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data, </a:t>
            </a:r>
            <a:r>
              <a:rPr lang="en-US" sz="2000" b="1" i="1" dirty="0">
                <a:solidFill>
                  <a:schemeClr val="tx1"/>
                </a:solidFill>
              </a:rPr>
              <a:t>Motor Vehicle Accident Response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menjadi</a:t>
            </a:r>
            <a:r>
              <a:rPr lang="en-US" sz="2000" b="1" dirty="0">
                <a:solidFill>
                  <a:schemeClr val="tx1"/>
                </a:solidFill>
              </a:rPr>
              <a:t> yang paling </a:t>
            </a:r>
            <a:r>
              <a:rPr lang="en-US" sz="2000" b="1" dirty="0" err="1">
                <a:solidFill>
                  <a:schemeClr val="tx1"/>
                </a:solidFill>
              </a:rPr>
              <a:t>banyak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terjadi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setiap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tahun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Juni</a:t>
            </a:r>
            <a:r>
              <a:rPr lang="en-US" sz="2000" b="1" dirty="0">
                <a:solidFill>
                  <a:schemeClr val="tx1"/>
                </a:solidFill>
              </a:rPr>
              <a:t> 2015 </a:t>
            </a:r>
            <a:r>
              <a:rPr lang="en-US" sz="2000" b="1" dirty="0" err="1">
                <a:solidFill>
                  <a:schemeClr val="tx1"/>
                </a:solidFill>
              </a:rPr>
              <a:t>hingga</a:t>
            </a:r>
            <a:r>
              <a:rPr lang="en-US" sz="2000" b="1" dirty="0">
                <a:solidFill>
                  <a:schemeClr val="tx1"/>
                </a:solidFill>
              </a:rPr>
              <a:t> September 2018. </a:t>
            </a:r>
            <a:r>
              <a:rPr lang="en-US" sz="2000" b="1" dirty="0" err="1">
                <a:solidFill>
                  <a:schemeClr val="tx1"/>
                </a:solidFill>
              </a:rPr>
              <a:t>Perlu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ditingkatkan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patroli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polisi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berjaga</a:t>
            </a:r>
            <a:r>
              <a:rPr lang="en-US" sz="2000" b="1" dirty="0">
                <a:solidFill>
                  <a:schemeClr val="tx1"/>
                </a:solidFill>
              </a:rPr>
              <a:t> di </a:t>
            </a:r>
            <a:r>
              <a:rPr lang="en-US" sz="2000" b="1" dirty="0" err="1">
                <a:solidFill>
                  <a:schemeClr val="tx1"/>
                </a:solidFill>
              </a:rPr>
              <a:t>jalan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raya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Boston PD </a:t>
            </a:r>
            <a:r>
              <a:rPr lang="en-US" sz="2000" b="1" dirty="0" err="1">
                <a:solidFill>
                  <a:schemeClr val="tx1"/>
                </a:solidFill>
              </a:rPr>
              <a:t>perlu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meningkatkan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jumlah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petugas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kepolisian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serta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paramedik</a:t>
            </a:r>
            <a:r>
              <a:rPr lang="en-US" sz="2000" b="1" dirty="0">
                <a:solidFill>
                  <a:schemeClr val="tx1"/>
                </a:solidFill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</a:rPr>
              <a:t>bulan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Juni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hingga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Agustus</a:t>
            </a:r>
            <a:r>
              <a:rPr lang="en-US" sz="2000" b="1" dirty="0">
                <a:solidFill>
                  <a:schemeClr val="tx1"/>
                </a:solidFill>
              </a:rPr>
              <a:t> dan </a:t>
            </a:r>
            <a:r>
              <a:rPr lang="en-US" sz="2000" b="1" dirty="0" err="1">
                <a:solidFill>
                  <a:schemeClr val="tx1"/>
                </a:solidFill>
              </a:rPr>
              <a:t>memperbanyak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petugas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berpatroli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Hari </a:t>
            </a:r>
            <a:r>
              <a:rPr lang="en-US" sz="2000" b="1" dirty="0" err="1">
                <a:solidFill>
                  <a:schemeClr val="tx1"/>
                </a:solidFill>
              </a:rPr>
              <a:t>Jumat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merupakan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hari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lebih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sibuk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hari-hari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lainnya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bagi</a:t>
            </a:r>
            <a:r>
              <a:rPr lang="en-US" sz="2000" b="1" dirty="0">
                <a:solidFill>
                  <a:schemeClr val="tx1"/>
                </a:solidFill>
              </a:rPr>
              <a:t> Boston PD. Oleh </a:t>
            </a:r>
            <a:r>
              <a:rPr lang="en-US" sz="2000" b="1" dirty="0" err="1">
                <a:solidFill>
                  <a:schemeClr val="tx1"/>
                </a:solidFill>
              </a:rPr>
              <a:t>karena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itu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dibutuhkan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police officer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cukup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mengamankan</a:t>
            </a:r>
            <a:r>
              <a:rPr lang="en-US" sz="2000" b="1" dirty="0">
                <a:solidFill>
                  <a:schemeClr val="tx1"/>
                </a:solidFill>
              </a:rPr>
              <a:t> wilayah Boston.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Jam </a:t>
            </a:r>
            <a:r>
              <a:rPr lang="en-US" sz="2000" b="1" dirty="0" err="1">
                <a:solidFill>
                  <a:schemeClr val="tx1"/>
                </a:solidFill>
              </a:rPr>
              <a:t>pergantian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shift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dilakukan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tidak</a:t>
            </a:r>
            <a:r>
              <a:rPr lang="en-US" sz="2000" b="1" dirty="0">
                <a:solidFill>
                  <a:schemeClr val="tx1"/>
                </a:solidFill>
              </a:rPr>
              <a:t> pada jam </a:t>
            </a:r>
            <a:r>
              <a:rPr lang="en-US" sz="2000" b="1" dirty="0" err="1">
                <a:solidFill>
                  <a:schemeClr val="tx1"/>
                </a:solidFill>
              </a:rPr>
              <a:t>sibuk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terutama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antara</a:t>
            </a:r>
            <a:r>
              <a:rPr lang="en-US" sz="2000" b="1" dirty="0">
                <a:solidFill>
                  <a:schemeClr val="tx1"/>
                </a:solidFill>
              </a:rPr>
              <a:t> jam 4 sore </a:t>
            </a:r>
            <a:r>
              <a:rPr lang="en-US" sz="2000" b="1" dirty="0" err="1">
                <a:solidFill>
                  <a:schemeClr val="tx1"/>
                </a:solidFill>
              </a:rPr>
              <a:t>hingga</a:t>
            </a:r>
            <a:r>
              <a:rPr lang="en-US" sz="2000" b="1" dirty="0">
                <a:solidFill>
                  <a:schemeClr val="tx1"/>
                </a:solidFill>
              </a:rPr>
              <a:t> 8 </a:t>
            </a:r>
            <a:r>
              <a:rPr lang="en-US" sz="2000" b="1" dirty="0" err="1">
                <a:solidFill>
                  <a:schemeClr val="tx1"/>
                </a:solidFill>
              </a:rPr>
              <a:t>malam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Lebih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baik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dilakukan</a:t>
            </a:r>
            <a:r>
              <a:rPr lang="en-US" sz="2000" b="1" dirty="0">
                <a:solidFill>
                  <a:schemeClr val="tx1"/>
                </a:solidFill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</a:rPr>
              <a:t>pagi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ketika</a:t>
            </a:r>
            <a:r>
              <a:rPr lang="en-US" sz="2000" b="1" dirty="0">
                <a:solidFill>
                  <a:schemeClr val="tx1"/>
                </a:solidFill>
              </a:rPr>
              <a:t> jam yang </a:t>
            </a:r>
            <a:r>
              <a:rPr lang="en-US" sz="2000" b="1" dirty="0" err="1">
                <a:solidFill>
                  <a:schemeClr val="tx1"/>
                </a:solidFill>
              </a:rPr>
              <a:t>memiliki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hukum</a:t>
            </a:r>
            <a:r>
              <a:rPr lang="en-US" sz="2000" b="1" dirty="0">
                <a:solidFill>
                  <a:schemeClr val="tx1"/>
                </a:solidFill>
              </a:rPr>
              <a:t> paling </a:t>
            </a:r>
            <a:r>
              <a:rPr lang="en-US" sz="2000" b="1" dirty="0" err="1">
                <a:solidFill>
                  <a:schemeClr val="tx1"/>
                </a:solidFill>
              </a:rPr>
              <a:t>sedikit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56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REKOMENDASI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BE2F9-C309-4738-D3C6-56A51B93A13C}"/>
              </a:ext>
            </a:extLst>
          </p:cNvPr>
          <p:cNvSpPr txBox="1">
            <a:spLocks/>
          </p:cNvSpPr>
          <p:nvPr/>
        </p:nvSpPr>
        <p:spPr>
          <a:xfrm>
            <a:off x="581192" y="1788160"/>
            <a:ext cx="11029616" cy="482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</a:rPr>
              <a:t>Pada </a:t>
            </a:r>
            <a:r>
              <a:rPr lang="en-US" sz="2000" b="1" dirty="0" err="1">
                <a:solidFill>
                  <a:schemeClr val="tx1"/>
                </a:solidFill>
              </a:rPr>
              <a:t>hari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libur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nasional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patroli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petugas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tetap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diperlukan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menjaga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ketertiban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Namun</a:t>
            </a:r>
            <a:r>
              <a:rPr lang="en-US" sz="2000" b="1" dirty="0">
                <a:solidFill>
                  <a:schemeClr val="tx1"/>
                </a:solidFill>
              </a:rPr>
              <a:t>, pada </a:t>
            </a:r>
            <a:r>
              <a:rPr lang="en-US" sz="2000" b="1" dirty="0" err="1">
                <a:solidFill>
                  <a:schemeClr val="tx1"/>
                </a:solidFill>
              </a:rPr>
              <a:t>hari-hari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terjadi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hukum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tinggi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penjagaan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perlu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ditingkatkan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</a:rPr>
              <a:t>Roxbury </a:t>
            </a:r>
            <a:r>
              <a:rPr lang="en-US" sz="2000" b="1" dirty="0" err="1">
                <a:solidFill>
                  <a:schemeClr val="tx1"/>
                </a:solidFill>
              </a:rPr>
              <a:t>perlu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memiliki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lebih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banyak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polisi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karena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memiliki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hukum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terbanyak</a:t>
            </a:r>
            <a:r>
              <a:rPr lang="en-US" sz="2000" b="1" dirty="0">
                <a:solidFill>
                  <a:schemeClr val="tx1"/>
                </a:solidFill>
              </a:rPr>
              <a:t> dan </a:t>
            </a:r>
            <a:r>
              <a:rPr lang="en-US" sz="2000" b="1" dirty="0" err="1">
                <a:solidFill>
                  <a:schemeClr val="tx1"/>
                </a:solidFill>
              </a:rPr>
              <a:t>cukup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signifikan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dibanding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district-district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lainnya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2000" b="1" dirty="0" err="1">
                <a:solidFill>
                  <a:schemeClr val="tx1"/>
                </a:solidFill>
              </a:rPr>
              <a:t>Sosialisasi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masyarakat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bahkan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bisa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dimulai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anak-anak</a:t>
            </a:r>
            <a:r>
              <a:rPr lang="en-US" sz="2000" b="1" dirty="0">
                <a:solidFill>
                  <a:schemeClr val="tx1"/>
                </a:solidFill>
              </a:rPr>
              <a:t> di </a:t>
            </a:r>
            <a:r>
              <a:rPr lang="en-US" sz="2000" b="1" dirty="0" err="1">
                <a:solidFill>
                  <a:schemeClr val="tx1"/>
                </a:solidFill>
              </a:rPr>
              <a:t>sekolah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bahwa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tindakan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hukum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apapun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merusak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hidup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pelaku</a:t>
            </a:r>
            <a:r>
              <a:rPr lang="en-US" sz="2000" b="1" dirty="0">
                <a:solidFill>
                  <a:schemeClr val="tx1"/>
                </a:solidFill>
              </a:rPr>
              <a:t> dan </a:t>
            </a:r>
            <a:r>
              <a:rPr lang="en-US" sz="2000" b="1" dirty="0" err="1">
                <a:solidFill>
                  <a:schemeClr val="tx1"/>
                </a:solidFill>
              </a:rPr>
              <a:t>korbannya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secara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permanen</a:t>
            </a:r>
            <a:r>
              <a:rPr lang="en-US" sz="2000" b="1" dirty="0">
                <a:solidFill>
                  <a:schemeClr val="tx1"/>
                </a:solidFill>
              </a:rPr>
              <a:t>. Korban </a:t>
            </a:r>
            <a:r>
              <a:rPr lang="en-US" sz="2000" b="1" dirty="0" err="1">
                <a:solidFill>
                  <a:schemeClr val="tx1"/>
                </a:solidFill>
              </a:rPr>
              <a:t>mungkin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mendapat</a:t>
            </a:r>
            <a:r>
              <a:rPr lang="en-US" sz="2000" b="1" dirty="0">
                <a:solidFill>
                  <a:schemeClr val="tx1"/>
                </a:solidFill>
              </a:rPr>
              <a:t> PTSD (</a:t>
            </a:r>
            <a:r>
              <a:rPr lang="en-US" sz="2000" b="1" i="1" dirty="0">
                <a:solidFill>
                  <a:schemeClr val="tx1"/>
                </a:solidFill>
              </a:rPr>
              <a:t>Post-Traumatic Stress Disorder</a:t>
            </a:r>
            <a:r>
              <a:rPr lang="en-US" sz="2000" b="1" dirty="0">
                <a:solidFill>
                  <a:schemeClr val="tx1"/>
                </a:solidFill>
              </a:rPr>
              <a:t>), </a:t>
            </a:r>
            <a:r>
              <a:rPr lang="en-US" sz="2000" b="1" i="1" dirty="0">
                <a:solidFill>
                  <a:schemeClr val="tx1"/>
                </a:solidFill>
              </a:rPr>
              <a:t>anxiety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atau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akibat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apapun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kejadian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Sedangkan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pelakunya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clean record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rusak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adanya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catatan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dilakukan</a:t>
            </a:r>
            <a:r>
              <a:rPr lang="en-US" sz="2000" b="1" dirty="0">
                <a:solidFill>
                  <a:schemeClr val="tx1"/>
                </a:solidFill>
              </a:rPr>
              <a:t>. Hal </a:t>
            </a:r>
            <a:r>
              <a:rPr lang="en-US" sz="2000" b="1" dirty="0" err="1">
                <a:solidFill>
                  <a:schemeClr val="tx1"/>
                </a:solidFill>
              </a:rPr>
              <a:t>ini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mempengaruhi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peluang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seseorang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untk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mendapatkan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kerja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atau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melakukan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hidup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secara</a:t>
            </a:r>
            <a:r>
              <a:rPr lang="en-US" sz="2000" b="1" dirty="0">
                <a:solidFill>
                  <a:schemeClr val="tx1"/>
                </a:solidFill>
              </a:rPr>
              <a:t> normal </a:t>
            </a:r>
            <a:r>
              <a:rPr lang="en-US" sz="2000" b="1" dirty="0" err="1">
                <a:solidFill>
                  <a:schemeClr val="tx1"/>
                </a:solidFill>
              </a:rPr>
              <a:t>lainnya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karena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adanya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catatan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pelanggaran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hukum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80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23757-DC8E-E1F2-03B8-9511FCACC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697"/>
          <a:stretch/>
        </p:blipFill>
        <p:spPr>
          <a:xfrm>
            <a:off x="203200" y="2599055"/>
            <a:ext cx="2946400" cy="3143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3510-51B5-3423-C515-C3314CD6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900" y="1727200"/>
            <a:ext cx="8826500" cy="51308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1. Boston </a:t>
            </a:r>
            <a:r>
              <a:rPr lang="en-US" sz="2200" b="1" dirty="0" err="1">
                <a:solidFill>
                  <a:schemeClr val="tx1"/>
                </a:solidFill>
              </a:rPr>
              <a:t>merupakan</a:t>
            </a:r>
            <a:r>
              <a:rPr lang="en-US" sz="2200" b="1" dirty="0">
                <a:solidFill>
                  <a:schemeClr val="tx1"/>
                </a:solidFill>
              </a:rPr>
              <a:t> salah </a:t>
            </a:r>
            <a:r>
              <a:rPr lang="en-US" sz="2200" b="1" dirty="0" err="1">
                <a:solidFill>
                  <a:schemeClr val="tx1"/>
                </a:solidFill>
              </a:rPr>
              <a:t>satu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kota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terbesar</a:t>
            </a:r>
            <a:r>
              <a:rPr lang="en-US" sz="2200" b="1" dirty="0">
                <a:solidFill>
                  <a:schemeClr val="tx1"/>
                </a:solidFill>
              </a:rPr>
              <a:t> di Amerika </a:t>
            </a:r>
            <a:r>
              <a:rPr lang="en-US" sz="2200" b="1" dirty="0" err="1">
                <a:solidFill>
                  <a:schemeClr val="tx1"/>
                </a:solidFill>
              </a:rPr>
              <a:t>Serikat</a:t>
            </a:r>
            <a:r>
              <a:rPr lang="en-US" sz="2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2. </a:t>
            </a:r>
            <a:r>
              <a:rPr lang="en-US" sz="2200" b="1" dirty="0" err="1">
                <a:solidFill>
                  <a:schemeClr val="tx1"/>
                </a:solidFill>
              </a:rPr>
              <a:t>Pelanggaran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hukum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terjadi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kapan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saja</a:t>
            </a:r>
            <a:r>
              <a:rPr lang="en-US" sz="2200" b="1" dirty="0">
                <a:solidFill>
                  <a:schemeClr val="tx1"/>
                </a:solidFill>
              </a:rPr>
              <a:t> dan di mana </a:t>
            </a:r>
            <a:r>
              <a:rPr lang="en-US" sz="2200" b="1" dirty="0" err="1">
                <a:solidFill>
                  <a:schemeClr val="tx1"/>
                </a:solidFill>
              </a:rPr>
              <a:t>saja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tidak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terkecuali</a:t>
            </a:r>
            <a:r>
              <a:rPr lang="en-US" sz="2200" b="1" dirty="0">
                <a:solidFill>
                  <a:schemeClr val="tx1"/>
                </a:solidFill>
              </a:rPr>
              <a:t> di Boston.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3. Boston PD </a:t>
            </a:r>
            <a:r>
              <a:rPr lang="en-US" sz="2200" b="1" dirty="0" err="1">
                <a:solidFill>
                  <a:schemeClr val="tx1"/>
                </a:solidFill>
              </a:rPr>
              <a:t>berkomitmen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untuk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menekan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tingkat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kejahatan</a:t>
            </a:r>
            <a:r>
              <a:rPr lang="en-US" sz="2200" b="1" dirty="0">
                <a:solidFill>
                  <a:schemeClr val="tx1"/>
                </a:solidFill>
              </a:rPr>
              <a:t> di </a:t>
            </a:r>
            <a:r>
              <a:rPr lang="en-US" sz="2200" b="1" dirty="0" err="1">
                <a:solidFill>
                  <a:schemeClr val="tx1"/>
                </a:solidFill>
              </a:rPr>
              <a:t>wilayahnya</a:t>
            </a:r>
            <a:r>
              <a:rPr lang="en-US" sz="2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4. Boston PD </a:t>
            </a:r>
            <a:r>
              <a:rPr lang="en-US" sz="2200" b="1" dirty="0" err="1">
                <a:solidFill>
                  <a:schemeClr val="tx1"/>
                </a:solidFill>
              </a:rPr>
              <a:t>bekerja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sama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dengan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warganya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untuk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menciptakan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kualitas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hidup</a:t>
            </a:r>
            <a:r>
              <a:rPr lang="en-US" sz="2200" b="1" dirty="0">
                <a:solidFill>
                  <a:schemeClr val="tx1"/>
                </a:solidFill>
              </a:rPr>
              <a:t> yang </a:t>
            </a:r>
            <a:r>
              <a:rPr lang="en-US" sz="2200" b="1" dirty="0" err="1">
                <a:solidFill>
                  <a:schemeClr val="tx1"/>
                </a:solidFill>
              </a:rPr>
              <a:t>lebih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baik</a:t>
            </a:r>
            <a:r>
              <a:rPr lang="en-US" sz="2200" b="1" dirty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5. </a:t>
            </a:r>
            <a:r>
              <a:rPr lang="en-US" sz="2200" b="1" dirty="0" err="1">
                <a:solidFill>
                  <a:schemeClr val="tx1"/>
                </a:solidFill>
              </a:rPr>
              <a:t>Pelanggaran</a:t>
            </a:r>
            <a:r>
              <a:rPr lang="en-US" sz="2200" b="1" dirty="0">
                <a:solidFill>
                  <a:schemeClr val="tx1"/>
                </a:solidFill>
              </a:rPr>
              <a:t> yang </a:t>
            </a:r>
            <a:r>
              <a:rPr lang="en-US" sz="2200" b="1" dirty="0" err="1">
                <a:solidFill>
                  <a:schemeClr val="tx1"/>
                </a:solidFill>
              </a:rPr>
              <a:t>pernah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terjadi</a:t>
            </a:r>
            <a:r>
              <a:rPr lang="en-US" sz="2200" b="1" dirty="0">
                <a:solidFill>
                  <a:schemeClr val="tx1"/>
                </a:solidFill>
              </a:rPr>
              <a:t> di Boston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dilihat</a:t>
            </a:r>
            <a:r>
              <a:rPr lang="en-US" sz="2200" b="1" dirty="0">
                <a:solidFill>
                  <a:schemeClr val="tx1"/>
                </a:solidFill>
              </a:rPr>
              <a:t> oleh </a:t>
            </a:r>
            <a:r>
              <a:rPr lang="en-US" sz="2200" b="1" dirty="0" err="1">
                <a:solidFill>
                  <a:schemeClr val="tx1"/>
                </a:solidFill>
              </a:rPr>
              <a:t>siapa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saja</a:t>
            </a:r>
            <a:r>
              <a:rPr lang="en-US" sz="2200" b="1" dirty="0">
                <a:solidFill>
                  <a:schemeClr val="tx1"/>
                </a:solidFill>
              </a:rPr>
              <a:t> dan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diakses</a:t>
            </a:r>
            <a:r>
              <a:rPr lang="en-US" sz="2200" b="1" dirty="0">
                <a:solidFill>
                  <a:schemeClr val="tx1"/>
                </a:solidFill>
              </a:rPr>
              <a:t> di website Analyze Boston.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AC6FD-4733-96B7-3567-3B702BD0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271479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8589C3D-2067-560E-7447-65580DF2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IDENTIFIKASI MASALAH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5F819-BF10-00E9-6F98-181E28B3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190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FF0000"/>
                </a:solidFill>
              </a:rPr>
              <a:t>Bagaimana</a:t>
            </a:r>
            <a:r>
              <a:rPr lang="en-US" sz="3600" b="1" dirty="0">
                <a:solidFill>
                  <a:srgbClr val="FF0000"/>
                </a:solidFill>
              </a:rPr>
              <a:t> trend </a:t>
            </a:r>
            <a:r>
              <a:rPr lang="en-US" sz="3600" b="1" dirty="0" err="1">
                <a:solidFill>
                  <a:srgbClr val="FF0000"/>
                </a:solidFill>
              </a:rPr>
              <a:t>pelanggaran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hukum</a:t>
            </a:r>
            <a:r>
              <a:rPr lang="en-US" sz="3600" b="1" dirty="0">
                <a:solidFill>
                  <a:srgbClr val="FF0000"/>
                </a:solidFill>
              </a:rPr>
              <a:t> di Boston?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Kasus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pelanggaran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hukum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apa</a:t>
            </a:r>
            <a:r>
              <a:rPr lang="en-US" b="1" dirty="0">
                <a:solidFill>
                  <a:schemeClr val="tx1"/>
                </a:solidFill>
              </a:rPr>
              <a:t> yang paling </a:t>
            </a:r>
            <a:r>
              <a:rPr lang="en-US" b="1" dirty="0" err="1">
                <a:solidFill>
                  <a:schemeClr val="tx1"/>
                </a:solidFill>
              </a:rPr>
              <a:t>banyak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terjadi</a:t>
            </a:r>
            <a:r>
              <a:rPr lang="en-US" b="1" dirty="0">
                <a:solidFill>
                  <a:schemeClr val="tx1"/>
                </a:solidFill>
              </a:rPr>
              <a:t> di Boston, MA,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Juni</a:t>
            </a:r>
            <a:r>
              <a:rPr lang="en-US" b="1" dirty="0">
                <a:solidFill>
                  <a:schemeClr val="tx1"/>
                </a:solidFill>
              </a:rPr>
              <a:t> 2015 </a:t>
            </a:r>
            <a:r>
              <a:rPr lang="en-US" b="1" dirty="0" err="1">
                <a:solidFill>
                  <a:schemeClr val="tx1"/>
                </a:solidFill>
              </a:rPr>
              <a:t>hingga</a:t>
            </a:r>
            <a:r>
              <a:rPr lang="en-US" b="1" dirty="0">
                <a:solidFill>
                  <a:schemeClr val="tx1"/>
                </a:solidFill>
              </a:rPr>
              <a:t> September 2018?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Bagaimana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jumlah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pelanggaran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hukum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dilihat</a:t>
            </a:r>
            <a:r>
              <a:rPr lang="en-US" b="1" dirty="0">
                <a:solidFill>
                  <a:schemeClr val="tx1"/>
                </a:solidFill>
              </a:rPr>
              <a:t> per </a:t>
            </a:r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bulan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hari</a:t>
            </a:r>
            <a:r>
              <a:rPr lang="en-US" b="1" dirty="0">
                <a:solidFill>
                  <a:schemeClr val="tx1"/>
                </a:solidFill>
              </a:rPr>
              <a:t>, dan jam?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Apakah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libur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nasional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memengaruhi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jumlah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pelanggaran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hukum</a:t>
            </a:r>
            <a:r>
              <a:rPr lang="en-US" b="1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Distrik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pelanggaran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hukum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terbanyak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42D9-F6BC-3A4A-8E3D-65FC2653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19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Sumber</a:t>
            </a:r>
            <a:r>
              <a:rPr lang="en-US" b="1" dirty="0">
                <a:solidFill>
                  <a:schemeClr val="tx1"/>
                </a:solidFill>
              </a:rPr>
              <a:t> data: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Kaggle – Crimes in Boston</a:t>
            </a:r>
          </a:p>
          <a:p>
            <a:pPr marL="342900" indent="0">
              <a:buNone/>
            </a:pPr>
            <a:r>
              <a:rPr lang="en-US" b="1" dirty="0">
                <a:solidFill>
                  <a:schemeClr val="tx1"/>
                </a:solidFill>
              </a:rPr>
              <a:t>By:  Analyze Boston</a:t>
            </a:r>
          </a:p>
          <a:p>
            <a:pPr marL="342900" indent="0">
              <a:buNone/>
            </a:pPr>
            <a:r>
              <a:rPr lang="en-US" b="1" dirty="0">
                <a:solidFill>
                  <a:schemeClr val="tx1"/>
                </a:solidFill>
              </a:rPr>
              <a:t>https://www.kaggle.com/datasets/AnalyzeBoston/crimes-in-boston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1"/>
                </a:solidFill>
              </a:rPr>
              <a:t>Analyze Boston</a:t>
            </a:r>
          </a:p>
          <a:p>
            <a:pPr marL="342900" indent="0">
              <a:buNone/>
            </a:pPr>
            <a:r>
              <a:rPr lang="en-US" b="1" dirty="0">
                <a:solidFill>
                  <a:schemeClr val="tx1"/>
                </a:solidFill>
              </a:rPr>
              <a:t>Boston Government Official Website</a:t>
            </a:r>
          </a:p>
          <a:p>
            <a:pPr marL="342900" indent="0">
              <a:buNone/>
            </a:pPr>
            <a:r>
              <a:rPr lang="en-US" b="1" dirty="0">
                <a:solidFill>
                  <a:schemeClr val="tx1"/>
                </a:solidFill>
              </a:rPr>
              <a:t>https://data.boston.gov/dataset/crime-incident-reports-august-2015-to-date-source-new-system</a:t>
            </a:r>
          </a:p>
        </p:txBody>
      </p:sp>
      <p:pic>
        <p:nvPicPr>
          <p:cNvPr id="1028" name="Picture 4" descr="Welcome - Analyze Boston">
            <a:extLst>
              <a:ext uri="{FF2B5EF4-FFF2-40B4-BE49-F238E27FC236}">
                <a16:creationId xmlns:a16="http://schemas.microsoft.com/office/drawing/2014/main" id="{4C405CC9-FE37-6531-30C4-5FC8EB01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74" y="5259474"/>
            <a:ext cx="3585633" cy="3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creasing Kaggle Revenue: Analyzing user data to recommend the best new  product | by Eddie Kirkland | Towards Data Science">
            <a:extLst>
              <a:ext uri="{FF2B5EF4-FFF2-40B4-BE49-F238E27FC236}">
                <a16:creationId xmlns:a16="http://schemas.microsoft.com/office/drawing/2014/main" id="{0A952EA5-D9DC-0D18-C774-568A6E93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90" y="2580216"/>
            <a:ext cx="254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42D9-F6BC-3A4A-8E3D-65FC2653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2180496"/>
            <a:ext cx="10615127" cy="43219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Crimes in Boston – Raw Data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Number of Rows : 319,073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Columns : 17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Isi </a:t>
            </a:r>
            <a:r>
              <a:rPr lang="en-US" b="1" dirty="0" err="1">
                <a:solidFill>
                  <a:schemeClr val="tx1"/>
                </a:solidFill>
              </a:rPr>
              <a:t>kolom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chemeClr val="tx1"/>
                </a:solidFill>
              </a:rPr>
              <a:t>mengenai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apa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terjadi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waktu</a:t>
            </a:r>
            <a:r>
              <a:rPr lang="en-US" b="1" dirty="0">
                <a:solidFill>
                  <a:schemeClr val="tx1"/>
                </a:solidFill>
              </a:rPr>
              <a:t>, dan </a:t>
            </a:r>
            <a:r>
              <a:rPr lang="en-US" b="1" dirty="0" err="1">
                <a:solidFill>
                  <a:schemeClr val="tx1"/>
                </a:solidFill>
              </a:rPr>
              <a:t>lokasi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kejadian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C7109-1D2F-CB15-8B15-80E3DC880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7730" y="2945312"/>
            <a:ext cx="2690155" cy="21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2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42D9-F6BC-3A4A-8E3D-65FC2653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0" y="2180496"/>
            <a:ext cx="6988008" cy="43219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Dropped Rows: 1,878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Dropped Columns: 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New Columns: 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Data anomalies: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Mengisi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missing value </a:t>
            </a:r>
            <a:r>
              <a:rPr lang="en-US" b="1" dirty="0">
                <a:solidFill>
                  <a:schemeClr val="tx1"/>
                </a:solidFill>
              </a:rPr>
              <a:t>pada </a:t>
            </a:r>
            <a:r>
              <a:rPr lang="en-US" b="1" dirty="0" err="1">
                <a:solidFill>
                  <a:schemeClr val="tx1"/>
                </a:solidFill>
              </a:rPr>
              <a:t>kolom</a:t>
            </a:r>
            <a:r>
              <a:rPr lang="en-US" b="1" dirty="0">
                <a:solidFill>
                  <a:schemeClr val="tx1"/>
                </a:solidFill>
              </a:rPr>
              <a:t> Shooting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Kategori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ulang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pelanggaran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hukum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UCR Other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5C9B13-812B-CB80-4BD6-BE5777F6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5222" y="2939826"/>
            <a:ext cx="2451417" cy="22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D2BEA-5E25-4198-650E-2E8E874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260" y="5130799"/>
            <a:ext cx="6361473" cy="1286933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ANalisIS</a:t>
            </a:r>
            <a:r>
              <a:rPr lang="en-US" sz="6600" dirty="0">
                <a:solidFill>
                  <a:schemeClr val="bg1"/>
                </a:solidFill>
              </a:rPr>
              <a:t>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A1C45-210B-4668-B088-5BC2D769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8493" y="1561068"/>
            <a:ext cx="2327910" cy="23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2180496"/>
            <a:ext cx="6141340" cy="432190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yang paling </a:t>
            </a:r>
            <a:r>
              <a:rPr lang="en-US" sz="2400" b="1" dirty="0" err="1">
                <a:solidFill>
                  <a:schemeClr val="tx1"/>
                </a:solidFill>
              </a:rPr>
              <a:t>sering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terjadi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  <a:r>
              <a:rPr lang="en-US" sz="2400" b="1" dirty="0" err="1">
                <a:solidFill>
                  <a:schemeClr val="tx1"/>
                </a:solidFill>
              </a:rPr>
              <a:t>Juni</a:t>
            </a:r>
            <a:r>
              <a:rPr lang="en-US" sz="2400" b="1" dirty="0">
                <a:solidFill>
                  <a:schemeClr val="tx1"/>
                </a:solidFill>
              </a:rPr>
              <a:t> 2015 – September 2018)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Motor Vehicle Accident Response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Larceny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Medical Assistance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8ACB-1746-3CB5-BF92-25E3439E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3" y="2033911"/>
            <a:ext cx="4515741" cy="461507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992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6B-71B6-F93B-C2BD-F22E2801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9655"/>
            <a:ext cx="8652933" cy="42672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Rata-rata </a:t>
            </a:r>
            <a:r>
              <a:rPr lang="en-US" sz="2400" b="1" dirty="0" err="1">
                <a:solidFill>
                  <a:schemeClr val="tx1"/>
                </a:solidFill>
              </a:rPr>
              <a:t>pelanggaran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hukum</a:t>
            </a:r>
            <a:r>
              <a:rPr lang="en-US" sz="2400" b="1" dirty="0">
                <a:solidFill>
                  <a:schemeClr val="tx1"/>
                </a:solidFill>
              </a:rPr>
              <a:t> per </a:t>
            </a:r>
            <a:r>
              <a:rPr lang="en-US" sz="2400" b="1" dirty="0" err="1">
                <a:solidFill>
                  <a:schemeClr val="tx1"/>
                </a:solidFill>
              </a:rPr>
              <a:t>tahun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2015 : 53,242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2016 : 98,559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2017 : 100,269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2018 : 65,125 </a:t>
            </a:r>
            <a:r>
              <a:rPr lang="en-US" sz="2000" b="1" dirty="0" err="1">
                <a:solidFill>
                  <a:schemeClr val="tx1"/>
                </a:solidFill>
              </a:rPr>
              <a:t>kasus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68D85E-9816-5D45-426F-834CB5F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i="1" dirty="0"/>
              <a:t>TREND</a:t>
            </a:r>
            <a:r>
              <a:rPr lang="en-US" sz="3600" dirty="0"/>
              <a:t> </a:t>
            </a:r>
            <a:r>
              <a:rPr lang="en-US" sz="3600" dirty="0" err="1"/>
              <a:t>Pelanggaran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D59AF-9D0D-C8E3-2154-F3F4104F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46" y="3658353"/>
            <a:ext cx="7976019" cy="24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48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595</TotalTime>
  <Words>1144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Dubai Medium</vt:lpstr>
      <vt:lpstr>Gill Sans MT</vt:lpstr>
      <vt:lpstr>Wingdings 2</vt:lpstr>
      <vt:lpstr>Dividend</vt:lpstr>
      <vt:lpstr>PowerPoint Presentation</vt:lpstr>
      <vt:lpstr>LATAR BELAKANG</vt:lpstr>
      <vt:lpstr>IDENTIFIKASI MASALAH</vt:lpstr>
      <vt:lpstr>data</vt:lpstr>
      <vt:lpstr>data</vt:lpstr>
      <vt:lpstr>data</vt:lpstr>
      <vt:lpstr>ANalisIS data</vt:lpstr>
      <vt:lpstr>TREND Pelanggaran hukum</vt:lpstr>
      <vt:lpstr>TREND Pelanggaran hukum</vt:lpstr>
      <vt:lpstr>TREND Pelanggaran hukum</vt:lpstr>
      <vt:lpstr>TREND Pelanggaran hukum</vt:lpstr>
      <vt:lpstr>TREND Pelanggaran hukum</vt:lpstr>
      <vt:lpstr>TREND Pelanggaran hukum</vt:lpstr>
      <vt:lpstr>TREND Pelanggaran hukum</vt:lpstr>
      <vt:lpstr>TREND Pelanggaran hukum</vt:lpstr>
      <vt:lpstr>kesimpulan (1)</vt:lpstr>
      <vt:lpstr>kesimpulan (2)</vt:lpstr>
      <vt:lpstr>REKOMENDASI (1)</vt:lpstr>
      <vt:lpstr>REKOMENDASI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 Amalia</dc:creator>
  <cp:lastModifiedBy>Sari Amalia</cp:lastModifiedBy>
  <cp:revision>8</cp:revision>
  <dcterms:created xsi:type="dcterms:W3CDTF">2022-07-29T05:00:01Z</dcterms:created>
  <dcterms:modified xsi:type="dcterms:W3CDTF">2022-07-29T14:56:30Z</dcterms:modified>
</cp:coreProperties>
</file>