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64"/>
  </p:notesMasterIdLst>
  <p:sldIdLst>
    <p:sldId id="283" r:id="rId2"/>
    <p:sldId id="444" r:id="rId3"/>
    <p:sldId id="445" r:id="rId4"/>
    <p:sldId id="446" r:id="rId5"/>
    <p:sldId id="427" r:id="rId6"/>
    <p:sldId id="428" r:id="rId7"/>
    <p:sldId id="429" r:id="rId8"/>
    <p:sldId id="430" r:id="rId9"/>
    <p:sldId id="431" r:id="rId10"/>
    <p:sldId id="432" r:id="rId11"/>
    <p:sldId id="433" r:id="rId12"/>
    <p:sldId id="434" r:id="rId13"/>
    <p:sldId id="435" r:id="rId14"/>
    <p:sldId id="436" r:id="rId15"/>
    <p:sldId id="437" r:id="rId16"/>
    <p:sldId id="438" r:id="rId17"/>
    <p:sldId id="439" r:id="rId18"/>
    <p:sldId id="440" r:id="rId19"/>
    <p:sldId id="441" r:id="rId20"/>
    <p:sldId id="442" r:id="rId21"/>
    <p:sldId id="443" r:id="rId22"/>
    <p:sldId id="447" r:id="rId23"/>
    <p:sldId id="448" r:id="rId24"/>
    <p:sldId id="449" r:id="rId25"/>
    <p:sldId id="450" r:id="rId26"/>
    <p:sldId id="451" r:id="rId27"/>
    <p:sldId id="452" r:id="rId28"/>
    <p:sldId id="453" r:id="rId29"/>
    <p:sldId id="454" r:id="rId30"/>
    <p:sldId id="455" r:id="rId31"/>
    <p:sldId id="456" r:id="rId32"/>
    <p:sldId id="457" r:id="rId33"/>
    <p:sldId id="458" r:id="rId34"/>
    <p:sldId id="459" r:id="rId35"/>
    <p:sldId id="460" r:id="rId36"/>
    <p:sldId id="461" r:id="rId37"/>
    <p:sldId id="462" r:id="rId38"/>
    <p:sldId id="463" r:id="rId39"/>
    <p:sldId id="464" r:id="rId40"/>
    <p:sldId id="465" r:id="rId41"/>
    <p:sldId id="466" r:id="rId42"/>
    <p:sldId id="467" r:id="rId43"/>
    <p:sldId id="468" r:id="rId44"/>
    <p:sldId id="469" r:id="rId45"/>
    <p:sldId id="470" r:id="rId46"/>
    <p:sldId id="471" r:id="rId47"/>
    <p:sldId id="472" r:id="rId48"/>
    <p:sldId id="473" r:id="rId49"/>
    <p:sldId id="474" r:id="rId50"/>
    <p:sldId id="475" r:id="rId51"/>
    <p:sldId id="476" r:id="rId52"/>
    <p:sldId id="477" r:id="rId53"/>
    <p:sldId id="478" r:id="rId54"/>
    <p:sldId id="479" r:id="rId55"/>
    <p:sldId id="480" r:id="rId56"/>
    <p:sldId id="481" r:id="rId57"/>
    <p:sldId id="482" r:id="rId58"/>
    <p:sldId id="483" r:id="rId59"/>
    <p:sldId id="484" r:id="rId60"/>
    <p:sldId id="485" r:id="rId61"/>
    <p:sldId id="486" r:id="rId62"/>
    <p:sldId id="426" r:id="rId63"/>
  </p:sldIdLst>
  <p:sldSz cx="9144000" cy="5143500" type="screen16x9"/>
  <p:notesSz cx="6858000" cy="9144000"/>
  <p:custDataLst>
    <p:tags r:id="rId6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rivers" initials="l" lastIdx="3" clrIdx="0"/>
  <p:cmAuthor id="1" name="Scott Romine" initials="SR" lastIdx="1" clrIdx="1"/>
  <p:cmAuthor id="2" name="mdaswani" initials="m"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176" autoAdjust="0"/>
    <p:restoredTop sz="77020" autoAdjust="0"/>
  </p:normalViewPr>
  <p:slideViewPr>
    <p:cSldViewPr>
      <p:cViewPr varScale="1">
        <p:scale>
          <a:sx n="76" d="100"/>
          <a:sy n="76" d="100"/>
        </p:scale>
        <p:origin x="600" y="72"/>
      </p:cViewPr>
      <p:guideLst>
        <p:guide orient="horz"/>
        <p:guide/>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dgm:t>
        <a:bodyPr/>
        <a:lstStyle/>
        <a:p>
          <a:r>
            <a:rPr lang="en-US" dirty="0" smtClean="0"/>
            <a:t>Lesson 1</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dgm:spPr/>
      <dgm:t>
        <a:bodyPr/>
        <a:lstStyle/>
        <a:p>
          <a:r>
            <a:rPr lang="en-US" dirty="0" smtClean="0"/>
            <a:t>Implementing Design Patterns</a:t>
          </a:r>
          <a:endParaRPr lang="en-US"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DE8A20ED-B8E2-4C21-A26B-AA3A9C5BC628}">
      <dgm:prSet phldrT="[Text]"/>
      <dgm:spPr>
        <a:solidFill>
          <a:schemeClr val="accent5">
            <a:lumMod val="40000"/>
            <a:lumOff val="60000"/>
          </a:schemeClr>
        </a:solidFill>
      </dgm:spPr>
      <dgm:t>
        <a:bodyPr/>
        <a:lstStyle/>
        <a:p>
          <a:r>
            <a:rPr lang="en-US" dirty="0" smtClean="0"/>
            <a:t>Lesson 4</a:t>
          </a:r>
          <a:endParaRPr lang="en-US" dirty="0"/>
        </a:p>
      </dgm:t>
    </dgm:pt>
    <dgm:pt modelId="{C0CBDF5F-CE0A-41F1-872F-D83D036052CE}" type="parTrans" cxnId="{BFE5B3D3-7F00-47E2-8657-CDEAA471E45F}">
      <dgm:prSet/>
      <dgm:spPr/>
      <dgm:t>
        <a:bodyPr/>
        <a:lstStyle/>
        <a:p>
          <a:endParaRPr lang="en-US"/>
        </a:p>
      </dgm:t>
    </dgm:pt>
    <dgm:pt modelId="{6A57F970-7A96-4CA1-8F6C-F1E7E37048AD}" type="sibTrans" cxnId="{BFE5B3D3-7F00-47E2-8657-CDEAA471E45F}">
      <dgm:prSet/>
      <dgm:spPr/>
      <dgm:t>
        <a:bodyPr/>
        <a:lstStyle/>
        <a:p>
          <a:endParaRPr lang="en-US"/>
        </a:p>
      </dgm:t>
    </dgm:pt>
    <dgm:pt modelId="{63A1ED43-AC35-40AD-85BF-17DC05BD0938}">
      <dgm:prSet phldrT="[Text]"/>
      <dgm:spPr>
        <a:solidFill>
          <a:schemeClr val="accent5">
            <a:lumMod val="40000"/>
            <a:lumOff val="60000"/>
          </a:schemeClr>
        </a:solidFill>
      </dgm:spPr>
      <dgm:t>
        <a:bodyPr/>
        <a:lstStyle/>
        <a:p>
          <a:r>
            <a:rPr lang="en-US" dirty="0" smtClean="0"/>
            <a:t>Lesson 2</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dgm:spPr>
        <a:solidFill>
          <a:schemeClr val="accent5">
            <a:lumMod val="40000"/>
            <a:lumOff val="60000"/>
          </a:schemeClr>
        </a:solidFill>
      </dgm:spPr>
      <dgm:t>
        <a:bodyPr/>
        <a:lstStyle/>
        <a:p>
          <a:r>
            <a:rPr lang="en-US" dirty="0" smtClean="0"/>
            <a:t>Using Variables</a:t>
          </a:r>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dgm:spPr/>
      <dgm:t>
        <a:bodyPr/>
        <a:lstStyle/>
        <a:p>
          <a:r>
            <a:rPr lang="en-US" dirty="0" smtClean="0"/>
            <a:t>Communicating Data Between Parallel Loops</a:t>
          </a:r>
          <a:endParaRPr lang="en-US"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a:solidFill>
          <a:schemeClr val="accent5">
            <a:lumMod val="40000"/>
            <a:lumOff val="60000"/>
          </a:schemeClr>
        </a:solidFill>
      </dgm:spPr>
      <dgm:t>
        <a:bodyPr/>
        <a:lstStyle/>
        <a:p>
          <a:r>
            <a:rPr lang="en-US" dirty="0" smtClean="0"/>
            <a:t>Lesson 3</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477044C5-1D51-44A3-89C9-052ED3523E41}">
      <dgm:prSet phldrT="[Text]"/>
      <dgm:spPr/>
      <dgm:t>
        <a:bodyPr/>
        <a:lstStyle/>
        <a:p>
          <a:r>
            <a:rPr lang="en-US" dirty="0" smtClean="0"/>
            <a:t>Controlling the User Interface</a:t>
          </a:r>
          <a:endParaRPr lang="en-US" dirty="0"/>
        </a:p>
      </dgm:t>
    </dgm:pt>
    <dgm:pt modelId="{E5A867D1-3FD8-4A5C-88D7-C28D45A59636}" type="parTrans" cxnId="{D84AA42F-78C6-49B6-8708-98EB8F604C2A}">
      <dgm:prSet/>
      <dgm:spPr/>
      <dgm:t>
        <a:bodyPr/>
        <a:lstStyle/>
        <a:p>
          <a:endParaRPr lang="en-US"/>
        </a:p>
      </dgm:t>
    </dgm:pt>
    <dgm:pt modelId="{749DF233-B93D-45B7-9AE9-68D947D69780}" type="sibTrans" cxnId="{D84AA42F-78C6-49B6-8708-98EB8F604C2A}">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1358874F-6C22-423A-AE19-BF2BDAD459DE}" type="pres">
      <dgm:prSet presAssocID="{DE8A20ED-B8E2-4C21-A26B-AA3A9C5BC628}" presName="boxAndChildren" presStyleCnt="0"/>
      <dgm:spPr/>
      <dgm:t>
        <a:bodyPr/>
        <a:lstStyle/>
        <a:p>
          <a:endParaRPr lang="en-US"/>
        </a:p>
      </dgm:t>
    </dgm:pt>
    <dgm:pt modelId="{67D9205C-B0C7-436D-A517-EE3892A8FFC0}" type="pres">
      <dgm:prSet presAssocID="{DE8A20ED-B8E2-4C21-A26B-AA3A9C5BC628}" presName="parentTextBox" presStyleLbl="node1" presStyleIdx="0" presStyleCnt="4"/>
      <dgm:spPr/>
      <dgm:t>
        <a:bodyPr/>
        <a:lstStyle/>
        <a:p>
          <a:endParaRPr lang="en-US"/>
        </a:p>
      </dgm:t>
    </dgm:pt>
    <dgm:pt modelId="{8E1B657C-65E8-4303-A67C-609EECF6EF25}" type="pres">
      <dgm:prSet presAssocID="{DE8A20ED-B8E2-4C21-A26B-AA3A9C5BC628}" presName="entireBox" presStyleLbl="node1" presStyleIdx="0" presStyleCnt="4"/>
      <dgm:spPr/>
      <dgm:t>
        <a:bodyPr/>
        <a:lstStyle/>
        <a:p>
          <a:endParaRPr lang="en-US"/>
        </a:p>
      </dgm:t>
    </dgm:pt>
    <dgm:pt modelId="{56C653EE-AA0C-4E35-B21A-089F8298FBD4}" type="pres">
      <dgm:prSet presAssocID="{DE8A20ED-B8E2-4C21-A26B-AA3A9C5BC628}" presName="descendantBox" presStyleCnt="0"/>
      <dgm:spPr/>
      <dgm:t>
        <a:bodyPr/>
        <a:lstStyle/>
        <a:p>
          <a:endParaRPr lang="en-US"/>
        </a:p>
      </dgm:t>
    </dgm:pt>
    <dgm:pt modelId="{8F6D97A3-568C-4D42-9F79-089C76ADC77E}" type="pres">
      <dgm:prSet presAssocID="{477044C5-1D51-44A3-89C9-052ED3523E41}" presName="childTextBox" presStyleLbl="fgAccFollowNode1" presStyleIdx="0" presStyleCnt="4">
        <dgm:presLayoutVars>
          <dgm:bulletEnabled val="1"/>
        </dgm:presLayoutVars>
      </dgm:prSet>
      <dgm:spPr/>
      <dgm:t>
        <a:bodyPr/>
        <a:lstStyle/>
        <a:p>
          <a:endParaRPr lang="en-US"/>
        </a:p>
      </dgm:t>
    </dgm:pt>
    <dgm:pt modelId="{C4BDCED5-B51B-420A-BEA2-6C52CAF77143}" type="pres">
      <dgm:prSet presAssocID="{2FF3C745-B3B1-4F02-9F3E-42D47C016259}" presName="sp" presStyleCnt="0"/>
      <dgm:spPr/>
      <dgm:t>
        <a:bodyPr/>
        <a:lstStyle/>
        <a:p>
          <a:endParaRPr lang="en-US"/>
        </a:p>
      </dgm:t>
    </dgm:pt>
    <dgm:pt modelId="{F5DD961D-CF95-4FC5-863B-0212472F390B}" type="pres">
      <dgm:prSet presAssocID="{55C6FB44-A985-45F8-92FB-19BBF542FA67}" presName="arrowAndChildren" presStyleCnt="0"/>
      <dgm:spPr/>
      <dgm:t>
        <a:bodyPr/>
        <a:lstStyle/>
        <a:p>
          <a:endParaRPr lang="en-US"/>
        </a:p>
      </dgm:t>
    </dgm:pt>
    <dgm:pt modelId="{8CD4145B-AF44-4ADE-B18B-5F8C0E4C6282}" type="pres">
      <dgm:prSet presAssocID="{55C6FB44-A985-45F8-92FB-19BBF542FA67}" presName="parentTextArrow" presStyleLbl="node1" presStyleIdx="0" presStyleCnt="4"/>
      <dgm:spPr/>
      <dgm:t>
        <a:bodyPr/>
        <a:lstStyle/>
        <a:p>
          <a:endParaRPr lang="en-US"/>
        </a:p>
      </dgm:t>
    </dgm:pt>
    <dgm:pt modelId="{E552DAC0-216A-4B88-AF1A-937842626E7F}" type="pres">
      <dgm:prSet presAssocID="{55C6FB44-A985-45F8-92FB-19BBF542FA67}" presName="arrow" presStyleLbl="node1" presStyleIdx="1" presStyleCnt="4"/>
      <dgm:spPr/>
      <dgm:t>
        <a:bodyPr/>
        <a:lstStyle/>
        <a:p>
          <a:endParaRPr lang="en-US"/>
        </a:p>
      </dgm:t>
    </dgm:pt>
    <dgm:pt modelId="{2B3D6047-A90B-4B0C-80C1-638354C667A5}" type="pres">
      <dgm:prSet presAssocID="{55C6FB44-A985-45F8-92FB-19BBF542FA67}" presName="descendantArrow" presStyleCnt="0"/>
      <dgm:spPr/>
      <dgm:t>
        <a:bodyPr/>
        <a:lstStyle/>
        <a:p>
          <a:endParaRPr lang="en-US"/>
        </a:p>
      </dgm:t>
    </dgm:pt>
    <dgm:pt modelId="{27BE7760-F6B5-45EE-8956-941501131730}" type="pres">
      <dgm:prSet presAssocID="{82A9D05C-E0FE-4095-808C-36195A639D13}" presName="childTextArrow" presStyleLbl="fgAccFollowNode1" presStyleIdx="1" presStyleCnt="4">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1" presStyleCnt="4"/>
      <dgm:spPr/>
      <dgm:t>
        <a:bodyPr/>
        <a:lstStyle/>
        <a:p>
          <a:endParaRPr lang="en-US"/>
        </a:p>
      </dgm:t>
    </dgm:pt>
    <dgm:pt modelId="{C9E1EBD9-D03D-4086-B7FE-8CD684B69897}" type="pres">
      <dgm:prSet presAssocID="{63A1ED43-AC35-40AD-85BF-17DC05BD0938}" presName="arrow" presStyleLbl="node1" presStyleIdx="2" presStyleCnt="4"/>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2" presStyleCnt="4">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2" presStyleCnt="4"/>
      <dgm:spPr/>
      <dgm:t>
        <a:bodyPr/>
        <a:lstStyle/>
        <a:p>
          <a:endParaRPr lang="en-US"/>
        </a:p>
      </dgm:t>
    </dgm:pt>
    <dgm:pt modelId="{05301027-04BC-4541-BE60-F2A1C22690F8}" type="pres">
      <dgm:prSet presAssocID="{255C46B9-17B6-450C-8E38-9519AD0489EF}" presName="arrow" presStyleLbl="node1" presStyleIdx="3" presStyleCnt="4"/>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3" presStyleCnt="4">
        <dgm:presLayoutVars>
          <dgm:bulletEnabled val="1"/>
        </dgm:presLayoutVars>
      </dgm:prSet>
      <dgm:spPr/>
      <dgm:t>
        <a:bodyPr/>
        <a:lstStyle/>
        <a:p>
          <a:endParaRPr lang="en-US"/>
        </a:p>
      </dgm:t>
    </dgm:pt>
  </dgm:ptLst>
  <dgm:cxnLst>
    <dgm:cxn modelId="{3B73E94B-9D89-4AF4-B5A8-6096EA7C13E9}" srcId="{55C6FB44-A985-45F8-92FB-19BBF542FA67}" destId="{82A9D05C-E0FE-4095-808C-36195A639D13}" srcOrd="0" destOrd="0" parTransId="{8ED82903-5EB5-4BC5-980E-7AF804F15AA6}" sibTransId="{5EABCF8A-42A2-4FDA-B3DC-0A39071E4896}"/>
    <dgm:cxn modelId="{E1316B67-9A9B-4CCF-A22C-C15341DA6BDB}" srcId="{17EBAEB6-D0E6-4EED-B716-2177AE58D86F}" destId="{255C46B9-17B6-450C-8E38-9519AD0489EF}" srcOrd="0" destOrd="0" parTransId="{2A22FD43-3FEA-4931-A58B-4D7F516A8BF7}" sibTransId="{00A008E8-3B88-42C4-8BDD-F43409998BCE}"/>
    <dgm:cxn modelId="{37F3787B-0814-49AB-95B3-1A02F713BB32}" type="presOf" srcId="{DE8A20ED-B8E2-4C21-A26B-AA3A9C5BC628}" destId="{8E1B657C-65E8-4303-A67C-609EECF6EF25}" srcOrd="1" destOrd="0" presId="urn:microsoft.com/office/officeart/2005/8/layout/process4"/>
    <dgm:cxn modelId="{1444396A-1855-40CE-9E72-904741C5DEF4}" type="presOf" srcId="{63A1ED43-AC35-40AD-85BF-17DC05BD0938}" destId="{CF6C6E4E-5B5D-4471-9394-75F54A9377C8}" srcOrd="0" destOrd="0" presId="urn:microsoft.com/office/officeart/2005/8/layout/process4"/>
    <dgm:cxn modelId="{BFE5B3D3-7F00-47E2-8657-CDEAA471E45F}" srcId="{17EBAEB6-D0E6-4EED-B716-2177AE58D86F}" destId="{DE8A20ED-B8E2-4C21-A26B-AA3A9C5BC628}" srcOrd="3" destOrd="0" parTransId="{C0CBDF5F-CE0A-41F1-872F-D83D036052CE}" sibTransId="{6A57F970-7A96-4CA1-8F6C-F1E7E37048AD}"/>
    <dgm:cxn modelId="{44F6D72A-26C3-4E77-A6D6-8CE64EA5ACDA}" srcId="{63A1ED43-AC35-40AD-85BF-17DC05BD0938}" destId="{83622ABD-E064-4BFC-916E-53B83E9021F8}" srcOrd="0" destOrd="0" parTransId="{589CFAA6-E7DA-40E7-BB3A-4677A82BF9D3}" sibTransId="{18EB27F0-7989-42EA-95E0-56291E9DD6C3}"/>
    <dgm:cxn modelId="{55587823-7146-4023-AFAA-3D06412DE442}" srcId="{17EBAEB6-D0E6-4EED-B716-2177AE58D86F}" destId="{55C6FB44-A985-45F8-92FB-19BBF542FA67}" srcOrd="2" destOrd="0" parTransId="{62FE0A38-C78B-408B-BEC0-6DEA44404E07}" sibTransId="{2FF3C745-B3B1-4F02-9F3E-42D47C016259}"/>
    <dgm:cxn modelId="{B578F01F-C2B5-45E6-80EF-44D4034FD6DD}" type="presOf" srcId="{255C46B9-17B6-450C-8E38-9519AD0489EF}" destId="{05301027-04BC-4541-BE60-F2A1C22690F8}" srcOrd="1" destOrd="0" presId="urn:microsoft.com/office/officeart/2005/8/layout/process4"/>
    <dgm:cxn modelId="{E51FC9A4-4F41-440F-9F84-3E8D95F5E259}" type="presOf" srcId="{82A9D05C-E0FE-4095-808C-36195A639D13}" destId="{27BE7760-F6B5-45EE-8956-941501131730}" srcOrd="0" destOrd="0" presId="urn:microsoft.com/office/officeart/2005/8/layout/process4"/>
    <dgm:cxn modelId="{ADDDCDED-30E7-4D3D-A13D-580C137115DD}" type="presOf" srcId="{17EBAEB6-D0E6-4EED-B716-2177AE58D86F}" destId="{2ADE2D3B-C947-42B6-8F99-1B3FEDC276D0}" srcOrd="0" destOrd="0" presId="urn:microsoft.com/office/officeart/2005/8/layout/process4"/>
    <dgm:cxn modelId="{FDBD1D3B-EA1C-4313-B95C-B3E91C44DD65}" type="presOf" srcId="{63A1ED43-AC35-40AD-85BF-17DC05BD0938}" destId="{C9E1EBD9-D03D-4086-B7FE-8CD684B69897}" srcOrd="1" destOrd="0" presId="urn:microsoft.com/office/officeart/2005/8/layout/process4"/>
    <dgm:cxn modelId="{FD300E84-1BD9-4A53-A9F9-A777B1D74C87}" type="presOf" srcId="{83622ABD-E064-4BFC-916E-53B83E9021F8}" destId="{CB273461-0642-4901-9B3B-9EBCF230DDBF}" srcOrd="0" destOrd="0" presId="urn:microsoft.com/office/officeart/2005/8/layout/process4"/>
    <dgm:cxn modelId="{616E6768-3417-4E0E-B263-05AEC83BE70D}" type="presOf" srcId="{55C6FB44-A985-45F8-92FB-19BBF542FA67}" destId="{8CD4145B-AF44-4ADE-B18B-5F8C0E4C6282}" srcOrd="0" destOrd="0" presId="urn:microsoft.com/office/officeart/2005/8/layout/process4"/>
    <dgm:cxn modelId="{4A393FAB-D404-4746-B423-8FD83896B4D3}" type="presOf" srcId="{55C6FB44-A985-45F8-92FB-19BBF542FA67}" destId="{E552DAC0-216A-4B88-AF1A-937842626E7F}" srcOrd="1" destOrd="0" presId="urn:microsoft.com/office/officeart/2005/8/layout/process4"/>
    <dgm:cxn modelId="{3F77AD73-DCDC-47A7-9DB6-81D45BA658A8}" type="presOf" srcId="{255C46B9-17B6-450C-8E38-9519AD0489EF}" destId="{1EC5EF38-74C9-4808-86EF-4AFC5CB65931}" srcOrd="0" destOrd="0" presId="urn:microsoft.com/office/officeart/2005/8/layout/process4"/>
    <dgm:cxn modelId="{F831359D-A737-4D48-BAF8-F59D4F1A884A}" type="presOf" srcId="{C531B99D-2AAF-47B7-9ADC-940B51371CBC}" destId="{4BE792FD-BCB4-44EB-8672-F4001B35D8D7}" srcOrd="0" destOrd="0" presId="urn:microsoft.com/office/officeart/2005/8/layout/process4"/>
    <dgm:cxn modelId="{092486D6-5582-473E-94BE-2418B0C360A3}" type="presOf" srcId="{477044C5-1D51-44A3-89C9-052ED3523E41}" destId="{8F6D97A3-568C-4D42-9F79-089C76ADC77E}" srcOrd="0" destOrd="0" presId="urn:microsoft.com/office/officeart/2005/8/layout/process4"/>
    <dgm:cxn modelId="{307723AA-7596-4DC7-8364-1163ACCD96FF}" type="presOf" srcId="{DE8A20ED-B8E2-4C21-A26B-AA3A9C5BC628}" destId="{67D9205C-B0C7-436D-A517-EE3892A8FFC0}" srcOrd="0"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D84AA42F-78C6-49B6-8708-98EB8F604C2A}" srcId="{DE8A20ED-B8E2-4C21-A26B-AA3A9C5BC628}" destId="{477044C5-1D51-44A3-89C9-052ED3523E41}" srcOrd="0" destOrd="0" parTransId="{E5A867D1-3FD8-4A5C-88D7-C28D45A59636}" sibTransId="{749DF233-B93D-45B7-9AE9-68D947D69780}"/>
    <dgm:cxn modelId="{13C73F3F-981E-4C94-B863-6F1052C347BE}" srcId="{17EBAEB6-D0E6-4EED-B716-2177AE58D86F}" destId="{63A1ED43-AC35-40AD-85BF-17DC05BD0938}" srcOrd="1" destOrd="0" parTransId="{BDB36EB9-BBED-46D4-B8BE-263D92E244FB}" sibTransId="{4DF2FFAD-E7C1-4C73-91BF-E7F0305EEAB6}"/>
    <dgm:cxn modelId="{C2F1593B-27AA-4F46-A603-9507BA32E5B5}" type="presParOf" srcId="{2ADE2D3B-C947-42B6-8F99-1B3FEDC276D0}" destId="{1358874F-6C22-423A-AE19-BF2BDAD459DE}" srcOrd="0" destOrd="0" presId="urn:microsoft.com/office/officeart/2005/8/layout/process4"/>
    <dgm:cxn modelId="{C7DD4D16-9B23-4CAE-A61C-6A6BD48E8615}" type="presParOf" srcId="{1358874F-6C22-423A-AE19-BF2BDAD459DE}" destId="{67D9205C-B0C7-436D-A517-EE3892A8FFC0}" srcOrd="0" destOrd="0" presId="urn:microsoft.com/office/officeart/2005/8/layout/process4"/>
    <dgm:cxn modelId="{486F4518-B91C-48C8-833B-CCD571DDC892}" type="presParOf" srcId="{1358874F-6C22-423A-AE19-BF2BDAD459DE}" destId="{8E1B657C-65E8-4303-A67C-609EECF6EF25}" srcOrd="1" destOrd="0" presId="urn:microsoft.com/office/officeart/2005/8/layout/process4"/>
    <dgm:cxn modelId="{C5380E7D-629E-42D0-86C3-35E3AC740AE1}" type="presParOf" srcId="{1358874F-6C22-423A-AE19-BF2BDAD459DE}" destId="{56C653EE-AA0C-4E35-B21A-089F8298FBD4}" srcOrd="2" destOrd="0" presId="urn:microsoft.com/office/officeart/2005/8/layout/process4"/>
    <dgm:cxn modelId="{A9CA7AFE-5BAF-4A22-9179-3580CC03484B}" type="presParOf" srcId="{56C653EE-AA0C-4E35-B21A-089F8298FBD4}" destId="{8F6D97A3-568C-4D42-9F79-089C76ADC77E}" srcOrd="0" destOrd="0" presId="urn:microsoft.com/office/officeart/2005/8/layout/process4"/>
    <dgm:cxn modelId="{69E115E1-EBD3-4DD2-8086-BF2008DAC943}" type="presParOf" srcId="{2ADE2D3B-C947-42B6-8F99-1B3FEDC276D0}" destId="{C4BDCED5-B51B-420A-BEA2-6C52CAF77143}" srcOrd="1" destOrd="0" presId="urn:microsoft.com/office/officeart/2005/8/layout/process4"/>
    <dgm:cxn modelId="{DD4E2A15-A698-4CAC-8968-087362912E98}" type="presParOf" srcId="{2ADE2D3B-C947-42B6-8F99-1B3FEDC276D0}" destId="{F5DD961D-CF95-4FC5-863B-0212472F390B}" srcOrd="2" destOrd="0" presId="urn:microsoft.com/office/officeart/2005/8/layout/process4"/>
    <dgm:cxn modelId="{50B4CEBD-5EDF-4807-B0BB-77A3101A0724}" type="presParOf" srcId="{F5DD961D-CF95-4FC5-863B-0212472F390B}" destId="{8CD4145B-AF44-4ADE-B18B-5F8C0E4C6282}" srcOrd="0" destOrd="0" presId="urn:microsoft.com/office/officeart/2005/8/layout/process4"/>
    <dgm:cxn modelId="{9386FE6F-9F3E-4175-844A-832E37ECADC2}" type="presParOf" srcId="{F5DD961D-CF95-4FC5-863B-0212472F390B}" destId="{E552DAC0-216A-4B88-AF1A-937842626E7F}" srcOrd="1" destOrd="0" presId="urn:microsoft.com/office/officeart/2005/8/layout/process4"/>
    <dgm:cxn modelId="{0119B644-A884-4841-9FA0-67C4FB10A2FE}" type="presParOf" srcId="{F5DD961D-CF95-4FC5-863B-0212472F390B}" destId="{2B3D6047-A90B-4B0C-80C1-638354C667A5}" srcOrd="2" destOrd="0" presId="urn:microsoft.com/office/officeart/2005/8/layout/process4"/>
    <dgm:cxn modelId="{CECCFD1B-30B5-4FD6-85DA-3F7637128A38}" type="presParOf" srcId="{2B3D6047-A90B-4B0C-80C1-638354C667A5}" destId="{27BE7760-F6B5-45EE-8956-941501131730}" srcOrd="0" destOrd="0" presId="urn:microsoft.com/office/officeart/2005/8/layout/process4"/>
    <dgm:cxn modelId="{814C7D31-40EA-4EF0-B13B-F0C165E71020}" type="presParOf" srcId="{2ADE2D3B-C947-42B6-8F99-1B3FEDC276D0}" destId="{6872A97C-D449-48B8-B48A-6414A82B5680}" srcOrd="3" destOrd="0" presId="urn:microsoft.com/office/officeart/2005/8/layout/process4"/>
    <dgm:cxn modelId="{59B85015-9289-4A76-AA87-A6D6584BE94F}" type="presParOf" srcId="{2ADE2D3B-C947-42B6-8F99-1B3FEDC276D0}" destId="{E7A11DED-60A7-4BC3-89FE-F4E69397AE3C}" srcOrd="4" destOrd="0" presId="urn:microsoft.com/office/officeart/2005/8/layout/process4"/>
    <dgm:cxn modelId="{DBD0A559-2E56-49CF-B15A-6EE3F161E4E1}" type="presParOf" srcId="{E7A11DED-60A7-4BC3-89FE-F4E69397AE3C}" destId="{CF6C6E4E-5B5D-4471-9394-75F54A9377C8}" srcOrd="0" destOrd="0" presId="urn:microsoft.com/office/officeart/2005/8/layout/process4"/>
    <dgm:cxn modelId="{03EBB54A-0FFA-47A5-BB84-95EA1EC30B2D}" type="presParOf" srcId="{E7A11DED-60A7-4BC3-89FE-F4E69397AE3C}" destId="{C9E1EBD9-D03D-4086-B7FE-8CD684B69897}" srcOrd="1" destOrd="0" presId="urn:microsoft.com/office/officeart/2005/8/layout/process4"/>
    <dgm:cxn modelId="{C4383E0C-9E21-4F7F-A7C9-8B4BEB56D6C4}" type="presParOf" srcId="{E7A11DED-60A7-4BC3-89FE-F4E69397AE3C}" destId="{D18F0391-1D2C-4B99-A316-22233E77FF40}" srcOrd="2" destOrd="0" presId="urn:microsoft.com/office/officeart/2005/8/layout/process4"/>
    <dgm:cxn modelId="{8BC0F6B0-8D0C-491F-834A-B02474882848}" type="presParOf" srcId="{D18F0391-1D2C-4B99-A316-22233E77FF40}" destId="{CB273461-0642-4901-9B3B-9EBCF230DDBF}" srcOrd="0" destOrd="0" presId="urn:microsoft.com/office/officeart/2005/8/layout/process4"/>
    <dgm:cxn modelId="{51619A86-3BCD-4BB4-B9C4-6CC0C5D5725A}" type="presParOf" srcId="{2ADE2D3B-C947-42B6-8F99-1B3FEDC276D0}" destId="{477BA6E9-6A31-433E-AE09-3C4C08F9AFFD}" srcOrd="5" destOrd="0" presId="urn:microsoft.com/office/officeart/2005/8/layout/process4"/>
    <dgm:cxn modelId="{4D6EEE4A-9FAA-4CE7-AFEE-6EA880B3BD32}" type="presParOf" srcId="{2ADE2D3B-C947-42B6-8F99-1B3FEDC276D0}" destId="{62686E2A-BF86-480D-A01D-DDFAE5F5E8E8}" srcOrd="6" destOrd="0" presId="urn:microsoft.com/office/officeart/2005/8/layout/process4"/>
    <dgm:cxn modelId="{5315A02E-A4FE-4183-AA3E-2A91907E8E57}" type="presParOf" srcId="{62686E2A-BF86-480D-A01D-DDFAE5F5E8E8}" destId="{1EC5EF38-74C9-4808-86EF-4AFC5CB65931}" srcOrd="0" destOrd="0" presId="urn:microsoft.com/office/officeart/2005/8/layout/process4"/>
    <dgm:cxn modelId="{29C3000C-7B3E-4733-9647-110341946A82}" type="presParOf" srcId="{62686E2A-BF86-480D-A01D-DDFAE5F5E8E8}" destId="{05301027-04BC-4541-BE60-F2A1C22690F8}" srcOrd="1" destOrd="0" presId="urn:microsoft.com/office/officeart/2005/8/layout/process4"/>
    <dgm:cxn modelId="{C47F8F9E-46B8-4187-A76A-A6D74B8538BD}" type="presParOf" srcId="{62686E2A-BF86-480D-A01D-DDFAE5F5E8E8}" destId="{451C2562-08CE-430D-8173-7A2AB8276007}" srcOrd="2" destOrd="0" presId="urn:microsoft.com/office/officeart/2005/8/layout/process4"/>
    <dgm:cxn modelId="{9B481CF0-3412-4CD4-9674-B0FFA4C6B094}"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dgm:t>
        <a:bodyPr/>
        <a:lstStyle/>
        <a:p>
          <a:r>
            <a:rPr lang="en-US" dirty="0" smtClean="0"/>
            <a:t>Lesson 5</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dgm:spPr/>
      <dgm:t>
        <a:bodyPr/>
        <a:lstStyle/>
        <a:p>
          <a:r>
            <a:rPr lang="en-US" dirty="0" smtClean="0"/>
            <a:t>Creating and Distributing Applications</a:t>
          </a:r>
          <a:endParaRPr lang="en-US"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63A1ED43-AC35-40AD-85BF-17DC05BD0938}">
      <dgm:prSet phldrT="[Text]"/>
      <dgm:spPr/>
      <dgm:t>
        <a:bodyPr/>
        <a:lstStyle/>
        <a:p>
          <a:r>
            <a:rPr lang="en-US" dirty="0" smtClean="0"/>
            <a:t>Lesson 6</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dgm:spPr/>
      <dgm:t>
        <a:bodyPr/>
        <a:lstStyle/>
        <a:p>
          <a:r>
            <a:rPr lang="en-US" dirty="0" smtClean="0"/>
            <a:t>File I/O Techniques</a:t>
          </a:r>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dgm:spPr/>
      <dgm:t>
        <a:bodyPr/>
        <a:lstStyle/>
        <a:p>
          <a:r>
            <a:rPr lang="en-US" dirty="0" smtClean="0"/>
            <a:t>Improving an Existing VI</a:t>
          </a:r>
          <a:endParaRPr lang="en-US"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dgm:t>
        <a:bodyPr/>
        <a:lstStyle/>
        <a:p>
          <a:r>
            <a:rPr lang="en-US" dirty="0" smtClean="0"/>
            <a:t>Lesson 7</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D74163A3-AB2D-48D6-A6BA-7DC441FFA651}" type="pres">
      <dgm:prSet presAssocID="{55C6FB44-A985-45F8-92FB-19BBF542FA67}" presName="boxAndChildren" presStyleCnt="0"/>
      <dgm:spPr/>
    </dgm:pt>
    <dgm:pt modelId="{634B9CA2-3E8D-405E-9EF3-8262D83DEEEE}" type="pres">
      <dgm:prSet presAssocID="{55C6FB44-A985-45F8-92FB-19BBF542FA67}" presName="parentTextBox" presStyleLbl="node1" presStyleIdx="0" presStyleCnt="3"/>
      <dgm:spPr/>
      <dgm:t>
        <a:bodyPr/>
        <a:lstStyle/>
        <a:p>
          <a:endParaRPr lang="en-US"/>
        </a:p>
      </dgm:t>
    </dgm:pt>
    <dgm:pt modelId="{1ACEF5D3-078B-451B-9CB5-CB71F3B070B4}" type="pres">
      <dgm:prSet presAssocID="{55C6FB44-A985-45F8-92FB-19BBF542FA67}" presName="entireBox" presStyleLbl="node1" presStyleIdx="0" presStyleCnt="3"/>
      <dgm:spPr/>
      <dgm:t>
        <a:bodyPr/>
        <a:lstStyle/>
        <a:p>
          <a:endParaRPr lang="en-US"/>
        </a:p>
      </dgm:t>
    </dgm:pt>
    <dgm:pt modelId="{C2FADBCD-744E-471C-A2B2-E596A6FDA8B0}" type="pres">
      <dgm:prSet presAssocID="{55C6FB44-A985-45F8-92FB-19BBF542FA67}" presName="descendantBox" presStyleCnt="0"/>
      <dgm:spPr/>
    </dgm:pt>
    <dgm:pt modelId="{0E0FBB84-906E-4FE6-B300-7C9E4F2765B6}" type="pres">
      <dgm:prSet presAssocID="{82A9D05C-E0FE-4095-808C-36195A639D13}" presName="childTextBox" presStyleLbl="fgAccFollowNode1" presStyleIdx="0" presStyleCnt="3">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0" presStyleCnt="3"/>
      <dgm:spPr/>
      <dgm:t>
        <a:bodyPr/>
        <a:lstStyle/>
        <a:p>
          <a:endParaRPr lang="en-US"/>
        </a:p>
      </dgm:t>
    </dgm:pt>
    <dgm:pt modelId="{C9E1EBD9-D03D-4086-B7FE-8CD684B69897}" type="pres">
      <dgm:prSet presAssocID="{63A1ED43-AC35-40AD-85BF-17DC05BD0938}" presName="arrow" presStyleLbl="node1" presStyleIdx="1" presStyleCnt="3"/>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1" presStyleCnt="3">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1" presStyleCnt="3"/>
      <dgm:spPr/>
      <dgm:t>
        <a:bodyPr/>
        <a:lstStyle/>
        <a:p>
          <a:endParaRPr lang="en-US"/>
        </a:p>
      </dgm:t>
    </dgm:pt>
    <dgm:pt modelId="{05301027-04BC-4541-BE60-F2A1C22690F8}" type="pres">
      <dgm:prSet presAssocID="{255C46B9-17B6-450C-8E38-9519AD0489EF}" presName="arrow" presStyleLbl="node1" presStyleIdx="2" presStyleCnt="3"/>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2" presStyleCnt="3">
        <dgm:presLayoutVars>
          <dgm:bulletEnabled val="1"/>
        </dgm:presLayoutVars>
      </dgm:prSet>
      <dgm:spPr/>
      <dgm:t>
        <a:bodyPr/>
        <a:lstStyle/>
        <a:p>
          <a:endParaRPr lang="en-US"/>
        </a:p>
      </dgm:t>
    </dgm:pt>
  </dgm:ptLst>
  <dgm:cxnLst>
    <dgm:cxn modelId="{CF79140A-BA88-4A37-97FA-FA41036B13D0}" type="presOf" srcId="{63A1ED43-AC35-40AD-85BF-17DC05BD0938}" destId="{C9E1EBD9-D03D-4086-B7FE-8CD684B69897}" srcOrd="1" destOrd="0" presId="urn:microsoft.com/office/officeart/2005/8/layout/process4"/>
    <dgm:cxn modelId="{3233FD68-82C6-4E6E-8A49-5DD89BF356EE}" type="presOf" srcId="{55C6FB44-A985-45F8-92FB-19BBF542FA67}" destId="{634B9CA2-3E8D-405E-9EF3-8262D83DEEEE}" srcOrd="0" destOrd="0" presId="urn:microsoft.com/office/officeart/2005/8/layout/process4"/>
    <dgm:cxn modelId="{D4016486-28E5-4487-982C-52EE7A5D58CB}" type="presOf" srcId="{55C6FB44-A985-45F8-92FB-19BBF542FA67}" destId="{1ACEF5D3-078B-451B-9CB5-CB71F3B070B4}" srcOrd="1" destOrd="0" presId="urn:microsoft.com/office/officeart/2005/8/layout/process4"/>
    <dgm:cxn modelId="{9D68A9ED-0D4D-450B-AE70-B719D7AE84E9}" type="presOf" srcId="{255C46B9-17B6-450C-8E38-9519AD0489EF}" destId="{1EC5EF38-74C9-4808-86EF-4AFC5CB65931}" srcOrd="0" destOrd="0" presId="urn:microsoft.com/office/officeart/2005/8/layout/process4"/>
    <dgm:cxn modelId="{E1316B67-9A9B-4CCF-A22C-C15341DA6BDB}" srcId="{17EBAEB6-D0E6-4EED-B716-2177AE58D86F}" destId="{255C46B9-17B6-450C-8E38-9519AD0489EF}" srcOrd="0" destOrd="0" parTransId="{2A22FD43-3FEA-4931-A58B-4D7F516A8BF7}" sibTransId="{00A008E8-3B88-42C4-8BDD-F43409998BCE}"/>
    <dgm:cxn modelId="{B2FBCA91-0F22-429C-A03C-70003204AD0C}" type="presOf" srcId="{82A9D05C-E0FE-4095-808C-36195A639D13}" destId="{0E0FBB84-906E-4FE6-B300-7C9E4F2765B6}" srcOrd="0" destOrd="0" presId="urn:microsoft.com/office/officeart/2005/8/layout/process4"/>
    <dgm:cxn modelId="{44F6D72A-26C3-4E77-A6D6-8CE64EA5ACDA}" srcId="{63A1ED43-AC35-40AD-85BF-17DC05BD0938}" destId="{83622ABD-E064-4BFC-916E-53B83E9021F8}" srcOrd="0" destOrd="0" parTransId="{589CFAA6-E7DA-40E7-BB3A-4677A82BF9D3}" sibTransId="{18EB27F0-7989-42EA-95E0-56291E9DD6C3}"/>
    <dgm:cxn modelId="{389E6E2F-A848-43B2-8549-9A7A473F4A9F}" type="presOf" srcId="{255C46B9-17B6-450C-8E38-9519AD0489EF}" destId="{05301027-04BC-4541-BE60-F2A1C22690F8}" srcOrd="1" destOrd="0" presId="urn:microsoft.com/office/officeart/2005/8/layout/process4"/>
    <dgm:cxn modelId="{E2C0BE8E-BE1C-4A77-AFE8-9536438EDEA3}" type="presOf" srcId="{63A1ED43-AC35-40AD-85BF-17DC05BD0938}" destId="{CF6C6E4E-5B5D-4471-9394-75F54A9377C8}" srcOrd="0" destOrd="0" presId="urn:microsoft.com/office/officeart/2005/8/layout/process4"/>
    <dgm:cxn modelId="{C176F649-71DC-424E-825E-18AC6C7908A9}" type="presOf" srcId="{83622ABD-E064-4BFC-916E-53B83E9021F8}" destId="{CB273461-0642-4901-9B3B-9EBCF230DDBF}" srcOrd="0" destOrd="0" presId="urn:microsoft.com/office/officeart/2005/8/layout/process4"/>
    <dgm:cxn modelId="{D74930FC-C0CF-4ABA-8174-BBD1FF42C636}" type="presOf" srcId="{C531B99D-2AAF-47B7-9ADC-940B51371CBC}" destId="{4BE792FD-BCB4-44EB-8672-F4001B35D8D7}" srcOrd="0"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13C73F3F-981E-4C94-B863-6F1052C347BE}" srcId="{17EBAEB6-D0E6-4EED-B716-2177AE58D86F}" destId="{63A1ED43-AC35-40AD-85BF-17DC05BD0938}" srcOrd="1" destOrd="0" parTransId="{BDB36EB9-BBED-46D4-B8BE-263D92E244FB}" sibTransId="{4DF2FFAD-E7C1-4C73-91BF-E7F0305EEAB6}"/>
    <dgm:cxn modelId="{55587823-7146-4023-AFAA-3D06412DE442}" srcId="{17EBAEB6-D0E6-4EED-B716-2177AE58D86F}" destId="{55C6FB44-A985-45F8-92FB-19BBF542FA67}" srcOrd="2" destOrd="0" parTransId="{62FE0A38-C78B-408B-BEC0-6DEA44404E07}" sibTransId="{2FF3C745-B3B1-4F02-9F3E-42D47C016259}"/>
    <dgm:cxn modelId="{2E3EAF98-54D8-412B-B60B-D5A234350A74}" type="presOf" srcId="{17EBAEB6-D0E6-4EED-B716-2177AE58D86F}" destId="{2ADE2D3B-C947-42B6-8F99-1B3FEDC276D0}" srcOrd="0" destOrd="0" presId="urn:microsoft.com/office/officeart/2005/8/layout/process4"/>
    <dgm:cxn modelId="{3B73E94B-9D89-4AF4-B5A8-6096EA7C13E9}" srcId="{55C6FB44-A985-45F8-92FB-19BBF542FA67}" destId="{82A9D05C-E0FE-4095-808C-36195A639D13}" srcOrd="0" destOrd="0" parTransId="{8ED82903-5EB5-4BC5-980E-7AF804F15AA6}" sibTransId="{5EABCF8A-42A2-4FDA-B3DC-0A39071E4896}"/>
    <dgm:cxn modelId="{96CC3FB4-9822-498F-BBF4-B447BBAE37A3}" type="presParOf" srcId="{2ADE2D3B-C947-42B6-8F99-1B3FEDC276D0}" destId="{D74163A3-AB2D-48D6-A6BA-7DC441FFA651}" srcOrd="0" destOrd="0" presId="urn:microsoft.com/office/officeart/2005/8/layout/process4"/>
    <dgm:cxn modelId="{8E020100-91E4-4D8A-BFF7-3DBE80053A8F}" type="presParOf" srcId="{D74163A3-AB2D-48D6-A6BA-7DC441FFA651}" destId="{634B9CA2-3E8D-405E-9EF3-8262D83DEEEE}" srcOrd="0" destOrd="0" presId="urn:microsoft.com/office/officeart/2005/8/layout/process4"/>
    <dgm:cxn modelId="{E627E404-4C5C-4AE5-80BA-23DA38F3B7A7}" type="presParOf" srcId="{D74163A3-AB2D-48D6-A6BA-7DC441FFA651}" destId="{1ACEF5D3-078B-451B-9CB5-CB71F3B070B4}" srcOrd="1" destOrd="0" presId="urn:microsoft.com/office/officeart/2005/8/layout/process4"/>
    <dgm:cxn modelId="{912B3668-BBB8-44DE-AC62-79FEE8B26361}" type="presParOf" srcId="{D74163A3-AB2D-48D6-A6BA-7DC441FFA651}" destId="{C2FADBCD-744E-471C-A2B2-E596A6FDA8B0}" srcOrd="2" destOrd="0" presId="urn:microsoft.com/office/officeart/2005/8/layout/process4"/>
    <dgm:cxn modelId="{1008C46B-7074-4148-A6C8-DB18EE99A339}" type="presParOf" srcId="{C2FADBCD-744E-471C-A2B2-E596A6FDA8B0}" destId="{0E0FBB84-906E-4FE6-B300-7C9E4F2765B6}" srcOrd="0" destOrd="0" presId="urn:microsoft.com/office/officeart/2005/8/layout/process4"/>
    <dgm:cxn modelId="{AB38ECBE-A865-4D1B-ACE4-09ECDCC81CAB}" type="presParOf" srcId="{2ADE2D3B-C947-42B6-8F99-1B3FEDC276D0}" destId="{6872A97C-D449-48B8-B48A-6414A82B5680}" srcOrd="1" destOrd="0" presId="urn:microsoft.com/office/officeart/2005/8/layout/process4"/>
    <dgm:cxn modelId="{2C67AFA9-B5E3-4EFC-834C-526AA1C0DF24}" type="presParOf" srcId="{2ADE2D3B-C947-42B6-8F99-1B3FEDC276D0}" destId="{E7A11DED-60A7-4BC3-89FE-F4E69397AE3C}" srcOrd="2" destOrd="0" presId="urn:microsoft.com/office/officeart/2005/8/layout/process4"/>
    <dgm:cxn modelId="{AFF8607C-BC8F-4623-B3BB-6D6FC385231E}" type="presParOf" srcId="{E7A11DED-60A7-4BC3-89FE-F4E69397AE3C}" destId="{CF6C6E4E-5B5D-4471-9394-75F54A9377C8}" srcOrd="0" destOrd="0" presId="urn:microsoft.com/office/officeart/2005/8/layout/process4"/>
    <dgm:cxn modelId="{1AFC36E3-F788-4174-895A-D4BC7B88188E}" type="presParOf" srcId="{E7A11DED-60A7-4BC3-89FE-F4E69397AE3C}" destId="{C9E1EBD9-D03D-4086-B7FE-8CD684B69897}" srcOrd="1" destOrd="0" presId="urn:microsoft.com/office/officeart/2005/8/layout/process4"/>
    <dgm:cxn modelId="{AB185E4B-4015-4FA1-8955-E0E861E88C2F}" type="presParOf" srcId="{E7A11DED-60A7-4BC3-89FE-F4E69397AE3C}" destId="{D18F0391-1D2C-4B99-A316-22233E77FF40}" srcOrd="2" destOrd="0" presId="urn:microsoft.com/office/officeart/2005/8/layout/process4"/>
    <dgm:cxn modelId="{B9586D02-F3C8-4340-BA3E-AE8117E6FA6C}" type="presParOf" srcId="{D18F0391-1D2C-4B99-A316-22233E77FF40}" destId="{CB273461-0642-4901-9B3B-9EBCF230DDBF}" srcOrd="0" destOrd="0" presId="urn:microsoft.com/office/officeart/2005/8/layout/process4"/>
    <dgm:cxn modelId="{E20A33DD-DF44-4E38-9978-F921E8F37802}" type="presParOf" srcId="{2ADE2D3B-C947-42B6-8F99-1B3FEDC276D0}" destId="{477BA6E9-6A31-433E-AE09-3C4C08F9AFFD}" srcOrd="3" destOrd="0" presId="urn:microsoft.com/office/officeart/2005/8/layout/process4"/>
    <dgm:cxn modelId="{955103D2-7F17-40DB-AA19-826BE32D18A1}" type="presParOf" srcId="{2ADE2D3B-C947-42B6-8F99-1B3FEDC276D0}" destId="{62686E2A-BF86-480D-A01D-DDFAE5F5E8E8}" srcOrd="4" destOrd="0" presId="urn:microsoft.com/office/officeart/2005/8/layout/process4"/>
    <dgm:cxn modelId="{EDEECF59-DEC2-427E-9D35-BD3AF014D4E1}" type="presParOf" srcId="{62686E2A-BF86-480D-A01D-DDFAE5F5E8E8}" destId="{1EC5EF38-74C9-4808-86EF-4AFC5CB65931}" srcOrd="0" destOrd="0" presId="urn:microsoft.com/office/officeart/2005/8/layout/process4"/>
    <dgm:cxn modelId="{62885527-CA0E-4D39-BD75-9A3E105D1483}" type="presParOf" srcId="{62686E2A-BF86-480D-A01D-DDFAE5F5E8E8}" destId="{05301027-04BC-4541-BE60-F2A1C22690F8}" srcOrd="1" destOrd="0" presId="urn:microsoft.com/office/officeart/2005/8/layout/process4"/>
    <dgm:cxn modelId="{6883E96C-4037-4ED0-A6AB-246E5A29A2D0}" type="presParOf" srcId="{62686E2A-BF86-480D-A01D-DDFAE5F5E8E8}" destId="{451C2562-08CE-430D-8173-7A2AB8276007}" srcOrd="2" destOrd="0" presId="urn:microsoft.com/office/officeart/2005/8/layout/process4"/>
    <dgm:cxn modelId="{9D35357D-FC5C-413E-8C9F-65EC85018C30}"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17BB7D-92FD-4779-A182-F63E5743D788}" type="doc">
      <dgm:prSet loTypeId="urn:microsoft.com/office/officeart/2005/8/layout/arrow2" loCatId="process" qsTypeId="urn:microsoft.com/office/officeart/2005/8/quickstyle/simple1" qsCatId="simple" csTypeId="urn:microsoft.com/office/officeart/2005/8/colors/accent1_2" csCatId="accent1" phldr="1"/>
      <dgm:spPr/>
    </dgm:pt>
    <dgm:pt modelId="{89A72840-2C7B-4B18-B884-615149847B5D}">
      <dgm:prSet phldrT="[Text]" custT="1"/>
      <dgm:spPr/>
      <dgm:t>
        <a:bodyPr/>
        <a:lstStyle/>
        <a:p>
          <a:r>
            <a:rPr lang="en-US" sz="2000" dirty="0" smtClean="0"/>
            <a:t>Binary</a:t>
          </a:r>
          <a:endParaRPr lang="en-US" sz="2000" dirty="0"/>
        </a:p>
      </dgm:t>
    </dgm:pt>
    <dgm:pt modelId="{12203630-3790-4496-A30E-B95518E43F92}" type="parTrans" cxnId="{F278EAF0-C2C7-4B60-B691-12573DC51E55}">
      <dgm:prSet/>
      <dgm:spPr/>
      <dgm:t>
        <a:bodyPr/>
        <a:lstStyle/>
        <a:p>
          <a:endParaRPr lang="en-US"/>
        </a:p>
      </dgm:t>
    </dgm:pt>
    <dgm:pt modelId="{2842EBD7-6A09-41FF-8DC8-3EAE49E40688}" type="sibTrans" cxnId="{F278EAF0-C2C7-4B60-B691-12573DC51E55}">
      <dgm:prSet/>
      <dgm:spPr/>
      <dgm:t>
        <a:bodyPr/>
        <a:lstStyle/>
        <a:p>
          <a:endParaRPr lang="en-US"/>
        </a:p>
      </dgm:t>
    </dgm:pt>
    <dgm:pt modelId="{E35B8954-826D-4651-9344-B3AACBFF688E}">
      <dgm:prSet phldrT="[Text]" custT="1"/>
      <dgm:spPr/>
      <dgm:t>
        <a:bodyPr/>
        <a:lstStyle/>
        <a:p>
          <a:r>
            <a:rPr lang="en-US" sz="2000" dirty="0" smtClean="0"/>
            <a:t>TDMS</a:t>
          </a:r>
          <a:endParaRPr lang="en-US" sz="2000" dirty="0"/>
        </a:p>
      </dgm:t>
    </dgm:pt>
    <dgm:pt modelId="{51F174AA-8E7E-4E58-B4B0-8199FE930899}" type="parTrans" cxnId="{E3D6EEE9-3B76-4EE1-B6B7-26272F2F9770}">
      <dgm:prSet/>
      <dgm:spPr/>
      <dgm:t>
        <a:bodyPr/>
        <a:lstStyle/>
        <a:p>
          <a:endParaRPr lang="en-US"/>
        </a:p>
      </dgm:t>
    </dgm:pt>
    <dgm:pt modelId="{9EA2437E-1ECF-4D09-9B6E-CCA05A7AA2B0}" type="sibTrans" cxnId="{E3D6EEE9-3B76-4EE1-B6B7-26272F2F9770}">
      <dgm:prSet/>
      <dgm:spPr/>
      <dgm:t>
        <a:bodyPr/>
        <a:lstStyle/>
        <a:p>
          <a:endParaRPr lang="en-US"/>
        </a:p>
      </dgm:t>
    </dgm:pt>
    <dgm:pt modelId="{844DD50F-68D4-45AF-895C-F25474D96DD6}">
      <dgm:prSet phldrT="[Text]" custT="1"/>
      <dgm:spPr/>
      <dgm:t>
        <a:bodyPr/>
        <a:lstStyle/>
        <a:p>
          <a:r>
            <a:rPr lang="en-US" sz="2000" dirty="0" smtClean="0"/>
            <a:t>ASCII</a:t>
          </a:r>
          <a:endParaRPr lang="en-US" sz="2000" dirty="0"/>
        </a:p>
      </dgm:t>
    </dgm:pt>
    <dgm:pt modelId="{4C2D98C4-2FAC-4FBF-A94D-7D97013298DA}" type="parTrans" cxnId="{89528FF2-65CB-450D-811E-295D19847490}">
      <dgm:prSet/>
      <dgm:spPr/>
      <dgm:t>
        <a:bodyPr/>
        <a:lstStyle/>
        <a:p>
          <a:endParaRPr lang="en-US"/>
        </a:p>
      </dgm:t>
    </dgm:pt>
    <dgm:pt modelId="{F8298030-E880-4D5F-B910-04C9B1941D7A}" type="sibTrans" cxnId="{89528FF2-65CB-450D-811E-295D19847490}">
      <dgm:prSet/>
      <dgm:spPr/>
      <dgm:t>
        <a:bodyPr/>
        <a:lstStyle/>
        <a:p>
          <a:endParaRPr lang="en-US"/>
        </a:p>
      </dgm:t>
    </dgm:pt>
    <dgm:pt modelId="{524D296E-326D-4AB7-9963-BE9E636A6F14}" type="pres">
      <dgm:prSet presAssocID="{C517BB7D-92FD-4779-A182-F63E5743D788}" presName="arrowDiagram" presStyleCnt="0">
        <dgm:presLayoutVars>
          <dgm:chMax val="5"/>
          <dgm:dir val="rev"/>
          <dgm:resizeHandles val="exact"/>
        </dgm:presLayoutVars>
      </dgm:prSet>
      <dgm:spPr/>
    </dgm:pt>
    <dgm:pt modelId="{9B8F2DA0-CCE2-4568-802B-F0D607A8D5C2}" type="pres">
      <dgm:prSet presAssocID="{C517BB7D-92FD-4779-A182-F63E5743D788}" presName="arrow" presStyleLbl="bgShp" presStyleIdx="0" presStyleCnt="1" custAng="1037994"/>
      <dgm:spPr/>
      <dgm:t>
        <a:bodyPr/>
        <a:lstStyle/>
        <a:p>
          <a:endParaRPr lang="en-US"/>
        </a:p>
      </dgm:t>
    </dgm:pt>
    <dgm:pt modelId="{17C8E1E6-5AA5-440D-BDAD-76D1A8096CB0}" type="pres">
      <dgm:prSet presAssocID="{C517BB7D-92FD-4779-A182-F63E5743D788}" presName="arrowDiagram3" presStyleCnt="0"/>
      <dgm:spPr/>
    </dgm:pt>
    <dgm:pt modelId="{A3EB982E-CF0E-4087-A276-9B45360B6023}" type="pres">
      <dgm:prSet presAssocID="{89A72840-2C7B-4B18-B884-615149847B5D}" presName="bullet3a" presStyleLbl="node1" presStyleIdx="0" presStyleCnt="3" custLinFactX="-53403" custLinFactY="-194789" custLinFactNeighborX="-100000" custLinFactNeighborY="-200000"/>
      <dgm:spPr/>
    </dgm:pt>
    <dgm:pt modelId="{57965E9B-E80B-4822-AD38-2D9469D71DFC}" type="pres">
      <dgm:prSet presAssocID="{89A72840-2C7B-4B18-B884-615149847B5D}" presName="textBox3a" presStyleLbl="revTx" presStyleIdx="0" presStyleCnt="3" custScaleX="188315" custScaleY="31577" custLinFactNeighborX="-47746" custLinFactNeighborY="6436">
        <dgm:presLayoutVars>
          <dgm:bulletEnabled val="1"/>
        </dgm:presLayoutVars>
      </dgm:prSet>
      <dgm:spPr/>
      <dgm:t>
        <a:bodyPr/>
        <a:lstStyle/>
        <a:p>
          <a:endParaRPr lang="en-US"/>
        </a:p>
      </dgm:t>
    </dgm:pt>
    <dgm:pt modelId="{35CC754A-33B4-4A67-80DD-0BE02EA9DA19}" type="pres">
      <dgm:prSet presAssocID="{E35B8954-826D-4651-9344-B3AACBFF688E}" presName="bullet3b" presStyleLbl="node1" presStyleIdx="1" presStyleCnt="3" custLinFactNeighborX="31247" custLinFactNeighborY="-71884"/>
      <dgm:spPr/>
    </dgm:pt>
    <dgm:pt modelId="{1B568A8E-A1D3-49EE-B5A7-AABFE3D1862F}" type="pres">
      <dgm:prSet presAssocID="{E35B8954-826D-4651-9344-B3AACBFF688E}" presName="textBox3b" presStyleLbl="revTx" presStyleIdx="1" presStyleCnt="3" custScaleY="52584" custLinFactNeighborX="6118" custLinFactNeighborY="5927">
        <dgm:presLayoutVars>
          <dgm:bulletEnabled val="1"/>
        </dgm:presLayoutVars>
      </dgm:prSet>
      <dgm:spPr/>
      <dgm:t>
        <a:bodyPr/>
        <a:lstStyle/>
        <a:p>
          <a:endParaRPr lang="en-US"/>
        </a:p>
      </dgm:t>
    </dgm:pt>
    <dgm:pt modelId="{9E6209A2-2C0A-405A-A300-D67E10B6584C}" type="pres">
      <dgm:prSet presAssocID="{844DD50F-68D4-45AF-895C-F25474D96DD6}" presName="bullet3c" presStyleLbl="node1" presStyleIdx="2" presStyleCnt="3" custLinFactX="26436" custLinFactNeighborX="100000" custLinFactNeighborY="68581"/>
      <dgm:spPr/>
    </dgm:pt>
    <dgm:pt modelId="{F520BDE5-4CD8-40DE-97E6-509B8BDCD930}" type="pres">
      <dgm:prSet presAssocID="{844DD50F-68D4-45AF-895C-F25474D96DD6}" presName="textBox3c" presStyleLbl="revTx" presStyleIdx="2" presStyleCnt="3" custLinFactNeighborX="40746" custLinFactNeighborY="6336">
        <dgm:presLayoutVars>
          <dgm:bulletEnabled val="1"/>
        </dgm:presLayoutVars>
      </dgm:prSet>
      <dgm:spPr/>
      <dgm:t>
        <a:bodyPr/>
        <a:lstStyle/>
        <a:p>
          <a:endParaRPr lang="en-US"/>
        </a:p>
      </dgm:t>
    </dgm:pt>
  </dgm:ptLst>
  <dgm:cxnLst>
    <dgm:cxn modelId="{E3D6EEE9-3B76-4EE1-B6B7-26272F2F9770}" srcId="{C517BB7D-92FD-4779-A182-F63E5743D788}" destId="{E35B8954-826D-4651-9344-B3AACBFF688E}" srcOrd="1" destOrd="0" parTransId="{51F174AA-8E7E-4E58-B4B0-8199FE930899}" sibTransId="{9EA2437E-1ECF-4D09-9B6E-CCA05A7AA2B0}"/>
    <dgm:cxn modelId="{F278EAF0-C2C7-4B60-B691-12573DC51E55}" srcId="{C517BB7D-92FD-4779-A182-F63E5743D788}" destId="{89A72840-2C7B-4B18-B884-615149847B5D}" srcOrd="0" destOrd="0" parTransId="{12203630-3790-4496-A30E-B95518E43F92}" sibTransId="{2842EBD7-6A09-41FF-8DC8-3EAE49E40688}"/>
    <dgm:cxn modelId="{B6A03C65-C579-4EFB-B8C5-BCE10BA21408}" type="presOf" srcId="{C517BB7D-92FD-4779-A182-F63E5743D788}" destId="{524D296E-326D-4AB7-9963-BE9E636A6F14}" srcOrd="0" destOrd="0" presId="urn:microsoft.com/office/officeart/2005/8/layout/arrow2"/>
    <dgm:cxn modelId="{E86D7A6C-C61D-4873-9EFD-09B437881DB6}" type="presOf" srcId="{E35B8954-826D-4651-9344-B3AACBFF688E}" destId="{1B568A8E-A1D3-49EE-B5A7-AABFE3D1862F}" srcOrd="0" destOrd="0" presId="urn:microsoft.com/office/officeart/2005/8/layout/arrow2"/>
    <dgm:cxn modelId="{4FA5D9D7-19EA-4534-83F6-72C40ACE0F8A}" type="presOf" srcId="{844DD50F-68D4-45AF-895C-F25474D96DD6}" destId="{F520BDE5-4CD8-40DE-97E6-509B8BDCD930}" srcOrd="0" destOrd="0" presId="urn:microsoft.com/office/officeart/2005/8/layout/arrow2"/>
    <dgm:cxn modelId="{37ADF51C-A63E-40C3-9D1B-6A6D603B1A34}" type="presOf" srcId="{89A72840-2C7B-4B18-B884-615149847B5D}" destId="{57965E9B-E80B-4822-AD38-2D9469D71DFC}" srcOrd="0" destOrd="0" presId="urn:microsoft.com/office/officeart/2005/8/layout/arrow2"/>
    <dgm:cxn modelId="{89528FF2-65CB-450D-811E-295D19847490}" srcId="{C517BB7D-92FD-4779-A182-F63E5743D788}" destId="{844DD50F-68D4-45AF-895C-F25474D96DD6}" srcOrd="2" destOrd="0" parTransId="{4C2D98C4-2FAC-4FBF-A94D-7D97013298DA}" sibTransId="{F8298030-E880-4D5F-B910-04C9B1941D7A}"/>
    <dgm:cxn modelId="{90E885B5-B241-4164-8E21-1AB7F00C0FD1}" type="presParOf" srcId="{524D296E-326D-4AB7-9963-BE9E636A6F14}" destId="{9B8F2DA0-CCE2-4568-802B-F0D607A8D5C2}" srcOrd="0" destOrd="0" presId="urn:microsoft.com/office/officeart/2005/8/layout/arrow2"/>
    <dgm:cxn modelId="{BF9F9A90-3CE9-4413-AAE4-E6A931777347}" type="presParOf" srcId="{524D296E-326D-4AB7-9963-BE9E636A6F14}" destId="{17C8E1E6-5AA5-440D-BDAD-76D1A8096CB0}" srcOrd="1" destOrd="0" presId="urn:microsoft.com/office/officeart/2005/8/layout/arrow2"/>
    <dgm:cxn modelId="{E351EA53-56F5-4827-8AAC-D3465132A621}" type="presParOf" srcId="{17C8E1E6-5AA5-440D-BDAD-76D1A8096CB0}" destId="{A3EB982E-CF0E-4087-A276-9B45360B6023}" srcOrd="0" destOrd="0" presId="urn:microsoft.com/office/officeart/2005/8/layout/arrow2"/>
    <dgm:cxn modelId="{15C800E9-E805-4F49-B1D5-3563337A87D4}" type="presParOf" srcId="{17C8E1E6-5AA5-440D-BDAD-76D1A8096CB0}" destId="{57965E9B-E80B-4822-AD38-2D9469D71DFC}" srcOrd="1" destOrd="0" presId="urn:microsoft.com/office/officeart/2005/8/layout/arrow2"/>
    <dgm:cxn modelId="{53B5EE8F-FB6E-45B3-B18F-20BCF9F25617}" type="presParOf" srcId="{17C8E1E6-5AA5-440D-BDAD-76D1A8096CB0}" destId="{35CC754A-33B4-4A67-80DD-0BE02EA9DA19}" srcOrd="2" destOrd="0" presId="urn:microsoft.com/office/officeart/2005/8/layout/arrow2"/>
    <dgm:cxn modelId="{64C17F6B-FB14-46CF-992C-BC3C7CBAF6CB}" type="presParOf" srcId="{17C8E1E6-5AA5-440D-BDAD-76D1A8096CB0}" destId="{1B568A8E-A1D3-49EE-B5A7-AABFE3D1862F}" srcOrd="3" destOrd="0" presId="urn:microsoft.com/office/officeart/2005/8/layout/arrow2"/>
    <dgm:cxn modelId="{58D7E281-6864-42E2-AD2E-853787C430E4}" type="presParOf" srcId="{17C8E1E6-5AA5-440D-BDAD-76D1A8096CB0}" destId="{9E6209A2-2C0A-405A-A300-D67E10B6584C}" srcOrd="4" destOrd="0" presId="urn:microsoft.com/office/officeart/2005/8/layout/arrow2"/>
    <dgm:cxn modelId="{11C44986-2D90-4E78-916C-46E249677572}" type="presParOf" srcId="{17C8E1E6-5AA5-440D-BDAD-76D1A8096CB0}" destId="{F520BDE5-4CD8-40DE-97E6-509B8BDCD930}"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B657C-65E8-4303-A67C-609EECF6EF25}">
      <dsp:nvSpPr>
        <dsp:cNvPr id="0" name=""/>
        <dsp:cNvSpPr/>
      </dsp:nvSpPr>
      <dsp:spPr>
        <a:xfrm>
          <a:off x="0" y="3000024"/>
          <a:ext cx="2362199" cy="656332"/>
        </a:xfrm>
        <a:prstGeom prst="rect">
          <a:avLst/>
        </a:prstGeom>
        <a:solidFill>
          <a:schemeClr val="accent5">
            <a:lumMod val="40000"/>
            <a:lumOff val="6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4</a:t>
          </a:r>
          <a:endParaRPr lang="en-US" sz="1200" kern="1200" dirty="0"/>
        </a:p>
      </dsp:txBody>
      <dsp:txXfrm>
        <a:off x="0" y="3000024"/>
        <a:ext cx="2362199" cy="354419"/>
      </dsp:txXfrm>
    </dsp:sp>
    <dsp:sp modelId="{8F6D97A3-568C-4D42-9F79-089C76ADC77E}">
      <dsp:nvSpPr>
        <dsp:cNvPr id="0" name=""/>
        <dsp:cNvSpPr/>
      </dsp:nvSpPr>
      <dsp:spPr>
        <a:xfrm>
          <a:off x="0" y="3341317"/>
          <a:ext cx="2362199" cy="30191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Controlling the User Interface</a:t>
          </a:r>
          <a:endParaRPr lang="en-US" sz="1000" kern="1200" dirty="0"/>
        </a:p>
      </dsp:txBody>
      <dsp:txXfrm>
        <a:off x="0" y="3341317"/>
        <a:ext cx="2362199" cy="301912"/>
      </dsp:txXfrm>
    </dsp:sp>
    <dsp:sp modelId="{E552DAC0-216A-4B88-AF1A-937842626E7F}">
      <dsp:nvSpPr>
        <dsp:cNvPr id="0" name=""/>
        <dsp:cNvSpPr/>
      </dsp:nvSpPr>
      <dsp:spPr>
        <a:xfrm rot="10800000">
          <a:off x="0" y="2000430"/>
          <a:ext cx="2362199" cy="1009438"/>
        </a:xfrm>
        <a:prstGeom prst="upArrowCallout">
          <a:avLst/>
        </a:prstGeom>
        <a:solidFill>
          <a:schemeClr val="accent5">
            <a:lumMod val="40000"/>
            <a:lumOff val="6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3</a:t>
          </a:r>
          <a:endParaRPr lang="en-US" sz="1200" kern="1200" dirty="0"/>
        </a:p>
      </dsp:txBody>
      <dsp:txXfrm rot="-10800000">
        <a:off x="0" y="2000430"/>
        <a:ext cx="2362199" cy="354312"/>
      </dsp:txXfrm>
    </dsp:sp>
    <dsp:sp modelId="{27BE7760-F6B5-45EE-8956-941501131730}">
      <dsp:nvSpPr>
        <dsp:cNvPr id="0" name=""/>
        <dsp:cNvSpPr/>
      </dsp:nvSpPr>
      <dsp:spPr>
        <a:xfrm>
          <a:off x="0" y="2354743"/>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Implementing Design Patterns</a:t>
          </a:r>
          <a:endParaRPr lang="en-US" sz="1000" kern="1200" dirty="0"/>
        </a:p>
      </dsp:txBody>
      <dsp:txXfrm>
        <a:off x="0" y="2354743"/>
        <a:ext cx="2362199" cy="301822"/>
      </dsp:txXfrm>
    </dsp:sp>
    <dsp:sp modelId="{C9E1EBD9-D03D-4086-B7FE-8CD684B69897}">
      <dsp:nvSpPr>
        <dsp:cNvPr id="0" name=""/>
        <dsp:cNvSpPr/>
      </dsp:nvSpPr>
      <dsp:spPr>
        <a:xfrm rot="10800000">
          <a:off x="0" y="1000837"/>
          <a:ext cx="2362199" cy="1009438"/>
        </a:xfrm>
        <a:prstGeom prst="upArrowCallout">
          <a:avLst/>
        </a:prstGeom>
        <a:solidFill>
          <a:schemeClr val="accent5">
            <a:lumMod val="40000"/>
            <a:lumOff val="6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2</a:t>
          </a:r>
          <a:endParaRPr lang="en-US" sz="1200" kern="1200" dirty="0"/>
        </a:p>
      </dsp:txBody>
      <dsp:txXfrm rot="-10800000">
        <a:off x="0" y="1000837"/>
        <a:ext cx="2362199" cy="354312"/>
      </dsp:txXfrm>
    </dsp:sp>
    <dsp:sp modelId="{CB273461-0642-4901-9B3B-9EBCF230DDBF}">
      <dsp:nvSpPr>
        <dsp:cNvPr id="0" name=""/>
        <dsp:cNvSpPr/>
      </dsp:nvSpPr>
      <dsp:spPr>
        <a:xfrm>
          <a:off x="0" y="1355150"/>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Communicating Data Between Parallel Loops</a:t>
          </a:r>
          <a:endParaRPr lang="en-US" sz="1000" kern="1200" dirty="0"/>
        </a:p>
      </dsp:txBody>
      <dsp:txXfrm>
        <a:off x="0" y="1355150"/>
        <a:ext cx="2362199" cy="301822"/>
      </dsp:txXfrm>
    </dsp:sp>
    <dsp:sp modelId="{05301027-04BC-4541-BE60-F2A1C22690F8}">
      <dsp:nvSpPr>
        <dsp:cNvPr id="0" name=""/>
        <dsp:cNvSpPr/>
      </dsp:nvSpPr>
      <dsp:spPr>
        <a:xfrm rot="10800000">
          <a:off x="0" y="1243"/>
          <a:ext cx="2362199" cy="1009438"/>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1</a:t>
          </a:r>
        </a:p>
      </dsp:txBody>
      <dsp:txXfrm rot="-10800000">
        <a:off x="0" y="1243"/>
        <a:ext cx="2362199" cy="354312"/>
      </dsp:txXfrm>
    </dsp:sp>
    <dsp:sp modelId="{4BE792FD-BCB4-44EB-8672-F4001B35D8D7}">
      <dsp:nvSpPr>
        <dsp:cNvPr id="0" name=""/>
        <dsp:cNvSpPr/>
      </dsp:nvSpPr>
      <dsp:spPr>
        <a:xfrm>
          <a:off x="0" y="355556"/>
          <a:ext cx="2362199" cy="301822"/>
        </a:xfrm>
        <a:prstGeom prst="rect">
          <a:avLst/>
        </a:prstGeom>
        <a:solidFill>
          <a:schemeClr val="accent5">
            <a:lumMod val="40000"/>
            <a:lumOff val="6000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Using Variables</a:t>
          </a:r>
        </a:p>
      </dsp:txBody>
      <dsp:txXfrm>
        <a:off x="0" y="355556"/>
        <a:ext cx="2362199" cy="301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EF5D3-078B-451B-9CB5-CB71F3B070B4}">
      <dsp:nvSpPr>
        <dsp:cNvPr id="0" name=""/>
        <dsp:cNvSpPr/>
      </dsp:nvSpPr>
      <dsp:spPr>
        <a:xfrm>
          <a:off x="0" y="2237031"/>
          <a:ext cx="2362199" cy="734243"/>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7</a:t>
          </a:r>
          <a:endParaRPr lang="en-US" sz="1400" kern="1200" dirty="0"/>
        </a:p>
      </dsp:txBody>
      <dsp:txXfrm>
        <a:off x="0" y="2237031"/>
        <a:ext cx="2362199" cy="396491"/>
      </dsp:txXfrm>
    </dsp:sp>
    <dsp:sp modelId="{0E0FBB84-906E-4FE6-B300-7C9E4F2765B6}">
      <dsp:nvSpPr>
        <dsp:cNvPr id="0" name=""/>
        <dsp:cNvSpPr/>
      </dsp:nvSpPr>
      <dsp:spPr>
        <a:xfrm>
          <a:off x="0" y="2618837"/>
          <a:ext cx="2362199" cy="33775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Creating and Distributing Applications</a:t>
          </a:r>
          <a:endParaRPr lang="en-US" sz="1100" kern="1200" dirty="0"/>
        </a:p>
      </dsp:txBody>
      <dsp:txXfrm>
        <a:off x="0" y="2618837"/>
        <a:ext cx="2362199" cy="337752"/>
      </dsp:txXfrm>
    </dsp:sp>
    <dsp:sp modelId="{C9E1EBD9-D03D-4086-B7FE-8CD684B69897}">
      <dsp:nvSpPr>
        <dsp:cNvPr id="0" name=""/>
        <dsp:cNvSpPr/>
      </dsp:nvSpPr>
      <dsp:spPr>
        <a:xfrm rot="10800000">
          <a:off x="0" y="1118778"/>
          <a:ext cx="2362199" cy="1129266"/>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6</a:t>
          </a:r>
          <a:endParaRPr lang="en-US" sz="1400" kern="1200" dirty="0"/>
        </a:p>
      </dsp:txBody>
      <dsp:txXfrm rot="-10800000">
        <a:off x="0" y="1118778"/>
        <a:ext cx="2362199" cy="396372"/>
      </dsp:txXfrm>
    </dsp:sp>
    <dsp:sp modelId="{CB273461-0642-4901-9B3B-9EBCF230DDBF}">
      <dsp:nvSpPr>
        <dsp:cNvPr id="0" name=""/>
        <dsp:cNvSpPr/>
      </dsp:nvSpPr>
      <dsp:spPr>
        <a:xfrm>
          <a:off x="0" y="1515150"/>
          <a:ext cx="2362199" cy="33765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Improving an Existing VI</a:t>
          </a:r>
          <a:endParaRPr lang="en-US" sz="1100" kern="1200" dirty="0"/>
        </a:p>
      </dsp:txBody>
      <dsp:txXfrm>
        <a:off x="0" y="1515150"/>
        <a:ext cx="2362199" cy="337650"/>
      </dsp:txXfrm>
    </dsp:sp>
    <dsp:sp modelId="{05301027-04BC-4541-BE60-F2A1C22690F8}">
      <dsp:nvSpPr>
        <dsp:cNvPr id="0" name=""/>
        <dsp:cNvSpPr/>
      </dsp:nvSpPr>
      <dsp:spPr>
        <a:xfrm rot="10800000">
          <a:off x="0" y="525"/>
          <a:ext cx="2362199" cy="1129266"/>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5</a:t>
          </a:r>
        </a:p>
      </dsp:txBody>
      <dsp:txXfrm rot="-10800000">
        <a:off x="0" y="525"/>
        <a:ext cx="2362199" cy="396372"/>
      </dsp:txXfrm>
    </dsp:sp>
    <dsp:sp modelId="{4BE792FD-BCB4-44EB-8672-F4001B35D8D7}">
      <dsp:nvSpPr>
        <dsp:cNvPr id="0" name=""/>
        <dsp:cNvSpPr/>
      </dsp:nvSpPr>
      <dsp:spPr>
        <a:xfrm>
          <a:off x="0" y="396897"/>
          <a:ext cx="2362199" cy="33765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File I/O Techniques</a:t>
          </a:r>
        </a:p>
      </dsp:txBody>
      <dsp:txXfrm>
        <a:off x="0" y="396897"/>
        <a:ext cx="2362199" cy="3376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28600" y="457200"/>
            <a:ext cx="7315200" cy="4114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09600" y="4800600"/>
            <a:ext cx="5638800" cy="3657600"/>
          </a:xfrm>
          <a:prstGeom prst="rect">
            <a:avLst/>
          </a:prstGeom>
        </p:spPr>
        <p:txBody>
          <a:bodyPr vert="horz" lIns="91440" tIns="45720" rIns="91440" bIns="45720" rtlCol="0">
            <a:normAutofit/>
          </a:bodyPr>
          <a:lstStyle/>
          <a:p>
            <a:pPr marL="0" marR="0" lvl="0" indent="0" algn="l" defTabSz="914400" rtl="0" eaLnBrk="1" fontAlgn="base" latinLnBrk="0" hangingPunct="1">
              <a:lnSpc>
                <a:spcPct val="100000"/>
              </a:lnSpc>
              <a:spcBef>
                <a:spcPct val="30000"/>
              </a:spcBef>
              <a:spcAft>
                <a:spcPct val="0"/>
              </a:spcAft>
              <a:buClrTx/>
              <a:buSzTx/>
              <a:buFontTx/>
              <a:buNone/>
              <a:tabLst>
                <a:tab pos="457200" algn="l"/>
              </a:tabLst>
              <a:defRPr/>
            </a:pPr>
            <a:r>
              <a:rPr kumimoji="0" lang="en-US" sz="1400" b="1" i="0" u="none" strike="noStrike" kern="1200" cap="none" spc="0" normalizeH="0" baseline="0" noProof="0" dirty="0" smtClean="0">
                <a:ln>
                  <a:noFill/>
                </a:ln>
                <a:solidFill>
                  <a:srgbClr val="000000"/>
                </a:solidFill>
                <a:effectLst/>
                <a:uLnTx/>
                <a:uFillTx/>
                <a:latin typeface="Arial Narrow" pitchFamily="34" charset="0"/>
                <a:ea typeface="+mn-ea"/>
                <a:cs typeface="Arial" pitchFamily="34" charset="0"/>
              </a:rPr>
              <a:t>Click to edit Master text styles</a:t>
            </a:r>
          </a:p>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Second level</a:t>
            </a:r>
          </a:p>
          <a:p>
            <a:pPr marL="228600" marR="0" lvl="2"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Third level</a:t>
            </a:r>
          </a:p>
          <a:p>
            <a:pPr marL="457200" marR="0" lvl="3"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Fourth level</a:t>
            </a:r>
          </a:p>
          <a:p>
            <a:pPr marL="1019175" marR="0" lvl="4"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Fifth level</a:t>
            </a:r>
          </a:p>
        </p:txBody>
      </p:sp>
      <p:sp>
        <p:nvSpPr>
          <p:cNvPr id="8" name="Rectangle 7"/>
          <p:cNvSpPr>
            <a:spLocks noChangeArrowheads="1"/>
          </p:cNvSpPr>
          <p:nvPr/>
        </p:nvSpPr>
        <p:spPr bwMode="auto">
          <a:xfrm>
            <a:off x="398464" y="8978900"/>
            <a:ext cx="6111875" cy="155575"/>
          </a:xfrm>
          <a:prstGeom prst="rect">
            <a:avLst/>
          </a:prstGeom>
          <a:noFill/>
          <a:ln w="9525">
            <a:noFill/>
            <a:miter lim="800000"/>
            <a:headEnd/>
            <a:tailEnd/>
          </a:ln>
          <a:effectLst/>
        </p:spPr>
        <p:txBody>
          <a:bodyPr lIns="64503" tIns="25801" rIns="64503" bIns="25801">
            <a:spAutoFit/>
          </a:bodyPr>
          <a:lstStyle/>
          <a:p>
            <a:pPr algn="ctr" defTabSz="942975">
              <a:lnSpc>
                <a:spcPct val="85000"/>
              </a:lnSpc>
              <a:tabLst>
                <a:tab pos="228600" algn="l"/>
                <a:tab pos="2786063" algn="l"/>
                <a:tab pos="5829300" algn="r"/>
              </a:tabLst>
            </a:pPr>
            <a:r>
              <a:rPr lang="en-US" sz="800" b="0" i="1" dirty="0" smtClean="0">
                <a:solidFill>
                  <a:schemeClr val="tx1"/>
                </a:solidFill>
              </a:rPr>
              <a:t>1-</a:t>
            </a:r>
            <a:fld id="{8618B3B7-1819-48C9-894E-FAD3541A3B44}" type="slidenum">
              <a:rPr lang="en-US" sz="800" b="0" i="1" smtClean="0">
                <a:solidFill>
                  <a:schemeClr val="tx1"/>
                </a:solidFill>
              </a:rPr>
              <a:pPr algn="ctr" defTabSz="942975">
                <a:lnSpc>
                  <a:spcPct val="85000"/>
                </a:lnSpc>
                <a:tabLst>
                  <a:tab pos="228600" algn="l"/>
                  <a:tab pos="2786063" algn="l"/>
                  <a:tab pos="5829300" algn="r"/>
                </a:tabLst>
              </a:pPr>
              <a:t>‹#›</a:t>
            </a:fld>
            <a:r>
              <a:rPr lang="en-US" sz="800" b="0" i="1" dirty="0" smtClean="0">
                <a:solidFill>
                  <a:schemeClr val="tx1"/>
                </a:solidFill>
              </a:rPr>
              <a:t> </a:t>
            </a:r>
            <a:endParaRPr lang="en-US" sz="800" b="0" i="1" dirty="0">
              <a:solidFill>
                <a:schemeClr val="tx1"/>
              </a:solidFill>
            </a:endParaRPr>
          </a:p>
        </p:txBody>
      </p:sp>
    </p:spTree>
    <p:extLst>
      <p:ext uri="{BB962C8B-B14F-4D97-AF65-F5344CB8AC3E}">
        <p14:creationId xmlns:p14="http://schemas.microsoft.com/office/powerpoint/2010/main" val="1298413307"/>
      </p:ext>
    </p:extLst>
  </p:cSld>
  <p:clrMap bg1="lt1" tx1="dk1" bg2="lt2" tx2="dk2" accent1="accent1" accent2="accent2" accent3="accent3" accent4="accent4" accent5="accent5" accent6="accent6" hlink="hlink" folHlink="folHlink"/>
  <p:notesStyle>
    <a:lvl1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1pPr>
    <a:lvl2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2pPr>
    <a:lvl3pPr marL="228600" marR="0"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sz="1200" kern="1200">
        <a:solidFill>
          <a:schemeClr val="tx1"/>
        </a:solidFill>
        <a:latin typeface="+mn-lt"/>
        <a:ea typeface="+mn-ea"/>
        <a:cs typeface="+mn-cs"/>
      </a:defRPr>
    </a:lvl3pPr>
    <a:lvl4pPr marL="457200" marR="0"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sz="1200" kern="1200">
        <a:solidFill>
          <a:schemeClr val="tx1"/>
        </a:solidFill>
        <a:latin typeface="+mn-lt"/>
        <a:ea typeface="+mn-ea"/>
        <a:cs typeface="+mn-cs"/>
      </a:defRPr>
    </a:lvl4pPr>
    <a:lvl5pPr marL="1019175" marR="0"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2973149" cy="458139"/>
          </a:xfrm>
          <a:prstGeom prst="rect">
            <a:avLst/>
          </a:prstGeom>
          <a:ln/>
        </p:spPr>
        <p:txBody>
          <a:bodyPr/>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23556" name="Rectangle 4"/>
          <p:cNvSpPr>
            <a:spLocks noGrp="1" noRot="1" noChangeAspect="1" noChangeArrowheads="1" noTextEdit="1"/>
          </p:cNvSpPr>
          <p:nvPr>
            <p:ph type="sldImg"/>
          </p:nvPr>
        </p:nvSpPr>
        <p:spPr>
          <a:xfrm>
            <a:off x="522288" y="519113"/>
            <a:ext cx="5849937" cy="3290887"/>
          </a:xfrm>
        </p:spPr>
      </p:sp>
      <p:sp>
        <p:nvSpPr>
          <p:cNvPr id="23557" name="Rectangle 5"/>
          <p:cNvSpPr>
            <a:spLocks noGrp="1" noChangeArrowheads="1"/>
          </p:cNvSpPr>
          <p:nvPr>
            <p:ph type="body" idx="1"/>
          </p:nvPr>
        </p:nvSpPr>
        <p:spPr/>
        <p:txBody>
          <a:bodyPr/>
          <a:lstStyle/>
          <a:p>
            <a:pPr lvl="1"/>
            <a:endParaRPr lang="en-US" dirty="0"/>
          </a:p>
        </p:txBody>
      </p:sp>
    </p:spTree>
    <p:extLst>
      <p:ext uri="{BB962C8B-B14F-4D97-AF65-F5344CB8AC3E}">
        <p14:creationId xmlns:p14="http://schemas.microsoft.com/office/powerpoint/2010/main" val="3025456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406400" y="696913"/>
            <a:ext cx="6197600" cy="3486150"/>
          </a:xfrm>
        </p:spPr>
      </p:sp>
      <p:sp>
        <p:nvSpPr>
          <p:cNvPr id="11" name="Notes Placeholder 10"/>
          <p:cNvSpPr>
            <a:spLocks noGrp="1"/>
          </p:cNvSpPr>
          <p:nvPr>
            <p:ph type="body" idx="1"/>
          </p:nvPr>
        </p:nvSpPr>
        <p:spPr/>
        <p:txBody>
          <a:bodyPr>
            <a:normAutofit/>
          </a:bodyPr>
          <a:lstStyle/>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endParaRPr lang="en-US" dirty="0" smtClean="0"/>
          </a:p>
        </p:txBody>
      </p:sp>
    </p:spTree>
    <p:extLst>
      <p:ext uri="{BB962C8B-B14F-4D97-AF65-F5344CB8AC3E}">
        <p14:creationId xmlns:p14="http://schemas.microsoft.com/office/powerpoint/2010/main" val="3980812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lnSpcReduction="10000"/>
          </a:bodyPr>
          <a:lstStyle/>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r>
              <a:rPr lang="en-US" baseline="0" dirty="0" smtClean="0"/>
              <a:t>The advantage of specifying a more generic class, such as specifying a Ctl Refnum instead of a Boolean Refnum, </a:t>
            </a:r>
            <a:r>
              <a:rPr lang="en-US" dirty="0" smtClean="0"/>
              <a:t>allows the subVI to accept a reference to any type of front panel control. </a:t>
            </a:r>
          </a:p>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endParaRPr lang="en-US" dirty="0" smtClean="0"/>
          </a:p>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r>
              <a:rPr lang="en-US" dirty="0" smtClean="0"/>
              <a:t>The disadvantage of</a:t>
            </a:r>
            <a:r>
              <a:rPr lang="en-US" baseline="0" dirty="0" smtClean="0"/>
              <a:t> specifying a more generic class is that it </a:t>
            </a:r>
            <a:r>
              <a:rPr lang="en-US" dirty="0" smtClean="0"/>
              <a:t>limits the properties available.  </a:t>
            </a:r>
          </a:p>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r>
              <a:rPr lang="en-US" dirty="0" smtClean="0"/>
              <a:t>On the other hand, specifying a more specific class for the refnum makes the subVI more restrictive.  </a:t>
            </a:r>
            <a:endParaRPr lang="en-US" baseline="0" dirty="0" smtClean="0"/>
          </a:p>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endParaRPr lang="en-US" baseline="0" dirty="0" smtClean="0"/>
          </a:p>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r>
              <a:rPr lang="en-US" baseline="0" dirty="0" smtClean="0"/>
              <a:t>A mismatch of refnum types results in an edit-time error and the </a:t>
            </a:r>
            <a:r>
              <a:rPr lang="en-US" b="1" baseline="0" dirty="0" smtClean="0"/>
              <a:t>Run</a:t>
            </a:r>
            <a:r>
              <a:rPr lang="en-US" baseline="0" dirty="0" smtClean="0"/>
              <a:t> arrow will be broken. </a:t>
            </a:r>
          </a:p>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endParaRPr lang="en-US" baseline="0" dirty="0" smtClean="0"/>
          </a:p>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r>
              <a:rPr lang="en-US" baseline="0" dirty="0" smtClean="0"/>
              <a:t>In addition to specifying the class type, you can make the refnum strictly typed or weakly typed.  </a:t>
            </a:r>
            <a:r>
              <a:rPr lang="en-US" dirty="0" smtClean="0"/>
              <a:t>Weakly typed control refnums are more flexible in the type of data they accept. For example, if the type of a weakly typed control reference is slide, you can wire a 32-bit integer slide, single-precision slide, or a cluster of 32-bit integer slides to the control reference terminal. If the type of a weakly typed control reference is control, you can wire a control reference of any type of control to the control reference terminal.</a:t>
            </a:r>
          </a:p>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endParaRPr lang="en-US" baseline="0" dirty="0" smtClean="0"/>
          </a:p>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endParaRPr lang="en-US" baseline="0" dirty="0" smtClean="0"/>
          </a:p>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endParaRPr lang="en-US" dirty="0" smtClean="0"/>
          </a:p>
          <a:p>
            <a:endParaRPr lang="en-US" dirty="0"/>
          </a:p>
        </p:txBody>
      </p:sp>
    </p:spTree>
    <p:extLst>
      <p:ext uri="{BB962C8B-B14F-4D97-AF65-F5344CB8AC3E}">
        <p14:creationId xmlns:p14="http://schemas.microsoft.com/office/powerpoint/2010/main" val="2898148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338" y="8829675"/>
            <a:ext cx="3038475" cy="465138"/>
          </a:xfrm>
          <a:prstGeom prst="rect">
            <a:avLst/>
          </a:prstGeom>
          <a:ln/>
        </p:spPr>
        <p:txBody>
          <a:bodyPr/>
          <a:lstStyle/>
          <a:p>
            <a:fld id="{2E34FF00-974A-417A-9F2B-4B8645DD6733}" type="slidenum">
              <a:rPr lang="en-US"/>
              <a:pPr/>
              <a:t>15</a:t>
            </a:fld>
            <a:endParaRPr lang="en-US" dirty="0"/>
          </a:p>
        </p:txBody>
      </p:sp>
      <p:sp>
        <p:nvSpPr>
          <p:cNvPr id="10242" name="Rectangle 2"/>
          <p:cNvSpPr>
            <a:spLocks noGrp="1" noRot="1" noChangeAspect="1" noChangeArrowheads="1" noTextEdit="1"/>
          </p:cNvSpPr>
          <p:nvPr>
            <p:ph type="sldImg"/>
          </p:nvPr>
        </p:nvSpPr>
        <p:spPr>
          <a:xfrm>
            <a:off x="-22225" y="457200"/>
            <a:ext cx="6908800" cy="3886200"/>
          </a:xfrm>
          <a:prstGeom prst="rect">
            <a:avLst/>
          </a:prstGeom>
          <a:ln/>
        </p:spPr>
      </p:sp>
      <p:sp>
        <p:nvSpPr>
          <p:cNvPr id="10243" name="Rectangle 3"/>
          <p:cNvSpPr>
            <a:spLocks noGrp="1" noChangeArrowheads="1"/>
          </p:cNvSpPr>
          <p:nvPr>
            <p:ph type="body" idx="1"/>
          </p:nvPr>
        </p:nvSpPr>
        <p:spPr>
          <a:xfrm>
            <a:off x="701675" y="4581525"/>
            <a:ext cx="5607050" cy="4181475"/>
          </a:xfrm>
          <a:prstGeom prst="rect">
            <a:avLst/>
          </a:prstGeom>
        </p:spPr>
        <p:txBody>
          <a:bodyPr/>
          <a:lstStyle/>
          <a:p>
            <a:endParaRPr lang="en-US" dirty="0"/>
          </a:p>
        </p:txBody>
      </p:sp>
    </p:spTree>
    <p:extLst>
      <p:ext uri="{BB962C8B-B14F-4D97-AF65-F5344CB8AC3E}">
        <p14:creationId xmlns:p14="http://schemas.microsoft.com/office/powerpoint/2010/main" val="540093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baseline="0" dirty="0" smtClean="0"/>
          </a:p>
        </p:txBody>
      </p:sp>
    </p:spTree>
    <p:extLst>
      <p:ext uri="{BB962C8B-B14F-4D97-AF65-F5344CB8AC3E}">
        <p14:creationId xmlns:p14="http://schemas.microsoft.com/office/powerpoint/2010/main" val="1209394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338" y="8829675"/>
            <a:ext cx="3038475" cy="465138"/>
          </a:xfrm>
          <a:prstGeom prst="rect">
            <a:avLst/>
          </a:prstGeom>
          <a:ln/>
        </p:spPr>
        <p:txBody>
          <a:bodyPr/>
          <a:lstStyle/>
          <a:p>
            <a:fld id="{DD843D97-A562-412E-B026-53E79DE16DAB}" type="slidenum">
              <a:rPr lang="en-US"/>
              <a:pPr/>
              <a:t>18</a:t>
            </a:fld>
            <a:endParaRPr lang="en-US" dirty="0"/>
          </a:p>
        </p:txBody>
      </p:sp>
      <p:sp>
        <p:nvSpPr>
          <p:cNvPr id="14338" name="Rectangle 2"/>
          <p:cNvSpPr>
            <a:spLocks noGrp="1" noRot="1" noChangeAspect="1" noChangeArrowheads="1" noTextEdit="1"/>
          </p:cNvSpPr>
          <p:nvPr>
            <p:ph type="sldImg"/>
          </p:nvPr>
        </p:nvSpPr>
        <p:spPr>
          <a:xfrm>
            <a:off x="-22225" y="457200"/>
            <a:ext cx="6908800" cy="3886200"/>
          </a:xfrm>
          <a:prstGeom prst="rect">
            <a:avLst/>
          </a:prstGeom>
          <a:ln/>
        </p:spPr>
      </p:sp>
      <p:sp>
        <p:nvSpPr>
          <p:cNvPr id="14339" name="Rectangle 3"/>
          <p:cNvSpPr>
            <a:spLocks noGrp="1" noChangeArrowheads="1"/>
          </p:cNvSpPr>
          <p:nvPr>
            <p:ph type="body" idx="1"/>
          </p:nvPr>
        </p:nvSpPr>
        <p:spPr>
          <a:xfrm>
            <a:off x="701675" y="4581525"/>
            <a:ext cx="5607050" cy="4181475"/>
          </a:xfrm>
          <a:prstGeom prst="rect">
            <a:avLst/>
          </a:prstGeom>
        </p:spPr>
        <p:txBody>
          <a:bodyPr/>
          <a:lstStyle/>
          <a:p>
            <a:endParaRPr lang="en-US" dirty="0"/>
          </a:p>
        </p:txBody>
      </p:sp>
    </p:spTree>
    <p:extLst>
      <p:ext uri="{BB962C8B-B14F-4D97-AF65-F5344CB8AC3E}">
        <p14:creationId xmlns:p14="http://schemas.microsoft.com/office/powerpoint/2010/main" val="2682184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338" y="8829675"/>
            <a:ext cx="3038475" cy="465138"/>
          </a:xfrm>
          <a:prstGeom prst="rect">
            <a:avLst/>
          </a:prstGeom>
          <a:ln/>
        </p:spPr>
        <p:txBody>
          <a:bodyPr/>
          <a:lstStyle/>
          <a:p>
            <a:fld id="{DD843D97-A562-412E-B026-53E79DE16DAB}" type="slidenum">
              <a:rPr lang="en-US"/>
              <a:pPr/>
              <a:t>19</a:t>
            </a:fld>
            <a:endParaRPr lang="en-US" dirty="0"/>
          </a:p>
        </p:txBody>
      </p:sp>
      <p:sp>
        <p:nvSpPr>
          <p:cNvPr id="14338" name="Rectangle 2"/>
          <p:cNvSpPr>
            <a:spLocks noGrp="1" noRot="1" noChangeAspect="1" noChangeArrowheads="1" noTextEdit="1"/>
          </p:cNvSpPr>
          <p:nvPr>
            <p:ph type="sldImg"/>
          </p:nvPr>
        </p:nvSpPr>
        <p:spPr>
          <a:xfrm>
            <a:off x="-22225" y="457200"/>
            <a:ext cx="6908800" cy="3886200"/>
          </a:xfrm>
          <a:prstGeom prst="rect">
            <a:avLst/>
          </a:prstGeom>
          <a:ln/>
        </p:spPr>
      </p:sp>
      <p:sp>
        <p:nvSpPr>
          <p:cNvPr id="14339" name="Rectangle 3"/>
          <p:cNvSpPr>
            <a:spLocks noGrp="1" noChangeArrowheads="1"/>
          </p:cNvSpPr>
          <p:nvPr>
            <p:ph type="body" idx="1"/>
          </p:nvPr>
        </p:nvSpPr>
        <p:spPr>
          <a:xfrm>
            <a:off x="701675" y="4581525"/>
            <a:ext cx="5607050" cy="4181475"/>
          </a:xfrm>
          <a:prstGeom prst="rect">
            <a:avLst/>
          </a:prstGeom>
        </p:spPr>
        <p:txBody>
          <a:bodyPr/>
          <a:lstStyle/>
          <a:p>
            <a:endParaRPr lang="en-US" dirty="0"/>
          </a:p>
        </p:txBody>
      </p:sp>
    </p:spTree>
    <p:extLst>
      <p:ext uri="{BB962C8B-B14F-4D97-AF65-F5344CB8AC3E}">
        <p14:creationId xmlns:p14="http://schemas.microsoft.com/office/powerpoint/2010/main" val="223758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338" y="8829675"/>
            <a:ext cx="3038475" cy="465138"/>
          </a:xfrm>
          <a:prstGeom prst="rect">
            <a:avLst/>
          </a:prstGeom>
          <a:ln/>
        </p:spPr>
        <p:txBody>
          <a:bodyPr/>
          <a:lstStyle/>
          <a:p>
            <a:fld id="{600FF4A5-E27C-4DF8-BAA1-C78F92A46683}" type="slidenum">
              <a:rPr lang="en-US"/>
              <a:pPr/>
              <a:t>20</a:t>
            </a:fld>
            <a:endParaRPr lang="en-US" dirty="0"/>
          </a:p>
        </p:txBody>
      </p:sp>
      <p:sp>
        <p:nvSpPr>
          <p:cNvPr id="236546" name="Rectangle 2"/>
          <p:cNvSpPr>
            <a:spLocks noGrp="1" noRot="1" noChangeAspect="1" noChangeArrowheads="1" noTextEdit="1"/>
          </p:cNvSpPr>
          <p:nvPr>
            <p:ph type="sldImg"/>
          </p:nvPr>
        </p:nvSpPr>
        <p:spPr>
          <a:xfrm>
            <a:off x="-22225" y="457200"/>
            <a:ext cx="6908800" cy="3886200"/>
          </a:xfrm>
          <a:prstGeom prst="rect">
            <a:avLst/>
          </a:prstGeom>
          <a:ln/>
        </p:spPr>
      </p:sp>
      <p:sp>
        <p:nvSpPr>
          <p:cNvPr id="236547" name="Rectangle 3"/>
          <p:cNvSpPr>
            <a:spLocks noGrp="1" noChangeArrowheads="1"/>
          </p:cNvSpPr>
          <p:nvPr>
            <p:ph type="body" idx="1"/>
          </p:nvPr>
        </p:nvSpPr>
        <p:spPr>
          <a:xfrm>
            <a:off x="701675" y="4581525"/>
            <a:ext cx="5607050" cy="4181475"/>
          </a:xfrm>
          <a:prstGeom prst="rect">
            <a:avLst/>
          </a:prstGeom>
        </p:spPr>
        <p:txBody>
          <a:bodyPr/>
          <a:lstStyle/>
          <a:p>
            <a:r>
              <a:rPr lang="en-US" dirty="0" smtClean="0"/>
              <a:t>Answer</a:t>
            </a:r>
            <a:r>
              <a:rPr lang="en-US" baseline="0" dirty="0" smtClean="0"/>
              <a:t> is a and c.</a:t>
            </a:r>
            <a:endParaRPr lang="en-US" dirty="0"/>
          </a:p>
        </p:txBody>
      </p:sp>
    </p:spTree>
    <p:extLst>
      <p:ext uri="{BB962C8B-B14F-4D97-AF65-F5344CB8AC3E}">
        <p14:creationId xmlns:p14="http://schemas.microsoft.com/office/powerpoint/2010/main" val="2380752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338" y="8829675"/>
            <a:ext cx="3038475" cy="465138"/>
          </a:xfrm>
          <a:prstGeom prst="rect">
            <a:avLst/>
          </a:prstGeom>
          <a:ln/>
        </p:spPr>
        <p:txBody>
          <a:bodyPr/>
          <a:lstStyle/>
          <a:p>
            <a:fld id="{600FF4A5-E27C-4DF8-BAA1-C78F92A46683}" type="slidenum">
              <a:rPr lang="en-US"/>
              <a:pPr/>
              <a:t>21</a:t>
            </a:fld>
            <a:endParaRPr lang="en-US" dirty="0"/>
          </a:p>
        </p:txBody>
      </p:sp>
      <p:sp>
        <p:nvSpPr>
          <p:cNvPr id="236546" name="Rectangle 2"/>
          <p:cNvSpPr>
            <a:spLocks noGrp="1" noRot="1" noChangeAspect="1" noChangeArrowheads="1" noTextEdit="1"/>
          </p:cNvSpPr>
          <p:nvPr>
            <p:ph type="sldImg"/>
          </p:nvPr>
        </p:nvSpPr>
        <p:spPr>
          <a:xfrm>
            <a:off x="-22225" y="457200"/>
            <a:ext cx="6908800" cy="3886200"/>
          </a:xfrm>
          <a:prstGeom prst="rect">
            <a:avLst/>
          </a:prstGeom>
          <a:ln/>
        </p:spPr>
      </p:sp>
      <p:sp>
        <p:nvSpPr>
          <p:cNvPr id="236547" name="Rectangle 3"/>
          <p:cNvSpPr>
            <a:spLocks noGrp="1" noChangeArrowheads="1"/>
          </p:cNvSpPr>
          <p:nvPr>
            <p:ph type="body" idx="1"/>
          </p:nvPr>
        </p:nvSpPr>
        <p:spPr>
          <a:xfrm>
            <a:off x="701675" y="4581525"/>
            <a:ext cx="5607050" cy="4181475"/>
          </a:xfrm>
          <a:prstGeom prst="rect">
            <a:avLst/>
          </a:prstGeom>
        </p:spPr>
        <p:txBody>
          <a:bodyPr/>
          <a:lstStyle/>
          <a:p>
            <a:r>
              <a:rPr lang="en-US" dirty="0" smtClean="0"/>
              <a:t>Answer</a:t>
            </a:r>
            <a:r>
              <a:rPr lang="en-US" baseline="0" dirty="0" smtClean="0"/>
              <a:t> is a and c.</a:t>
            </a:r>
            <a:endParaRPr lang="en-US" dirty="0"/>
          </a:p>
        </p:txBody>
      </p:sp>
    </p:spTree>
    <p:extLst>
      <p:ext uri="{BB962C8B-B14F-4D97-AF65-F5344CB8AC3E}">
        <p14:creationId xmlns:p14="http://schemas.microsoft.com/office/powerpoint/2010/main" val="2780367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338" y="8829675"/>
            <a:ext cx="3038475" cy="465138"/>
          </a:xfrm>
          <a:prstGeom prst="rect">
            <a:avLst/>
          </a:prstGeom>
          <a:ln/>
        </p:spPr>
        <p:txBody>
          <a:bodyPr/>
          <a:lstStyle/>
          <a:p>
            <a:fld id="{714C3989-1DA3-4675-BF84-4DB5BD94352C}" type="slidenum">
              <a:rPr lang="en-US"/>
              <a:pPr/>
              <a:t>22</a:t>
            </a:fld>
            <a:endParaRPr lang="en-US" dirty="0"/>
          </a:p>
        </p:txBody>
      </p:sp>
      <p:sp>
        <p:nvSpPr>
          <p:cNvPr id="18434" name="Rectangle 2"/>
          <p:cNvSpPr>
            <a:spLocks noGrp="1" noRot="1" noChangeAspect="1" noChangeArrowheads="1" noTextEdit="1"/>
          </p:cNvSpPr>
          <p:nvPr>
            <p:ph type="sldImg"/>
          </p:nvPr>
        </p:nvSpPr>
        <p:spPr>
          <a:xfrm>
            <a:off x="406400" y="696913"/>
            <a:ext cx="6197600" cy="3486150"/>
          </a:xfrm>
          <a:prstGeom prst="rect">
            <a:avLst/>
          </a:prstGeom>
          <a:ln/>
        </p:spPr>
      </p:sp>
      <p:sp>
        <p:nvSpPr>
          <p:cNvPr id="18435" name="Rectangle 3"/>
          <p:cNvSpPr>
            <a:spLocks noGrp="1" noChangeArrowheads="1"/>
          </p:cNvSpPr>
          <p:nvPr>
            <p:ph type="body" idx="1"/>
          </p:nvPr>
        </p:nvSpPr>
        <p:spPr>
          <a:xfrm>
            <a:off x="701675" y="4416425"/>
            <a:ext cx="5607050" cy="4183063"/>
          </a:xfrm>
          <a:prstGeom prst="rect">
            <a:avLst/>
          </a:prstGeom>
        </p:spPr>
        <p:txBody>
          <a:bodyPr/>
          <a:lstStyle/>
          <a:p>
            <a:endParaRPr lang="en-US" dirty="0"/>
          </a:p>
        </p:txBody>
      </p:sp>
    </p:spTree>
    <p:extLst>
      <p:ext uri="{BB962C8B-B14F-4D97-AF65-F5344CB8AC3E}">
        <p14:creationId xmlns:p14="http://schemas.microsoft.com/office/powerpoint/2010/main" val="676862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lvl="1"/>
            <a:r>
              <a:rPr lang="en-US" dirty="0" smtClean="0"/>
              <a:t>\</a:t>
            </a:r>
            <a:endParaRPr lang="en-US" dirty="0"/>
          </a:p>
        </p:txBody>
      </p:sp>
    </p:spTree>
    <p:extLst>
      <p:ext uri="{BB962C8B-B14F-4D97-AF65-F5344CB8AC3E}">
        <p14:creationId xmlns:p14="http://schemas.microsoft.com/office/powerpoint/2010/main" val="614313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2973149" cy="458139"/>
          </a:xfrm>
          <a:prstGeom prst="rect">
            <a:avLst/>
          </a:prstGeom>
          <a:ln/>
        </p:spPr>
        <p:txBody>
          <a:bodyPr/>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198660" name="Rectangle 4"/>
          <p:cNvSpPr>
            <a:spLocks noGrp="1" noRot="1" noChangeAspect="1" noChangeArrowheads="1" noTextEdit="1"/>
          </p:cNvSpPr>
          <p:nvPr>
            <p:ph type="sldImg"/>
          </p:nvPr>
        </p:nvSpPr>
        <p:spPr>
          <a:xfrm>
            <a:off x="522288" y="519113"/>
            <a:ext cx="5849937" cy="3290887"/>
          </a:xfrm>
        </p:spPr>
      </p:sp>
      <p:sp>
        <p:nvSpPr>
          <p:cNvPr id="198661" name="Rectangle 5"/>
          <p:cNvSpPr>
            <a:spLocks noGrp="1" noChangeArrowheads="1"/>
          </p:cNvSpPr>
          <p:nvPr>
            <p:ph type="body" idx="1"/>
          </p:nvPr>
        </p:nvSpPr>
        <p:spPr/>
        <p:txBody>
          <a:bodyPr/>
          <a:lstStyle/>
          <a:p>
            <a:pPr lvl="1"/>
            <a:endParaRPr lang="en-US" dirty="0"/>
          </a:p>
        </p:txBody>
      </p:sp>
    </p:spTree>
    <p:extLst>
      <p:ext uri="{BB962C8B-B14F-4D97-AF65-F5344CB8AC3E}">
        <p14:creationId xmlns:p14="http://schemas.microsoft.com/office/powerpoint/2010/main" val="2933059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lvl="1"/>
            <a:r>
              <a:rPr lang="en-US" dirty="0" smtClean="0"/>
              <a:t>In LabVIEW, three of the most common techniques for storing data are: </a:t>
            </a:r>
          </a:p>
          <a:p>
            <a:pPr lvl="2"/>
            <a:r>
              <a:rPr lang="en-US" dirty="0" smtClean="0"/>
              <a:t>ASCII file format</a:t>
            </a:r>
          </a:p>
          <a:p>
            <a:pPr lvl="2"/>
            <a:r>
              <a:rPr lang="en-US" dirty="0" smtClean="0"/>
              <a:t>Direct binary storage</a:t>
            </a:r>
          </a:p>
          <a:p>
            <a:pPr lvl="2"/>
            <a:r>
              <a:rPr lang="en-US" dirty="0" smtClean="0"/>
              <a:t>TDMS file format</a:t>
            </a:r>
          </a:p>
          <a:p>
            <a:endParaRPr lang="en-US" dirty="0" smtClean="0"/>
          </a:p>
          <a:p>
            <a:r>
              <a:rPr lang="en-US" dirty="0" smtClean="0"/>
              <a:t>Arrow size indicates increasing file</a:t>
            </a:r>
            <a:r>
              <a:rPr lang="en-US" baseline="0" dirty="0" smtClean="0"/>
              <a:t> size.</a:t>
            </a:r>
            <a:endParaRPr lang="en-US" dirty="0"/>
          </a:p>
        </p:txBody>
      </p:sp>
    </p:spTree>
    <p:extLst>
      <p:ext uri="{BB962C8B-B14F-4D97-AF65-F5344CB8AC3E}">
        <p14:creationId xmlns:p14="http://schemas.microsoft.com/office/powerpoint/2010/main" val="1657203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fontScale="77500" lnSpcReduction="20000"/>
          </a:bodyPr>
          <a:lstStyle/>
          <a:p>
            <a:pPr lvl="1"/>
            <a:r>
              <a:rPr lang="en-US" dirty="0" smtClean="0"/>
              <a:t>Use text format files for your data: </a:t>
            </a:r>
          </a:p>
          <a:p>
            <a:pPr lvl="2"/>
            <a:r>
              <a:rPr lang="en-US" dirty="0" smtClean="0"/>
              <a:t>To make the data available to other users or applications.</a:t>
            </a:r>
          </a:p>
          <a:p>
            <a:pPr lvl="2"/>
            <a:r>
              <a:rPr lang="en-US" dirty="0" smtClean="0"/>
              <a:t>If disk space and file I/O speed are not crucial.</a:t>
            </a:r>
          </a:p>
          <a:p>
            <a:pPr lvl="2"/>
            <a:r>
              <a:rPr lang="en-US" dirty="0" smtClean="0"/>
              <a:t>If performing random access reads or writes is unnecessary.</a:t>
            </a:r>
          </a:p>
          <a:p>
            <a:pPr lvl="2"/>
            <a:r>
              <a:rPr lang="en-US" dirty="0" smtClean="0"/>
              <a:t>If numeric precision is not important.</a:t>
            </a:r>
          </a:p>
          <a:p>
            <a:pPr lvl="1"/>
            <a:r>
              <a:rPr lang="en-US" dirty="0" smtClean="0"/>
              <a:t>Use binary format files for your data: </a:t>
            </a:r>
          </a:p>
          <a:p>
            <a:pPr lvl="2"/>
            <a:r>
              <a:rPr lang="en-US" dirty="0" smtClean="0"/>
              <a:t>When numeric precision is important.</a:t>
            </a:r>
          </a:p>
          <a:p>
            <a:pPr lvl="2"/>
            <a:r>
              <a:rPr lang="en-US" dirty="0" smtClean="0"/>
              <a:t>When you need to randomly access stored data .</a:t>
            </a:r>
          </a:p>
          <a:p>
            <a:pPr lvl="2"/>
            <a:r>
              <a:rPr lang="en-US" dirty="0" smtClean="0"/>
              <a:t>When efficiency is important.</a:t>
            </a:r>
          </a:p>
          <a:p>
            <a:pPr lvl="2"/>
            <a:r>
              <a:rPr lang="en-US" dirty="0" smtClean="0"/>
              <a:t>A specific type of binary file, known as a Datalog file, is the easiest method for logging cluster data to a file.</a:t>
            </a:r>
          </a:p>
          <a:p>
            <a:pPr lvl="3"/>
            <a:r>
              <a:rPr lang="en-US" dirty="0" smtClean="0"/>
              <a:t>Datalog files</a:t>
            </a:r>
            <a:r>
              <a:rPr lang="en-US" baseline="0" dirty="0" smtClean="0"/>
              <a:t> s</a:t>
            </a:r>
            <a:r>
              <a:rPr lang="en-US" dirty="0" smtClean="0"/>
              <a:t>tore arrays of clusters in a binary representation.</a:t>
            </a:r>
          </a:p>
          <a:p>
            <a:pPr lvl="3"/>
            <a:r>
              <a:rPr lang="en-US" dirty="0" smtClean="0"/>
              <a:t>The storage format for Datalog files is complex, and therefore the data is difficult to access in any environment except LabVIEW.</a:t>
            </a:r>
          </a:p>
          <a:p>
            <a:pPr lvl="1"/>
            <a:r>
              <a:rPr lang="en-US" dirty="0" smtClean="0"/>
              <a:t>Use TDMS files for the following purposes: </a:t>
            </a:r>
          </a:p>
          <a:p>
            <a:pPr lvl="2"/>
            <a:r>
              <a:rPr lang="en-US" dirty="0" smtClean="0"/>
              <a:t>To store test or measurement data.</a:t>
            </a:r>
          </a:p>
          <a:p>
            <a:pPr lvl="2"/>
            <a:r>
              <a:rPr lang="en-US" dirty="0" smtClean="0"/>
              <a:t>To create a structure for grouping your data.</a:t>
            </a:r>
          </a:p>
          <a:p>
            <a:pPr lvl="2"/>
            <a:r>
              <a:rPr lang="en-US" dirty="0" smtClean="0"/>
              <a:t>To store information about your data.</a:t>
            </a:r>
          </a:p>
          <a:p>
            <a:pPr marL="228600" marR="0" lvl="2"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a:pPr>
            <a:r>
              <a:rPr lang="en-US" dirty="0" smtClean="0"/>
              <a:t>To read and write data at high speeds.</a:t>
            </a:r>
          </a:p>
          <a:p>
            <a:pPr lvl="2"/>
            <a:r>
              <a:rPr lang="en-US" dirty="0" smtClean="0"/>
              <a:t>TDMS file format:</a:t>
            </a:r>
          </a:p>
          <a:p>
            <a:pPr lvl="3"/>
            <a:r>
              <a:rPr lang="en-US" dirty="0" smtClean="0"/>
              <a:t>Binary file (.tdms) that contains data and stores properties about the data.</a:t>
            </a:r>
          </a:p>
          <a:p>
            <a:pPr lvl="3"/>
            <a:r>
              <a:rPr lang="en-US" dirty="0" smtClean="0"/>
              <a:t>Binary index file (.tdms_index) that provides consolidated information on all the attributes and pointers in the TDMS file.</a:t>
            </a:r>
          </a:p>
          <a:p>
            <a:pPr lvl="3"/>
            <a:r>
              <a:rPr lang="en-US" dirty="0" smtClean="0"/>
              <a:t>TDMS file format is publicly</a:t>
            </a:r>
            <a:r>
              <a:rPr lang="en-US" baseline="0" dirty="0" smtClean="0"/>
              <a:t> documented.</a:t>
            </a:r>
          </a:p>
          <a:p>
            <a:pPr lvl="3"/>
            <a:r>
              <a:rPr lang="en-US" baseline="0" dirty="0" smtClean="0"/>
              <a:t>Can use with TDM Excel Add-in Tool.</a:t>
            </a:r>
            <a:endParaRPr lang="en-US" dirty="0" smtClean="0"/>
          </a:p>
        </p:txBody>
      </p:sp>
    </p:spTree>
    <p:extLst>
      <p:ext uri="{BB962C8B-B14F-4D97-AF65-F5344CB8AC3E}">
        <p14:creationId xmlns:p14="http://schemas.microsoft.com/office/powerpoint/2010/main" val="1372722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dirty="0" smtClean="0"/>
              <a:t>You have several option in selecting </a:t>
            </a:r>
            <a:r>
              <a:rPr lang="en-US" baseline="0" dirty="0" smtClean="0"/>
              <a:t>a method for creating filenames and destination directories.</a:t>
            </a:r>
            <a:endParaRPr lang="en-US" baseline="0" dirty="0"/>
          </a:p>
          <a:p>
            <a:endParaRPr lang="en-US" baseline="0" dirty="0"/>
          </a:p>
          <a:p>
            <a:r>
              <a:rPr lang="en-US" baseline="0" dirty="0" smtClean="0"/>
              <a:t>Until now, we have used the File Dialog to specify a file name and location.  However, it is often desirable to programmatically create folders and file paths.</a:t>
            </a:r>
          </a:p>
        </p:txBody>
      </p:sp>
    </p:spTree>
    <p:extLst>
      <p:ext uri="{BB962C8B-B14F-4D97-AF65-F5344CB8AC3E}">
        <p14:creationId xmlns:p14="http://schemas.microsoft.com/office/powerpoint/2010/main" val="2343236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Tree>
    <p:extLst>
      <p:ext uri="{BB962C8B-B14F-4D97-AF65-F5344CB8AC3E}">
        <p14:creationId xmlns:p14="http://schemas.microsoft.com/office/powerpoint/2010/main" val="2743112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400050" lvl="2" indent="-171450">
              <a:buFont typeface="Arial" pitchFamily="34" charset="0"/>
              <a:buNone/>
            </a:pPr>
            <a:endParaRPr lang="en-US" b="0" baseline="0" dirty="0" smtClean="0"/>
          </a:p>
        </p:txBody>
      </p:sp>
    </p:spTree>
    <p:extLst>
      <p:ext uri="{BB962C8B-B14F-4D97-AF65-F5344CB8AC3E}">
        <p14:creationId xmlns:p14="http://schemas.microsoft.com/office/powerpoint/2010/main" val="926610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b="1" dirty="0" smtClean="0"/>
              <a:t>How would you change this VI to work with other file formats?</a:t>
            </a:r>
          </a:p>
          <a:p>
            <a:endParaRPr lang="en-US" dirty="0"/>
          </a:p>
          <a:p>
            <a:r>
              <a:rPr lang="en-US" dirty="0" smtClean="0"/>
              <a:t>The</a:t>
            </a:r>
            <a:r>
              <a:rPr lang="en-US" baseline="0" dirty="0" smtClean="0"/>
              <a:t> Create Data File.vi in the exercise generated a filename with a *.txt extension.   This technique can be used to generate a filename with other file extensions.  Only the file extension needs to change.  </a:t>
            </a:r>
          </a:p>
          <a:p>
            <a:endParaRPr lang="en-US" baseline="0" dirty="0" smtClean="0"/>
          </a:p>
          <a:p>
            <a:r>
              <a:rPr lang="en-US" baseline="0" dirty="0" smtClean="0"/>
              <a:t>This VI doesn’t specify the contents.  Therefore, this technique can easily be used for other file types (xml, ini, etc.) and formats (binary, TDMS, etc.).</a:t>
            </a:r>
          </a:p>
        </p:txBody>
      </p:sp>
    </p:spTree>
    <p:extLst>
      <p:ext uri="{BB962C8B-B14F-4D97-AF65-F5344CB8AC3E}">
        <p14:creationId xmlns:p14="http://schemas.microsoft.com/office/powerpoint/2010/main" val="28915124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smtClean="0"/>
          </a:p>
          <a:p>
            <a:r>
              <a:rPr lang="en-US" dirty="0" smtClean="0"/>
              <a:t>Binary</a:t>
            </a:r>
            <a:r>
              <a:rPr lang="en-US" baseline="0" dirty="0" smtClean="0"/>
              <a:t> files are given very limited coverage in the LabVIEW Core 2 course for the following reasons:</a:t>
            </a:r>
          </a:p>
          <a:p>
            <a:endParaRPr lang="en-US" baseline="0" dirty="0" smtClean="0"/>
          </a:p>
          <a:p>
            <a:pPr marL="171450" indent="-171450">
              <a:buFont typeface="Arial" pitchFamily="34" charset="0"/>
              <a:buChar char="•"/>
            </a:pPr>
            <a:r>
              <a:rPr lang="en-US" baseline="0" dirty="0" smtClean="0"/>
              <a:t>The use of binary files should only be considered after evaluating using text and TDMS files.</a:t>
            </a:r>
          </a:p>
          <a:p>
            <a:pPr marL="171450" indent="-171450">
              <a:buFont typeface="Arial" pitchFamily="34" charset="0"/>
              <a:buChar char="•"/>
            </a:pPr>
            <a:r>
              <a:rPr lang="en-US" baseline="0" dirty="0" smtClean="0"/>
              <a:t>Compared to other formats, binary files are complex to work with, requiring an intimate knowledge of the file format. </a:t>
            </a:r>
          </a:p>
          <a:p>
            <a:pPr marL="171450" indent="-171450">
              <a:buFont typeface="Arial" pitchFamily="34" charset="0"/>
              <a:buChar char="•"/>
            </a:pPr>
            <a:r>
              <a:rPr lang="en-US" baseline="0" dirty="0" smtClean="0"/>
              <a:t>Debugging code can add considerable time to the development cycle if things go wrong.</a:t>
            </a:r>
          </a:p>
          <a:p>
            <a:pPr marL="171450" indent="-171450">
              <a:buFont typeface="Arial" pitchFamily="34" charset="0"/>
              <a:buChar char="•"/>
            </a:pPr>
            <a:r>
              <a:rPr lang="en-US" baseline="0" dirty="0" smtClean="0"/>
              <a:t>Developers should review the binary file examples that ship with LabVIEW, including DAQmx examples, for more information.</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Discuss the above points and show students that the basic method of writing and reading binary files is the same as text files, except we don’t to convert the data to a string format.</a:t>
            </a:r>
            <a:endParaRPr lang="en-US" dirty="0"/>
          </a:p>
        </p:txBody>
      </p:sp>
    </p:spTree>
    <p:extLst>
      <p:ext uri="{BB962C8B-B14F-4D97-AF65-F5344CB8AC3E}">
        <p14:creationId xmlns:p14="http://schemas.microsoft.com/office/powerpoint/2010/main" val="42697236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dirty="0" smtClean="0"/>
              <a:t>&lt;exercises&gt;\Demonstrations\Bitmap File Writer</a:t>
            </a:r>
          </a:p>
          <a:p>
            <a:endParaRPr lang="en-US" dirty="0" smtClean="0"/>
          </a:p>
          <a:p>
            <a:r>
              <a:rPr lang="en-US" dirty="0" smtClean="0"/>
              <a:t>This demo</a:t>
            </a:r>
            <a:r>
              <a:rPr lang="en-US" baseline="0" dirty="0" smtClean="0"/>
              <a:t> achieves two goals; it shows students the flexibility of binary files, and the complexity of creating the data. If you don’t understand the data format it is impossible to access the information. TDMS is a better solution if you need the speed of binary and want to save test and measurement data.</a:t>
            </a:r>
          </a:p>
          <a:p>
            <a:endParaRPr lang="en-US" baseline="0" dirty="0" smtClean="0"/>
          </a:p>
          <a:p>
            <a:r>
              <a:rPr lang="en-US" baseline="0" dirty="0" smtClean="0"/>
              <a:t>This is a also good example of the Event Driven User Interface design pattern for the drawing VI.</a:t>
            </a:r>
          </a:p>
          <a:p>
            <a:endParaRPr lang="en-US" baseline="0" dirty="0" smtClean="0"/>
          </a:p>
          <a:p>
            <a:r>
              <a:rPr lang="en-US" baseline="0" dirty="0" smtClean="0"/>
              <a:t>Show the demo and move onto text files with headers.</a:t>
            </a:r>
            <a:endParaRPr lang="en-US" dirty="0"/>
          </a:p>
        </p:txBody>
      </p:sp>
    </p:spTree>
    <p:extLst>
      <p:ext uri="{BB962C8B-B14F-4D97-AF65-F5344CB8AC3E}">
        <p14:creationId xmlns:p14="http://schemas.microsoft.com/office/powerpoint/2010/main" val="3868880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068721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171450" lvl="1" indent="-171450">
              <a:buFont typeface="Arial" pitchFamily="34" charset="0"/>
              <a:buNone/>
            </a:pPr>
            <a:endParaRPr lang="en-US" baseline="0" dirty="0" smtClean="0"/>
          </a:p>
          <a:p>
            <a:pPr marL="171450" indent="-171450">
              <a:buFont typeface="Arial" pitchFamily="34" charset="0"/>
              <a:buNone/>
            </a:pPr>
            <a:r>
              <a:rPr lang="en-US" baseline="0" dirty="0" smtClean="0"/>
              <a:t>Headers aid the understanding of data in the text file. </a:t>
            </a:r>
          </a:p>
          <a:p>
            <a:pPr marL="171450" marR="0" lvl="1" indent="-171450" algn="l" defTabSz="914400" rtl="0" eaLnBrk="1" fontAlgn="base" latinLnBrk="0" hangingPunct="1">
              <a:lnSpc>
                <a:spcPct val="100000"/>
              </a:lnSpc>
              <a:spcBef>
                <a:spcPct val="30000"/>
              </a:spcBef>
              <a:spcAft>
                <a:spcPct val="0"/>
              </a:spcAft>
              <a:buClrTx/>
              <a:buSzTx/>
              <a:buFont typeface="Arial" pitchFamily="34" charset="0"/>
              <a:buNone/>
              <a:tabLst>
                <a:tab pos="457200" algn="l"/>
              </a:tabLst>
              <a:defRPr/>
            </a:pPr>
            <a:r>
              <a:rPr lang="en-US" baseline="0" dirty="0" smtClean="0"/>
              <a:t>Explain how the tabs (or commas) are used to create columns and the carriage return/line feed (CR/LF) creates rows.</a:t>
            </a:r>
          </a:p>
          <a:p>
            <a:pPr marL="171450" indent="-171450">
              <a:buFont typeface="Arial" pitchFamily="34" charset="0"/>
              <a:buNone/>
            </a:pPr>
            <a:r>
              <a:rPr lang="en-US" baseline="0" dirty="0" smtClean="0"/>
              <a:t>The creation of headers in text files can become cumbersome, especially if we want to create generic modules for creating the data. </a:t>
            </a:r>
          </a:p>
          <a:p>
            <a:pPr marL="171450" indent="-171450">
              <a:buFont typeface="Arial" pitchFamily="34" charset="0"/>
              <a:buNone/>
            </a:pPr>
            <a:endParaRPr lang="en-US" baseline="0" dirty="0" smtClean="0"/>
          </a:p>
          <a:p>
            <a:pPr marL="171450" marR="0" indent="-171450" algn="l" defTabSz="914400" rtl="0" eaLnBrk="1" fontAlgn="base" latinLnBrk="0" hangingPunct="1">
              <a:lnSpc>
                <a:spcPct val="100000"/>
              </a:lnSpc>
              <a:spcBef>
                <a:spcPct val="30000"/>
              </a:spcBef>
              <a:spcAft>
                <a:spcPct val="0"/>
              </a:spcAft>
              <a:buClrTx/>
              <a:buSzTx/>
              <a:buFont typeface="Arial" pitchFamily="34" charset="0"/>
              <a:buNone/>
              <a:tabLst>
                <a:tab pos="457200" algn="l"/>
              </a:tabLst>
              <a:defRPr/>
            </a:pPr>
            <a:r>
              <a:rPr lang="en-US" baseline="0" dirty="0" smtClean="0"/>
              <a:t>TDMS files may be a better solution for creating files with complex/dynamic headers and students need to understand the benefits of using them.</a:t>
            </a:r>
          </a:p>
          <a:p>
            <a:pPr marL="400050" marR="0" lvl="2" indent="-17145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a:pPr>
            <a:r>
              <a:rPr lang="en-US" baseline="0" dirty="0" smtClean="0"/>
              <a:t>For example, if data is being collected over a long period of time and we want to create entries for the maximum values measured, do we save all the data in memory, calculate the maximum value and write it to file?</a:t>
            </a:r>
          </a:p>
          <a:p>
            <a:pPr marL="400050" marR="0" lvl="2" indent="-17145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a:pPr>
            <a:r>
              <a:rPr lang="en-US" baseline="0" dirty="0" smtClean="0"/>
              <a:t>Another option would be to write the data to a file, calculate the maximum value once the test is finished and create another file that includes the values.</a:t>
            </a:r>
          </a:p>
          <a:p>
            <a:pPr marL="400050" marR="0" lvl="2" indent="-17145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a:pPr>
            <a:r>
              <a:rPr lang="en-US" baseline="0" dirty="0" smtClean="0"/>
              <a:t>A TDMS file allows the developer to write data and modify the properties (headers) at any time. NI has done all the hard work of keeping track of the header location in the file.</a:t>
            </a:r>
          </a:p>
          <a:p>
            <a:endParaRPr lang="en-US" dirty="0"/>
          </a:p>
        </p:txBody>
      </p:sp>
    </p:spTree>
    <p:extLst>
      <p:ext uri="{BB962C8B-B14F-4D97-AF65-F5344CB8AC3E}">
        <p14:creationId xmlns:p14="http://schemas.microsoft.com/office/powerpoint/2010/main" val="3815283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338" y="8829675"/>
            <a:ext cx="3038475" cy="465138"/>
          </a:xfrm>
          <a:prstGeom prst="rect">
            <a:avLst/>
          </a:prstGeom>
          <a:ln/>
        </p:spPr>
        <p:txBody>
          <a:bodyPr/>
          <a:lstStyle/>
          <a:p>
            <a:fld id="{CABF18D7-BC9C-4268-B526-C5A6A50BF56B}" type="slidenum">
              <a:rPr lang="en-US"/>
              <a:pPr/>
              <a:t>4</a:t>
            </a:fld>
            <a:endParaRPr lang="en-US" dirty="0"/>
          </a:p>
        </p:txBody>
      </p:sp>
      <p:sp>
        <p:nvSpPr>
          <p:cNvPr id="18434" name="Rectangle 2"/>
          <p:cNvSpPr>
            <a:spLocks noGrp="1" noRot="1" noChangeAspect="1" noChangeArrowheads="1" noTextEdit="1"/>
          </p:cNvSpPr>
          <p:nvPr>
            <p:ph type="sldImg"/>
          </p:nvPr>
        </p:nvSpPr>
        <p:spPr>
          <a:xfrm>
            <a:off x="406400" y="696913"/>
            <a:ext cx="6197600" cy="3486150"/>
          </a:xfrm>
          <a:prstGeom prst="rect">
            <a:avLst/>
          </a:prstGeom>
          <a:ln/>
        </p:spPr>
      </p:sp>
      <p:sp>
        <p:nvSpPr>
          <p:cNvPr id="18435" name="Rectangle 3"/>
          <p:cNvSpPr>
            <a:spLocks noGrp="1" noChangeArrowheads="1"/>
          </p:cNvSpPr>
          <p:nvPr>
            <p:ph type="body" idx="1"/>
          </p:nvPr>
        </p:nvSpPr>
        <p:spPr>
          <a:xfrm>
            <a:off x="701675" y="4416425"/>
            <a:ext cx="5607050" cy="4183063"/>
          </a:xfrm>
          <a:prstGeom prst="rect">
            <a:avLst/>
          </a:prstGeom>
        </p:spPr>
        <p:txBody>
          <a:bodyPr/>
          <a:lstStyle/>
          <a:p>
            <a:endParaRPr lang="en-US" dirty="0"/>
          </a:p>
        </p:txBody>
      </p:sp>
    </p:spTree>
    <p:extLst>
      <p:ext uri="{BB962C8B-B14F-4D97-AF65-F5344CB8AC3E}">
        <p14:creationId xmlns:p14="http://schemas.microsoft.com/office/powerpoint/2010/main" val="2208787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171450" indent="-171450">
              <a:buFont typeface="Arial" pitchFamily="34" charset="0"/>
              <a:buNone/>
            </a:pPr>
            <a:r>
              <a:rPr lang="en-US" dirty="0" smtClean="0"/>
              <a:t>New LabVIEW developers</a:t>
            </a:r>
            <a:r>
              <a:rPr lang="en-US" baseline="0" dirty="0" smtClean="0"/>
              <a:t> typically write code as shown in the screenshot, using a Format Into String function to create a tab delimited line of text.</a:t>
            </a:r>
          </a:p>
          <a:p>
            <a:pPr marL="171450" lvl="1" indent="-171450">
              <a:buFont typeface="Arial" pitchFamily="34" charset="0"/>
              <a:buChar char="•"/>
            </a:pPr>
            <a:r>
              <a:rPr lang="en-US" baseline="0" dirty="0" smtClean="0"/>
              <a:t>This method can make it difficult to debug and modify the code for complex strings.</a:t>
            </a:r>
          </a:p>
          <a:p>
            <a:pPr marL="171450" lvl="1" indent="-171450">
              <a:buFont typeface="Arial" pitchFamily="34" charset="0"/>
              <a:buChar char="•"/>
            </a:pPr>
            <a:r>
              <a:rPr lang="en-US" baseline="0" dirty="0" smtClean="0"/>
              <a:t>In addition, adding new strings to the header requires a lot of work. In other words, the code is not very scalable.</a:t>
            </a:r>
          </a:p>
          <a:p>
            <a:pPr marL="171450" lvl="1" indent="-171450">
              <a:buFont typeface="Arial" pitchFamily="34" charset="0"/>
              <a:buChar char="•"/>
            </a:pPr>
            <a:endParaRPr lang="en-US" baseline="0" dirty="0" smtClean="0"/>
          </a:p>
          <a:p>
            <a:pPr marL="457200" indent="-457200">
              <a:buFont typeface="Arial" pitchFamily="34" charset="0"/>
              <a:buNone/>
            </a:pPr>
            <a:r>
              <a:rPr lang="en-US" sz="2400" dirty="0" smtClean="0"/>
              <a:t>A modular approach is more scalable and easier to manage.</a:t>
            </a:r>
          </a:p>
          <a:p>
            <a:pPr marL="171450" lvl="1" indent="-171450">
              <a:buFont typeface="Arial" pitchFamily="34" charset="0"/>
              <a:buChar char="•"/>
            </a:pPr>
            <a:endParaRPr lang="en-US" dirty="0"/>
          </a:p>
        </p:txBody>
      </p:sp>
    </p:spTree>
    <p:extLst>
      <p:ext uri="{BB962C8B-B14F-4D97-AF65-F5344CB8AC3E}">
        <p14:creationId xmlns:p14="http://schemas.microsoft.com/office/powerpoint/2010/main" val="31078464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The use of a subVI to add</a:t>
            </a:r>
            <a:r>
              <a:rPr lang="en-US" baseline="0" dirty="0" smtClean="0"/>
              <a:t> data to the string and include the column separator (tab or comma) makes the diagram a lot easier to read.</a:t>
            </a:r>
          </a:p>
          <a:p>
            <a:pPr marL="171450" indent="-171450">
              <a:buFont typeface="Arial" pitchFamily="34" charset="0"/>
              <a:buChar char="•"/>
            </a:pPr>
            <a:r>
              <a:rPr lang="en-US" baseline="0" dirty="0" smtClean="0"/>
              <a:t>If the column separator does need to be changed, only one VI has to be modified.</a:t>
            </a:r>
          </a:p>
          <a:p>
            <a:pPr marL="171450" indent="-171450">
              <a:buFont typeface="Arial" pitchFamily="34" charset="0"/>
              <a:buChar char="•"/>
            </a:pPr>
            <a:r>
              <a:rPr lang="en-US" baseline="0" dirty="0" smtClean="0"/>
              <a:t>The class will see this code in an exercise.</a:t>
            </a:r>
            <a:endParaRPr lang="en-US" dirty="0"/>
          </a:p>
        </p:txBody>
      </p:sp>
    </p:spTree>
    <p:extLst>
      <p:ext uri="{BB962C8B-B14F-4D97-AF65-F5344CB8AC3E}">
        <p14:creationId xmlns:p14="http://schemas.microsoft.com/office/powerpoint/2010/main" val="6643909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96071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779898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171450" lvl="1" indent="-171450">
              <a:buFont typeface="Arial" pitchFamily="34" charset="0"/>
              <a:buNone/>
            </a:pPr>
            <a:endParaRPr lang="en-US" b="1" baseline="0" dirty="0" smtClean="0"/>
          </a:p>
          <a:p>
            <a:pPr marL="171450" lvl="1" indent="-171450">
              <a:buFont typeface="Arial" pitchFamily="34" charset="0"/>
              <a:buNone/>
            </a:pPr>
            <a:r>
              <a:rPr lang="en-US" dirty="0" smtClean="0"/>
              <a:t>There are challenge exercises.   Encourage faster</a:t>
            </a:r>
            <a:r>
              <a:rPr lang="en-US" baseline="0" dirty="0" smtClean="0"/>
              <a:t> students to complete one or both of the challenge exercises.</a:t>
            </a:r>
            <a:endParaRPr lang="en-US" dirty="0"/>
          </a:p>
        </p:txBody>
      </p:sp>
    </p:spTree>
    <p:extLst>
      <p:ext uri="{BB962C8B-B14F-4D97-AF65-F5344CB8AC3E}">
        <p14:creationId xmlns:p14="http://schemas.microsoft.com/office/powerpoint/2010/main" val="19036767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b="1" dirty="0" smtClean="0"/>
              <a:t>When reading the data back into LabVIEW, what function did you use to skip over the header information?</a:t>
            </a:r>
          </a:p>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endParaRPr lang="en-US" b="1" dirty="0" smtClean="0"/>
          </a:p>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b="0" dirty="0" smtClean="0"/>
              <a:t>Array Subset.  This function returns a portion of an array.   For a 2D array, the function displays the index inputs for a row and a column.  We used</a:t>
            </a:r>
            <a:r>
              <a:rPr lang="en-US" b="0" baseline="0" dirty="0" smtClean="0"/>
              <a:t> a row index of 4 to skip over the first 4 rows of header information (date, time, operator, and UUT serial).</a:t>
            </a:r>
            <a:endParaRPr lang="en-US" b="0" dirty="0" smtClean="0"/>
          </a:p>
          <a:p>
            <a:endParaRPr lang="en-US" dirty="0" smtClean="0"/>
          </a:p>
          <a:p>
            <a:endParaRPr lang="en-US" dirty="0"/>
          </a:p>
        </p:txBody>
      </p:sp>
    </p:spTree>
    <p:extLst>
      <p:ext uri="{BB962C8B-B14F-4D97-AF65-F5344CB8AC3E}">
        <p14:creationId xmlns:p14="http://schemas.microsoft.com/office/powerpoint/2010/main" val="2356995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7218296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r>
              <a:rPr lang="en-US" dirty="0" smtClean="0"/>
              <a:t>What should you do if Property Name is not found?</a:t>
            </a:r>
          </a:p>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sz="1100" kern="1200" baseline="0" dirty="0" smtClean="0">
                <a:solidFill>
                  <a:schemeClr val="tx1"/>
                </a:solidFill>
                <a:latin typeface="Arial" charset="0"/>
                <a:ea typeface="+mn-ea"/>
                <a:cs typeface="+mn-cs"/>
              </a:rPr>
              <a:t>If the Search 1D Array function fails to find a match, the function returns a value of –1. To avoid unexpected errors in your application, you should check for the value of –1 before proceeding with your code. In this case, you might want to force an error if the Search 1D Array function returns a –1. </a:t>
            </a:r>
          </a:p>
          <a:p>
            <a:endParaRPr lang="en-US" dirty="0"/>
          </a:p>
        </p:txBody>
      </p:sp>
    </p:spTree>
    <p:extLst>
      <p:ext uri="{BB962C8B-B14F-4D97-AF65-F5344CB8AC3E}">
        <p14:creationId xmlns:p14="http://schemas.microsoft.com/office/powerpoint/2010/main" val="34143209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1791593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545345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endParaRPr lang="en-US" dirty="0"/>
          </a:p>
        </p:txBody>
      </p:sp>
    </p:spTree>
    <p:extLst>
      <p:ext uri="{BB962C8B-B14F-4D97-AF65-F5344CB8AC3E}">
        <p14:creationId xmlns:p14="http://schemas.microsoft.com/office/powerpoint/2010/main" val="41357876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9819251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baseline="0" dirty="0" smtClean="0"/>
              <a:t>With TDMS managing data and properties is much easier than ASCII file formats because TDMS has an API specifically designed to handle these various properties.</a:t>
            </a:r>
            <a:endParaRPr lang="en-US" dirty="0" smtClean="0"/>
          </a:p>
          <a:p>
            <a:endParaRPr lang="en-US" dirty="0"/>
          </a:p>
        </p:txBody>
      </p:sp>
    </p:spTree>
    <p:extLst>
      <p:ext uri="{BB962C8B-B14F-4D97-AF65-F5344CB8AC3E}">
        <p14:creationId xmlns:p14="http://schemas.microsoft.com/office/powerpoint/2010/main" val="3349614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smtClean="0"/>
          </a:p>
          <a:p>
            <a:endParaRPr lang="en-US" dirty="0" smtClean="0"/>
          </a:p>
        </p:txBody>
      </p:sp>
    </p:spTree>
    <p:extLst>
      <p:ext uri="{BB962C8B-B14F-4D97-AF65-F5344CB8AC3E}">
        <p14:creationId xmlns:p14="http://schemas.microsoft.com/office/powerpoint/2010/main" val="8265636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a:prstGeom prst="rect">
            <a:avLst/>
          </a:prstGeom>
        </p:spPr>
      </p:sp>
      <p:sp>
        <p:nvSpPr>
          <p:cNvPr id="3" name="Notes Placeholder 2"/>
          <p:cNvSpPr>
            <a:spLocks noGrp="1"/>
          </p:cNvSpPr>
          <p:nvPr>
            <p:ph type="body" idx="1"/>
          </p:nvPr>
        </p:nvSpPr>
        <p:spPr>
          <a:xfrm>
            <a:off x="701675" y="4416425"/>
            <a:ext cx="5607050" cy="4183063"/>
          </a:xfrm>
          <a:prstGeom prst="rect">
            <a:avLst/>
          </a:prstGeom>
        </p:spPr>
        <p:txBody>
          <a:bodyPr>
            <a:normAutofit/>
          </a:bodyPr>
          <a:lstStyle/>
          <a:p>
            <a:endParaRPr lang="en-US" dirty="0"/>
          </a:p>
        </p:txBody>
      </p:sp>
      <p:sp>
        <p:nvSpPr>
          <p:cNvPr id="4" name="Slide Number Placeholder 3"/>
          <p:cNvSpPr>
            <a:spLocks noGrp="1"/>
          </p:cNvSpPr>
          <p:nvPr>
            <p:ph type="sldNum" sz="quarter" idx="10"/>
          </p:nvPr>
        </p:nvSpPr>
        <p:spPr>
          <a:xfrm>
            <a:off x="3970338" y="8829675"/>
            <a:ext cx="3038475" cy="465138"/>
          </a:xfrm>
          <a:prstGeom prst="rect">
            <a:avLst/>
          </a:prstGeom>
        </p:spPr>
        <p:txBody>
          <a:bodyPr/>
          <a:lstStyle/>
          <a:p>
            <a:fld id="{C17B9205-31D0-4F5E-8C81-600FE1AB04E2}" type="slidenum">
              <a:rPr lang="en-US" smtClean="0"/>
              <a:pPr/>
              <a:t>50</a:t>
            </a:fld>
            <a:endParaRPr lang="en-US" dirty="0"/>
          </a:p>
        </p:txBody>
      </p:sp>
    </p:spTree>
    <p:extLst>
      <p:ext uri="{BB962C8B-B14F-4D97-AF65-F5344CB8AC3E}">
        <p14:creationId xmlns:p14="http://schemas.microsoft.com/office/powerpoint/2010/main" val="4645038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endParaRPr lang="en-US" dirty="0" smtClean="0"/>
          </a:p>
        </p:txBody>
      </p:sp>
    </p:spTree>
    <p:extLst>
      <p:ext uri="{BB962C8B-B14F-4D97-AF65-F5344CB8AC3E}">
        <p14:creationId xmlns:p14="http://schemas.microsoft.com/office/powerpoint/2010/main" val="22654276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b="1" dirty="0" smtClean="0"/>
              <a:t>What is the purpose of the Time Stamp constant and the Empty String constant in the TDMS Reader.vi?</a:t>
            </a:r>
          </a:p>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b="0" dirty="0" smtClean="0"/>
              <a:t>These</a:t>
            </a:r>
            <a:r>
              <a:rPr lang="en-US" b="0" baseline="0" dirty="0" smtClean="0"/>
              <a:t> constants define the data type of the properties being read from the TDMS file.  Wire these inputs before wiring the property value output.</a:t>
            </a:r>
            <a:endParaRPr lang="en-US" b="0" dirty="0" smtClean="0"/>
          </a:p>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endParaRPr lang="en-US" b="1" dirty="0" smtClean="0"/>
          </a:p>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b="1" dirty="0" smtClean="0"/>
              <a:t>Did the TDMS Read function read all the data in the TDMS file?</a:t>
            </a:r>
          </a:p>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b="0" baseline="0" dirty="0" smtClean="0"/>
              <a:t>No.  We read a subset of the data based on the Data Set value (Time Data or Power Spectrum) and Serial Number. In the last text file example, we read in all the data and then used array functions to extract subsets of the data.  With TDMS, this is handled automatically as part of the TDMS Read operation.</a:t>
            </a:r>
            <a:endParaRPr lang="en-US" b="0" dirty="0" smtClean="0"/>
          </a:p>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endParaRPr lang="en-US" b="1" dirty="0" smtClean="0"/>
          </a:p>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b="1" dirty="0" smtClean="0"/>
              <a:t>Why would it be difficult to implement the logger and reader using ASCII files?</a:t>
            </a:r>
            <a:r>
              <a:rPr lang="en-US" b="1" baseline="0" dirty="0" smtClean="0"/>
              <a:t> </a:t>
            </a:r>
            <a:r>
              <a:rPr lang="en-US" b="1" dirty="0" smtClean="0"/>
              <a:t>Custom Binary files?</a:t>
            </a:r>
          </a:p>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b="0" baseline="0" dirty="0" smtClean="0"/>
              <a:t>To implement this in ASCII or Binary would require considerable amount of organization, either within one file or split into separate files. For example, one approach would be to separate the data into separate files with UUT and other property information embedded into the filename. E.g., “JohnSmith_Jun25_2009_UUT_A001”   This would make your disk organization more complex but simplify the data reader and writer.</a:t>
            </a:r>
          </a:p>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endParaRPr lang="en-US" b="0" baseline="0" dirty="0" smtClean="0"/>
          </a:p>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b="0" baseline="0" dirty="0" smtClean="0"/>
              <a:t>When you consider alternatives, it is easy to see the value of the TDMS file format!</a:t>
            </a:r>
          </a:p>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endParaRPr lang="en-US" b="0" baseline="0" dirty="0" smtClean="0"/>
          </a:p>
        </p:txBody>
      </p:sp>
    </p:spTree>
    <p:extLst>
      <p:ext uri="{BB962C8B-B14F-4D97-AF65-F5344CB8AC3E}">
        <p14:creationId xmlns:p14="http://schemas.microsoft.com/office/powerpoint/2010/main" val="33820248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338" y="8829675"/>
            <a:ext cx="3038475" cy="465138"/>
          </a:xfrm>
          <a:prstGeom prst="rect">
            <a:avLst/>
          </a:prstGeom>
          <a:ln/>
        </p:spPr>
        <p:txBody>
          <a:bodyPr/>
          <a:lstStyle/>
          <a:p>
            <a:fld id="{14392871-893E-4768-ABDC-102D2AA44541}" type="slidenum">
              <a:rPr lang="en-US"/>
              <a:pPr/>
              <a:t>54</a:t>
            </a:fld>
            <a:endParaRPr lang="en-US" dirty="0"/>
          </a:p>
        </p:txBody>
      </p:sp>
      <p:sp>
        <p:nvSpPr>
          <p:cNvPr id="14338" name="Rectangle 2"/>
          <p:cNvSpPr>
            <a:spLocks noGrp="1" noRot="1" noChangeAspect="1" noChangeArrowheads="1" noTextEdit="1"/>
          </p:cNvSpPr>
          <p:nvPr>
            <p:ph type="sldImg"/>
          </p:nvPr>
        </p:nvSpPr>
        <p:spPr>
          <a:xfrm>
            <a:off x="-22225" y="457200"/>
            <a:ext cx="6908800" cy="3886200"/>
          </a:xfrm>
          <a:prstGeom prst="rect">
            <a:avLst/>
          </a:prstGeom>
          <a:ln/>
        </p:spPr>
      </p:sp>
      <p:sp>
        <p:nvSpPr>
          <p:cNvPr id="14339" name="Rectangle 3"/>
          <p:cNvSpPr>
            <a:spLocks noGrp="1" noChangeArrowheads="1"/>
          </p:cNvSpPr>
          <p:nvPr>
            <p:ph type="body" idx="1"/>
          </p:nvPr>
        </p:nvSpPr>
        <p:spPr>
          <a:xfrm>
            <a:off x="701675" y="4581525"/>
            <a:ext cx="5607050" cy="4181475"/>
          </a:xfrm>
          <a:prstGeom prst="rect">
            <a:avLst/>
          </a:prstGeom>
        </p:spPr>
        <p:txBody>
          <a:bodyPr/>
          <a:lstStyle/>
          <a:p>
            <a:r>
              <a:rPr lang="en-US" dirty="0" smtClean="0"/>
              <a:t>Answer is b.</a:t>
            </a:r>
            <a:endParaRPr lang="en-US" dirty="0"/>
          </a:p>
        </p:txBody>
      </p:sp>
    </p:spTree>
    <p:extLst>
      <p:ext uri="{BB962C8B-B14F-4D97-AF65-F5344CB8AC3E}">
        <p14:creationId xmlns:p14="http://schemas.microsoft.com/office/powerpoint/2010/main" val="26947681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338" y="8829675"/>
            <a:ext cx="3038475" cy="465138"/>
          </a:xfrm>
          <a:prstGeom prst="rect">
            <a:avLst/>
          </a:prstGeom>
          <a:ln/>
        </p:spPr>
        <p:txBody>
          <a:bodyPr/>
          <a:lstStyle/>
          <a:p>
            <a:fld id="{14392871-893E-4768-ABDC-102D2AA44541}" type="slidenum">
              <a:rPr lang="en-US"/>
              <a:pPr/>
              <a:t>55</a:t>
            </a:fld>
            <a:endParaRPr lang="en-US" dirty="0"/>
          </a:p>
        </p:txBody>
      </p:sp>
      <p:sp>
        <p:nvSpPr>
          <p:cNvPr id="14338" name="Rectangle 2"/>
          <p:cNvSpPr>
            <a:spLocks noGrp="1" noRot="1" noChangeAspect="1" noChangeArrowheads="1" noTextEdit="1"/>
          </p:cNvSpPr>
          <p:nvPr>
            <p:ph type="sldImg"/>
          </p:nvPr>
        </p:nvSpPr>
        <p:spPr>
          <a:xfrm>
            <a:off x="-22225" y="457200"/>
            <a:ext cx="6908800" cy="3886200"/>
          </a:xfrm>
          <a:prstGeom prst="rect">
            <a:avLst/>
          </a:prstGeom>
          <a:ln/>
        </p:spPr>
      </p:sp>
      <p:sp>
        <p:nvSpPr>
          <p:cNvPr id="14339" name="Rectangle 3"/>
          <p:cNvSpPr>
            <a:spLocks noGrp="1" noChangeArrowheads="1"/>
          </p:cNvSpPr>
          <p:nvPr>
            <p:ph type="body" idx="1"/>
          </p:nvPr>
        </p:nvSpPr>
        <p:spPr>
          <a:xfrm>
            <a:off x="701675" y="4581525"/>
            <a:ext cx="5607050" cy="4181475"/>
          </a:xfrm>
          <a:prstGeom prst="rect">
            <a:avLst/>
          </a:prstGeom>
        </p:spPr>
        <p:txBody>
          <a:bodyPr/>
          <a:lstStyle/>
          <a:p>
            <a:endParaRPr lang="en-US" dirty="0"/>
          </a:p>
        </p:txBody>
      </p:sp>
    </p:spTree>
    <p:extLst>
      <p:ext uri="{BB962C8B-B14F-4D97-AF65-F5344CB8AC3E}">
        <p14:creationId xmlns:p14="http://schemas.microsoft.com/office/powerpoint/2010/main" val="34072889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338" y="8829675"/>
            <a:ext cx="3038475" cy="465138"/>
          </a:xfrm>
          <a:prstGeom prst="rect">
            <a:avLst/>
          </a:prstGeom>
          <a:ln/>
        </p:spPr>
        <p:txBody>
          <a:bodyPr/>
          <a:lstStyle/>
          <a:p>
            <a:fld id="{14392871-893E-4768-ABDC-102D2AA44541}" type="slidenum">
              <a:rPr lang="en-US"/>
              <a:pPr/>
              <a:t>56</a:t>
            </a:fld>
            <a:endParaRPr lang="en-US" dirty="0"/>
          </a:p>
        </p:txBody>
      </p:sp>
      <p:sp>
        <p:nvSpPr>
          <p:cNvPr id="14338" name="Rectangle 2"/>
          <p:cNvSpPr>
            <a:spLocks noGrp="1" noRot="1" noChangeAspect="1" noChangeArrowheads="1" noTextEdit="1"/>
          </p:cNvSpPr>
          <p:nvPr>
            <p:ph type="sldImg"/>
          </p:nvPr>
        </p:nvSpPr>
        <p:spPr>
          <a:xfrm>
            <a:off x="-22225" y="457200"/>
            <a:ext cx="6908800" cy="3886200"/>
          </a:xfrm>
          <a:prstGeom prst="rect">
            <a:avLst/>
          </a:prstGeom>
          <a:ln/>
        </p:spPr>
      </p:sp>
      <p:sp>
        <p:nvSpPr>
          <p:cNvPr id="14339" name="Rectangle 3"/>
          <p:cNvSpPr>
            <a:spLocks noGrp="1" noChangeArrowheads="1"/>
          </p:cNvSpPr>
          <p:nvPr>
            <p:ph type="body" idx="1"/>
          </p:nvPr>
        </p:nvSpPr>
        <p:spPr>
          <a:xfrm>
            <a:off x="701675" y="4581525"/>
            <a:ext cx="5607050" cy="4181475"/>
          </a:xfrm>
          <a:prstGeom prst="rect">
            <a:avLst/>
          </a:prstGeom>
        </p:spPr>
        <p:txBody>
          <a:bodyPr/>
          <a:lstStyle/>
          <a:p>
            <a:r>
              <a:rPr lang="en-US" dirty="0" smtClean="0"/>
              <a:t>Answer is c.</a:t>
            </a:r>
            <a:endParaRPr lang="en-US" dirty="0"/>
          </a:p>
        </p:txBody>
      </p:sp>
    </p:spTree>
    <p:extLst>
      <p:ext uri="{BB962C8B-B14F-4D97-AF65-F5344CB8AC3E}">
        <p14:creationId xmlns:p14="http://schemas.microsoft.com/office/powerpoint/2010/main" val="1384484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338" y="8829675"/>
            <a:ext cx="3038475" cy="465138"/>
          </a:xfrm>
          <a:prstGeom prst="rect">
            <a:avLst/>
          </a:prstGeom>
          <a:ln/>
        </p:spPr>
        <p:txBody>
          <a:bodyPr/>
          <a:lstStyle/>
          <a:p>
            <a:fld id="{14392871-893E-4768-ABDC-102D2AA44541}" type="slidenum">
              <a:rPr lang="en-US"/>
              <a:pPr/>
              <a:t>57</a:t>
            </a:fld>
            <a:endParaRPr lang="en-US" dirty="0"/>
          </a:p>
        </p:txBody>
      </p:sp>
      <p:sp>
        <p:nvSpPr>
          <p:cNvPr id="14338" name="Rectangle 2"/>
          <p:cNvSpPr>
            <a:spLocks noGrp="1" noRot="1" noChangeAspect="1" noChangeArrowheads="1" noTextEdit="1"/>
          </p:cNvSpPr>
          <p:nvPr>
            <p:ph type="sldImg"/>
          </p:nvPr>
        </p:nvSpPr>
        <p:spPr>
          <a:xfrm>
            <a:off x="-22225" y="457200"/>
            <a:ext cx="6908800" cy="3886200"/>
          </a:xfrm>
          <a:prstGeom prst="rect">
            <a:avLst/>
          </a:prstGeom>
          <a:ln/>
        </p:spPr>
      </p:sp>
      <p:sp>
        <p:nvSpPr>
          <p:cNvPr id="14339" name="Rectangle 3"/>
          <p:cNvSpPr>
            <a:spLocks noGrp="1" noChangeArrowheads="1"/>
          </p:cNvSpPr>
          <p:nvPr>
            <p:ph type="body" idx="1"/>
          </p:nvPr>
        </p:nvSpPr>
        <p:spPr>
          <a:xfrm>
            <a:off x="701675" y="4581525"/>
            <a:ext cx="5607050" cy="4181475"/>
          </a:xfrm>
          <a:prstGeom prst="rect">
            <a:avLst/>
          </a:prstGeom>
        </p:spPr>
        <p:txBody>
          <a:bodyPr/>
          <a:lstStyle/>
          <a:p>
            <a:r>
              <a:rPr lang="en-US" dirty="0" smtClean="0"/>
              <a:t>Answer: -1.   </a:t>
            </a:r>
          </a:p>
          <a:p>
            <a:r>
              <a:rPr lang="en-US" dirty="0" smtClean="0"/>
              <a:t>If the</a:t>
            </a:r>
            <a:r>
              <a:rPr lang="en-US" baseline="0" dirty="0" smtClean="0"/>
              <a:t> Search 1D Array doesn’t find a match, the function returns a value of -1.   Typically you would want to check for a -1 condition before passing the value on for further processing.   Maybe conditionally call the Index Array function in a Case structure if the Search 1D Array returns a -1.</a:t>
            </a:r>
            <a:endParaRPr lang="en-US" dirty="0"/>
          </a:p>
        </p:txBody>
      </p:sp>
    </p:spTree>
    <p:extLst>
      <p:ext uri="{BB962C8B-B14F-4D97-AF65-F5344CB8AC3E}">
        <p14:creationId xmlns:p14="http://schemas.microsoft.com/office/powerpoint/2010/main" val="3933557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dirty="0" smtClean="0"/>
              <a:t>An example of a method that is common to all controls is the Reinitialize to Default method.</a:t>
            </a:r>
          </a:p>
          <a:p>
            <a:r>
              <a:rPr lang="en-US" dirty="0" smtClean="0"/>
              <a:t>Both charts and graphs can export images.</a:t>
            </a:r>
            <a:endParaRPr lang="en-US" dirty="0"/>
          </a:p>
        </p:txBody>
      </p:sp>
    </p:spTree>
    <p:extLst>
      <p:ext uri="{BB962C8B-B14F-4D97-AF65-F5344CB8AC3E}">
        <p14:creationId xmlns:p14="http://schemas.microsoft.com/office/powerpoint/2010/main" val="21311759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338" y="8829675"/>
            <a:ext cx="3038475" cy="465138"/>
          </a:xfrm>
          <a:prstGeom prst="rect">
            <a:avLst/>
          </a:prstGeom>
          <a:ln/>
        </p:spPr>
        <p:txBody>
          <a:bodyPr/>
          <a:lstStyle/>
          <a:p>
            <a:fld id="{AF8FA0FB-2D98-40D2-A39D-1D166D335759}" type="slidenum">
              <a:rPr lang="en-US"/>
              <a:pPr/>
              <a:t>58</a:t>
            </a:fld>
            <a:endParaRPr lang="en-US" dirty="0"/>
          </a:p>
        </p:txBody>
      </p:sp>
      <p:sp>
        <p:nvSpPr>
          <p:cNvPr id="224258" name="Rectangle 2"/>
          <p:cNvSpPr>
            <a:spLocks noGrp="1" noRot="1" noChangeAspect="1" noChangeArrowheads="1" noTextEdit="1"/>
          </p:cNvSpPr>
          <p:nvPr>
            <p:ph type="sldImg"/>
          </p:nvPr>
        </p:nvSpPr>
        <p:spPr>
          <a:xfrm>
            <a:off x="-22225" y="457200"/>
            <a:ext cx="6908800" cy="3886200"/>
          </a:xfrm>
          <a:prstGeom prst="rect">
            <a:avLst/>
          </a:prstGeom>
          <a:ln/>
        </p:spPr>
      </p:sp>
      <p:sp>
        <p:nvSpPr>
          <p:cNvPr id="224259" name="Rectangle 3"/>
          <p:cNvSpPr>
            <a:spLocks noGrp="1" noChangeArrowheads="1"/>
          </p:cNvSpPr>
          <p:nvPr>
            <p:ph type="body" idx="1"/>
          </p:nvPr>
        </p:nvSpPr>
        <p:spPr>
          <a:xfrm>
            <a:off x="701675" y="4581525"/>
            <a:ext cx="5607050" cy="4181475"/>
          </a:xfrm>
          <a:prstGeom prst="rect">
            <a:avLst/>
          </a:prstGeom>
        </p:spPr>
        <p:txBody>
          <a:bodyPr/>
          <a:lstStyle/>
          <a:p>
            <a:r>
              <a:rPr lang="en-US" dirty="0" smtClean="0"/>
              <a:t>Answer is a</a:t>
            </a:r>
            <a:r>
              <a:rPr lang="en-US" baseline="0" dirty="0" smtClean="0"/>
              <a:t> and c.</a:t>
            </a:r>
            <a:endParaRPr lang="en-US" dirty="0"/>
          </a:p>
        </p:txBody>
      </p:sp>
    </p:spTree>
    <p:extLst>
      <p:ext uri="{BB962C8B-B14F-4D97-AF65-F5344CB8AC3E}">
        <p14:creationId xmlns:p14="http://schemas.microsoft.com/office/powerpoint/2010/main" val="14575001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338" y="8829675"/>
            <a:ext cx="3038475" cy="465138"/>
          </a:xfrm>
          <a:prstGeom prst="rect">
            <a:avLst/>
          </a:prstGeom>
          <a:ln/>
        </p:spPr>
        <p:txBody>
          <a:bodyPr/>
          <a:lstStyle/>
          <a:p>
            <a:fld id="{AF8FA0FB-2D98-40D2-A39D-1D166D335759}" type="slidenum">
              <a:rPr lang="en-US"/>
              <a:pPr/>
              <a:t>59</a:t>
            </a:fld>
            <a:endParaRPr lang="en-US" dirty="0"/>
          </a:p>
        </p:txBody>
      </p:sp>
      <p:sp>
        <p:nvSpPr>
          <p:cNvPr id="224258" name="Rectangle 2"/>
          <p:cNvSpPr>
            <a:spLocks noGrp="1" noRot="1" noChangeAspect="1" noChangeArrowheads="1" noTextEdit="1"/>
          </p:cNvSpPr>
          <p:nvPr>
            <p:ph type="sldImg"/>
          </p:nvPr>
        </p:nvSpPr>
        <p:spPr>
          <a:xfrm>
            <a:off x="-22225" y="457200"/>
            <a:ext cx="6908800" cy="3886200"/>
          </a:xfrm>
          <a:prstGeom prst="rect">
            <a:avLst/>
          </a:prstGeom>
          <a:ln/>
        </p:spPr>
      </p:sp>
      <p:sp>
        <p:nvSpPr>
          <p:cNvPr id="224259" name="Rectangle 3"/>
          <p:cNvSpPr>
            <a:spLocks noGrp="1" noChangeArrowheads="1"/>
          </p:cNvSpPr>
          <p:nvPr>
            <p:ph type="body" idx="1"/>
          </p:nvPr>
        </p:nvSpPr>
        <p:spPr>
          <a:xfrm>
            <a:off x="701675" y="4581525"/>
            <a:ext cx="5607050" cy="4181475"/>
          </a:xfrm>
          <a:prstGeom prst="rect">
            <a:avLst/>
          </a:prstGeom>
        </p:spPr>
        <p:txBody>
          <a:bodyPr/>
          <a:lstStyle/>
          <a:p>
            <a:endParaRPr lang="en-US" dirty="0"/>
          </a:p>
        </p:txBody>
      </p:sp>
    </p:spTree>
    <p:extLst>
      <p:ext uri="{BB962C8B-B14F-4D97-AF65-F5344CB8AC3E}">
        <p14:creationId xmlns:p14="http://schemas.microsoft.com/office/powerpoint/2010/main" val="1974958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dirty="0" smtClean="0"/>
              <a:t>Answer is a, b, and c.</a:t>
            </a:r>
            <a:endParaRPr lang="en-US" dirty="0"/>
          </a:p>
        </p:txBody>
      </p:sp>
    </p:spTree>
    <p:extLst>
      <p:ext uri="{BB962C8B-B14F-4D97-AF65-F5344CB8AC3E}">
        <p14:creationId xmlns:p14="http://schemas.microsoft.com/office/powerpoint/2010/main" val="17477997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92988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smtClean="0"/>
          </a:p>
        </p:txBody>
      </p:sp>
    </p:spTree>
    <p:extLst>
      <p:ext uri="{BB962C8B-B14F-4D97-AF65-F5344CB8AC3E}">
        <p14:creationId xmlns:p14="http://schemas.microsoft.com/office/powerpoint/2010/main" val="3543052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134938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b="1" dirty="0" smtClean="0"/>
              <a:t>What other front panel or VI attributes and actions might you want to control programmatically from the block diagram?</a:t>
            </a:r>
          </a:p>
          <a:p>
            <a:pPr>
              <a:buFont typeface="Arial" pitchFamily="34" charset="0"/>
              <a:buChar char="•"/>
            </a:pPr>
            <a:r>
              <a:rPr lang="en-US" baseline="0" dirty="0" smtClean="0"/>
              <a:t> </a:t>
            </a:r>
            <a:r>
              <a:rPr lang="en-US" dirty="0" smtClean="0"/>
              <a:t>Change the window</a:t>
            </a:r>
            <a:r>
              <a:rPr lang="en-US" baseline="0" dirty="0" smtClean="0"/>
              <a:t> title</a:t>
            </a:r>
          </a:p>
          <a:p>
            <a:pPr>
              <a:buFont typeface="Arial" pitchFamily="34" charset="0"/>
              <a:buChar char="•"/>
            </a:pPr>
            <a:r>
              <a:rPr lang="en-US" baseline="0" dirty="0" smtClean="0"/>
              <a:t> Set the window size</a:t>
            </a:r>
          </a:p>
          <a:p>
            <a:pPr>
              <a:buFont typeface="Arial" pitchFamily="34" charset="0"/>
              <a:buChar char="•"/>
            </a:pPr>
            <a:endParaRPr lang="en-US" baseline="0" dirty="0" smtClean="0"/>
          </a:p>
          <a:p>
            <a:pPr>
              <a:buFont typeface="Arial" pitchFamily="34" charset="0"/>
              <a:buNone/>
            </a:pPr>
            <a:r>
              <a:rPr lang="en-US" baseline="0" dirty="0" smtClean="0"/>
              <a:t>Other discussion ideas:</a:t>
            </a:r>
          </a:p>
          <a:p>
            <a:pPr>
              <a:buFont typeface="Arial" pitchFamily="34" charset="0"/>
              <a:buNone/>
            </a:pPr>
            <a:r>
              <a:rPr lang="en-US" baseline="0" dirty="0" smtClean="0"/>
              <a:t>Point out that we could have used the Export Data to Excel method in our Histogram exercise (producer/consumer exercise in last lesson) as a way of taking a Snapshot of data.</a:t>
            </a:r>
          </a:p>
        </p:txBody>
      </p:sp>
    </p:spTree>
    <p:extLst>
      <p:ext uri="{BB962C8B-B14F-4D97-AF65-F5344CB8AC3E}">
        <p14:creationId xmlns:p14="http://schemas.microsoft.com/office/powerpoint/2010/main" val="1729883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406400" y="696913"/>
            <a:ext cx="6197600" cy="3486150"/>
          </a:xfrm>
        </p:spPr>
      </p:sp>
      <p:sp>
        <p:nvSpPr>
          <p:cNvPr id="11" name="Notes Placeholder 10"/>
          <p:cNvSpPr>
            <a:spLocks noGrp="1"/>
          </p:cNvSpPr>
          <p:nvPr>
            <p:ph type="body" idx="1"/>
          </p:nvPr>
        </p:nvSpPr>
        <p:spPr/>
        <p:txBody>
          <a:bodyPr>
            <a:normAutofit/>
          </a:bodyPr>
          <a:lstStyle/>
          <a:p>
            <a:pPr lvl="1"/>
            <a:endParaRPr lang="en-US" dirty="0" smtClean="0"/>
          </a:p>
        </p:txBody>
      </p:sp>
    </p:spTree>
    <p:extLst>
      <p:ext uri="{BB962C8B-B14F-4D97-AF65-F5344CB8AC3E}">
        <p14:creationId xmlns:p14="http://schemas.microsoft.com/office/powerpoint/2010/main" val="3342869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3" name="TextBox 2"/>
          <p:cNvSpPr txBox="1"/>
          <p:nvPr/>
        </p:nvSpPr>
        <p:spPr>
          <a:xfrm>
            <a:off x="354503" y="4748219"/>
            <a:ext cx="636713" cy="276999"/>
          </a:xfrm>
          <a:prstGeom prst="rect">
            <a:avLst/>
          </a:prstGeom>
          <a:noFill/>
        </p:spPr>
        <p:txBody>
          <a:bodyPr wrap="none" rtlCol="0">
            <a:spAutoFit/>
          </a:bodyPr>
          <a:lstStyle/>
          <a:p>
            <a:r>
              <a:rPr lang="en-US" sz="1200" b="0" i="0" dirty="0" smtClean="0">
                <a:solidFill>
                  <a:prstClr val="black"/>
                </a:solidFill>
                <a:latin typeface="Lato Light"/>
                <a:cs typeface="Lato Light"/>
              </a:rPr>
              <a:t>ni.com</a:t>
            </a:r>
            <a:endParaRPr lang="en-US" sz="1200" b="0" i="0" dirty="0">
              <a:solidFill>
                <a:prstClr val="black"/>
              </a:solidFill>
              <a:latin typeface="Lato Light"/>
              <a:cs typeface="Lato Light"/>
            </a:endParaRPr>
          </a:p>
        </p:txBody>
      </p:sp>
      <p:pic>
        <p:nvPicPr>
          <p:cNvPr id="5" name="Picture 4"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050"/>
            <a:ext cx="9144000" cy="5143500"/>
          </a:xfrm>
          <a:prstGeom prst="rect">
            <a:avLst/>
          </a:prstGeom>
        </p:spPr>
      </p:pic>
    </p:spTree>
    <p:extLst>
      <p:ext uri="{BB962C8B-B14F-4D97-AF65-F5344CB8AC3E}">
        <p14:creationId xmlns:p14="http://schemas.microsoft.com/office/powerpoint/2010/main" val="9635666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304800" y="3409950"/>
            <a:ext cx="8382000" cy="1295400"/>
          </a:xfrm>
        </p:spPr>
        <p:txBody>
          <a:bodyPr>
            <a:normAutofit/>
          </a:bodyPr>
          <a:lstStyle>
            <a:lvl1pPr marL="228600" indent="-228600">
              <a:buFont typeface="Arial" pitchFamily="34" charset="0"/>
              <a:buNone/>
              <a:defRPr sz="18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8153402" y="209550"/>
            <a:ext cx="610547" cy="762000"/>
          </a:xfrm>
          <a:prstGeom prst="rect">
            <a:avLst/>
          </a:prstGeom>
        </p:spPr>
      </p:pic>
      <p:sp>
        <p:nvSpPr>
          <p:cNvPr id="19"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1064" y="171453"/>
            <a:ext cx="863684" cy="710063"/>
          </a:xfrm>
          <a:prstGeom prst="rect">
            <a:avLst/>
          </a:prstGeom>
        </p:spPr>
      </p:pic>
      <p:sp>
        <p:nvSpPr>
          <p:cNvPr id="3" name="Text Placeholder 2"/>
          <p:cNvSpPr>
            <a:spLocks noGrp="1"/>
          </p:cNvSpPr>
          <p:nvPr>
            <p:ph type="body" sz="quarter" idx="15" hasCustomPrompt="1"/>
          </p:nvPr>
        </p:nvSpPr>
        <p:spPr>
          <a:xfrm>
            <a:off x="762001" y="2628900"/>
            <a:ext cx="7858125" cy="1200150"/>
          </a:xfrm>
        </p:spPr>
        <p:txBody>
          <a:bodyPr>
            <a:normAutofit/>
          </a:bodyPr>
          <a:lstStyle>
            <a:lvl1pPr marL="0" indent="0">
              <a:buClrTx/>
              <a:buFont typeface="Lucida Grande"/>
              <a:buNone/>
              <a:defRPr sz="20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8"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Demonstration</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 Placeholder 15"/>
          <p:cNvSpPr>
            <a:spLocks noGrp="1"/>
          </p:cNvSpPr>
          <p:nvPr>
            <p:ph type="body" idx="18" hasCustomPrompt="1"/>
          </p:nvPr>
        </p:nvSpPr>
        <p:spPr>
          <a:xfrm>
            <a:off x="754905" y="1441619"/>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9" name="Picture 8" descr="activty white.png"/>
          <p:cNvPicPr>
            <a:picLocks noChangeAspect="1"/>
          </p:cNvPicPr>
          <p:nvPr/>
        </p:nvPicPr>
        <p:blipFill>
          <a:blip r:embed="rId2" cstate="print"/>
          <a:stretch>
            <a:fillRect/>
          </a:stretch>
        </p:blipFill>
        <p:spPr>
          <a:xfrm>
            <a:off x="8363459" y="210058"/>
            <a:ext cx="488443" cy="488443"/>
          </a:xfrm>
          <a:prstGeom prst="rect">
            <a:avLst/>
          </a:prstGeom>
        </p:spPr>
      </p:pic>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43434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Multimedia Module</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7277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Multimedia Module</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461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7823200" cy="289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30301"/>
            <a:ext cx="7823200" cy="349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a:lvl1pPr>
          </a:lstStyle>
          <a:p>
            <a:r>
              <a:rPr lang="en-US" dirty="0" smtClean="0"/>
              <a:t>&lt;Course Title&gt;</a:t>
            </a:r>
            <a:endParaRPr lang="en-US" dirty="0"/>
          </a:p>
        </p:txBody>
      </p:sp>
      <p:sp>
        <p:nvSpPr>
          <p:cNvPr id="3" name="Slide Number Placeholder 2"/>
          <p:cNvSpPr>
            <a:spLocks noGrp="1"/>
          </p:cNvSpPr>
          <p:nvPr>
            <p:ph type="sldNum" sz="quarter" idx="10"/>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15071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130301"/>
            <a:ext cx="7772400" cy="34988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8" name="Picture 7" descr="Lesson White.png"/>
          <p:cNvPicPr>
            <a:picLocks noChangeAspect="1"/>
          </p:cNvPicPr>
          <p:nvPr userDrawn="1"/>
        </p:nvPicPr>
        <p:blipFill>
          <a:blip r:embed="rId2" cstate="print"/>
          <a:stretch>
            <a:fillRect/>
          </a:stretch>
        </p:blipFill>
        <p:spPr>
          <a:xfrm>
            <a:off x="8778856" y="96352"/>
            <a:ext cx="207264" cy="259081"/>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blank_multi lesso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533400"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7" name="Picture 6" descr="lesson_white-04.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6800" y="0"/>
            <a:ext cx="393439" cy="433792"/>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
        <p:nvSpPr>
          <p:cNvPr id="16" name="TextBox 15"/>
          <p:cNvSpPr txBox="1"/>
          <p:nvPr/>
        </p:nvSpPr>
        <p:spPr>
          <a:xfrm>
            <a:off x="228600" y="63500"/>
            <a:ext cx="7435850" cy="33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mn-lt"/>
              </a:rPr>
              <a:t>Lesson Review</a:t>
            </a:r>
          </a:p>
        </p:txBody>
      </p:sp>
    </p:spTree>
    <p:extLst>
      <p:ext uri="{BB962C8B-B14F-4D97-AF65-F5344CB8AC3E}">
        <p14:creationId xmlns:p14="http://schemas.microsoft.com/office/powerpoint/2010/main" val="117870615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2_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
        <p:nvSpPr>
          <p:cNvPr id="16" name="TextBox 15"/>
          <p:cNvSpPr txBox="1"/>
          <p:nvPr/>
        </p:nvSpPr>
        <p:spPr>
          <a:xfrm>
            <a:off x="228600" y="63500"/>
            <a:ext cx="7435850" cy="33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mn-lt"/>
              </a:rPr>
              <a:t>Lesson Review</a:t>
            </a:r>
          </a:p>
        </p:txBody>
      </p:sp>
    </p:spTree>
    <p:extLst>
      <p:ext uri="{BB962C8B-B14F-4D97-AF65-F5344CB8AC3E}">
        <p14:creationId xmlns:p14="http://schemas.microsoft.com/office/powerpoint/2010/main" val="2613432845"/>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3_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
        <p:nvSpPr>
          <p:cNvPr id="16" name="TextBox 15"/>
          <p:cNvSpPr txBox="1"/>
          <p:nvPr/>
        </p:nvSpPr>
        <p:spPr>
          <a:xfrm>
            <a:off x="228600" y="63500"/>
            <a:ext cx="7435850" cy="33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mn-lt"/>
              </a:rPr>
              <a:t>Lesson Review</a:t>
            </a:r>
          </a:p>
        </p:txBody>
      </p:sp>
    </p:spTree>
    <p:extLst>
      <p:ext uri="{BB962C8B-B14F-4D97-AF65-F5344CB8AC3E}">
        <p14:creationId xmlns:p14="http://schemas.microsoft.com/office/powerpoint/2010/main" val="283879157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4_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
        <p:nvSpPr>
          <p:cNvPr id="16" name="TextBox 15"/>
          <p:cNvSpPr txBox="1"/>
          <p:nvPr/>
        </p:nvSpPr>
        <p:spPr>
          <a:xfrm>
            <a:off x="228600" y="63500"/>
            <a:ext cx="7435850" cy="33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mn-lt"/>
              </a:rPr>
              <a:t>Lesson Review</a:t>
            </a:r>
          </a:p>
        </p:txBody>
      </p:sp>
    </p:spTree>
    <p:extLst>
      <p:ext uri="{BB962C8B-B14F-4D97-AF65-F5344CB8AC3E}">
        <p14:creationId xmlns:p14="http://schemas.microsoft.com/office/powerpoint/2010/main" val="1153073067"/>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cSld name="1_Lesson Title 1-column">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4"/>
            <a:ext cx="1155438" cy="1273945"/>
          </a:xfrm>
          <a:prstGeom prst="rect">
            <a:avLst/>
          </a:prstGeom>
        </p:spPr>
      </p:pic>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pPr algn="ct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9" name="Text Placeholder 15"/>
          <p:cNvSpPr>
            <a:spLocks noGrp="1"/>
          </p:cNvSpPr>
          <p:nvPr>
            <p:ph type="body" idx="10" hasCustomPrompt="1"/>
          </p:nvPr>
        </p:nvSpPr>
        <p:spPr>
          <a:xfrm>
            <a:off x="762000" y="457200"/>
            <a:ext cx="6997700" cy="762000"/>
          </a:xfrm>
        </p:spPr>
        <p:txBody>
          <a:bodyPr anchor="b">
            <a:noAutofit/>
          </a:bodyPr>
          <a:lstStyle>
            <a:lvl1pPr marL="0" indent="0">
              <a:buNone/>
              <a:defRPr sz="4400"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762000" y="1149350"/>
            <a:ext cx="6997700" cy="533400"/>
          </a:xfrm>
        </p:spPr>
        <p:txBody>
          <a:bodyPr>
            <a:noAutofit/>
          </a:bodyPr>
          <a:lstStyle>
            <a:lvl1pPr marL="0" indent="0">
              <a:buNone/>
              <a:defRPr sz="3200"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87169454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1_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4"/>
            <a:ext cx="1155438" cy="1273945"/>
          </a:xfrm>
          <a:prstGeom prst="rect">
            <a:avLst/>
          </a:prstGeom>
        </p:spPr>
      </p:pic>
      <p:sp>
        <p:nvSpPr>
          <p:cNvPr id="17" name="Text Placeholder 15"/>
          <p:cNvSpPr>
            <a:spLocks noGrp="1"/>
          </p:cNvSpPr>
          <p:nvPr>
            <p:ph type="body" idx="10" hasCustomPrompt="1"/>
          </p:nvPr>
        </p:nvSpPr>
        <p:spPr>
          <a:xfrm>
            <a:off x="762000" y="457200"/>
            <a:ext cx="6997700" cy="762000"/>
          </a:xfrm>
        </p:spPr>
        <p:txBody>
          <a:bodyPr anchor="b">
            <a:noAutofit/>
          </a:bodyPr>
          <a:lstStyle>
            <a:lvl1pPr marL="0" indent="0">
              <a:buNone/>
              <a:defRPr sz="4400" b="0" i="0" baseline="0">
                <a:solidFill>
                  <a:schemeClr val="bg1"/>
                </a:solidFill>
                <a:latin typeface="+mn-lt"/>
              </a:defRPr>
            </a:lvl1pPr>
          </a:lstStyle>
          <a:p>
            <a:pPr lvl="0"/>
            <a:r>
              <a:rPr lang="en-US" dirty="0" smtClean="0"/>
              <a:t>Lesson # </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pPr algn="ct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9" name="Text Placeholder 15"/>
          <p:cNvSpPr>
            <a:spLocks noGrp="1"/>
          </p:cNvSpPr>
          <p:nvPr>
            <p:ph type="body" idx="20" hasCustomPrompt="1"/>
          </p:nvPr>
        </p:nvSpPr>
        <p:spPr>
          <a:xfrm>
            <a:off x="762000" y="1149350"/>
            <a:ext cx="6997700" cy="533400"/>
          </a:xfrm>
        </p:spPr>
        <p:txBody>
          <a:bodyPr>
            <a:noAutofit/>
          </a:bodyPr>
          <a:lstStyle>
            <a:lvl1pPr marL="0" indent="0">
              <a:buNone/>
              <a:defRPr sz="3200"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41223302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5_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
        <p:nvSpPr>
          <p:cNvPr id="16" name="TextBox 15"/>
          <p:cNvSpPr txBox="1"/>
          <p:nvPr/>
        </p:nvSpPr>
        <p:spPr>
          <a:xfrm>
            <a:off x="228600" y="63500"/>
            <a:ext cx="7435850" cy="33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mn-lt"/>
              </a:rPr>
              <a:t>Lesson Review</a:t>
            </a:r>
          </a:p>
        </p:txBody>
      </p:sp>
    </p:spTree>
    <p:extLst>
      <p:ext uri="{BB962C8B-B14F-4D97-AF65-F5344CB8AC3E}">
        <p14:creationId xmlns:p14="http://schemas.microsoft.com/office/powerpoint/2010/main" val="3048596642"/>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6_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
        <p:nvSpPr>
          <p:cNvPr id="16" name="TextBox 15"/>
          <p:cNvSpPr txBox="1"/>
          <p:nvPr/>
        </p:nvSpPr>
        <p:spPr>
          <a:xfrm>
            <a:off x="228600" y="63500"/>
            <a:ext cx="7435850" cy="33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mn-lt"/>
              </a:rPr>
              <a:t>Lesson Review</a:t>
            </a:r>
          </a:p>
        </p:txBody>
      </p:sp>
    </p:spTree>
    <p:extLst>
      <p:ext uri="{BB962C8B-B14F-4D97-AF65-F5344CB8AC3E}">
        <p14:creationId xmlns:p14="http://schemas.microsoft.com/office/powerpoint/2010/main" val="2576091954"/>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_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
        <p:nvSpPr>
          <p:cNvPr id="16" name="TextBox 15"/>
          <p:cNvSpPr txBox="1"/>
          <p:nvPr/>
        </p:nvSpPr>
        <p:spPr>
          <a:xfrm>
            <a:off x="228600" y="63500"/>
            <a:ext cx="7435850" cy="33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mn-lt"/>
              </a:rPr>
              <a:t>Lesson Review</a:t>
            </a:r>
          </a:p>
        </p:txBody>
      </p:sp>
    </p:spTree>
    <p:extLst>
      <p:ext uri="{BB962C8B-B14F-4D97-AF65-F5344CB8AC3E}">
        <p14:creationId xmlns:p14="http://schemas.microsoft.com/office/powerpoint/2010/main" val="1565133061"/>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8_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
        <p:nvSpPr>
          <p:cNvPr id="16" name="TextBox 15"/>
          <p:cNvSpPr txBox="1"/>
          <p:nvPr/>
        </p:nvSpPr>
        <p:spPr>
          <a:xfrm>
            <a:off x="228600" y="63500"/>
            <a:ext cx="7435850" cy="33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mn-lt"/>
              </a:rPr>
              <a:t>Lesson Review</a:t>
            </a:r>
          </a:p>
        </p:txBody>
      </p:sp>
    </p:spTree>
    <p:extLst>
      <p:ext uri="{BB962C8B-B14F-4D97-AF65-F5344CB8AC3E}">
        <p14:creationId xmlns:p14="http://schemas.microsoft.com/office/powerpoint/2010/main" val="1952741433"/>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9_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
        <p:nvSpPr>
          <p:cNvPr id="16" name="TextBox 15"/>
          <p:cNvSpPr txBox="1"/>
          <p:nvPr/>
        </p:nvSpPr>
        <p:spPr>
          <a:xfrm>
            <a:off x="228600" y="63500"/>
            <a:ext cx="7435850" cy="33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mn-lt"/>
              </a:rPr>
              <a:t>Lesson Review</a:t>
            </a:r>
          </a:p>
        </p:txBody>
      </p:sp>
    </p:spTree>
    <p:extLst>
      <p:ext uri="{BB962C8B-B14F-4D97-AF65-F5344CB8AC3E}">
        <p14:creationId xmlns:p14="http://schemas.microsoft.com/office/powerpoint/2010/main" val="1950295914"/>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0_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
        <p:nvSpPr>
          <p:cNvPr id="16" name="TextBox 15"/>
          <p:cNvSpPr txBox="1"/>
          <p:nvPr/>
        </p:nvSpPr>
        <p:spPr>
          <a:xfrm>
            <a:off x="228600" y="63500"/>
            <a:ext cx="7435850" cy="33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mn-lt"/>
              </a:rPr>
              <a:t>Lesson Review</a:t>
            </a:r>
          </a:p>
        </p:txBody>
      </p:sp>
    </p:spTree>
    <p:extLst>
      <p:ext uri="{BB962C8B-B14F-4D97-AF65-F5344CB8AC3E}">
        <p14:creationId xmlns:p14="http://schemas.microsoft.com/office/powerpoint/2010/main" val="716427555"/>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1_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
        <p:nvSpPr>
          <p:cNvPr id="16" name="TextBox 15"/>
          <p:cNvSpPr txBox="1"/>
          <p:nvPr/>
        </p:nvSpPr>
        <p:spPr>
          <a:xfrm>
            <a:off x="228600" y="63500"/>
            <a:ext cx="7435850" cy="33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mn-lt"/>
              </a:rPr>
              <a:t>Lesson Review</a:t>
            </a:r>
          </a:p>
        </p:txBody>
      </p:sp>
    </p:spTree>
    <p:extLst>
      <p:ext uri="{BB962C8B-B14F-4D97-AF65-F5344CB8AC3E}">
        <p14:creationId xmlns:p14="http://schemas.microsoft.com/office/powerpoint/2010/main" val="3112618307"/>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2_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
        <p:nvSpPr>
          <p:cNvPr id="16" name="TextBox 15"/>
          <p:cNvSpPr txBox="1"/>
          <p:nvPr/>
        </p:nvSpPr>
        <p:spPr>
          <a:xfrm>
            <a:off x="228600" y="63500"/>
            <a:ext cx="7435850" cy="33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mn-lt"/>
              </a:rPr>
              <a:t>Lesson Review</a:t>
            </a:r>
          </a:p>
        </p:txBody>
      </p:sp>
    </p:spTree>
    <p:extLst>
      <p:ext uri="{BB962C8B-B14F-4D97-AF65-F5344CB8AC3E}">
        <p14:creationId xmlns:p14="http://schemas.microsoft.com/office/powerpoint/2010/main" val="39941454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43434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7023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297712" y="3409950"/>
            <a:ext cx="8617688" cy="1295400"/>
          </a:xfrm>
        </p:spPr>
        <p:txBody>
          <a:bodyPr>
            <a:normAutofit/>
          </a:bodyPr>
          <a:lstStyle>
            <a:lvl1pPr marL="0" indent="0">
              <a:buFontTx/>
              <a:buNone/>
              <a:defRPr sz="2000"/>
            </a:lvl1pPr>
            <a:lvl3pPr>
              <a:buNone/>
              <a:defRPr/>
            </a:lvl3pPr>
          </a:lstStyle>
          <a:p>
            <a:pPr lvl="0"/>
            <a:r>
              <a:rPr lang="en-US" dirty="0" smtClean="0"/>
              <a:t>Click add Goal</a:t>
            </a:r>
          </a:p>
        </p:txBody>
      </p:sp>
      <p:pic>
        <p:nvPicPr>
          <p:cNvPr id="24" name="Picture 23" descr="student_labview ni blue.png"/>
          <p:cNvPicPr>
            <a:picLocks noChangeAspect="1"/>
          </p:cNvPicPr>
          <p:nvPr/>
        </p:nvPicPr>
        <p:blipFill>
          <a:blip r:embed="rId3" cstate="print"/>
          <a:stretch>
            <a:fillRect/>
          </a:stretch>
        </p:blipFill>
        <p:spPr>
          <a:xfrm>
            <a:off x="8153400" y="285750"/>
            <a:ext cx="804600" cy="685800"/>
          </a:xfrm>
          <a:prstGeom prst="rect">
            <a:avLst/>
          </a:prstGeom>
        </p:spPr>
      </p:pic>
      <p:sp>
        <p:nvSpPr>
          <p:cNvPr id="11"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3946" y="419935"/>
            <a:ext cx="8170003" cy="723069"/>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478345" y="1143000"/>
            <a:ext cx="8165605" cy="348615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8978850" y="382959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44" y="536946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30" y="1526485"/>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88" y="3052966"/>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9" name="Slide Number Placeholder 8"/>
          <p:cNvSpPr>
            <a:spLocks noGrp="1"/>
          </p:cNvSpPr>
          <p:nvPr>
            <p:ph type="sldNum" sz="quarter" idx="4"/>
          </p:nvPr>
        </p:nvSpPr>
        <p:spPr>
          <a:xfrm>
            <a:off x="8534400" y="4767264"/>
            <a:ext cx="457200" cy="274637"/>
          </a:xfrm>
          <a:prstGeom prst="rect">
            <a:avLst/>
          </a:prstGeom>
        </p:spPr>
        <p:txBody>
          <a:bodyPr vert="horz" lIns="91440" tIns="45720" rIns="91440" bIns="45720" rtlCol="0" anchor="ctr"/>
          <a:lstStyle>
            <a:lvl1pPr algn="r">
              <a:defRPr sz="1200">
                <a:solidFill>
                  <a:schemeClr val="tx1">
                    <a:tint val="75000"/>
                  </a:schemeClr>
                </a:solidFill>
                <a:latin typeface="Univers" pitchFamily="34" charset="0"/>
              </a:defRPr>
            </a:lvl1pPr>
          </a:lstStyle>
          <a:p>
            <a:pPr algn="ctr"/>
            <a:fld id="{F7BDED22-11C7-456A-B829-4ED810F305A6}" type="slidenum">
              <a:rPr lang="en-US" smtClean="0"/>
              <a:pPr algn="ctr"/>
              <a:t>‹#›</a:t>
            </a:fld>
            <a:endParaRPr lang="en-US" dirty="0"/>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782" r:id="rId1"/>
    <p:sldLayoutId id="214748381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11" r:id="rId24"/>
    <p:sldLayoutId id="2147483814" r:id="rId25"/>
    <p:sldLayoutId id="2147483815" r:id="rId26"/>
    <p:sldLayoutId id="2147483816" r:id="rId27"/>
    <p:sldLayoutId id="2147483817" r:id="rId28"/>
    <p:sldLayoutId id="2147483818" r:id="rId29"/>
    <p:sldLayoutId id="2147483819" r:id="rId30"/>
    <p:sldLayoutId id="2147483820" r:id="rId31"/>
    <p:sldLayoutId id="2147483821" r:id="rId32"/>
    <p:sldLayoutId id="2147483822" r:id="rId33"/>
    <p:sldLayoutId id="2147483823" r:id="rId34"/>
    <p:sldLayoutId id="2147483824" r:id="rId35"/>
    <p:sldLayoutId id="2147483825" r:id="rId36"/>
    <p:sldLayoutId id="2147483826" r:id="rId37"/>
    <p:sldLayoutId id="2147483827" r:id="rId38"/>
  </p:sldLayoutIdLst>
  <p:hf hdr="0" ftr="0" dt="0"/>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Univers Com 45 Light" pitchFamily="34" charset="0"/>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7213" indent="171450" algn="l" defTabSz="457174" rtl="0" eaLnBrk="1" latinLnBrk="0" hangingPunct="1">
        <a:spcBef>
          <a:spcPct val="20000"/>
        </a:spcBef>
        <a:buClr>
          <a:schemeClr val="bg1">
            <a:lumMod val="50000"/>
          </a:schemeClr>
        </a:buClr>
        <a:buSzPct val="70000"/>
        <a:buFont typeface="Courier New" pitchFamily="49" charset="0"/>
        <a:buChar char="o"/>
        <a:defRPr sz="1200" kern="1200" baseline="0">
          <a:solidFill>
            <a:schemeClr val="tx1"/>
          </a:solidFill>
          <a:latin typeface="+mn-lt"/>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3.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3.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3.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3.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2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23.xml"/><Relationship Id="rId4" Type="http://schemas.openxmlformats.org/officeDocument/2006/relationships/image" Target="../media/image5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3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33.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3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96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0"/>
          </p:nvPr>
        </p:nvSpPr>
        <p:spPr/>
        <p:txBody>
          <a:bodyPr/>
          <a:lstStyle/>
          <a:p>
            <a:r>
              <a:rPr lang="en-US" dirty="0" smtClean="0"/>
              <a:t>Exercise 4-2</a:t>
            </a:r>
          </a:p>
        </p:txBody>
      </p:sp>
      <p:sp>
        <p:nvSpPr>
          <p:cNvPr id="11" name="Slide Number Placeholder 10"/>
          <p:cNvSpPr>
            <a:spLocks noGrp="1"/>
          </p:cNvSpPr>
          <p:nvPr>
            <p:ph type="sldNum" sz="quarter" idx="12"/>
          </p:nvPr>
        </p:nvSpPr>
        <p:spPr/>
        <p:txBody>
          <a:bodyPr/>
          <a:lstStyle/>
          <a:p>
            <a:pPr algn="ctr"/>
            <a:fld id="{F7BDED22-11C7-456A-B829-4ED810F305A6}" type="slidenum">
              <a:rPr lang="en-US" smtClean="0"/>
              <a:pPr algn="ctr"/>
              <a:t>10</a:t>
            </a:fld>
            <a:endParaRPr lang="en-US" dirty="0"/>
          </a:p>
        </p:txBody>
      </p:sp>
      <p:sp>
        <p:nvSpPr>
          <p:cNvPr id="6" name="Text Placeholder 5"/>
          <p:cNvSpPr>
            <a:spLocks noGrp="1"/>
          </p:cNvSpPr>
          <p:nvPr>
            <p:ph type="body" sz="quarter" idx="13"/>
          </p:nvPr>
        </p:nvSpPr>
        <p:spPr/>
        <p:txBody>
          <a:bodyPr/>
          <a:lstStyle/>
          <a:p>
            <a:pPr marL="0" indent="0"/>
            <a:r>
              <a:rPr lang="en-US" dirty="0" smtClean="0"/>
              <a:t>What other front panel attributes and actions might you want to control programmatically from the block diagram?</a:t>
            </a:r>
          </a:p>
          <a:p>
            <a:endParaRPr lang="en-US" dirty="0"/>
          </a:p>
        </p:txBody>
      </p:sp>
      <p:sp>
        <p:nvSpPr>
          <p:cNvPr id="10" name="Text Placeholder 9"/>
          <p:cNvSpPr>
            <a:spLocks noGrp="1"/>
          </p:cNvSpPr>
          <p:nvPr>
            <p:ph type="body" idx="14"/>
          </p:nvPr>
        </p:nvSpPr>
        <p:spPr/>
        <p:txBody>
          <a:bodyPr/>
          <a:lstStyle/>
          <a:p>
            <a:r>
              <a:rPr lang="en-US" dirty="0" smtClean="0"/>
              <a:t>Customize the VI Window</a:t>
            </a:r>
            <a:endParaRPr lang="en-US" dirty="0"/>
          </a:p>
        </p:txBody>
      </p:sp>
    </p:spTree>
    <p:extLst>
      <p:ext uri="{BB962C8B-B14F-4D97-AF65-F5344CB8AC3E}">
        <p14:creationId xmlns:p14="http://schemas.microsoft.com/office/powerpoint/2010/main" val="437690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idx="10"/>
          </p:nvPr>
        </p:nvSpPr>
        <p:spPr/>
        <p:txBody>
          <a:bodyPr/>
          <a:lstStyle/>
          <a:p>
            <a:r>
              <a:rPr lang="en-US" dirty="0" smtClean="0"/>
              <a:t>D. Control References </a:t>
            </a:r>
          </a:p>
        </p:txBody>
      </p:sp>
      <p:sp>
        <p:nvSpPr>
          <p:cNvPr id="9" name="Text Placeholder 8"/>
          <p:cNvSpPr>
            <a:spLocks noGrp="1"/>
          </p:cNvSpPr>
          <p:nvPr>
            <p:ph type="body" idx="12"/>
          </p:nvPr>
        </p:nvSpPr>
        <p:spPr/>
        <p:txBody>
          <a:bodyPr/>
          <a:lstStyle/>
          <a:p>
            <a:r>
              <a:rPr lang="en-US" dirty="0" smtClean="0"/>
              <a:t>Practice creating control references and explain the difference between strictly typed and weakly typed control references.</a:t>
            </a:r>
            <a:endParaRPr lang="en-US" dirty="0"/>
          </a:p>
        </p:txBody>
      </p:sp>
      <p:sp>
        <p:nvSpPr>
          <p:cNvPr id="5" name="Text Placeholder 4"/>
          <p:cNvSpPr>
            <a:spLocks noGrp="1"/>
          </p:cNvSpPr>
          <p:nvPr>
            <p:ph type="body" sz="quarter" idx="15"/>
          </p:nvPr>
        </p:nvSpPr>
        <p:spPr/>
        <p:txBody>
          <a:bodyPr>
            <a:noAutofit/>
          </a:bodyPr>
          <a:lstStyle/>
          <a:p>
            <a:r>
              <a:rPr lang="en-US" dirty="0" smtClean="0"/>
              <a:t>Implicitly and Explicitly Linked Property Nodes</a:t>
            </a:r>
          </a:p>
          <a:p>
            <a:r>
              <a:rPr lang="en-US" dirty="0" smtClean="0"/>
              <a:t>Creating Control References</a:t>
            </a:r>
          </a:p>
          <a:p>
            <a:r>
              <a:rPr lang="en-US" dirty="0" smtClean="0"/>
              <a:t>Selecting the VI Server Class</a:t>
            </a:r>
            <a:endParaRPr lang="en-US" dirty="0"/>
          </a:p>
        </p:txBody>
      </p:sp>
      <p:sp>
        <p:nvSpPr>
          <p:cNvPr id="10" name="Slide Number Placeholder 9"/>
          <p:cNvSpPr>
            <a:spLocks noGrp="1"/>
          </p:cNvSpPr>
          <p:nvPr>
            <p:ph type="sldNum" sz="quarter" idx="17"/>
          </p:nvPr>
        </p:nvSpPr>
        <p:spPr/>
        <p:txBody>
          <a:bodyPr/>
          <a:lstStyle/>
          <a:p>
            <a:pPr algn="ctr"/>
            <a:fld id="{F7BDED22-11C7-456A-B829-4ED810F305A6}" type="slidenum">
              <a:rPr lang="en-US" smtClean="0"/>
              <a:pPr algn="ctr"/>
              <a:t>11</a:t>
            </a:fld>
            <a:endParaRPr lang="en-US" dirty="0"/>
          </a:p>
        </p:txBody>
      </p:sp>
    </p:spTree>
    <p:extLst>
      <p:ext uri="{BB962C8B-B14F-4D97-AF65-F5344CB8AC3E}">
        <p14:creationId xmlns:p14="http://schemas.microsoft.com/office/powerpoint/2010/main" val="369799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Embedded Image" descr="loc_fp_ControlReferences.bmp"/>
          <p:cNvPicPr>
            <a:picLocks noChangeAspect="1"/>
          </p:cNvPicPr>
          <p:nvPr/>
        </p:nvPicPr>
        <p:blipFill>
          <a:blip r:embed="rId3" cstate="print"/>
          <a:stretch>
            <a:fillRect/>
          </a:stretch>
        </p:blipFill>
        <p:spPr>
          <a:xfrm>
            <a:off x="577462" y="1707475"/>
            <a:ext cx="1788403" cy="1536515"/>
          </a:xfrm>
          <a:prstGeom prst="rect">
            <a:avLst/>
          </a:prstGeom>
        </p:spPr>
      </p:pic>
      <p:pic>
        <p:nvPicPr>
          <p:cNvPr id="22" name="Embedded Image" descr="loc_fp_ControlReferences.bmp"/>
          <p:cNvPicPr>
            <a:picLocks noChangeAspect="1"/>
          </p:cNvPicPr>
          <p:nvPr/>
        </p:nvPicPr>
        <p:blipFill>
          <a:blip r:embed="rId3" cstate="print"/>
          <a:stretch>
            <a:fillRect/>
          </a:stretch>
        </p:blipFill>
        <p:spPr>
          <a:xfrm>
            <a:off x="4997062" y="1707475"/>
            <a:ext cx="1788403" cy="1536515"/>
          </a:xfrm>
          <a:prstGeom prst="rect">
            <a:avLst/>
          </a:prstGeom>
        </p:spPr>
      </p:pic>
      <p:pic>
        <p:nvPicPr>
          <p:cNvPr id="19" name="Picture 18" descr="loc_bd_ImplicitlyLinkedNumericProperty.bmp"/>
          <p:cNvPicPr>
            <a:picLocks noChangeAspect="1"/>
          </p:cNvPicPr>
          <p:nvPr/>
        </p:nvPicPr>
        <p:blipFill>
          <a:blip r:embed="rId4" cstate="print"/>
          <a:stretch>
            <a:fillRect/>
          </a:stretch>
        </p:blipFill>
        <p:spPr>
          <a:xfrm>
            <a:off x="2895600" y="3714750"/>
            <a:ext cx="772124" cy="546921"/>
          </a:xfrm>
          <a:prstGeom prst="rect">
            <a:avLst/>
          </a:prstGeom>
        </p:spPr>
      </p:pic>
      <p:sp>
        <p:nvSpPr>
          <p:cNvPr id="27" name="Text Placeholder 26"/>
          <p:cNvSpPr>
            <a:spLocks noGrp="1"/>
          </p:cNvSpPr>
          <p:nvPr>
            <p:ph type="body" sz="quarter" idx="10"/>
          </p:nvPr>
        </p:nvSpPr>
        <p:spPr/>
        <p:txBody>
          <a:bodyPr>
            <a:normAutofit/>
          </a:bodyPr>
          <a:lstStyle/>
          <a:p>
            <a:r>
              <a:rPr lang="en-US" sz="2800" dirty="0" smtClean="0"/>
              <a:t>Implicitly and Explicitly Linked Property Nodes</a:t>
            </a:r>
            <a:endParaRPr lang="en-US" sz="2800" dirty="0"/>
          </a:p>
        </p:txBody>
      </p:sp>
      <p:sp>
        <p:nvSpPr>
          <p:cNvPr id="28" name="Text Placeholder 27"/>
          <p:cNvSpPr>
            <a:spLocks noGrp="1"/>
          </p:cNvSpPr>
          <p:nvPr>
            <p:ph type="body" sz="quarter" idx="13"/>
          </p:nvPr>
        </p:nvSpPr>
        <p:spPr/>
        <p:txBody>
          <a:bodyPr/>
          <a:lstStyle/>
          <a:p>
            <a:r>
              <a:rPr lang="en-US" dirty="0" smtClean="0"/>
              <a:t>D. Control References</a:t>
            </a:r>
            <a:endParaRPr lang="en-US" dirty="0"/>
          </a:p>
        </p:txBody>
      </p:sp>
      <p:sp>
        <p:nvSpPr>
          <p:cNvPr id="32" name="Slide Number Placeholder 31"/>
          <p:cNvSpPr>
            <a:spLocks noGrp="1"/>
          </p:cNvSpPr>
          <p:nvPr>
            <p:ph type="sldNum" sz="quarter" idx="14"/>
          </p:nvPr>
        </p:nvSpPr>
        <p:spPr/>
        <p:txBody>
          <a:bodyPr/>
          <a:lstStyle/>
          <a:p>
            <a:pPr algn="ctr"/>
            <a:fld id="{F7BDED22-11C7-456A-B829-4ED810F305A6}" type="slidenum">
              <a:rPr lang="en-US" smtClean="0"/>
              <a:pPr algn="ctr"/>
              <a:t>12</a:t>
            </a:fld>
            <a:endParaRPr lang="en-US" dirty="0"/>
          </a:p>
        </p:txBody>
      </p:sp>
      <p:sp>
        <p:nvSpPr>
          <p:cNvPr id="7" name="Rounded Rectangle 6"/>
          <p:cNvSpPr/>
          <p:nvPr/>
        </p:nvSpPr>
        <p:spPr bwMode="auto">
          <a:xfrm>
            <a:off x="304800" y="1543050"/>
            <a:ext cx="4038600" cy="2971800"/>
          </a:xfrm>
          <a:prstGeom prst="roundRect">
            <a:avLst/>
          </a:prstGeom>
          <a:no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bg1"/>
              </a:solidFill>
              <a:effectLst/>
              <a:latin typeface="Arial Narrow" pitchFamily="34" charset="0"/>
            </a:endParaRPr>
          </a:p>
        </p:txBody>
      </p:sp>
      <p:sp>
        <p:nvSpPr>
          <p:cNvPr id="11" name="Rounded Rectangle 10"/>
          <p:cNvSpPr/>
          <p:nvPr/>
        </p:nvSpPr>
        <p:spPr bwMode="auto">
          <a:xfrm>
            <a:off x="4724400" y="1543050"/>
            <a:ext cx="4038600" cy="2971800"/>
          </a:xfrm>
          <a:prstGeom prst="roundRect">
            <a:avLst/>
          </a:prstGeom>
          <a:no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bg1"/>
              </a:solidFill>
              <a:effectLst/>
              <a:latin typeface="Arial Narrow" pitchFamily="34" charset="0"/>
            </a:endParaRPr>
          </a:p>
        </p:txBody>
      </p:sp>
      <p:pic>
        <p:nvPicPr>
          <p:cNvPr id="12" name="Picture 5" descr="PropertyNodeExplicit.bmp"/>
          <p:cNvPicPr>
            <a:picLocks noChangeAspect="1" noChangeArrowheads="1"/>
          </p:cNvPicPr>
          <p:nvPr/>
        </p:nvPicPr>
        <p:blipFill>
          <a:blip r:embed="rId5" cstate="print"/>
          <a:srcRect/>
          <a:stretch>
            <a:fillRect/>
          </a:stretch>
        </p:blipFill>
        <p:spPr bwMode="auto">
          <a:xfrm>
            <a:off x="7296150" y="3714750"/>
            <a:ext cx="781714" cy="586286"/>
          </a:xfrm>
          <a:prstGeom prst="rect">
            <a:avLst/>
          </a:prstGeom>
          <a:noFill/>
        </p:spPr>
      </p:pic>
      <p:sp>
        <p:nvSpPr>
          <p:cNvPr id="13" name="Rounded Rectangle 12"/>
          <p:cNvSpPr/>
          <p:nvPr/>
        </p:nvSpPr>
        <p:spPr bwMode="auto">
          <a:xfrm>
            <a:off x="6858000" y="3257550"/>
            <a:ext cx="1752600" cy="1066800"/>
          </a:xfrm>
          <a:prstGeom prst="roundRect">
            <a:avLst/>
          </a:prstGeom>
          <a:noFill/>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4" name="TextBox 13"/>
          <p:cNvSpPr txBox="1"/>
          <p:nvPr/>
        </p:nvSpPr>
        <p:spPr>
          <a:xfrm>
            <a:off x="7400596" y="1600200"/>
            <a:ext cx="1203535" cy="461665"/>
          </a:xfrm>
          <a:prstGeom prst="rect">
            <a:avLst/>
          </a:prstGeom>
          <a:noFill/>
        </p:spPr>
        <p:txBody>
          <a:bodyPr wrap="none" rtlCol="0">
            <a:spAutoFit/>
          </a:bodyPr>
          <a:lstStyle/>
          <a:p>
            <a:r>
              <a:rPr lang="en-US" b="0" dirty="0" smtClean="0">
                <a:solidFill>
                  <a:schemeClr val="tx1">
                    <a:lumMod val="50000"/>
                    <a:lumOff val="50000"/>
                  </a:schemeClr>
                </a:solidFill>
                <a:latin typeface="+mn-lt"/>
              </a:rPr>
              <a:t>Main VI</a:t>
            </a:r>
            <a:endParaRPr lang="en-US" b="0" dirty="0">
              <a:solidFill>
                <a:schemeClr val="tx1">
                  <a:lumMod val="50000"/>
                  <a:lumOff val="50000"/>
                </a:schemeClr>
              </a:solidFill>
              <a:latin typeface="+mn-lt"/>
            </a:endParaRPr>
          </a:p>
        </p:txBody>
      </p:sp>
      <p:sp>
        <p:nvSpPr>
          <p:cNvPr id="15" name="TextBox 14"/>
          <p:cNvSpPr txBox="1"/>
          <p:nvPr/>
        </p:nvSpPr>
        <p:spPr>
          <a:xfrm>
            <a:off x="2978271" y="1600200"/>
            <a:ext cx="1203535" cy="461665"/>
          </a:xfrm>
          <a:prstGeom prst="rect">
            <a:avLst/>
          </a:prstGeom>
          <a:noFill/>
        </p:spPr>
        <p:txBody>
          <a:bodyPr wrap="none" rtlCol="0">
            <a:spAutoFit/>
          </a:bodyPr>
          <a:lstStyle/>
          <a:p>
            <a:r>
              <a:rPr lang="en-US" b="0" dirty="0" smtClean="0">
                <a:solidFill>
                  <a:schemeClr val="tx1">
                    <a:lumMod val="50000"/>
                    <a:lumOff val="50000"/>
                  </a:schemeClr>
                </a:solidFill>
                <a:latin typeface="+mn-lt"/>
              </a:rPr>
              <a:t>Main VI</a:t>
            </a:r>
            <a:endParaRPr lang="en-US" b="0" dirty="0">
              <a:solidFill>
                <a:schemeClr val="tx1">
                  <a:lumMod val="50000"/>
                  <a:lumOff val="50000"/>
                </a:schemeClr>
              </a:solidFill>
              <a:latin typeface="+mn-lt"/>
            </a:endParaRPr>
          </a:p>
        </p:txBody>
      </p:sp>
      <p:sp>
        <p:nvSpPr>
          <p:cNvPr id="16" name="TextBox 15"/>
          <p:cNvSpPr txBox="1"/>
          <p:nvPr/>
        </p:nvSpPr>
        <p:spPr>
          <a:xfrm>
            <a:off x="7622830" y="3253085"/>
            <a:ext cx="987770" cy="461665"/>
          </a:xfrm>
          <a:prstGeom prst="rect">
            <a:avLst/>
          </a:prstGeom>
          <a:noFill/>
        </p:spPr>
        <p:txBody>
          <a:bodyPr wrap="none" rtlCol="0">
            <a:spAutoFit/>
          </a:bodyPr>
          <a:lstStyle/>
          <a:p>
            <a:r>
              <a:rPr lang="en-US" b="0" dirty="0" smtClean="0">
                <a:solidFill>
                  <a:schemeClr val="tx1">
                    <a:lumMod val="50000"/>
                    <a:lumOff val="50000"/>
                  </a:schemeClr>
                </a:solidFill>
                <a:latin typeface="+mn-lt"/>
              </a:rPr>
              <a:t>SubVI</a:t>
            </a:r>
            <a:endParaRPr lang="en-US" b="0" dirty="0">
              <a:solidFill>
                <a:schemeClr val="tx1">
                  <a:lumMod val="50000"/>
                  <a:lumOff val="50000"/>
                </a:schemeClr>
              </a:solidFill>
              <a:latin typeface="+mn-lt"/>
            </a:endParaRPr>
          </a:p>
        </p:txBody>
      </p:sp>
      <p:sp>
        <p:nvSpPr>
          <p:cNvPr id="17" name="TextBox 16"/>
          <p:cNvSpPr txBox="1"/>
          <p:nvPr/>
        </p:nvSpPr>
        <p:spPr>
          <a:xfrm>
            <a:off x="486318" y="4533840"/>
            <a:ext cx="3738396" cy="400110"/>
          </a:xfrm>
          <a:prstGeom prst="rect">
            <a:avLst/>
          </a:prstGeom>
          <a:noFill/>
        </p:spPr>
        <p:txBody>
          <a:bodyPr wrap="none" rtlCol="0">
            <a:spAutoFit/>
          </a:bodyPr>
          <a:lstStyle/>
          <a:p>
            <a:r>
              <a:rPr lang="en-US" sz="2000" b="0" dirty="0" smtClean="0">
                <a:solidFill>
                  <a:schemeClr val="tx1"/>
                </a:solidFill>
                <a:latin typeface="+mn-lt"/>
              </a:rPr>
              <a:t>Implicitly Linked Property Node</a:t>
            </a:r>
            <a:endParaRPr lang="en-US" sz="2000" b="0" dirty="0">
              <a:solidFill>
                <a:schemeClr val="tx1"/>
              </a:solidFill>
              <a:latin typeface="+mn-lt"/>
            </a:endParaRPr>
          </a:p>
        </p:txBody>
      </p:sp>
      <p:sp>
        <p:nvSpPr>
          <p:cNvPr id="18" name="TextBox 17"/>
          <p:cNvSpPr txBox="1"/>
          <p:nvPr/>
        </p:nvSpPr>
        <p:spPr>
          <a:xfrm>
            <a:off x="4836130" y="4533840"/>
            <a:ext cx="3725572" cy="400110"/>
          </a:xfrm>
          <a:prstGeom prst="rect">
            <a:avLst/>
          </a:prstGeom>
          <a:noFill/>
        </p:spPr>
        <p:txBody>
          <a:bodyPr wrap="none" rtlCol="0">
            <a:spAutoFit/>
          </a:bodyPr>
          <a:lstStyle/>
          <a:p>
            <a:r>
              <a:rPr lang="en-US" sz="2000" b="0" dirty="0" smtClean="0">
                <a:solidFill>
                  <a:schemeClr val="tx1"/>
                </a:solidFill>
                <a:latin typeface="+mn-lt"/>
              </a:rPr>
              <a:t>Explicitly Linked Property Node</a:t>
            </a:r>
            <a:endParaRPr lang="en-US" sz="2000" b="0" dirty="0">
              <a:solidFill>
                <a:schemeClr val="tx1"/>
              </a:solidFill>
              <a:latin typeface="+mn-lt"/>
            </a:endParaRPr>
          </a:p>
        </p:txBody>
      </p:sp>
      <p:cxnSp>
        <p:nvCxnSpPr>
          <p:cNvPr id="30" name="Curved Connector 29"/>
          <p:cNvCxnSpPr/>
          <p:nvPr/>
        </p:nvCxnSpPr>
        <p:spPr bwMode="auto">
          <a:xfrm rot="16200000" flipH="1">
            <a:off x="5957888" y="1947863"/>
            <a:ext cx="1485899" cy="1971674"/>
          </a:xfrm>
          <a:prstGeom prst="curvedConnector3">
            <a:avLst>
              <a:gd name="adj1" fmla="val 50000"/>
            </a:avLst>
          </a:prstGeom>
          <a:ln>
            <a:headEnd type="oval"/>
            <a:tailEnd type="oval"/>
          </a:ln>
        </p:spPr>
        <p:style>
          <a:lnRef idx="3">
            <a:schemeClr val="accent1"/>
          </a:lnRef>
          <a:fillRef idx="0">
            <a:schemeClr val="accent1"/>
          </a:fillRef>
          <a:effectRef idx="2">
            <a:schemeClr val="accent1"/>
          </a:effectRef>
          <a:fontRef idx="minor">
            <a:schemeClr val="tx1"/>
          </a:fontRef>
        </p:style>
      </p:cxnSp>
      <p:cxnSp>
        <p:nvCxnSpPr>
          <p:cNvPr id="31" name="Curved Connector 30"/>
          <p:cNvCxnSpPr/>
          <p:nvPr/>
        </p:nvCxnSpPr>
        <p:spPr bwMode="auto">
          <a:xfrm rot="16200000" flipH="1">
            <a:off x="1538287" y="1947863"/>
            <a:ext cx="1485899" cy="1971674"/>
          </a:xfrm>
          <a:prstGeom prst="curvedConnector3">
            <a:avLst>
              <a:gd name="adj1" fmla="val 50000"/>
            </a:avLst>
          </a:prstGeom>
          <a:ln>
            <a:headEnd type="oval"/>
            <a:tailEnd type="ova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2570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marL="0" indent="0">
              <a:buNone/>
            </a:pPr>
            <a:r>
              <a:rPr lang="en-US" dirty="0" smtClean="0"/>
              <a:t>Use control references to programmatically modify front panel objects from a subVI.</a:t>
            </a:r>
            <a:endParaRPr lang="en-US" dirty="0"/>
          </a:p>
        </p:txBody>
      </p:sp>
      <p:sp>
        <p:nvSpPr>
          <p:cNvPr id="12" name="Text Placeholder 11"/>
          <p:cNvSpPr>
            <a:spLocks noGrp="1"/>
          </p:cNvSpPr>
          <p:nvPr>
            <p:ph type="body" sz="quarter" idx="16"/>
          </p:nvPr>
        </p:nvSpPr>
        <p:spPr/>
        <p:txBody>
          <a:bodyPr/>
          <a:lstStyle/>
          <a:p>
            <a:pPr>
              <a:buNone/>
            </a:pPr>
            <a:endParaRPr lang="en-US" dirty="0"/>
          </a:p>
        </p:txBody>
      </p:sp>
      <p:sp>
        <p:nvSpPr>
          <p:cNvPr id="3" name="Slide Number Placeholder 2"/>
          <p:cNvSpPr>
            <a:spLocks noGrp="1"/>
          </p:cNvSpPr>
          <p:nvPr>
            <p:ph type="sldNum" sz="quarter" idx="17"/>
          </p:nvPr>
        </p:nvSpPr>
        <p:spPr/>
        <p:txBody>
          <a:bodyPr/>
          <a:lstStyle/>
          <a:p>
            <a:pPr algn="ctr"/>
            <a:fld id="{F7BDED22-11C7-456A-B829-4ED810F305A6}" type="slidenum">
              <a:rPr lang="en-US" smtClean="0"/>
              <a:pPr algn="ctr"/>
              <a:t>13</a:t>
            </a:fld>
            <a:endParaRPr lang="en-US" dirty="0"/>
          </a:p>
        </p:txBody>
      </p:sp>
      <p:sp>
        <p:nvSpPr>
          <p:cNvPr id="9" name="Text Placeholder 8"/>
          <p:cNvSpPr>
            <a:spLocks noGrp="1"/>
          </p:cNvSpPr>
          <p:nvPr>
            <p:ph type="body" idx="18"/>
          </p:nvPr>
        </p:nvSpPr>
        <p:spPr/>
        <p:txBody>
          <a:bodyPr/>
          <a:lstStyle/>
          <a:p>
            <a:r>
              <a:rPr lang="en-US" dirty="0" smtClean="0"/>
              <a:t>Creating Control References</a:t>
            </a:r>
            <a:endParaRPr lang="en-US" dirty="0"/>
          </a:p>
        </p:txBody>
      </p:sp>
      <p:pic>
        <p:nvPicPr>
          <p:cNvPr id="5" name="Embedded Image" descr="noloc_fp_conRefSubVI - Strict Numeric Refnum.png"/>
          <p:cNvPicPr>
            <a:picLocks noChangeAspect="1"/>
          </p:cNvPicPr>
          <p:nvPr/>
        </p:nvPicPr>
        <p:blipFill>
          <a:blip r:embed="rId2" cstate="print"/>
          <a:stretch>
            <a:fillRect/>
          </a:stretch>
        </p:blipFill>
        <p:spPr>
          <a:xfrm>
            <a:off x="1573530" y="3882390"/>
            <a:ext cx="445770" cy="594360"/>
          </a:xfrm>
          <a:prstGeom prst="rect">
            <a:avLst/>
          </a:prstGeom>
        </p:spPr>
      </p:pic>
      <p:pic>
        <p:nvPicPr>
          <p:cNvPr id="8" name="Embedded Image" descr="noloc_fp_ControlReferences Sub - Weak Refnum.png"/>
          <p:cNvPicPr>
            <a:picLocks noChangeAspect="1"/>
          </p:cNvPicPr>
          <p:nvPr/>
        </p:nvPicPr>
        <p:blipFill>
          <a:blip r:embed="rId3" cstate="print"/>
          <a:stretch>
            <a:fillRect/>
          </a:stretch>
        </p:blipFill>
        <p:spPr>
          <a:xfrm>
            <a:off x="2907030" y="3882390"/>
            <a:ext cx="445770" cy="594360"/>
          </a:xfrm>
          <a:prstGeom prst="rect">
            <a:avLst/>
          </a:prstGeom>
        </p:spPr>
      </p:pic>
      <p:pic>
        <p:nvPicPr>
          <p:cNvPr id="11" name="Embedded Image" descr="loc_env_create numeric reference.png"/>
          <p:cNvPicPr>
            <a:picLocks noChangeAspect="1"/>
          </p:cNvPicPr>
          <p:nvPr/>
        </p:nvPicPr>
        <p:blipFill>
          <a:blip r:embed="rId4" cstate="print"/>
          <a:stretch>
            <a:fillRect/>
          </a:stretch>
        </p:blipFill>
        <p:spPr>
          <a:xfrm>
            <a:off x="4724400" y="2343150"/>
            <a:ext cx="2260122" cy="2309659"/>
          </a:xfrm>
          <a:prstGeom prst="rect">
            <a:avLst/>
          </a:prstGeom>
        </p:spPr>
      </p:pic>
    </p:spTree>
    <p:extLst>
      <p:ext uri="{BB962C8B-B14F-4D97-AF65-F5344CB8AC3E}">
        <p14:creationId xmlns:p14="http://schemas.microsoft.com/office/powerpoint/2010/main" val="3446046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Selecting the VI Server Class</a:t>
            </a:r>
            <a:endParaRPr lang="en-US" dirty="0"/>
          </a:p>
        </p:txBody>
      </p:sp>
      <p:sp>
        <p:nvSpPr>
          <p:cNvPr id="12" name="Text Placeholder 11"/>
          <p:cNvSpPr>
            <a:spLocks noGrp="1"/>
          </p:cNvSpPr>
          <p:nvPr>
            <p:ph type="body" sz="quarter" idx="13"/>
          </p:nvPr>
        </p:nvSpPr>
        <p:spPr/>
        <p:txBody>
          <a:bodyPr/>
          <a:lstStyle/>
          <a:p>
            <a:r>
              <a:rPr lang="en-US" dirty="0" smtClean="0"/>
              <a:t>D. Control References </a:t>
            </a:r>
            <a:endParaRPr lang="en-US" dirty="0"/>
          </a:p>
        </p:txBody>
      </p:sp>
      <p:sp>
        <p:nvSpPr>
          <p:cNvPr id="13" name="Slide Number Placeholder 12"/>
          <p:cNvSpPr>
            <a:spLocks noGrp="1"/>
          </p:cNvSpPr>
          <p:nvPr>
            <p:ph type="sldNum" sz="quarter" idx="14"/>
          </p:nvPr>
        </p:nvSpPr>
        <p:spPr/>
        <p:txBody>
          <a:bodyPr/>
          <a:lstStyle/>
          <a:p>
            <a:pPr algn="ctr"/>
            <a:fld id="{F7BDED22-11C7-456A-B829-4ED810F305A6}" type="slidenum">
              <a:rPr lang="en-US" smtClean="0"/>
              <a:pPr algn="ctr"/>
              <a:t>14</a:t>
            </a:fld>
            <a:endParaRPr lang="en-US" dirty="0"/>
          </a:p>
        </p:txBody>
      </p:sp>
      <p:pic>
        <p:nvPicPr>
          <p:cNvPr id="6" name="Embedded Image" descr="loc_fp_Sample FP Refnums.png"/>
          <p:cNvPicPr>
            <a:picLocks noChangeAspect="1"/>
          </p:cNvPicPr>
          <p:nvPr/>
        </p:nvPicPr>
        <p:blipFill>
          <a:blip r:embed="rId3" cstate="print"/>
          <a:stretch>
            <a:fillRect/>
          </a:stretch>
        </p:blipFill>
        <p:spPr>
          <a:xfrm>
            <a:off x="1219200" y="1504950"/>
            <a:ext cx="6243638" cy="2328863"/>
          </a:xfrm>
          <a:prstGeom prst="rect">
            <a:avLst/>
          </a:prstGeom>
        </p:spPr>
      </p:pic>
    </p:spTree>
    <p:extLst>
      <p:ext uri="{BB962C8B-B14F-4D97-AF65-F5344CB8AC3E}">
        <p14:creationId xmlns:p14="http://schemas.microsoft.com/office/powerpoint/2010/main" val="176477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lgn="ctr"/>
            <a:fld id="{F7BDED22-11C7-456A-B829-4ED810F305A6}" type="slidenum">
              <a:rPr lang="en-US" smtClean="0"/>
              <a:pPr algn="ctr"/>
              <a:t>15</a:t>
            </a:fld>
            <a:endParaRPr lang="en-US" dirty="0"/>
          </a:p>
        </p:txBody>
      </p:sp>
      <p:sp>
        <p:nvSpPr>
          <p:cNvPr id="4" name="Text Placeholder 3"/>
          <p:cNvSpPr>
            <a:spLocks noGrp="1"/>
          </p:cNvSpPr>
          <p:nvPr>
            <p:ph type="body" sz="quarter" idx="13"/>
          </p:nvPr>
        </p:nvSpPr>
        <p:spPr/>
        <p:txBody>
          <a:bodyPr/>
          <a:lstStyle/>
          <a:p>
            <a:r>
              <a:rPr lang="en-US" dirty="0" smtClean="0"/>
              <a:t>Use control references to create a subVI that modifies VI properties.</a:t>
            </a:r>
          </a:p>
        </p:txBody>
      </p:sp>
      <p:sp>
        <p:nvSpPr>
          <p:cNvPr id="9229" name="Rectangle 13"/>
          <p:cNvSpPr>
            <a:spLocks noGrp="1" noChangeArrowheads="1"/>
          </p:cNvSpPr>
          <p:nvPr>
            <p:ph type="body" idx="10"/>
          </p:nvPr>
        </p:nvSpPr>
        <p:spPr/>
        <p:txBody>
          <a:bodyPr/>
          <a:lstStyle/>
          <a:p>
            <a:r>
              <a:rPr lang="en-US" dirty="0" smtClean="0"/>
              <a:t>Exercise 4-3</a:t>
            </a:r>
            <a:endParaRPr lang="en-US" dirty="0"/>
          </a:p>
        </p:txBody>
      </p:sp>
      <p:sp>
        <p:nvSpPr>
          <p:cNvPr id="5" name="Text Placeholder 4"/>
          <p:cNvSpPr>
            <a:spLocks noGrp="1"/>
          </p:cNvSpPr>
          <p:nvPr>
            <p:ph type="body" idx="14"/>
          </p:nvPr>
        </p:nvSpPr>
        <p:spPr/>
        <p:txBody>
          <a:bodyPr>
            <a:normAutofit fontScale="77500" lnSpcReduction="20000"/>
          </a:bodyPr>
          <a:lstStyle/>
          <a:p>
            <a:r>
              <a:rPr lang="en-US" dirty="0" smtClean="0"/>
              <a:t>Create SubVIs for Common Operations</a:t>
            </a:r>
          </a:p>
        </p:txBody>
      </p:sp>
    </p:spTree>
    <p:extLst>
      <p:ext uri="{BB962C8B-B14F-4D97-AF65-F5344CB8AC3E}">
        <p14:creationId xmlns:p14="http://schemas.microsoft.com/office/powerpoint/2010/main" val="2632521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0"/>
          </p:nvPr>
        </p:nvSpPr>
        <p:spPr/>
        <p:txBody>
          <a:bodyPr>
            <a:noAutofit/>
          </a:bodyPr>
          <a:lstStyle/>
          <a:p>
            <a:r>
              <a:rPr lang="en-US" dirty="0" smtClean="0"/>
              <a:t>Exercise 4-3</a:t>
            </a:r>
          </a:p>
        </p:txBody>
      </p:sp>
      <p:sp>
        <p:nvSpPr>
          <p:cNvPr id="8" name="Slide Number Placeholder 7"/>
          <p:cNvSpPr>
            <a:spLocks noGrp="1"/>
          </p:cNvSpPr>
          <p:nvPr>
            <p:ph type="sldNum" sz="quarter" idx="12"/>
          </p:nvPr>
        </p:nvSpPr>
        <p:spPr/>
        <p:txBody>
          <a:bodyPr/>
          <a:lstStyle/>
          <a:p>
            <a:pPr algn="ctr"/>
            <a:fld id="{F7BDED22-11C7-456A-B829-4ED810F305A6}" type="slidenum">
              <a:rPr lang="en-US" smtClean="0"/>
              <a:pPr algn="ctr"/>
              <a:t>16</a:t>
            </a:fld>
            <a:endParaRPr lang="en-US" dirty="0"/>
          </a:p>
        </p:txBody>
      </p:sp>
      <p:sp>
        <p:nvSpPr>
          <p:cNvPr id="6" name="Text Placeholder 5"/>
          <p:cNvSpPr>
            <a:spLocks noGrp="1"/>
          </p:cNvSpPr>
          <p:nvPr>
            <p:ph type="body" sz="quarter" idx="13"/>
          </p:nvPr>
        </p:nvSpPr>
        <p:spPr/>
        <p:txBody>
          <a:bodyPr>
            <a:normAutofit/>
          </a:bodyPr>
          <a:lstStyle/>
          <a:p>
            <a:pPr>
              <a:buFont typeface="Arial" pitchFamily="34" charset="0"/>
              <a:buChar char="•"/>
            </a:pPr>
            <a:r>
              <a:rPr lang="en-US" dirty="0" smtClean="0"/>
              <a:t>Several refnums are created but not closed in this exercise. Will this cause any problems?</a:t>
            </a:r>
          </a:p>
        </p:txBody>
      </p:sp>
      <p:sp>
        <p:nvSpPr>
          <p:cNvPr id="7" name="Text Placeholder 6"/>
          <p:cNvSpPr>
            <a:spLocks noGrp="1"/>
          </p:cNvSpPr>
          <p:nvPr>
            <p:ph type="body" idx="14"/>
          </p:nvPr>
        </p:nvSpPr>
        <p:spPr/>
        <p:txBody>
          <a:bodyPr>
            <a:normAutofit fontScale="77500" lnSpcReduction="20000"/>
          </a:bodyPr>
          <a:lstStyle/>
          <a:p>
            <a:r>
              <a:rPr lang="en-US" dirty="0" smtClean="0"/>
              <a:t>Create SubVIs for Common Operations</a:t>
            </a:r>
            <a:endParaRPr lang="en-US" dirty="0"/>
          </a:p>
        </p:txBody>
      </p:sp>
    </p:spTree>
    <p:extLst>
      <p:ext uri="{BB962C8B-B14F-4D97-AF65-F5344CB8AC3E}">
        <p14:creationId xmlns:p14="http://schemas.microsoft.com/office/powerpoint/2010/main" val="7679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4"/>
          </p:nvPr>
        </p:nvSpPr>
        <p:spPr/>
        <p:txBody>
          <a:bodyPr/>
          <a:lstStyle/>
          <a:p>
            <a:r>
              <a:rPr lang="en-US" dirty="0" smtClean="0"/>
              <a:t>Activity 4-1</a:t>
            </a:r>
            <a:endParaRPr lang="en-US" dirty="0"/>
          </a:p>
        </p:txBody>
      </p:sp>
      <p:sp>
        <p:nvSpPr>
          <p:cNvPr id="3" name="Slide Number Placeholder 2"/>
          <p:cNvSpPr>
            <a:spLocks noGrp="1"/>
          </p:cNvSpPr>
          <p:nvPr>
            <p:ph type="sldNum" sz="quarter" idx="17"/>
          </p:nvPr>
        </p:nvSpPr>
        <p:spPr/>
        <p:txBody>
          <a:bodyPr/>
          <a:lstStyle/>
          <a:p>
            <a:pPr algn="ctr"/>
            <a:fld id="{F7BDED22-11C7-456A-B829-4ED810F305A6}" type="slidenum">
              <a:rPr lang="en-US" smtClean="0"/>
              <a:pPr algn="ctr"/>
              <a:t>17</a:t>
            </a:fld>
            <a:endParaRPr lang="en-US" dirty="0"/>
          </a:p>
        </p:txBody>
      </p:sp>
      <p:sp>
        <p:nvSpPr>
          <p:cNvPr id="8" name="Text Placeholder 7"/>
          <p:cNvSpPr>
            <a:spLocks noGrp="1"/>
          </p:cNvSpPr>
          <p:nvPr>
            <p:ph type="body" idx="18"/>
          </p:nvPr>
        </p:nvSpPr>
        <p:spPr/>
        <p:txBody>
          <a:bodyPr/>
          <a:lstStyle/>
          <a:p>
            <a:r>
              <a:rPr lang="en-US" dirty="0" smtClean="0"/>
              <a:t>Lesson Review</a:t>
            </a:r>
            <a:endParaRPr lang="en-US" dirty="0"/>
          </a:p>
        </p:txBody>
      </p:sp>
      <p:sp>
        <p:nvSpPr>
          <p:cNvPr id="10" name="Text Placeholder 5"/>
          <p:cNvSpPr>
            <a:spLocks noGrp="1"/>
          </p:cNvSpPr>
          <p:nvPr>
            <p:ph type="body" sz="quarter" idx="15"/>
          </p:nvPr>
        </p:nvSpPr>
        <p:spPr>
          <a:xfrm>
            <a:off x="762000" y="2628900"/>
            <a:ext cx="7829550" cy="1200150"/>
          </a:xfrm>
        </p:spPr>
        <p:txBody>
          <a:bodyPr/>
          <a:lstStyle/>
          <a:p>
            <a:r>
              <a:rPr lang="en-US" dirty="0" smtClean="0"/>
              <a:t>   Refer to the participant guide to answer questions about what you have learned in this lesson and then discuss the answers as a group.</a:t>
            </a:r>
            <a:endParaRPr lang="en-US" dirty="0"/>
          </a:p>
        </p:txBody>
      </p:sp>
      <p:pic>
        <p:nvPicPr>
          <p:cNvPr id="11" name="Picture 10" descr="participant guide blue.png"/>
          <p:cNvPicPr>
            <a:picLocks noChangeAspect="1"/>
          </p:cNvPicPr>
          <p:nvPr/>
        </p:nvPicPr>
        <p:blipFill>
          <a:blip r:embed="rId2" cstate="print"/>
          <a:stretch>
            <a:fillRect/>
          </a:stretch>
        </p:blipFill>
        <p:spPr>
          <a:xfrm>
            <a:off x="533400" y="2647950"/>
            <a:ext cx="461463" cy="573025"/>
          </a:xfrm>
          <a:prstGeom prst="rect">
            <a:avLst/>
          </a:prstGeom>
        </p:spPr>
      </p:pic>
    </p:spTree>
    <p:extLst>
      <p:ext uri="{BB962C8B-B14F-4D97-AF65-F5344CB8AC3E}">
        <p14:creationId xmlns:p14="http://schemas.microsoft.com/office/powerpoint/2010/main" val="1265023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92500" lnSpcReduction="20000"/>
          </a:bodyPr>
          <a:lstStyle/>
          <a:p>
            <a:pPr marL="514350" indent="-514350">
              <a:buFont typeface="+mj-lt"/>
              <a:buAutoNum type="arabicPeriod"/>
            </a:pPr>
            <a:r>
              <a:rPr lang="en-US" dirty="0" smtClean="0"/>
              <a:t>For each of the following items, determine whether they operate on a VI class or a Control class.</a:t>
            </a:r>
          </a:p>
          <a:p>
            <a:endParaRPr lang="en-US" dirty="0"/>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18</a:t>
            </a:fld>
            <a:endParaRPr lang="en-US" dirty="0"/>
          </a:p>
        </p:txBody>
      </p:sp>
      <p:sp>
        <p:nvSpPr>
          <p:cNvPr id="13323" name="Rectangle 11"/>
          <p:cNvSpPr>
            <a:spLocks noGrp="1" noChangeArrowheads="1"/>
          </p:cNvSpPr>
          <p:nvPr>
            <p:ph sz="quarter" idx="15"/>
          </p:nvPr>
        </p:nvSpPr>
        <p:spPr/>
        <p:txBody>
          <a:bodyPr/>
          <a:lstStyle/>
          <a:p>
            <a:r>
              <a:rPr lang="en-US" dirty="0" smtClean="0"/>
              <a:t>Format and Precision</a:t>
            </a:r>
          </a:p>
          <a:p>
            <a:r>
              <a:rPr lang="en-US" dirty="0" smtClean="0"/>
              <a:t>Visible </a:t>
            </a:r>
          </a:p>
          <a:p>
            <a:r>
              <a:rPr lang="en-US" dirty="0" smtClean="0"/>
              <a:t>Reinitialize to Default Value</a:t>
            </a:r>
          </a:p>
          <a:p>
            <a:r>
              <a:rPr lang="en-US" dirty="0" smtClean="0"/>
              <a:t>Show Tool Bar </a:t>
            </a:r>
          </a:p>
          <a:p>
            <a:pPr lvl="2"/>
            <a:endParaRPr lang="en-US" dirty="0"/>
          </a:p>
        </p:txBody>
      </p:sp>
    </p:spTree>
    <p:extLst>
      <p:ext uri="{BB962C8B-B14F-4D97-AF65-F5344CB8AC3E}">
        <p14:creationId xmlns:p14="http://schemas.microsoft.com/office/powerpoint/2010/main" val="1820027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92500" lnSpcReduction="20000"/>
          </a:bodyPr>
          <a:lstStyle/>
          <a:p>
            <a:pPr marL="514350" indent="-514350">
              <a:buFont typeface="+mj-lt"/>
              <a:buAutoNum type="arabicPeriod"/>
            </a:pPr>
            <a:r>
              <a:rPr lang="en-US" dirty="0" smtClean="0"/>
              <a:t>For each of the following items, determine whether they operate on a VI class or a Control class.</a:t>
            </a:r>
          </a:p>
          <a:p>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19</a:t>
            </a:fld>
            <a:endParaRPr lang="en-US" dirty="0"/>
          </a:p>
        </p:txBody>
      </p:sp>
      <p:sp>
        <p:nvSpPr>
          <p:cNvPr id="13323" name="Rectangle 11"/>
          <p:cNvSpPr>
            <a:spLocks noGrp="1" noChangeArrowheads="1"/>
          </p:cNvSpPr>
          <p:nvPr>
            <p:ph sz="quarter" idx="15"/>
          </p:nvPr>
        </p:nvSpPr>
        <p:spPr/>
        <p:txBody>
          <a:bodyPr/>
          <a:lstStyle/>
          <a:p>
            <a:r>
              <a:rPr lang="en-US" dirty="0" smtClean="0"/>
              <a:t>Format and Precision: </a:t>
            </a:r>
            <a:r>
              <a:rPr lang="en-US" b="1" dirty="0" smtClean="0"/>
              <a:t>Control</a:t>
            </a:r>
          </a:p>
          <a:p>
            <a:r>
              <a:rPr lang="en-US" dirty="0" smtClean="0"/>
              <a:t>Visible: </a:t>
            </a:r>
            <a:r>
              <a:rPr lang="en-US" b="1" dirty="0" smtClean="0"/>
              <a:t>Control</a:t>
            </a:r>
          </a:p>
          <a:p>
            <a:r>
              <a:rPr lang="en-US" dirty="0" smtClean="0"/>
              <a:t>Reinitialize to Default Value: </a:t>
            </a:r>
            <a:r>
              <a:rPr lang="en-US" b="1" dirty="0" smtClean="0"/>
              <a:t>Control</a:t>
            </a:r>
          </a:p>
          <a:p>
            <a:r>
              <a:rPr lang="en-US" dirty="0" smtClean="0"/>
              <a:t>Show Tool Bar: </a:t>
            </a:r>
            <a:r>
              <a:rPr lang="en-US" b="1" dirty="0" smtClean="0"/>
              <a:t>VI</a:t>
            </a:r>
          </a:p>
          <a:p>
            <a:pPr lvl="2"/>
            <a:endParaRPr lang="en-US" dirty="0"/>
          </a:p>
        </p:txBody>
      </p:sp>
    </p:spTree>
    <p:extLst>
      <p:ext uri="{BB962C8B-B14F-4D97-AF65-F5344CB8AC3E}">
        <p14:creationId xmlns:p14="http://schemas.microsoft.com/office/powerpoint/2010/main" val="2757515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LabVIEW Core 2</a:t>
            </a:r>
            <a:endParaRPr lang="en-US" dirty="0"/>
          </a:p>
        </p:txBody>
      </p:sp>
      <p:pic>
        <p:nvPicPr>
          <p:cNvPr id="3" name="Picture 2" descr="LV_Core_2_cover_art.png"/>
          <p:cNvPicPr>
            <a:picLocks noChangeAspect="1"/>
          </p:cNvPicPr>
          <p:nvPr/>
        </p:nvPicPr>
        <p:blipFill>
          <a:blip r:embed="rId3" cstate="print"/>
          <a:stretch>
            <a:fillRect/>
          </a:stretch>
        </p:blipFill>
        <p:spPr>
          <a:xfrm>
            <a:off x="2590800" y="1412838"/>
            <a:ext cx="6553200" cy="3730661"/>
          </a:xfrm>
          <a:prstGeom prst="rect">
            <a:avLst/>
          </a:prstGeom>
        </p:spPr>
      </p:pic>
    </p:spTree>
    <p:extLst>
      <p:ext uri="{BB962C8B-B14F-4D97-AF65-F5344CB8AC3E}">
        <p14:creationId xmlns:p14="http://schemas.microsoft.com/office/powerpoint/2010/main" val="3666533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85000" lnSpcReduction="20000"/>
          </a:bodyPr>
          <a:lstStyle/>
          <a:p>
            <a:pPr marL="514350" indent="-514350">
              <a:buFont typeface="+mj-lt"/>
              <a:buAutoNum type="arabicPeriod" startAt="2"/>
            </a:pPr>
            <a:r>
              <a:rPr lang="en-US" dirty="0" smtClean="0"/>
              <a:t>You have a Numeric control refnum in a subVI. </a:t>
            </a:r>
            <a:br>
              <a:rPr lang="en-US" dirty="0" smtClean="0"/>
            </a:br>
            <a:r>
              <a:rPr lang="en-US" dirty="0" smtClean="0"/>
              <a:t>Which control references could you wire to the </a:t>
            </a:r>
            <a:br>
              <a:rPr lang="en-US" dirty="0" smtClean="0"/>
            </a:br>
            <a:r>
              <a:rPr lang="en-US" dirty="0" smtClean="0"/>
              <a:t>control refnum terminal of the subVI?</a:t>
            </a:r>
          </a:p>
          <a:p>
            <a:endParaRPr lang="en-US" dirty="0"/>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20</a:t>
            </a:fld>
            <a:endParaRPr lang="en-US" dirty="0"/>
          </a:p>
        </p:txBody>
      </p:sp>
      <p:sp>
        <p:nvSpPr>
          <p:cNvPr id="235523" name="Rectangle 3"/>
          <p:cNvSpPr>
            <a:spLocks noGrp="1" noChangeArrowheads="1"/>
          </p:cNvSpPr>
          <p:nvPr>
            <p:ph sz="quarter" idx="15"/>
          </p:nvPr>
        </p:nvSpPr>
        <p:spPr/>
        <p:txBody>
          <a:bodyPr/>
          <a:lstStyle/>
          <a:p>
            <a:r>
              <a:rPr lang="en-US" dirty="0" smtClean="0"/>
              <a:t>Control reference of a knob</a:t>
            </a:r>
          </a:p>
          <a:p>
            <a:r>
              <a:rPr lang="en-US" dirty="0" smtClean="0"/>
              <a:t>Control reference of a numeric array</a:t>
            </a:r>
          </a:p>
          <a:p>
            <a:r>
              <a:rPr lang="en-US" dirty="0" smtClean="0"/>
              <a:t>Control reference of a thermometer indicator</a:t>
            </a:r>
          </a:p>
          <a:p>
            <a:r>
              <a:rPr lang="en-US" dirty="0" smtClean="0"/>
              <a:t>Control reference of an LED</a:t>
            </a:r>
          </a:p>
          <a:p>
            <a:endParaRPr lang="en-US" dirty="0"/>
          </a:p>
        </p:txBody>
      </p:sp>
      <p:pic>
        <p:nvPicPr>
          <p:cNvPr id="6" name="Embedded Image" descr="loc_fp_numeric refnum.png"/>
          <p:cNvPicPr>
            <a:picLocks noChangeAspect="1"/>
          </p:cNvPicPr>
          <p:nvPr/>
        </p:nvPicPr>
        <p:blipFill>
          <a:blip r:embed="rId3" cstate="print"/>
          <a:stretch>
            <a:fillRect/>
          </a:stretch>
        </p:blipFill>
        <p:spPr>
          <a:xfrm>
            <a:off x="6949440" y="3154679"/>
            <a:ext cx="1840488" cy="1279576"/>
          </a:xfrm>
          <a:prstGeom prst="rect">
            <a:avLst/>
          </a:prstGeom>
        </p:spPr>
      </p:pic>
    </p:spTree>
    <p:extLst>
      <p:ext uri="{BB962C8B-B14F-4D97-AF65-F5344CB8AC3E}">
        <p14:creationId xmlns:p14="http://schemas.microsoft.com/office/powerpoint/2010/main" val="1818944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85000" lnSpcReduction="20000"/>
          </a:bodyPr>
          <a:lstStyle/>
          <a:p>
            <a:pPr marL="514350" indent="-514350">
              <a:buFont typeface="+mj-lt"/>
              <a:buAutoNum type="arabicPeriod" startAt="2"/>
            </a:pPr>
            <a:r>
              <a:rPr lang="en-US" dirty="0" smtClean="0"/>
              <a:t>You have a Numeric control refnum in a subVI. </a:t>
            </a:r>
            <a:br>
              <a:rPr lang="en-US" dirty="0" smtClean="0"/>
            </a:br>
            <a:r>
              <a:rPr lang="en-US" dirty="0" smtClean="0"/>
              <a:t>Which control references could you wire to the </a:t>
            </a:r>
            <a:br>
              <a:rPr lang="en-US" dirty="0" smtClean="0"/>
            </a:br>
            <a:r>
              <a:rPr lang="en-US" dirty="0" smtClean="0"/>
              <a:t>control refnum terminal of the subVI?</a:t>
            </a:r>
          </a:p>
          <a:p>
            <a:endParaRPr lang="en-US" dirty="0"/>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21</a:t>
            </a:fld>
            <a:endParaRPr lang="en-US" dirty="0"/>
          </a:p>
        </p:txBody>
      </p:sp>
      <p:sp>
        <p:nvSpPr>
          <p:cNvPr id="235523" name="Rectangle 3"/>
          <p:cNvSpPr>
            <a:spLocks noGrp="1" noChangeArrowheads="1"/>
          </p:cNvSpPr>
          <p:nvPr>
            <p:ph sz="quarter" idx="15"/>
          </p:nvPr>
        </p:nvSpPr>
        <p:spPr/>
        <p:txBody>
          <a:bodyPr/>
          <a:lstStyle/>
          <a:p>
            <a:r>
              <a:rPr lang="en-US" b="1" dirty="0" smtClean="0"/>
              <a:t>Control reference of a knob</a:t>
            </a:r>
          </a:p>
          <a:p>
            <a:r>
              <a:rPr lang="en-US" dirty="0" smtClean="0"/>
              <a:t>Control reference of a numeric array</a:t>
            </a:r>
          </a:p>
          <a:p>
            <a:r>
              <a:rPr lang="en-US" b="1" dirty="0" smtClean="0"/>
              <a:t>Control reference of a thermometer indicator</a:t>
            </a:r>
          </a:p>
          <a:p>
            <a:r>
              <a:rPr lang="en-US" dirty="0" smtClean="0"/>
              <a:t>Control reference of an LED</a:t>
            </a:r>
          </a:p>
          <a:p>
            <a:endParaRPr lang="en-US" dirty="0"/>
          </a:p>
        </p:txBody>
      </p:sp>
      <p:pic>
        <p:nvPicPr>
          <p:cNvPr id="6" name="Embedded Image" descr="loc_fp_numeric refnum.png"/>
          <p:cNvPicPr>
            <a:picLocks noChangeAspect="1"/>
          </p:cNvPicPr>
          <p:nvPr/>
        </p:nvPicPr>
        <p:blipFill>
          <a:blip r:embed="rId3" cstate="print"/>
          <a:stretch>
            <a:fillRect/>
          </a:stretch>
        </p:blipFill>
        <p:spPr>
          <a:xfrm>
            <a:off x="6949440" y="3154679"/>
            <a:ext cx="1840488" cy="1279576"/>
          </a:xfrm>
          <a:prstGeom prst="rect">
            <a:avLst/>
          </a:prstGeom>
        </p:spPr>
      </p:pic>
    </p:spTree>
    <p:extLst>
      <p:ext uri="{BB962C8B-B14F-4D97-AF65-F5344CB8AC3E}">
        <p14:creationId xmlns:p14="http://schemas.microsoft.com/office/powerpoint/2010/main" val="6768547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body" idx="10"/>
          </p:nvPr>
        </p:nvSpPr>
        <p:spPr/>
        <p:txBody>
          <a:bodyPr/>
          <a:lstStyle/>
          <a:p>
            <a:r>
              <a:rPr lang="en-US" dirty="0" smtClean="0"/>
              <a:t/>
            </a:r>
            <a:br>
              <a:rPr lang="en-US" dirty="0" smtClean="0"/>
            </a:br>
            <a:r>
              <a:rPr lang="en-US" dirty="0" smtClean="0"/>
              <a:t>Lesson 5</a:t>
            </a:r>
            <a:endParaRPr lang="en-US" dirty="0"/>
          </a:p>
        </p:txBody>
      </p:sp>
      <p:sp>
        <p:nvSpPr>
          <p:cNvPr id="6" name="Text Placeholder 5"/>
          <p:cNvSpPr>
            <a:spLocks noGrp="1"/>
          </p:cNvSpPr>
          <p:nvPr>
            <p:ph type="body" idx="14"/>
          </p:nvPr>
        </p:nvSpPr>
        <p:spPr/>
        <p:txBody>
          <a:bodyPr/>
          <a:lstStyle/>
          <a:p>
            <a:r>
              <a:rPr lang="en-US" dirty="0" smtClean="0"/>
              <a:t>Create modular LabVIEW code that reads or writes measurement data stored in a file.</a:t>
            </a:r>
          </a:p>
        </p:txBody>
      </p:sp>
      <p:sp>
        <p:nvSpPr>
          <p:cNvPr id="8" name="Slide Number Placeholder 7"/>
          <p:cNvSpPr>
            <a:spLocks noGrp="1"/>
          </p:cNvSpPr>
          <p:nvPr>
            <p:ph type="sldNum" sz="quarter" idx="15"/>
          </p:nvPr>
        </p:nvSpPr>
        <p:spPr/>
        <p:txBody>
          <a:bodyPr/>
          <a:lstStyle/>
          <a:p>
            <a:fld id="{F7BDED22-11C7-456A-B829-4ED810F305A6}" type="slidenum">
              <a:rPr lang="en-US" smtClean="0"/>
              <a:pPr/>
              <a:t>22</a:t>
            </a:fld>
            <a:endParaRPr lang="en-US" dirty="0"/>
          </a:p>
        </p:txBody>
      </p:sp>
      <p:sp>
        <p:nvSpPr>
          <p:cNvPr id="7" name="Text Placeholder 6"/>
          <p:cNvSpPr>
            <a:spLocks noGrp="1"/>
          </p:cNvSpPr>
          <p:nvPr>
            <p:ph type="body" sz="quarter" idx="18"/>
          </p:nvPr>
        </p:nvSpPr>
        <p:spPr/>
        <p:txBody>
          <a:bodyPr/>
          <a:lstStyle/>
          <a:p>
            <a:pPr marL="342900" indent="-342900">
              <a:buFont typeface="+mj-lt"/>
              <a:buAutoNum type="alphaUcPeriod" startAt="4"/>
            </a:pPr>
            <a:r>
              <a:rPr lang="en-US" dirty="0" smtClean="0"/>
              <a:t>Work with Multichannel Text Files with Headers</a:t>
            </a:r>
          </a:p>
          <a:p>
            <a:pPr>
              <a:buAutoNum type="alphaUcPeriod" startAt="4"/>
            </a:pPr>
            <a:r>
              <a:rPr lang="en-US" dirty="0" smtClean="0"/>
              <a:t>Access TDMS Files in LabVIEW and Excel</a:t>
            </a:r>
          </a:p>
        </p:txBody>
      </p:sp>
      <p:sp>
        <p:nvSpPr>
          <p:cNvPr id="9" name="Text Placeholder 8"/>
          <p:cNvSpPr>
            <a:spLocks noGrp="1"/>
          </p:cNvSpPr>
          <p:nvPr>
            <p:ph type="body" sz="quarter" idx="19"/>
          </p:nvPr>
        </p:nvSpPr>
        <p:spPr/>
        <p:txBody>
          <a:bodyPr/>
          <a:lstStyle/>
          <a:p>
            <a:r>
              <a:rPr lang="en-US" dirty="0" smtClean="0"/>
              <a:t>File Formats</a:t>
            </a:r>
          </a:p>
          <a:p>
            <a:r>
              <a:rPr lang="en-US" dirty="0" smtClean="0"/>
              <a:t>Create File and Folder Paths </a:t>
            </a:r>
          </a:p>
          <a:p>
            <a:r>
              <a:rPr lang="en-US" dirty="0" smtClean="0"/>
              <a:t>Write and Read Binary Files</a:t>
            </a:r>
            <a:endParaRPr lang="en-US" dirty="0"/>
          </a:p>
        </p:txBody>
      </p:sp>
      <p:sp>
        <p:nvSpPr>
          <p:cNvPr id="10" name="Text Placeholder 9"/>
          <p:cNvSpPr>
            <a:spLocks noGrp="1"/>
          </p:cNvSpPr>
          <p:nvPr>
            <p:ph type="body" idx="20"/>
          </p:nvPr>
        </p:nvSpPr>
        <p:spPr/>
        <p:txBody>
          <a:bodyPr/>
          <a:lstStyle/>
          <a:p>
            <a:r>
              <a:rPr lang="en-US" dirty="0" smtClean="0"/>
              <a:t>File I/O Techniques</a:t>
            </a:r>
          </a:p>
        </p:txBody>
      </p:sp>
    </p:spTree>
    <p:extLst>
      <p:ext uri="{BB962C8B-B14F-4D97-AF65-F5344CB8AC3E}">
        <p14:creationId xmlns:p14="http://schemas.microsoft.com/office/powerpoint/2010/main" val="3388548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0"/>
          </p:nvPr>
        </p:nvSpPr>
        <p:spPr/>
        <p:txBody>
          <a:bodyPr/>
          <a:lstStyle/>
          <a:p>
            <a:r>
              <a:rPr lang="en-US" dirty="0" smtClean="0"/>
              <a:t>A. File Formats</a:t>
            </a:r>
            <a:endParaRPr lang="en-US" dirty="0"/>
          </a:p>
        </p:txBody>
      </p:sp>
      <p:sp>
        <p:nvSpPr>
          <p:cNvPr id="5" name="Text Placeholder 4"/>
          <p:cNvSpPr>
            <a:spLocks noGrp="1"/>
          </p:cNvSpPr>
          <p:nvPr>
            <p:ph type="body" idx="12"/>
          </p:nvPr>
        </p:nvSpPr>
        <p:spPr/>
        <p:txBody>
          <a:bodyPr/>
          <a:lstStyle/>
          <a:p>
            <a:r>
              <a:rPr lang="en-US" dirty="0" smtClean="0"/>
              <a:t>Recognize appropriate use cases and the pros and cons of each file type.</a:t>
            </a:r>
          </a:p>
          <a:p>
            <a:endParaRPr lang="en-US" dirty="0"/>
          </a:p>
        </p:txBody>
      </p:sp>
      <p:sp>
        <p:nvSpPr>
          <p:cNvPr id="6" name="Text Placeholder 5"/>
          <p:cNvSpPr>
            <a:spLocks noGrp="1"/>
          </p:cNvSpPr>
          <p:nvPr>
            <p:ph type="body" sz="quarter" idx="15"/>
          </p:nvPr>
        </p:nvSpPr>
        <p:spPr/>
        <p:txBody>
          <a:bodyPr/>
          <a:lstStyle/>
          <a:p>
            <a:endParaRPr lang="en-US" dirty="0"/>
          </a:p>
        </p:txBody>
      </p:sp>
      <p:sp>
        <p:nvSpPr>
          <p:cNvPr id="4" name="Slide Number Placeholder 3"/>
          <p:cNvSpPr>
            <a:spLocks noGrp="1"/>
          </p:cNvSpPr>
          <p:nvPr>
            <p:ph type="sldNum" sz="quarter" idx="17"/>
          </p:nvPr>
        </p:nvSpPr>
        <p:spPr>
          <a:prstGeom prst="rect">
            <a:avLst/>
          </a:prstGeom>
        </p:spPr>
        <p:txBody>
          <a:bodyPr/>
          <a:lstStyle/>
          <a:p>
            <a:fld id="{1E39E212-7793-4BF1-9E3A-937B8B990241}" type="slidenum">
              <a:rPr lang="en-US"/>
              <a:pPr/>
              <a:t>23</a:t>
            </a:fld>
            <a:endParaRPr lang="en-US" dirty="0"/>
          </a:p>
        </p:txBody>
      </p:sp>
    </p:spTree>
    <p:extLst>
      <p:ext uri="{BB962C8B-B14F-4D97-AF65-F5344CB8AC3E}">
        <p14:creationId xmlns:p14="http://schemas.microsoft.com/office/powerpoint/2010/main" val="2407763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Files store data as a series of bits.</a:t>
            </a:r>
            <a:endParaRPr lang="en-US" dirty="0"/>
          </a:p>
        </p:txBody>
      </p:sp>
      <p:sp>
        <p:nvSpPr>
          <p:cNvPr id="9" name="Text Placeholder 8"/>
          <p:cNvSpPr>
            <a:spLocks noGrp="1"/>
          </p:cNvSpPr>
          <p:nvPr>
            <p:ph type="body" sz="quarter" idx="13"/>
          </p:nvPr>
        </p:nvSpPr>
        <p:spPr/>
        <p:txBody>
          <a:bodyPr/>
          <a:lstStyle/>
          <a:p>
            <a:r>
              <a:rPr lang="en-US" dirty="0" smtClean="0"/>
              <a:t>A. File Formats</a:t>
            </a:r>
            <a:endParaRPr lang="en-US" dirty="0"/>
          </a:p>
        </p:txBody>
      </p:sp>
      <p:sp>
        <p:nvSpPr>
          <p:cNvPr id="4" name="Slide Number Placeholder 3"/>
          <p:cNvSpPr>
            <a:spLocks noGrp="1"/>
          </p:cNvSpPr>
          <p:nvPr>
            <p:ph type="sldNum" sz="quarter" idx="14"/>
          </p:nvPr>
        </p:nvSpPr>
        <p:spPr>
          <a:prstGeom prst="rect">
            <a:avLst/>
          </a:prstGeom>
        </p:spPr>
        <p:txBody>
          <a:bodyPr/>
          <a:lstStyle/>
          <a:p>
            <a:fld id="{1E39E212-7793-4BF1-9E3A-937B8B990241}" type="slidenum">
              <a:rPr lang="en-US"/>
              <a:pPr/>
              <a:t>24</a:t>
            </a:fld>
            <a:endParaRPr lang="en-US" dirty="0"/>
          </a:p>
        </p:txBody>
      </p:sp>
      <p:graphicFrame>
        <p:nvGraphicFramePr>
          <p:cNvPr id="6" name="Diagram 5"/>
          <p:cNvGraphicFramePr/>
          <p:nvPr/>
        </p:nvGraphicFramePr>
        <p:xfrm>
          <a:off x="914403" y="2000250"/>
          <a:ext cx="5715000" cy="2114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Embedded Image" descr="noloc_monitor and folder image.png"/>
          <p:cNvPicPr>
            <a:picLocks noChangeAspect="1"/>
          </p:cNvPicPr>
          <p:nvPr/>
        </p:nvPicPr>
        <p:blipFill>
          <a:blip r:embed="rId8" cstate="print"/>
          <a:stretch>
            <a:fillRect/>
          </a:stretch>
        </p:blipFill>
        <p:spPr>
          <a:xfrm>
            <a:off x="5943603" y="2190750"/>
            <a:ext cx="1676397" cy="1457143"/>
          </a:xfrm>
          <a:prstGeom prst="rect">
            <a:avLst/>
          </a:prstGeom>
        </p:spPr>
      </p:pic>
    </p:spTree>
    <p:extLst>
      <p:ext uri="{BB962C8B-B14F-4D97-AF65-F5344CB8AC3E}">
        <p14:creationId xmlns:p14="http://schemas.microsoft.com/office/powerpoint/2010/main" val="32869484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Compare File Formats</a:t>
            </a:r>
            <a:endParaRPr lang="en-US" dirty="0"/>
          </a:p>
        </p:txBody>
      </p:sp>
      <p:sp>
        <p:nvSpPr>
          <p:cNvPr id="7" name="Slide Number Placeholder 6"/>
          <p:cNvSpPr>
            <a:spLocks noGrp="1"/>
          </p:cNvSpPr>
          <p:nvPr>
            <p:ph type="sldNum" sz="quarter" idx="14"/>
          </p:nvPr>
        </p:nvSpPr>
        <p:spPr/>
        <p:txBody>
          <a:bodyPr/>
          <a:lstStyle/>
          <a:p>
            <a:fld id="{F7BDED22-11C7-456A-B829-4ED810F305A6}" type="slidenum">
              <a:rPr lang="en-US" smtClean="0"/>
              <a:pPr/>
              <a:t>25</a:t>
            </a:fld>
            <a:endParaRPr lang="en-US" dirty="0"/>
          </a:p>
        </p:txBody>
      </p:sp>
      <p:graphicFrame>
        <p:nvGraphicFramePr>
          <p:cNvPr id="4" name="Content Placeholder 3"/>
          <p:cNvGraphicFramePr>
            <a:graphicFrameLocks noGrp="1"/>
          </p:cNvGraphicFramePr>
          <p:nvPr>
            <p:ph sz="quarter" idx="15"/>
          </p:nvPr>
        </p:nvGraphicFramePr>
        <p:xfrm>
          <a:off x="482600" y="1130300"/>
          <a:ext cx="7823200" cy="3783330"/>
        </p:xfrm>
        <a:graphic>
          <a:graphicData uri="http://schemas.openxmlformats.org/drawingml/2006/table">
            <a:tbl>
              <a:tblPr firstRow="1" bandRow="1">
                <a:tableStyleId>{5C22544A-7EE6-4342-B048-85BDC9FD1C3A}</a:tableStyleId>
              </a:tblPr>
              <a:tblGrid>
                <a:gridCol w="1180860"/>
                <a:gridCol w="2214113"/>
                <a:gridCol w="2361721"/>
                <a:gridCol w="2066506"/>
              </a:tblGrid>
              <a:tr h="368695">
                <a:tc>
                  <a:txBody>
                    <a:bodyPr/>
                    <a:lstStyle/>
                    <a:p>
                      <a:endParaRPr lang="en-US" sz="1500" dirty="0"/>
                    </a:p>
                  </a:txBody>
                  <a:tcPr marL="88565" marR="88565" marT="34290" marB="34290"/>
                </a:tc>
                <a:tc>
                  <a:txBody>
                    <a:bodyPr/>
                    <a:lstStyle/>
                    <a:p>
                      <a:pPr algn="ctr"/>
                      <a:r>
                        <a:rPr lang="en-US" sz="1500" b="0" dirty="0" smtClean="0"/>
                        <a:t>ASCII</a:t>
                      </a:r>
                      <a:endParaRPr lang="en-US" sz="1500" b="0" dirty="0"/>
                    </a:p>
                  </a:txBody>
                  <a:tcPr marL="88565" marR="88565" marT="34290" marB="34290"/>
                </a:tc>
                <a:tc>
                  <a:txBody>
                    <a:bodyPr/>
                    <a:lstStyle/>
                    <a:p>
                      <a:pPr algn="ctr"/>
                      <a:r>
                        <a:rPr lang="en-US" sz="1500" b="0" dirty="0" smtClean="0"/>
                        <a:t>TDMS</a:t>
                      </a:r>
                      <a:endParaRPr lang="en-US" sz="1500" b="0" dirty="0"/>
                    </a:p>
                  </a:txBody>
                  <a:tcPr marL="88565" marR="88565" marT="34290" marB="34290"/>
                </a:tc>
                <a:tc>
                  <a:txBody>
                    <a:bodyPr/>
                    <a:lstStyle/>
                    <a:p>
                      <a:pPr algn="ctr"/>
                      <a:r>
                        <a:rPr lang="en-US" sz="1500" b="0" dirty="0" smtClean="0"/>
                        <a:t>Direct Binary</a:t>
                      </a:r>
                      <a:endParaRPr lang="en-US" sz="1500" b="0" dirty="0"/>
                    </a:p>
                  </a:txBody>
                  <a:tcPr marL="88565" marR="88565" marT="34290" marB="34290"/>
                </a:tc>
              </a:tr>
              <a:tr h="602855">
                <a:tc>
                  <a:txBody>
                    <a:bodyPr/>
                    <a:lstStyle/>
                    <a:p>
                      <a:r>
                        <a:rPr lang="en-US" sz="1400" dirty="0" smtClean="0"/>
                        <a:t>Numeric Precision</a:t>
                      </a:r>
                      <a:endParaRPr lang="en-US" sz="1400" dirty="0"/>
                    </a:p>
                  </a:txBody>
                  <a:tcPr marL="88565" marR="88565" marT="34290" marB="34290" anchor="ctr"/>
                </a:tc>
                <a:tc>
                  <a:txBody>
                    <a:bodyPr/>
                    <a:lstStyle/>
                    <a:p>
                      <a:pPr algn="ctr"/>
                      <a:r>
                        <a:rPr lang="en-US" sz="1400" dirty="0" smtClean="0"/>
                        <a:t>Good</a:t>
                      </a:r>
                      <a:endParaRPr lang="en-US" sz="1400" dirty="0"/>
                    </a:p>
                  </a:txBody>
                  <a:tcPr marL="88565" marR="88565" marT="34290" marB="34290" anchor="ctr"/>
                </a:tc>
                <a:tc>
                  <a:txBody>
                    <a:bodyPr/>
                    <a:lstStyle/>
                    <a:p>
                      <a:pPr algn="ctr"/>
                      <a:r>
                        <a:rPr lang="en-US" sz="1400" dirty="0" smtClean="0"/>
                        <a:t>Best</a:t>
                      </a:r>
                      <a:endParaRPr lang="en-US" sz="1400" dirty="0"/>
                    </a:p>
                  </a:txBody>
                  <a:tcPr marL="88565" marR="88565" marT="34290" marB="34290" anchor="ctr"/>
                </a:tc>
                <a:tc>
                  <a:txBody>
                    <a:bodyPr/>
                    <a:lstStyle/>
                    <a:p>
                      <a:pPr algn="ctr"/>
                      <a:r>
                        <a:rPr lang="en-US" sz="1400" dirty="0" smtClean="0"/>
                        <a:t>Best</a:t>
                      </a:r>
                      <a:endParaRPr lang="en-US" sz="1400" dirty="0"/>
                    </a:p>
                  </a:txBody>
                  <a:tcPr marL="88565" marR="88565" marT="34290" marB="34290" anchor="ctr"/>
                </a:tc>
              </a:tr>
              <a:tr h="937260">
                <a:tc>
                  <a:txBody>
                    <a:bodyPr/>
                    <a:lstStyle/>
                    <a:p>
                      <a:r>
                        <a:rPr lang="en-US" sz="1400" dirty="0" smtClean="0"/>
                        <a:t>Share data </a:t>
                      </a:r>
                      <a:endParaRPr lang="en-US" sz="1400" dirty="0"/>
                    </a:p>
                  </a:txBody>
                  <a:tcPr marL="88565" marR="88565" marT="34290" marB="34290" anchor="ctr"/>
                </a:tc>
                <a:tc>
                  <a:txBody>
                    <a:bodyPr/>
                    <a:lstStyle/>
                    <a:p>
                      <a:pPr algn="ctr"/>
                      <a:r>
                        <a:rPr lang="en-US" sz="1400" dirty="0" smtClean="0"/>
                        <a:t>Best </a:t>
                      </a:r>
                      <a:br>
                        <a:rPr lang="en-US" sz="1400" dirty="0" smtClean="0"/>
                      </a:br>
                      <a:r>
                        <a:rPr lang="en-US" sz="1400" dirty="0" smtClean="0"/>
                        <a:t>(Any program easily)</a:t>
                      </a:r>
                      <a:endParaRPr lang="en-US" sz="1400" dirty="0"/>
                    </a:p>
                  </a:txBody>
                  <a:tcPr marL="88565" marR="88565" marT="34290" marB="34290" anchor="ctr"/>
                </a:tc>
                <a:tc>
                  <a:txBody>
                    <a:bodyPr/>
                    <a:lstStyle/>
                    <a:p>
                      <a:pPr algn="ctr"/>
                      <a:r>
                        <a:rPr lang="en-US" sz="1400" dirty="0" smtClean="0"/>
                        <a:t>Better </a:t>
                      </a:r>
                      <a:br>
                        <a:rPr lang="en-US" sz="1400" dirty="0" smtClean="0"/>
                      </a:br>
                      <a:r>
                        <a:rPr lang="en-US" sz="1400" dirty="0" smtClean="0"/>
                        <a:t>(NI programs easily; Excel)</a:t>
                      </a:r>
                      <a:endParaRPr lang="en-US" sz="1400" dirty="0"/>
                    </a:p>
                  </a:txBody>
                  <a:tcPr marL="88565" marR="88565" marT="34290" marB="34290" anchor="ctr"/>
                </a:tc>
                <a:tc>
                  <a:txBody>
                    <a:bodyPr/>
                    <a:lstStyle/>
                    <a:p>
                      <a:pPr algn="ctr"/>
                      <a:r>
                        <a:rPr lang="en-US" sz="1400" dirty="0" smtClean="0"/>
                        <a:t>Good </a:t>
                      </a:r>
                      <a:br>
                        <a:rPr lang="en-US" sz="1400" dirty="0" smtClean="0"/>
                      </a:br>
                      <a:r>
                        <a:rPr lang="en-US" sz="1400" dirty="0" smtClean="0"/>
                        <a:t>(only with detailed format information)</a:t>
                      </a:r>
                      <a:endParaRPr lang="en-US" sz="1400" dirty="0"/>
                    </a:p>
                  </a:txBody>
                  <a:tcPr marL="88565" marR="88565" marT="34290" marB="34290" anchor="ctr"/>
                </a:tc>
              </a:tr>
              <a:tr h="502920">
                <a:tc>
                  <a:txBody>
                    <a:bodyPr/>
                    <a:lstStyle/>
                    <a:p>
                      <a:r>
                        <a:rPr lang="en-US" sz="1400" dirty="0" smtClean="0"/>
                        <a:t>Efficiency</a:t>
                      </a:r>
                      <a:endParaRPr lang="en-US" sz="1400" dirty="0"/>
                    </a:p>
                  </a:txBody>
                  <a:tcPr marL="88565" marR="88565" marT="34290" marB="34290" anchor="ctr"/>
                </a:tc>
                <a:tc>
                  <a:txBody>
                    <a:bodyPr/>
                    <a:lstStyle/>
                    <a:p>
                      <a:pPr algn="ctr"/>
                      <a:r>
                        <a:rPr lang="en-US" sz="1400" dirty="0" smtClean="0"/>
                        <a:t>Good</a:t>
                      </a:r>
                      <a:endParaRPr lang="en-US" sz="1400" dirty="0"/>
                    </a:p>
                  </a:txBody>
                  <a:tcPr marL="88565" marR="88565" marT="34290" marB="34290" anchor="ctr"/>
                </a:tc>
                <a:tc>
                  <a:txBody>
                    <a:bodyPr/>
                    <a:lstStyle/>
                    <a:p>
                      <a:pPr algn="ctr"/>
                      <a:r>
                        <a:rPr lang="en-US" sz="1400" dirty="0" smtClean="0"/>
                        <a:t>Best</a:t>
                      </a:r>
                      <a:endParaRPr lang="en-US" sz="1400" dirty="0"/>
                    </a:p>
                  </a:txBody>
                  <a:tcPr marL="88565" marR="88565" marT="34290" marB="34290" anchor="ctr"/>
                </a:tc>
                <a:tc>
                  <a:txBody>
                    <a:bodyPr/>
                    <a:lstStyle/>
                    <a:p>
                      <a:pPr algn="ctr"/>
                      <a:r>
                        <a:rPr lang="en-US" sz="1400" dirty="0" smtClean="0"/>
                        <a:t>Best</a:t>
                      </a:r>
                      <a:endParaRPr lang="en-US" sz="1400" dirty="0"/>
                    </a:p>
                  </a:txBody>
                  <a:tcPr marL="88565" marR="88565" marT="34290" marB="34290" anchor="ctr"/>
                </a:tc>
              </a:tr>
              <a:tr h="1371600">
                <a:tc>
                  <a:txBody>
                    <a:bodyPr/>
                    <a:lstStyle/>
                    <a:p>
                      <a:r>
                        <a:rPr lang="en-US" sz="1400" dirty="0" smtClean="0"/>
                        <a:t>Ideal Use</a:t>
                      </a:r>
                      <a:endParaRPr lang="en-US" sz="1400" dirty="0"/>
                    </a:p>
                  </a:txBody>
                  <a:tcPr marL="88565" marR="88565" marT="34290" marB="34290" anchor="ctr"/>
                </a:tc>
                <a:tc>
                  <a:txBody>
                    <a:bodyPr/>
                    <a:lstStyle/>
                    <a:p>
                      <a:pPr algn="l"/>
                      <a:r>
                        <a:rPr lang="en-US" sz="1400" dirty="0" smtClean="0"/>
                        <a:t>Share</a:t>
                      </a:r>
                      <a:r>
                        <a:rPr lang="en-US" sz="1400" baseline="0" dirty="0" smtClean="0"/>
                        <a:t> data with other programs when file space and numeric precision are not important.</a:t>
                      </a:r>
                      <a:endParaRPr lang="en-US" sz="1400" dirty="0"/>
                    </a:p>
                  </a:txBody>
                  <a:tcPr marL="88565" marR="88565" marT="34290" marB="34290"/>
                </a:tc>
                <a:tc>
                  <a:txBody>
                    <a:bodyPr/>
                    <a:lstStyle/>
                    <a:p>
                      <a:pPr algn="l"/>
                      <a:r>
                        <a:rPr lang="en-US" sz="1400" dirty="0" smtClean="0"/>
                        <a:t>Store</a:t>
                      </a:r>
                      <a:r>
                        <a:rPr lang="en-US" sz="1400" baseline="0" dirty="0" smtClean="0"/>
                        <a:t> measurement data and related metadata. High-speed streaming without loss of precision.</a:t>
                      </a:r>
                      <a:endParaRPr lang="en-US" sz="1400" dirty="0"/>
                    </a:p>
                  </a:txBody>
                  <a:tcPr marL="88565" marR="88565" marT="34290" marB="34290"/>
                </a:tc>
                <a:tc>
                  <a:txBody>
                    <a:bodyPr/>
                    <a:lstStyle/>
                    <a:p>
                      <a:pPr algn="l"/>
                      <a:r>
                        <a:rPr lang="en-US" sz="1400" dirty="0" smtClean="0"/>
                        <a:t>Store</a:t>
                      </a:r>
                      <a:r>
                        <a:rPr lang="en-US" sz="1400" baseline="0" dirty="0" smtClean="0"/>
                        <a:t> numeric data compactly with ability to random access .</a:t>
                      </a:r>
                      <a:endParaRPr lang="en-US" sz="1400" dirty="0"/>
                    </a:p>
                  </a:txBody>
                  <a:tcPr marL="88565" marR="88565" marT="34290" marB="34290"/>
                </a:tc>
              </a:tr>
            </a:tbl>
          </a:graphicData>
        </a:graphic>
      </p:graphicFrame>
      <p:sp>
        <p:nvSpPr>
          <p:cNvPr id="6" name="Text Placeholder 5"/>
          <p:cNvSpPr>
            <a:spLocks noGrp="1"/>
          </p:cNvSpPr>
          <p:nvPr>
            <p:ph type="body" sz="quarter" idx="13"/>
          </p:nvPr>
        </p:nvSpPr>
        <p:spPr/>
        <p:txBody>
          <a:bodyPr/>
          <a:lstStyle/>
          <a:p>
            <a:r>
              <a:rPr lang="en-US" dirty="0" smtClean="0"/>
              <a:t>A. File Formats</a:t>
            </a:r>
            <a:endParaRPr lang="en-US" dirty="0"/>
          </a:p>
        </p:txBody>
      </p:sp>
    </p:spTree>
    <p:extLst>
      <p:ext uri="{BB962C8B-B14F-4D97-AF65-F5344CB8AC3E}">
        <p14:creationId xmlns:p14="http://schemas.microsoft.com/office/powerpoint/2010/main" val="23583147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0"/>
          </p:nvPr>
        </p:nvSpPr>
        <p:spPr/>
        <p:txBody>
          <a:bodyPr>
            <a:normAutofit lnSpcReduction="10000"/>
          </a:bodyPr>
          <a:lstStyle/>
          <a:p>
            <a:r>
              <a:rPr lang="en-US" dirty="0" smtClean="0"/>
              <a:t>B. Creating File and Folder Paths</a:t>
            </a:r>
          </a:p>
        </p:txBody>
      </p:sp>
      <p:sp>
        <p:nvSpPr>
          <p:cNvPr id="6" name="Text Placeholder 5"/>
          <p:cNvSpPr>
            <a:spLocks noGrp="1"/>
          </p:cNvSpPr>
          <p:nvPr>
            <p:ph type="body" idx="12"/>
          </p:nvPr>
        </p:nvSpPr>
        <p:spPr/>
        <p:txBody>
          <a:bodyPr/>
          <a:lstStyle/>
          <a:p>
            <a:r>
              <a:rPr lang="en-US" dirty="0" smtClean="0"/>
              <a:t>Programmatically create file and folder paths using LabVIEW VIs and tools.</a:t>
            </a:r>
          </a:p>
          <a:p>
            <a:endParaRPr lang="en-US" dirty="0" smtClean="0"/>
          </a:p>
          <a:p>
            <a:endParaRPr lang="en-US" dirty="0"/>
          </a:p>
        </p:txBody>
      </p:sp>
      <p:sp>
        <p:nvSpPr>
          <p:cNvPr id="7" name="Text Placeholder 6"/>
          <p:cNvSpPr>
            <a:spLocks noGrp="1"/>
          </p:cNvSpPr>
          <p:nvPr>
            <p:ph type="body" sz="quarter" idx="15"/>
          </p:nvPr>
        </p:nvSpPr>
        <p:spPr/>
        <p:txBody>
          <a:bodyPr>
            <a:normAutofit/>
          </a:bodyPr>
          <a:lstStyle/>
          <a:p>
            <a:r>
              <a:rPr lang="en-US" dirty="0" smtClean="0"/>
              <a:t>Creation Methods</a:t>
            </a:r>
          </a:p>
          <a:p>
            <a:r>
              <a:rPr lang="en-US" dirty="0" smtClean="0"/>
              <a:t>Creating Relative Paths and Folders</a:t>
            </a:r>
          </a:p>
          <a:p>
            <a:r>
              <a:rPr lang="en-US" dirty="0" smtClean="0"/>
              <a:t>Dynamically Creating Filenames</a:t>
            </a:r>
          </a:p>
          <a:p>
            <a:endParaRPr lang="en-US" dirty="0"/>
          </a:p>
        </p:txBody>
      </p:sp>
      <p:sp>
        <p:nvSpPr>
          <p:cNvPr id="9" name="Slide Number Placeholder 8"/>
          <p:cNvSpPr>
            <a:spLocks noGrp="1"/>
          </p:cNvSpPr>
          <p:nvPr>
            <p:ph type="sldNum" sz="quarter" idx="17"/>
          </p:nvPr>
        </p:nvSpPr>
        <p:spPr/>
        <p:txBody>
          <a:bodyPr/>
          <a:lstStyle/>
          <a:p>
            <a:pPr algn="ctr"/>
            <a:fld id="{F7BDED22-11C7-456A-B829-4ED810F305A6}" type="slidenum">
              <a:rPr lang="en-US" smtClean="0"/>
              <a:pPr algn="ctr"/>
              <a:t>26</a:t>
            </a:fld>
            <a:endParaRPr lang="en-US" dirty="0"/>
          </a:p>
        </p:txBody>
      </p:sp>
    </p:spTree>
    <p:extLst>
      <p:ext uri="{BB962C8B-B14F-4D97-AF65-F5344CB8AC3E}">
        <p14:creationId xmlns:p14="http://schemas.microsoft.com/office/powerpoint/2010/main" val="260492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Methods of Creating File and Folder Paths</a:t>
            </a:r>
            <a:endParaRPr lang="en-US" dirty="0"/>
          </a:p>
        </p:txBody>
      </p:sp>
      <p:sp>
        <p:nvSpPr>
          <p:cNvPr id="7" name="Slide Number Placeholder 6"/>
          <p:cNvSpPr>
            <a:spLocks noGrp="1"/>
          </p:cNvSpPr>
          <p:nvPr>
            <p:ph type="sldNum" sz="quarter" idx="14"/>
          </p:nvPr>
        </p:nvSpPr>
        <p:spPr/>
        <p:txBody>
          <a:bodyPr/>
          <a:lstStyle/>
          <a:p>
            <a:fld id="{F7BDED22-11C7-456A-B829-4ED810F305A6}" type="slidenum">
              <a:rPr lang="en-US" smtClean="0"/>
              <a:pPr/>
              <a:t>27</a:t>
            </a:fld>
            <a:endParaRPr lang="en-US" dirty="0"/>
          </a:p>
        </p:txBody>
      </p:sp>
      <p:sp>
        <p:nvSpPr>
          <p:cNvPr id="6" name="Content Placeholder 5"/>
          <p:cNvSpPr>
            <a:spLocks noGrp="1"/>
          </p:cNvSpPr>
          <p:nvPr>
            <p:ph sz="quarter" idx="15"/>
          </p:nvPr>
        </p:nvSpPr>
        <p:spPr/>
        <p:txBody>
          <a:bodyPr>
            <a:normAutofit/>
          </a:bodyPr>
          <a:lstStyle/>
          <a:p>
            <a:r>
              <a:rPr lang="en-US" dirty="0" smtClean="0"/>
              <a:t>Hard-coded paths</a:t>
            </a:r>
          </a:p>
          <a:p>
            <a:r>
              <a:rPr lang="en-US" dirty="0" smtClean="0"/>
              <a:t>File Dialog</a:t>
            </a:r>
          </a:p>
          <a:p>
            <a:r>
              <a:rPr lang="en-US" dirty="0" smtClean="0"/>
              <a:t>Programmatic creation</a:t>
            </a:r>
          </a:p>
          <a:p>
            <a:endParaRPr lang="en-US" dirty="0"/>
          </a:p>
        </p:txBody>
      </p:sp>
      <p:sp>
        <p:nvSpPr>
          <p:cNvPr id="14" name="Content Placeholder 13"/>
          <p:cNvSpPr>
            <a:spLocks noGrp="1"/>
          </p:cNvSpPr>
          <p:nvPr>
            <p:ph sz="quarter" idx="16"/>
          </p:nvPr>
        </p:nvSpPr>
        <p:spPr/>
        <p:txBody>
          <a:bodyPr/>
          <a:lstStyle/>
          <a:p>
            <a:endParaRPr lang="en-US" dirty="0"/>
          </a:p>
        </p:txBody>
      </p:sp>
      <p:sp>
        <p:nvSpPr>
          <p:cNvPr id="5" name="Text Placeholder 4"/>
          <p:cNvSpPr>
            <a:spLocks noGrp="1"/>
          </p:cNvSpPr>
          <p:nvPr>
            <p:ph type="body" sz="quarter" idx="13"/>
          </p:nvPr>
        </p:nvSpPr>
        <p:spPr/>
        <p:txBody>
          <a:bodyPr/>
          <a:lstStyle/>
          <a:p>
            <a:r>
              <a:rPr lang="en-US" dirty="0" smtClean="0"/>
              <a:t>B. Creating File and Folder Paths</a:t>
            </a:r>
            <a:endParaRPr lang="en-US" dirty="0"/>
          </a:p>
        </p:txBody>
      </p:sp>
      <p:pic>
        <p:nvPicPr>
          <p:cNvPr id="8" name="Embedded Image" descr="loc_bd_Sample Invoke Node - Control (path).png"/>
          <p:cNvPicPr>
            <a:picLocks noChangeAspect="1"/>
          </p:cNvPicPr>
          <p:nvPr/>
        </p:nvPicPr>
        <p:blipFill>
          <a:blip r:embed="rId3" cstate="print"/>
          <a:stretch>
            <a:fillRect/>
          </a:stretch>
        </p:blipFill>
        <p:spPr>
          <a:xfrm>
            <a:off x="5517033" y="1581150"/>
            <a:ext cx="1829056" cy="217200"/>
          </a:xfrm>
          <a:prstGeom prst="rect">
            <a:avLst/>
          </a:prstGeom>
        </p:spPr>
      </p:pic>
      <p:pic>
        <p:nvPicPr>
          <p:cNvPr id="9" name="Embedded Image" descr="loc_icon_File Dialog.png"/>
          <p:cNvPicPr>
            <a:picLocks noChangeAspect="1"/>
          </p:cNvPicPr>
          <p:nvPr/>
        </p:nvPicPr>
        <p:blipFill>
          <a:blip r:embed="rId4" cstate="print"/>
          <a:stretch>
            <a:fillRect/>
          </a:stretch>
        </p:blipFill>
        <p:spPr>
          <a:xfrm>
            <a:off x="4419600" y="2190750"/>
            <a:ext cx="4023922" cy="1291770"/>
          </a:xfrm>
          <a:prstGeom prst="rect">
            <a:avLst/>
          </a:prstGeom>
        </p:spPr>
      </p:pic>
    </p:spTree>
    <p:extLst>
      <p:ext uri="{BB962C8B-B14F-4D97-AF65-F5344CB8AC3E}">
        <p14:creationId xmlns:p14="http://schemas.microsoft.com/office/powerpoint/2010/main" val="29374188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lstStyle/>
          <a:p>
            <a:endParaRPr lang="en-US" dirty="0"/>
          </a:p>
        </p:txBody>
      </p:sp>
      <p:sp>
        <p:nvSpPr>
          <p:cNvPr id="13" name="Slide Number Placeholder 12"/>
          <p:cNvSpPr>
            <a:spLocks noGrp="1"/>
          </p:cNvSpPr>
          <p:nvPr>
            <p:ph type="sldNum" sz="quarter" idx="17"/>
          </p:nvPr>
        </p:nvSpPr>
        <p:spPr/>
        <p:txBody>
          <a:bodyPr/>
          <a:lstStyle/>
          <a:p>
            <a:fld id="{F7BDED22-11C7-456A-B829-4ED810F305A6}" type="slidenum">
              <a:rPr lang="en-US" smtClean="0"/>
              <a:pPr/>
              <a:t>28</a:t>
            </a:fld>
            <a:endParaRPr lang="en-US" dirty="0"/>
          </a:p>
        </p:txBody>
      </p:sp>
      <p:sp>
        <p:nvSpPr>
          <p:cNvPr id="11" name="Text Placeholder 10"/>
          <p:cNvSpPr>
            <a:spLocks noGrp="1"/>
          </p:cNvSpPr>
          <p:nvPr>
            <p:ph type="body" idx="18"/>
          </p:nvPr>
        </p:nvSpPr>
        <p:spPr/>
        <p:txBody>
          <a:bodyPr/>
          <a:lstStyle/>
          <a:p>
            <a:r>
              <a:rPr lang="en-US" dirty="0" smtClean="0"/>
              <a:t>Creating File and Folder Paths</a:t>
            </a:r>
            <a:endParaRPr lang="en-US" dirty="0"/>
          </a:p>
        </p:txBody>
      </p:sp>
      <p:pic>
        <p:nvPicPr>
          <p:cNvPr id="7" name="Picture 6" descr="loc_bd_SystemDirectoryLogFilePath.bmp"/>
          <p:cNvPicPr>
            <a:picLocks noChangeAspect="1"/>
          </p:cNvPicPr>
          <p:nvPr/>
        </p:nvPicPr>
        <p:blipFill>
          <a:blip r:embed="rId3" cstate="print"/>
          <a:stretch>
            <a:fillRect/>
          </a:stretch>
        </p:blipFill>
        <p:spPr>
          <a:xfrm>
            <a:off x="4419600" y="2876550"/>
            <a:ext cx="3532040" cy="868722"/>
          </a:xfrm>
          <a:prstGeom prst="rect">
            <a:avLst/>
          </a:prstGeom>
        </p:spPr>
      </p:pic>
      <p:pic>
        <p:nvPicPr>
          <p:cNvPr id="8" name="Picture 7" descr="loc_bd_LogFilePath.bmp"/>
          <p:cNvPicPr>
            <a:picLocks noChangeAspect="1"/>
          </p:cNvPicPr>
          <p:nvPr/>
        </p:nvPicPr>
        <p:blipFill>
          <a:blip r:embed="rId4" cstate="print"/>
          <a:stretch>
            <a:fillRect/>
          </a:stretch>
        </p:blipFill>
        <p:spPr>
          <a:xfrm>
            <a:off x="1420959" y="2876550"/>
            <a:ext cx="2537582" cy="742987"/>
          </a:xfrm>
          <a:prstGeom prst="rect">
            <a:avLst/>
          </a:prstGeom>
        </p:spPr>
      </p:pic>
    </p:spTree>
    <p:extLst>
      <p:ext uri="{BB962C8B-B14F-4D97-AF65-F5344CB8AC3E}">
        <p14:creationId xmlns:p14="http://schemas.microsoft.com/office/powerpoint/2010/main" val="20882155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r>
              <a:rPr lang="en-US" dirty="0" smtClean="0"/>
              <a:t>Caveats of Programmatic Path Creation</a:t>
            </a:r>
            <a:endParaRPr lang="en-US" dirty="0"/>
          </a:p>
        </p:txBody>
      </p:sp>
      <p:sp>
        <p:nvSpPr>
          <p:cNvPr id="3" name="Slide Number Placeholder 2"/>
          <p:cNvSpPr>
            <a:spLocks noGrp="1"/>
          </p:cNvSpPr>
          <p:nvPr>
            <p:ph type="sldNum" sz="quarter" idx="14"/>
          </p:nvPr>
        </p:nvSpPr>
        <p:spPr/>
        <p:txBody>
          <a:bodyPr/>
          <a:lstStyle/>
          <a:p>
            <a:fld id="{F7BDED22-11C7-456A-B829-4ED810F305A6}" type="slidenum">
              <a:rPr lang="en-US" smtClean="0"/>
              <a:pPr/>
              <a:t>29</a:t>
            </a:fld>
            <a:endParaRPr lang="en-US" dirty="0"/>
          </a:p>
        </p:txBody>
      </p:sp>
      <p:sp>
        <p:nvSpPr>
          <p:cNvPr id="22" name="Content Placeholder 21"/>
          <p:cNvSpPr>
            <a:spLocks noGrp="1"/>
          </p:cNvSpPr>
          <p:nvPr>
            <p:ph sz="quarter" idx="15"/>
          </p:nvPr>
        </p:nvSpPr>
        <p:spPr/>
        <p:txBody>
          <a:bodyPr>
            <a:normAutofit/>
          </a:bodyPr>
          <a:lstStyle/>
          <a:p>
            <a:endParaRPr lang="en-US" dirty="0" smtClean="0"/>
          </a:p>
          <a:p>
            <a:endParaRPr lang="en-US" dirty="0" smtClean="0"/>
          </a:p>
          <a:p>
            <a:r>
              <a:rPr lang="en-US" dirty="0" smtClean="0"/>
              <a:t>Result depends on the calling VI.</a:t>
            </a:r>
          </a:p>
          <a:p>
            <a:r>
              <a:rPr lang="en-US" dirty="0" smtClean="0"/>
              <a:t>If you have not saved the VI or project, returns </a:t>
            </a:r>
            <a:r>
              <a:rPr lang="en-US" dirty="0" smtClean="0">
                <a:latin typeface="Courier New" pitchFamily="49" charset="0"/>
                <a:cs typeface="Courier New" pitchFamily="49" charset="0"/>
              </a:rPr>
              <a:t>&lt;Not a Path&gt;</a:t>
            </a:r>
            <a:r>
              <a:rPr lang="en-US" dirty="0" smtClean="0">
                <a:cs typeface="Courier New" pitchFamily="49" charset="0"/>
              </a:rPr>
              <a:t>.</a:t>
            </a:r>
          </a:p>
          <a:p>
            <a:endParaRPr lang="en-US" dirty="0" smtClean="0"/>
          </a:p>
        </p:txBody>
      </p:sp>
      <p:sp>
        <p:nvSpPr>
          <p:cNvPr id="23" name="Content Placeholder 22"/>
          <p:cNvSpPr>
            <a:spLocks noGrp="1"/>
          </p:cNvSpPr>
          <p:nvPr>
            <p:ph sz="quarter" idx="16"/>
          </p:nvPr>
        </p:nvSpPr>
        <p:spPr/>
        <p:txBody>
          <a:bodyPr>
            <a:normAutofit/>
          </a:bodyPr>
          <a:lstStyle/>
          <a:p>
            <a:endParaRPr lang="en-US" dirty="0" smtClean="0"/>
          </a:p>
          <a:p>
            <a:endParaRPr lang="en-US" dirty="0" smtClean="0"/>
          </a:p>
          <a:p>
            <a:r>
              <a:rPr lang="en-US" dirty="0" smtClean="0"/>
              <a:t>Only works on Windows-based systems.</a:t>
            </a:r>
            <a:endParaRPr lang="en-US" dirty="0"/>
          </a:p>
        </p:txBody>
      </p:sp>
      <p:sp>
        <p:nvSpPr>
          <p:cNvPr id="6" name="Text Placeholder 5"/>
          <p:cNvSpPr>
            <a:spLocks noGrp="1"/>
          </p:cNvSpPr>
          <p:nvPr>
            <p:ph type="body" sz="quarter" idx="13"/>
          </p:nvPr>
        </p:nvSpPr>
        <p:spPr/>
        <p:txBody>
          <a:bodyPr/>
          <a:lstStyle/>
          <a:p>
            <a:r>
              <a:rPr lang="en-US" dirty="0" smtClean="0"/>
              <a:t>B. Creating File and Folder Paths</a:t>
            </a:r>
          </a:p>
          <a:p>
            <a:endParaRPr lang="en-US" dirty="0"/>
          </a:p>
        </p:txBody>
      </p:sp>
      <p:pic>
        <p:nvPicPr>
          <p:cNvPr id="24" name="Embedded Image" descr="loc_icon_Application Directory.png"/>
          <p:cNvPicPr>
            <a:picLocks noChangeAspect="1"/>
          </p:cNvPicPr>
          <p:nvPr/>
        </p:nvPicPr>
        <p:blipFill>
          <a:blip r:embed="rId2" cstate="print"/>
          <a:stretch>
            <a:fillRect/>
          </a:stretch>
        </p:blipFill>
        <p:spPr>
          <a:xfrm>
            <a:off x="457200" y="1281135"/>
            <a:ext cx="1814766" cy="471554"/>
          </a:xfrm>
          <a:prstGeom prst="rect">
            <a:avLst/>
          </a:prstGeom>
        </p:spPr>
      </p:pic>
      <p:pic>
        <p:nvPicPr>
          <p:cNvPr id="25" name="Embedded Image" descr="loc_icon_Get System Directory.png"/>
          <p:cNvPicPr>
            <a:picLocks noChangeAspect="1"/>
          </p:cNvPicPr>
          <p:nvPr/>
        </p:nvPicPr>
        <p:blipFill>
          <a:blip r:embed="rId3" cstate="print"/>
          <a:stretch>
            <a:fillRect/>
          </a:stretch>
        </p:blipFill>
        <p:spPr>
          <a:xfrm>
            <a:off x="4419600" y="1123950"/>
            <a:ext cx="1771898" cy="628739"/>
          </a:xfrm>
          <a:prstGeom prst="rect">
            <a:avLst/>
          </a:prstGeom>
        </p:spPr>
      </p:pic>
    </p:spTree>
    <p:extLst>
      <p:ext uri="{BB962C8B-B14F-4D97-AF65-F5344CB8AC3E}">
        <p14:creationId xmlns:p14="http://schemas.microsoft.com/office/powerpoint/2010/main" val="409702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Course Learning Map</a:t>
            </a:r>
            <a:endParaRPr lang="en-US" dirty="0"/>
          </a:p>
        </p:txBody>
      </p:sp>
      <p:sp>
        <p:nvSpPr>
          <p:cNvPr id="11" name="Text Placeholder 10"/>
          <p:cNvSpPr>
            <a:spLocks noGrp="1"/>
          </p:cNvSpPr>
          <p:nvPr>
            <p:ph type="body" sz="quarter" idx="13"/>
          </p:nvPr>
        </p:nvSpPr>
        <p:spPr/>
        <p:txBody>
          <a:bodyPr/>
          <a:lstStyle/>
          <a:p>
            <a:r>
              <a:rPr lang="en-US" dirty="0" smtClean="0"/>
              <a:t>Welcome to LabVIEW Core 2</a:t>
            </a:r>
          </a:p>
          <a:p>
            <a:endParaRPr lang="en-US" dirty="0"/>
          </a:p>
        </p:txBody>
      </p:sp>
      <p:grpSp>
        <p:nvGrpSpPr>
          <p:cNvPr id="9" name="Group 8"/>
          <p:cNvGrpSpPr/>
          <p:nvPr/>
        </p:nvGrpSpPr>
        <p:grpSpPr>
          <a:xfrm>
            <a:off x="1943100" y="1276350"/>
            <a:ext cx="5257800" cy="3657600"/>
            <a:chOff x="1676400" y="1276350"/>
            <a:chExt cx="5257800" cy="3657600"/>
          </a:xfrm>
        </p:grpSpPr>
        <p:graphicFrame>
          <p:nvGraphicFramePr>
            <p:cNvPr id="22" name="Diagram 21"/>
            <p:cNvGraphicFramePr/>
            <p:nvPr>
              <p:extLst>
                <p:ext uri="{D42A27DB-BD31-4B8C-83A1-F6EECF244321}">
                  <p14:modId xmlns:p14="http://schemas.microsoft.com/office/powerpoint/2010/main" val="1291489080"/>
                </p:ext>
              </p:extLst>
            </p:nvPr>
          </p:nvGraphicFramePr>
          <p:xfrm>
            <a:off x="1676400" y="1276350"/>
            <a:ext cx="23622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4572000" y="1276350"/>
            <a:ext cx="2362200" cy="2971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Tree>
    <p:extLst>
      <p:ext uri="{BB962C8B-B14F-4D97-AF65-F5344CB8AC3E}">
        <p14:creationId xmlns:p14="http://schemas.microsoft.com/office/powerpoint/2010/main" val="42116200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lgn="ctr"/>
            <a:fld id="{F7BDED22-11C7-456A-B829-4ED810F305A6}" type="slidenum">
              <a:rPr lang="en-US" smtClean="0"/>
              <a:pPr algn="ctr"/>
              <a:t>30</a:t>
            </a:fld>
            <a:endParaRPr lang="en-US" dirty="0"/>
          </a:p>
        </p:txBody>
      </p:sp>
      <p:sp>
        <p:nvSpPr>
          <p:cNvPr id="4" name="Text Placeholder 3"/>
          <p:cNvSpPr>
            <a:spLocks noGrp="1"/>
          </p:cNvSpPr>
          <p:nvPr>
            <p:ph type="body" sz="quarter" idx="13"/>
          </p:nvPr>
        </p:nvSpPr>
        <p:spPr/>
        <p:txBody>
          <a:bodyPr/>
          <a:lstStyle/>
          <a:p>
            <a:pPr marL="230188" indent="-230188">
              <a:buFont typeface="Arial" pitchFamily="34" charset="0"/>
              <a:buChar char="•"/>
            </a:pPr>
            <a:r>
              <a:rPr lang="en-US" dirty="0" smtClean="0"/>
              <a:t>Check the existence of a folder.  If folder does not exist, create it.</a:t>
            </a:r>
          </a:p>
          <a:p>
            <a:pPr marL="230188" indent="-230188">
              <a:buFont typeface="Arial" pitchFamily="34" charset="0"/>
              <a:buChar char="•"/>
            </a:pPr>
            <a:r>
              <a:rPr lang="en-US" dirty="0" smtClean="0"/>
              <a:t>Dynamically create filenames using time and date information.</a:t>
            </a:r>
          </a:p>
          <a:p>
            <a:endParaRPr lang="en-US" dirty="0" smtClean="0"/>
          </a:p>
          <a:p>
            <a:endParaRPr lang="en-US" dirty="0"/>
          </a:p>
        </p:txBody>
      </p:sp>
      <p:sp>
        <p:nvSpPr>
          <p:cNvPr id="7" name="Content Placeholder 6"/>
          <p:cNvSpPr>
            <a:spLocks noGrp="1"/>
          </p:cNvSpPr>
          <p:nvPr>
            <p:ph type="body" idx="10"/>
          </p:nvPr>
        </p:nvSpPr>
        <p:spPr/>
        <p:txBody>
          <a:bodyPr/>
          <a:lstStyle/>
          <a:p>
            <a:r>
              <a:rPr lang="en-US" dirty="0" smtClean="0"/>
              <a:t>Exercise 5-1</a:t>
            </a:r>
            <a:endParaRPr lang="en-US" dirty="0"/>
          </a:p>
        </p:txBody>
      </p:sp>
      <p:sp>
        <p:nvSpPr>
          <p:cNvPr id="5" name="Text Placeholder 4"/>
          <p:cNvSpPr>
            <a:spLocks noGrp="1"/>
          </p:cNvSpPr>
          <p:nvPr>
            <p:ph type="body" idx="14"/>
          </p:nvPr>
        </p:nvSpPr>
        <p:spPr/>
        <p:txBody>
          <a:bodyPr/>
          <a:lstStyle/>
          <a:p>
            <a:r>
              <a:rPr lang="en-US" dirty="0" smtClean="0"/>
              <a:t>Create File and Folder Paths</a:t>
            </a:r>
            <a:endParaRPr lang="en-US" dirty="0"/>
          </a:p>
        </p:txBody>
      </p:sp>
      <p:sp>
        <p:nvSpPr>
          <p:cNvPr id="6" name="Title 5"/>
          <p:cNvSpPr>
            <a:spLocks noGrp="1"/>
          </p:cNvSpPr>
          <p:nvPr>
            <p:ph type="title" idx="4294967295"/>
          </p:nvPr>
        </p:nvSpPr>
        <p:spPr>
          <a:xfrm>
            <a:off x="0" y="420688"/>
            <a:ext cx="8169275" cy="722312"/>
          </a:xfrm>
          <a:prstGeom prst="rect">
            <a:avLst/>
          </a:prstGeom>
        </p:spPr>
        <p:txBody>
          <a:bodyPr>
            <a:normAutofit fontScale="90000"/>
          </a:bodyPr>
          <a:lstStyle/>
          <a:p>
            <a:r>
              <a:rPr lang="en-US" dirty="0" smtClean="0"/>
              <a:t/>
            </a:r>
            <a:br>
              <a:rPr lang="en-US" dirty="0" smtClean="0"/>
            </a:br>
            <a:endParaRPr lang="en-US" dirty="0"/>
          </a:p>
        </p:txBody>
      </p:sp>
    </p:spTree>
    <p:extLst>
      <p:ext uri="{BB962C8B-B14F-4D97-AF65-F5344CB8AC3E}">
        <p14:creationId xmlns:p14="http://schemas.microsoft.com/office/powerpoint/2010/main" val="23726468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0"/>
          </p:nvPr>
        </p:nvSpPr>
        <p:spPr/>
        <p:txBody>
          <a:bodyPr/>
          <a:lstStyle/>
          <a:p>
            <a:r>
              <a:rPr lang="en-US" dirty="0" smtClean="0"/>
              <a:t>Exercise 5-1</a:t>
            </a:r>
            <a:endParaRPr lang="en-US" dirty="0"/>
          </a:p>
        </p:txBody>
      </p:sp>
      <p:sp>
        <p:nvSpPr>
          <p:cNvPr id="8" name="Slide Number Placeholder 7"/>
          <p:cNvSpPr>
            <a:spLocks noGrp="1"/>
          </p:cNvSpPr>
          <p:nvPr>
            <p:ph type="sldNum" sz="quarter" idx="12"/>
          </p:nvPr>
        </p:nvSpPr>
        <p:spPr/>
        <p:txBody>
          <a:bodyPr/>
          <a:lstStyle/>
          <a:p>
            <a:pPr algn="ctr"/>
            <a:fld id="{F7BDED22-11C7-456A-B829-4ED810F305A6}" type="slidenum">
              <a:rPr lang="en-US" smtClean="0"/>
              <a:pPr algn="ctr"/>
              <a:t>31</a:t>
            </a:fld>
            <a:endParaRPr lang="en-US" dirty="0"/>
          </a:p>
        </p:txBody>
      </p:sp>
      <p:sp>
        <p:nvSpPr>
          <p:cNvPr id="6" name="Text Placeholder 5"/>
          <p:cNvSpPr>
            <a:spLocks noGrp="1"/>
          </p:cNvSpPr>
          <p:nvPr>
            <p:ph type="body" sz="quarter" idx="13"/>
          </p:nvPr>
        </p:nvSpPr>
        <p:spPr/>
        <p:txBody>
          <a:bodyPr/>
          <a:lstStyle/>
          <a:p>
            <a:r>
              <a:rPr lang="en-US" dirty="0" smtClean="0"/>
              <a:t>How would you change this VI to work with other file formats?</a:t>
            </a:r>
          </a:p>
          <a:p>
            <a:endParaRPr lang="en-US" dirty="0"/>
          </a:p>
        </p:txBody>
      </p:sp>
      <p:sp>
        <p:nvSpPr>
          <p:cNvPr id="7" name="Text Placeholder 6"/>
          <p:cNvSpPr>
            <a:spLocks noGrp="1"/>
          </p:cNvSpPr>
          <p:nvPr>
            <p:ph type="body" idx="14"/>
          </p:nvPr>
        </p:nvSpPr>
        <p:spPr/>
        <p:txBody>
          <a:bodyPr/>
          <a:lstStyle/>
          <a:p>
            <a:r>
              <a:rPr lang="en-US" dirty="0" smtClean="0"/>
              <a:t>Create File and Folder Paths</a:t>
            </a:r>
            <a:endParaRPr lang="en-US" dirty="0"/>
          </a:p>
        </p:txBody>
      </p:sp>
    </p:spTree>
    <p:extLst>
      <p:ext uri="{BB962C8B-B14F-4D97-AF65-F5344CB8AC3E}">
        <p14:creationId xmlns:p14="http://schemas.microsoft.com/office/powerpoint/2010/main" val="378762268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smtClean="0"/>
              <a:t>C. Write and Read Binary Files</a:t>
            </a:r>
            <a:endParaRPr lang="en-US" dirty="0"/>
          </a:p>
        </p:txBody>
      </p:sp>
      <p:sp>
        <p:nvSpPr>
          <p:cNvPr id="5" name="Text Placeholder 4"/>
          <p:cNvSpPr>
            <a:spLocks noGrp="1"/>
          </p:cNvSpPr>
          <p:nvPr>
            <p:ph type="body" idx="12"/>
          </p:nvPr>
        </p:nvSpPr>
        <p:spPr/>
        <p:txBody>
          <a:bodyPr/>
          <a:lstStyle/>
          <a:p>
            <a:r>
              <a:rPr lang="en-US" dirty="0" smtClean="0"/>
              <a:t>Identify binary file I/O VIs and functions from the File I/O palette and identify the pros and cons of using them.</a:t>
            </a:r>
          </a:p>
          <a:p>
            <a:pPr>
              <a:buFont typeface="Arial" pitchFamily="34" charset="0"/>
              <a:buChar char="•"/>
            </a:pPr>
            <a:endParaRPr lang="en-US" dirty="0"/>
          </a:p>
        </p:txBody>
      </p:sp>
      <p:sp>
        <p:nvSpPr>
          <p:cNvPr id="7" name="Text Placeholder 6"/>
          <p:cNvSpPr>
            <a:spLocks noGrp="1"/>
          </p:cNvSpPr>
          <p:nvPr>
            <p:ph type="body" sz="quarter" idx="15"/>
          </p:nvPr>
        </p:nvSpPr>
        <p:spPr/>
        <p:txBody>
          <a:bodyPr/>
          <a:lstStyle/>
          <a:p>
            <a:r>
              <a:rPr lang="en-US" dirty="0" smtClean="0"/>
              <a:t>Using Binary File Functions</a:t>
            </a:r>
          </a:p>
          <a:p>
            <a:r>
              <a:rPr lang="en-US" dirty="0" smtClean="0"/>
              <a:t>Demonstration</a:t>
            </a:r>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32</a:t>
            </a:fld>
            <a:endParaRPr lang="en-US" dirty="0"/>
          </a:p>
        </p:txBody>
      </p:sp>
    </p:spTree>
    <p:extLst>
      <p:ext uri="{BB962C8B-B14F-4D97-AF65-F5344CB8AC3E}">
        <p14:creationId xmlns:p14="http://schemas.microsoft.com/office/powerpoint/2010/main" val="5874868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Using Binary File Functions</a:t>
            </a:r>
            <a:endParaRPr lang="en-US" dirty="0"/>
          </a:p>
        </p:txBody>
      </p:sp>
      <p:sp>
        <p:nvSpPr>
          <p:cNvPr id="8" name="Text Placeholder 7"/>
          <p:cNvSpPr>
            <a:spLocks noGrp="1"/>
          </p:cNvSpPr>
          <p:nvPr>
            <p:ph type="body" sz="quarter" idx="13"/>
          </p:nvPr>
        </p:nvSpPr>
        <p:spPr/>
        <p:txBody>
          <a:bodyPr/>
          <a:lstStyle/>
          <a:p>
            <a:r>
              <a:rPr lang="en-US" dirty="0" smtClean="0"/>
              <a:t>C. Write and Read Binary Files</a:t>
            </a:r>
            <a:endParaRPr lang="en-US" dirty="0"/>
          </a:p>
        </p:txBody>
      </p:sp>
      <p:sp>
        <p:nvSpPr>
          <p:cNvPr id="10" name="Slide Number Placeholder 9"/>
          <p:cNvSpPr>
            <a:spLocks noGrp="1"/>
          </p:cNvSpPr>
          <p:nvPr>
            <p:ph type="sldNum" sz="quarter" idx="14"/>
          </p:nvPr>
        </p:nvSpPr>
        <p:spPr/>
        <p:txBody>
          <a:bodyPr/>
          <a:lstStyle/>
          <a:p>
            <a:pPr algn="ctr"/>
            <a:fld id="{F7BDED22-11C7-456A-B829-4ED810F305A6}" type="slidenum">
              <a:rPr lang="en-US" smtClean="0"/>
              <a:pPr algn="ctr"/>
              <a:t>33</a:t>
            </a:fld>
            <a:endParaRPr lang="en-US" dirty="0"/>
          </a:p>
        </p:txBody>
      </p:sp>
      <p:pic>
        <p:nvPicPr>
          <p:cNvPr id="12" name="Embedded Image" descr="loc_bd_Binary Sequential Read.bmp"/>
          <p:cNvPicPr>
            <a:picLocks noChangeAspect="1"/>
          </p:cNvPicPr>
          <p:nvPr/>
        </p:nvPicPr>
        <p:blipFill>
          <a:blip r:embed="rId3" cstate="print"/>
          <a:stretch>
            <a:fillRect/>
          </a:stretch>
        </p:blipFill>
        <p:spPr>
          <a:xfrm>
            <a:off x="1828800" y="3182511"/>
            <a:ext cx="4955207" cy="1218039"/>
          </a:xfrm>
          <a:prstGeom prst="rect">
            <a:avLst/>
          </a:prstGeom>
        </p:spPr>
      </p:pic>
      <p:pic>
        <p:nvPicPr>
          <p:cNvPr id="9" name="Embedded Image" descr="loc_bd_Binary Write.png"/>
          <p:cNvPicPr>
            <a:picLocks noChangeAspect="1"/>
          </p:cNvPicPr>
          <p:nvPr/>
        </p:nvPicPr>
        <p:blipFill>
          <a:blip r:embed="rId4" cstate="print"/>
          <a:stretch>
            <a:fillRect/>
          </a:stretch>
        </p:blipFill>
        <p:spPr>
          <a:xfrm>
            <a:off x="2556510" y="1372762"/>
            <a:ext cx="3463290" cy="1371600"/>
          </a:xfrm>
          <a:prstGeom prst="rect">
            <a:avLst/>
          </a:prstGeom>
        </p:spPr>
      </p:pic>
    </p:spTree>
    <p:extLst>
      <p:ext uri="{BB962C8B-B14F-4D97-AF65-F5344CB8AC3E}">
        <p14:creationId xmlns:p14="http://schemas.microsoft.com/office/powerpoint/2010/main" val="41633410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body" sz="quarter" idx="15"/>
          </p:nvPr>
        </p:nvSpPr>
        <p:spPr/>
        <p:txBody>
          <a:bodyPr>
            <a:normAutofit/>
          </a:bodyPr>
          <a:lstStyle/>
          <a:p>
            <a:pPr>
              <a:buNone/>
            </a:pPr>
            <a:r>
              <a:rPr lang="en-US" dirty="0" smtClean="0"/>
              <a:t>Use </a:t>
            </a:r>
            <a:r>
              <a:rPr lang="en-US" dirty="0"/>
              <a:t>Binary File I/O to write a </a:t>
            </a:r>
            <a:r>
              <a:rPr lang="en-US" dirty="0" smtClean="0"/>
              <a:t>bitmap format file.</a:t>
            </a:r>
          </a:p>
        </p:txBody>
      </p:sp>
      <p:sp>
        <p:nvSpPr>
          <p:cNvPr id="4" name="Slide Number Placeholder 3"/>
          <p:cNvSpPr>
            <a:spLocks noGrp="1"/>
          </p:cNvSpPr>
          <p:nvPr>
            <p:ph type="sldNum" sz="quarter" idx="17"/>
          </p:nvPr>
        </p:nvSpPr>
        <p:spPr>
          <a:prstGeom prst="rect">
            <a:avLst/>
          </a:prstGeom>
        </p:spPr>
        <p:txBody>
          <a:bodyPr/>
          <a:lstStyle/>
          <a:p>
            <a:fld id="{46853E93-0623-4B48-953B-118C9BB0178D}" type="slidenum">
              <a:rPr lang="en-US"/>
              <a:pPr/>
              <a:t>34</a:t>
            </a:fld>
            <a:endParaRPr lang="en-US" dirty="0"/>
          </a:p>
        </p:txBody>
      </p:sp>
      <p:sp>
        <p:nvSpPr>
          <p:cNvPr id="5" name="Text Placeholder 4"/>
          <p:cNvSpPr>
            <a:spLocks noGrp="1"/>
          </p:cNvSpPr>
          <p:nvPr>
            <p:ph type="body" idx="18"/>
          </p:nvPr>
        </p:nvSpPr>
        <p:spPr/>
        <p:txBody>
          <a:bodyPr/>
          <a:lstStyle/>
          <a:p>
            <a:r>
              <a:rPr lang="en-US" dirty="0" smtClean="0"/>
              <a:t>Writing a Bitmap File</a:t>
            </a:r>
            <a:endParaRPr lang="en-US" dirty="0"/>
          </a:p>
        </p:txBody>
      </p:sp>
    </p:spTree>
    <p:extLst>
      <p:ext uri="{BB962C8B-B14F-4D97-AF65-F5344CB8AC3E}">
        <p14:creationId xmlns:p14="http://schemas.microsoft.com/office/powerpoint/2010/main" val="28718726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0"/>
          </p:nvPr>
        </p:nvSpPr>
        <p:spPr/>
        <p:txBody>
          <a:bodyPr/>
          <a:lstStyle/>
          <a:p>
            <a:r>
              <a:rPr lang="en-US" dirty="0" smtClean="0"/>
              <a:t>D. Work with Multichannel Text Files with Headers</a:t>
            </a:r>
            <a:endParaRPr lang="en-US" dirty="0"/>
          </a:p>
        </p:txBody>
      </p:sp>
      <p:sp>
        <p:nvSpPr>
          <p:cNvPr id="14" name="Text Placeholder 13"/>
          <p:cNvSpPr>
            <a:spLocks noGrp="1"/>
          </p:cNvSpPr>
          <p:nvPr>
            <p:ph type="body" idx="12"/>
          </p:nvPr>
        </p:nvSpPr>
        <p:spPr/>
        <p:txBody>
          <a:bodyPr/>
          <a:lstStyle/>
          <a:p>
            <a:r>
              <a:rPr lang="en-US" dirty="0" smtClean="0"/>
              <a:t>Programmatically create  and manipulate header information and data stored in text files.</a:t>
            </a:r>
            <a:endParaRPr lang="en-US" dirty="0"/>
          </a:p>
        </p:txBody>
      </p:sp>
      <p:sp>
        <p:nvSpPr>
          <p:cNvPr id="11" name="Text Placeholder 10"/>
          <p:cNvSpPr>
            <a:spLocks noGrp="1"/>
          </p:cNvSpPr>
          <p:nvPr>
            <p:ph type="body" sz="quarter" idx="15"/>
          </p:nvPr>
        </p:nvSpPr>
        <p:spPr/>
        <p:txBody>
          <a:bodyPr/>
          <a:lstStyle/>
          <a:p>
            <a:r>
              <a:rPr lang="en-US" dirty="0" smtClean="0"/>
              <a:t>Add Headers to the File</a:t>
            </a:r>
          </a:p>
          <a:p>
            <a:r>
              <a:rPr lang="en-US" dirty="0" smtClean="0"/>
              <a:t>Write Multichannel Data</a:t>
            </a:r>
          </a:p>
          <a:p>
            <a:r>
              <a:rPr lang="en-US" dirty="0" smtClean="0"/>
              <a:t>Read Data and Extract Information</a:t>
            </a:r>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35</a:t>
            </a:fld>
            <a:endParaRPr lang="en-US" dirty="0"/>
          </a:p>
        </p:txBody>
      </p:sp>
    </p:spTree>
    <p:extLst>
      <p:ext uri="{BB962C8B-B14F-4D97-AF65-F5344CB8AC3E}">
        <p14:creationId xmlns:p14="http://schemas.microsoft.com/office/powerpoint/2010/main" val="11306591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Placeholder 54"/>
          <p:cNvSpPr>
            <a:spLocks noGrp="1"/>
          </p:cNvSpPr>
          <p:nvPr>
            <p:ph type="body" sz="quarter" idx="10"/>
          </p:nvPr>
        </p:nvSpPr>
        <p:spPr/>
        <p:txBody>
          <a:bodyPr/>
          <a:lstStyle/>
          <a:p>
            <a:r>
              <a:rPr lang="en-US" dirty="0" smtClean="0"/>
              <a:t>Creating Text Files with Headers</a:t>
            </a:r>
            <a:endParaRPr lang="en-US" dirty="0"/>
          </a:p>
        </p:txBody>
      </p:sp>
      <p:sp>
        <p:nvSpPr>
          <p:cNvPr id="56" name="Text Placeholder 55"/>
          <p:cNvSpPr>
            <a:spLocks noGrp="1"/>
          </p:cNvSpPr>
          <p:nvPr>
            <p:ph type="body" sz="quarter" idx="13"/>
          </p:nvPr>
        </p:nvSpPr>
        <p:spPr/>
        <p:txBody>
          <a:bodyPr/>
          <a:lstStyle/>
          <a:p>
            <a:r>
              <a:rPr lang="en-US" dirty="0" smtClean="0"/>
              <a:t>D. Work with Multichannel Text Files with Headers</a:t>
            </a:r>
            <a:endParaRPr lang="en-US" dirty="0"/>
          </a:p>
        </p:txBody>
      </p:sp>
      <p:sp>
        <p:nvSpPr>
          <p:cNvPr id="57" name="Slide Number Placeholder 56"/>
          <p:cNvSpPr>
            <a:spLocks noGrp="1"/>
          </p:cNvSpPr>
          <p:nvPr>
            <p:ph type="sldNum" sz="quarter" idx="14"/>
          </p:nvPr>
        </p:nvSpPr>
        <p:spPr/>
        <p:txBody>
          <a:bodyPr/>
          <a:lstStyle/>
          <a:p>
            <a:pPr algn="ctr"/>
            <a:fld id="{F7BDED22-11C7-456A-B829-4ED810F305A6}" type="slidenum">
              <a:rPr lang="en-US" smtClean="0"/>
              <a:pPr algn="ctr"/>
              <a:t>36</a:t>
            </a:fld>
            <a:endParaRPr lang="en-US" dirty="0"/>
          </a:p>
        </p:txBody>
      </p:sp>
      <p:graphicFrame>
        <p:nvGraphicFramePr>
          <p:cNvPr id="5" name="Content Placeholder 4"/>
          <p:cNvGraphicFramePr>
            <a:graphicFrameLocks noGrp="1"/>
          </p:cNvGraphicFramePr>
          <p:nvPr>
            <p:ph idx="4294967295"/>
            <p:extLst/>
          </p:nvPr>
        </p:nvGraphicFramePr>
        <p:xfrm>
          <a:off x="457200" y="1733550"/>
          <a:ext cx="2590800" cy="1112520"/>
        </p:xfrm>
        <a:graphic>
          <a:graphicData uri="http://schemas.openxmlformats.org/drawingml/2006/table">
            <a:tbl>
              <a:tblPr firstRow="1" bandRow="1">
                <a:tableStyleId>{5C22544A-7EE6-4342-B048-85BDC9FD1C3A}</a:tableStyleId>
              </a:tblPr>
              <a:tblGrid>
                <a:gridCol w="914400"/>
                <a:gridCol w="457200"/>
                <a:gridCol w="685800"/>
                <a:gridCol w="533400"/>
              </a:tblGrid>
              <a:tr h="278130">
                <a:tc>
                  <a:txBody>
                    <a:bodyPr/>
                    <a:lstStyle/>
                    <a:p>
                      <a:r>
                        <a:rPr lang="en-US" sz="1100" b="0" dirty="0" smtClean="0">
                          <a:solidFill>
                            <a:schemeClr val="tx1"/>
                          </a:solidFill>
                        </a:rPr>
                        <a:t>24.45</a:t>
                      </a:r>
                      <a:endParaRPr lang="en-US" sz="1100" b="0" dirty="0">
                        <a:solidFill>
                          <a:schemeClr val="tx1"/>
                        </a:solidFill>
                      </a:endParaRPr>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r>
                        <a:rPr lang="en-US" sz="1100" b="0" dirty="0" smtClean="0">
                          <a:solidFill>
                            <a:schemeClr val="tx1"/>
                          </a:solidFill>
                        </a:rPr>
                        <a:t>34.54</a:t>
                      </a:r>
                      <a:endParaRPr lang="en-US" sz="1100" b="0" dirty="0">
                        <a:solidFill>
                          <a:schemeClr val="tx1"/>
                        </a:solidFill>
                      </a:endParaRPr>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r>
              <a:tr h="278130">
                <a:tc>
                  <a:txBody>
                    <a:bodyPr/>
                    <a:lstStyle/>
                    <a:p>
                      <a:r>
                        <a:rPr lang="en-US" sz="1100" dirty="0" smtClean="0"/>
                        <a:t>23.41</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r>
                        <a:rPr lang="en-US" sz="1100" dirty="0" smtClean="0"/>
                        <a:t>35.32</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r>
              <a:tr h="278130">
                <a:tc>
                  <a:txBody>
                    <a:bodyPr/>
                    <a:lstStyle/>
                    <a:p>
                      <a:r>
                        <a:rPr lang="en-US" sz="1100" dirty="0" smtClean="0"/>
                        <a:t>22.97</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r>
                        <a:rPr lang="en-US" sz="1100" dirty="0" smtClean="0"/>
                        <a:t>35.98</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r>
              <a:tr h="278130">
                <a:tc>
                  <a:txBody>
                    <a:bodyPr/>
                    <a:lstStyle/>
                    <a:p>
                      <a:r>
                        <a:rPr lang="en-US" sz="1100" dirty="0" smtClean="0"/>
                        <a:t>21.56</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r>
                        <a:rPr lang="en-US" sz="1100" dirty="0" smtClean="0"/>
                        <a:t>36.76</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r>
            </a:tbl>
          </a:graphicData>
        </a:graphic>
      </p:graphicFrame>
      <p:pic>
        <p:nvPicPr>
          <p:cNvPr id="1026"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796545"/>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560" y="2082295"/>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2368045"/>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560" y="2639507"/>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eolicon.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000" y="1790701"/>
            <a:ext cx="171450" cy="12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eolicon.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000" y="2356356"/>
            <a:ext cx="171450" cy="12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eolicon.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000" y="2627818"/>
            <a:ext cx="171450" cy="12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descr="eolicon.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000" y="2070606"/>
            <a:ext cx="171450" cy="12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4" name="Table 13"/>
          <p:cNvGraphicFramePr>
            <a:graphicFrameLocks noGrp="1"/>
          </p:cNvGraphicFramePr>
          <p:nvPr>
            <p:extLst/>
          </p:nvPr>
        </p:nvGraphicFramePr>
        <p:xfrm>
          <a:off x="3886200" y="1676400"/>
          <a:ext cx="5020234" cy="2724150"/>
        </p:xfrm>
        <a:graphic>
          <a:graphicData uri="http://schemas.openxmlformats.org/drawingml/2006/table">
            <a:tbl>
              <a:tblPr firstRow="1" bandRow="1">
                <a:tableStyleId>{5C22544A-7EE6-4342-B048-85BDC9FD1C3A}</a:tableStyleId>
              </a:tblPr>
              <a:tblGrid>
                <a:gridCol w="1515035"/>
                <a:gridCol w="513161"/>
                <a:gridCol w="1239439"/>
                <a:gridCol w="349316"/>
                <a:gridCol w="946084"/>
                <a:gridCol w="457199"/>
              </a:tblGrid>
              <a:tr h="278130">
                <a:tc>
                  <a:txBody>
                    <a:bodyPr/>
                    <a:lstStyle/>
                    <a:p>
                      <a:r>
                        <a:rPr lang="en-US" sz="1100" b="0" dirty="0" smtClean="0">
                          <a:solidFill>
                            <a:schemeClr val="tx1"/>
                          </a:solidFill>
                        </a:rPr>
                        <a:t>Operator Name</a:t>
                      </a:r>
                      <a:endParaRPr lang="en-US" sz="1100" b="0" dirty="0">
                        <a:solidFill>
                          <a:schemeClr val="tx1"/>
                        </a:solidFill>
                      </a:endParaRPr>
                    </a:p>
                  </a:txBody>
                  <a:tcPr marT="34290" marB="34290">
                    <a:solidFill>
                      <a:schemeClr val="bg1">
                        <a:lumMod val="85000"/>
                      </a:schemeClr>
                    </a:solidFill>
                  </a:tcPr>
                </a:tc>
                <a:tc>
                  <a:txBody>
                    <a:bodyPr/>
                    <a:lstStyle/>
                    <a:p>
                      <a:endParaRPr lang="en-US" sz="1100" b="0" dirty="0">
                        <a:solidFill>
                          <a:schemeClr val="tx1"/>
                        </a:solidFill>
                      </a:endParaRPr>
                    </a:p>
                  </a:txBody>
                  <a:tcPr marT="34290" marB="34290">
                    <a:solidFill>
                      <a:schemeClr val="bg1">
                        <a:lumMod val="85000"/>
                      </a:schemeClr>
                    </a:solidFill>
                  </a:tcPr>
                </a:tc>
                <a:tc>
                  <a:txBody>
                    <a:bodyPr/>
                    <a:lstStyle/>
                    <a:p>
                      <a:r>
                        <a:rPr lang="en-US" sz="1100" b="0" dirty="0" smtClean="0">
                          <a:solidFill>
                            <a:schemeClr val="tx1"/>
                          </a:solidFill>
                        </a:rPr>
                        <a:t>David</a:t>
                      </a:r>
                      <a:endParaRPr lang="en-US" sz="1100" b="0" dirty="0">
                        <a:solidFill>
                          <a:schemeClr val="tx1"/>
                        </a:solidFill>
                      </a:endParaRPr>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r>
              <a:tr h="278130">
                <a:tc>
                  <a:txBody>
                    <a:bodyPr/>
                    <a:lstStyle/>
                    <a:p>
                      <a:r>
                        <a:rPr lang="en-US" sz="1100" dirty="0" smtClean="0"/>
                        <a:t>UUT S/N</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r>
                        <a:rPr lang="en-US" sz="1100" dirty="0" smtClean="0"/>
                        <a:t>A1234</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r>
              <a:tr h="262890">
                <a:tc>
                  <a:txBody>
                    <a:bodyPr/>
                    <a:lstStyle/>
                    <a:p>
                      <a:r>
                        <a:rPr lang="en-US" sz="1100" dirty="0" smtClean="0"/>
                        <a:t>Test Name</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r>
                        <a:rPr lang="en-US" sz="1100" dirty="0" smtClean="0"/>
                        <a:t>Pressure</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r>
              <a:tr h="137160">
                <a:tc>
                  <a:txBody>
                    <a:bodyPr/>
                    <a:lstStyle/>
                    <a:p>
                      <a:r>
                        <a:rPr lang="en-US" sz="1100" dirty="0" smtClean="0"/>
                        <a:t>Channel Name</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r>
                        <a:rPr lang="en-US" sz="1100" dirty="0" smtClean="0"/>
                        <a:t>Temperature </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r>
                        <a:rPr lang="en-US" sz="1100" dirty="0" smtClean="0"/>
                        <a:t>Pressure </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r>
              <a:tr h="278130">
                <a:tc>
                  <a:txBody>
                    <a:bodyPr/>
                    <a:lstStyle/>
                    <a:p>
                      <a:r>
                        <a:rPr lang="en-US" sz="1100" dirty="0" smtClean="0"/>
                        <a:t>Units</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r>
                        <a:rPr lang="en-US" sz="1100" dirty="0" smtClean="0"/>
                        <a:t>Kelvin</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r>
                        <a:rPr lang="en-US" sz="1100" dirty="0" smtClean="0"/>
                        <a:t>PSI</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r>
              <a:tr h="278130">
                <a:tc>
                  <a:txBody>
                    <a:bodyPr/>
                    <a:lstStyle/>
                    <a:p>
                      <a:r>
                        <a:rPr lang="en-US" sz="1100" dirty="0" smtClean="0"/>
                        <a:t>Max. Value</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r>
                        <a:rPr lang="en-US" sz="1100" dirty="0" smtClean="0"/>
                        <a:t>24.45</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r>
                        <a:rPr lang="en-US" sz="1100" dirty="0" smtClean="0"/>
                        <a:t>36.76</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r>
              <a:tr h="278130">
                <a:tc>
                  <a:txBody>
                    <a:bodyPr/>
                    <a:lstStyle/>
                    <a:p>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r>
                        <a:rPr lang="en-US" sz="1100" dirty="0" smtClean="0"/>
                        <a:t>24.45</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r>
                        <a:rPr lang="en-US" sz="1100" dirty="0" smtClean="0"/>
                        <a:t>34.54</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r>
              <a:tr h="278130">
                <a:tc>
                  <a:txBody>
                    <a:bodyPr/>
                    <a:lstStyle/>
                    <a:p>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r>
                        <a:rPr lang="en-US" sz="1100" dirty="0" smtClean="0"/>
                        <a:t>23.41</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r>
                        <a:rPr lang="en-US" sz="1100" dirty="0" smtClean="0"/>
                        <a:t>35.32</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r>
              <a:tr h="278130">
                <a:tc>
                  <a:txBody>
                    <a:bodyPr/>
                    <a:lstStyle/>
                    <a:p>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r>
                        <a:rPr lang="en-US" sz="1100" dirty="0" smtClean="0"/>
                        <a:t>22.97</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r>
                        <a:rPr lang="en-US" sz="1100" dirty="0" smtClean="0"/>
                        <a:t>35.98</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r>
              <a:tr h="278130">
                <a:tc>
                  <a:txBody>
                    <a:bodyPr/>
                    <a:lstStyle/>
                    <a:p>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r>
                        <a:rPr lang="en-US" sz="1100" dirty="0" smtClean="0"/>
                        <a:t>21.56</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c>
                  <a:txBody>
                    <a:bodyPr/>
                    <a:lstStyle/>
                    <a:p>
                      <a:r>
                        <a:rPr lang="en-US" sz="1100" dirty="0" smtClean="0"/>
                        <a:t>36.76</a:t>
                      </a:r>
                      <a:endParaRPr lang="en-US" sz="1100" dirty="0"/>
                    </a:p>
                  </a:txBody>
                  <a:tcPr marT="34290" marB="34290">
                    <a:solidFill>
                      <a:schemeClr val="bg1">
                        <a:lumMod val="85000"/>
                      </a:schemeClr>
                    </a:solidFill>
                  </a:tcPr>
                </a:tc>
                <a:tc>
                  <a:txBody>
                    <a:bodyPr/>
                    <a:lstStyle/>
                    <a:p>
                      <a:endParaRPr lang="en-US" sz="1100" dirty="0"/>
                    </a:p>
                  </a:txBody>
                  <a:tcPr marT="34290" marB="34290">
                    <a:solidFill>
                      <a:schemeClr val="bg1">
                        <a:lumMod val="85000"/>
                      </a:schemeClr>
                    </a:solidFill>
                  </a:tcPr>
                </a:tc>
              </a:tr>
            </a:tbl>
          </a:graphicData>
        </a:graphic>
      </p:graphicFrame>
      <p:pic>
        <p:nvPicPr>
          <p:cNvPr id="15"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8016" y="1739395"/>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8576" y="2025145"/>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8016" y="2310895"/>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8576" y="2582357"/>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8016" y="2835852"/>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8576" y="3105150"/>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8016" y="3409950"/>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8576" y="3638550"/>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5576" y="3402590"/>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6136" y="3688340"/>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5576" y="3974090"/>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6136" y="4245552"/>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8016" y="3943350"/>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9136" y="4207452"/>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560" y="2571750"/>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2835852"/>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560" y="3105150"/>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3437443"/>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560" y="3708906"/>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3959662"/>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0120" y="4207452"/>
            <a:ext cx="155864" cy="11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 descr="eolicon.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19950" y="1759566"/>
            <a:ext cx="171450" cy="12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4" descr="eolicon.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19950" y="2325220"/>
            <a:ext cx="171450" cy="12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5" descr="eolicon.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8188" y="2571750"/>
            <a:ext cx="171450" cy="12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6" descr="eolicon.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19950" y="2039470"/>
            <a:ext cx="171450" cy="12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3" descr="eolicon.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8188" y="2824162"/>
            <a:ext cx="171450" cy="12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4" descr="eolicon.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8188" y="3413031"/>
            <a:ext cx="171450" cy="12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5" descr="eolicon.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8188" y="3684494"/>
            <a:ext cx="171450" cy="12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6" descr="eolicon.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8188" y="3105150"/>
            <a:ext cx="171450" cy="12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 descr="eolicon.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8188" y="3953397"/>
            <a:ext cx="171450" cy="12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5" descr="eolicon.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8188" y="4195762"/>
            <a:ext cx="171450" cy="12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Content Placeholder 2"/>
          <p:cNvSpPr txBox="1">
            <a:spLocks/>
          </p:cNvSpPr>
          <p:nvPr/>
        </p:nvSpPr>
        <p:spPr>
          <a:xfrm>
            <a:off x="304800" y="1181101"/>
            <a:ext cx="2743200" cy="400049"/>
          </a:xfrm>
          <a:prstGeom prst="rect">
            <a:avLst/>
          </a:prstGeom>
        </p:spPr>
        <p:txBody>
          <a:bodyPr vert="horz" lIns="91440" tIns="45720" rIns="91440" bIns="45720" rtlCol="0">
            <a:normAutofit fontScale="85000" lnSpcReduction="20000"/>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233363" indent="-233363"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457200" indent="-223838" algn="l" defTabSz="914400" rtl="0" eaLnBrk="1" latinLnBrk="0" hangingPunct="1">
              <a:spcBef>
                <a:spcPct val="20000"/>
              </a:spcBef>
              <a:buFont typeface="Arial Narrow" pitchFamily="34" charset="0"/>
              <a:buChar char="−"/>
              <a:defRPr sz="2600" kern="1200">
                <a:solidFill>
                  <a:schemeClr val="tx1"/>
                </a:solidFill>
                <a:latin typeface="+mn-lt"/>
                <a:ea typeface="+mn-ea"/>
                <a:cs typeface="+mn-cs"/>
              </a:defRPr>
            </a:lvl3pPr>
            <a:lvl4pPr marL="690563" indent="-233363"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914400" indent="-214313" algn="l" defTabSz="914400" rtl="0" eaLnBrk="1" latinLnBrk="0" hangingPunct="1">
              <a:spcBef>
                <a:spcPct val="20000"/>
              </a:spcBef>
              <a:buFont typeface="Arial Narrow"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b="0" dirty="0" smtClean="0"/>
              <a:t>No Header Data</a:t>
            </a:r>
            <a:endParaRPr lang="en-US" b="0" dirty="0"/>
          </a:p>
        </p:txBody>
      </p:sp>
      <p:sp>
        <p:nvSpPr>
          <p:cNvPr id="50" name="Content Placeholder 2"/>
          <p:cNvSpPr txBox="1">
            <a:spLocks/>
          </p:cNvSpPr>
          <p:nvPr/>
        </p:nvSpPr>
        <p:spPr>
          <a:xfrm>
            <a:off x="3886200" y="1181101"/>
            <a:ext cx="5015753" cy="400049"/>
          </a:xfrm>
          <a:prstGeom prst="rect">
            <a:avLst/>
          </a:prstGeom>
        </p:spPr>
        <p:txBody>
          <a:bodyPr vert="horz" lIns="91440" tIns="45720" rIns="91440" bIns="45720" rtlCol="0">
            <a:normAutofit fontScale="85000" lnSpcReduction="20000"/>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233363" indent="-233363"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457200" indent="-223838" algn="l" defTabSz="914400" rtl="0" eaLnBrk="1" latinLnBrk="0" hangingPunct="1">
              <a:spcBef>
                <a:spcPct val="20000"/>
              </a:spcBef>
              <a:buFont typeface="Arial Narrow" pitchFamily="34" charset="0"/>
              <a:buChar char="−"/>
              <a:defRPr sz="2600" kern="1200">
                <a:solidFill>
                  <a:schemeClr val="tx1"/>
                </a:solidFill>
                <a:latin typeface="+mn-lt"/>
                <a:ea typeface="+mn-ea"/>
                <a:cs typeface="+mn-cs"/>
              </a:defRPr>
            </a:lvl3pPr>
            <a:lvl4pPr marL="690563" indent="-233363"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914400" indent="-214313" algn="l" defTabSz="914400" rtl="0" eaLnBrk="1" latinLnBrk="0" hangingPunct="1">
              <a:spcBef>
                <a:spcPct val="20000"/>
              </a:spcBef>
              <a:buFont typeface="Arial Narrow"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b="0" dirty="0" smtClean="0"/>
              <a:t>Header Data</a:t>
            </a:r>
            <a:endParaRPr lang="en-US" b="0" dirty="0"/>
          </a:p>
        </p:txBody>
      </p:sp>
      <p:pic>
        <p:nvPicPr>
          <p:cNvPr id="51" name="Picture 2" descr="noloc_tab consta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3391" y="3145878"/>
            <a:ext cx="454406" cy="454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descr="eolicon.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3391" y="3793744"/>
            <a:ext cx="454406" cy="454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Content Placeholder 2"/>
          <p:cNvSpPr txBox="1">
            <a:spLocks/>
          </p:cNvSpPr>
          <p:nvPr/>
        </p:nvSpPr>
        <p:spPr>
          <a:xfrm>
            <a:off x="1600198" y="3186310"/>
            <a:ext cx="841027" cy="400049"/>
          </a:xfrm>
          <a:prstGeom prst="rect">
            <a:avLst/>
          </a:prstGeom>
        </p:spPr>
        <p:txBody>
          <a:bodyPr vert="horz" lIns="91440" tIns="45720" rIns="91440" bIns="45720" rtlCol="0">
            <a:normAutofit fontScale="92500" lnSpcReduction="10000"/>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233363" indent="-233363"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457200" indent="-223838" algn="l" defTabSz="914400" rtl="0" eaLnBrk="1" latinLnBrk="0" hangingPunct="1">
              <a:spcBef>
                <a:spcPct val="20000"/>
              </a:spcBef>
              <a:buFont typeface="Arial Narrow" pitchFamily="34" charset="0"/>
              <a:buChar char="−"/>
              <a:defRPr sz="2600" kern="1200">
                <a:solidFill>
                  <a:schemeClr val="tx1"/>
                </a:solidFill>
                <a:latin typeface="+mn-lt"/>
                <a:ea typeface="+mn-ea"/>
                <a:cs typeface="+mn-cs"/>
              </a:defRPr>
            </a:lvl3pPr>
            <a:lvl4pPr marL="690563" indent="-233363"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914400" indent="-214313" algn="l" defTabSz="914400" rtl="0" eaLnBrk="1" latinLnBrk="0" hangingPunct="1">
              <a:spcBef>
                <a:spcPct val="20000"/>
              </a:spcBef>
              <a:buFont typeface="Arial Narrow"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0" dirty="0" smtClean="0"/>
              <a:t>Tab</a:t>
            </a:r>
            <a:endParaRPr lang="en-US" sz="2400" b="0" dirty="0"/>
          </a:p>
        </p:txBody>
      </p:sp>
      <p:sp>
        <p:nvSpPr>
          <p:cNvPr id="54" name="Content Placeholder 2"/>
          <p:cNvSpPr txBox="1">
            <a:spLocks/>
          </p:cNvSpPr>
          <p:nvPr/>
        </p:nvSpPr>
        <p:spPr>
          <a:xfrm>
            <a:off x="1600199" y="3798112"/>
            <a:ext cx="1600201" cy="400049"/>
          </a:xfrm>
          <a:prstGeom prst="rect">
            <a:avLst/>
          </a:prstGeom>
        </p:spPr>
        <p:txBody>
          <a:bodyPr vert="horz" lIns="91440" tIns="45720" rIns="91440" bIns="45720" rtlCol="0">
            <a:normAutofit fontScale="92500" lnSpcReduction="10000"/>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233363" indent="-233363"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457200" indent="-223838" algn="l" defTabSz="914400" rtl="0" eaLnBrk="1" latinLnBrk="0" hangingPunct="1">
              <a:spcBef>
                <a:spcPct val="20000"/>
              </a:spcBef>
              <a:buFont typeface="Arial Narrow" pitchFamily="34" charset="0"/>
              <a:buChar char="−"/>
              <a:defRPr sz="2600" kern="1200">
                <a:solidFill>
                  <a:schemeClr val="tx1"/>
                </a:solidFill>
                <a:latin typeface="+mn-lt"/>
                <a:ea typeface="+mn-ea"/>
                <a:cs typeface="+mn-cs"/>
              </a:defRPr>
            </a:lvl3pPr>
            <a:lvl4pPr marL="690563" indent="-233363"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914400" indent="-214313" algn="l" defTabSz="914400" rtl="0" eaLnBrk="1" latinLnBrk="0" hangingPunct="1">
              <a:spcBef>
                <a:spcPct val="20000"/>
              </a:spcBef>
              <a:buFont typeface="Arial Narrow"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0" dirty="0" smtClean="0"/>
              <a:t>End of Line</a:t>
            </a:r>
            <a:endParaRPr lang="en-US" sz="2400" b="0" dirty="0"/>
          </a:p>
        </p:txBody>
      </p:sp>
    </p:spTree>
    <p:extLst>
      <p:ext uri="{BB962C8B-B14F-4D97-AF65-F5344CB8AC3E}">
        <p14:creationId xmlns:p14="http://schemas.microsoft.com/office/powerpoint/2010/main" val="29506239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Creating Text Files with Headers—Hard Coding</a:t>
            </a:r>
            <a:endParaRPr lang="en-US" dirty="0"/>
          </a:p>
        </p:txBody>
      </p:sp>
      <p:sp>
        <p:nvSpPr>
          <p:cNvPr id="5" name="Text Placeholder 4"/>
          <p:cNvSpPr>
            <a:spLocks noGrp="1"/>
          </p:cNvSpPr>
          <p:nvPr>
            <p:ph type="body" sz="quarter" idx="13"/>
          </p:nvPr>
        </p:nvSpPr>
        <p:spPr/>
        <p:txBody>
          <a:bodyPr/>
          <a:lstStyle/>
          <a:p>
            <a:r>
              <a:rPr lang="en-US" dirty="0" smtClean="0"/>
              <a:t>D. Work with Multichannel Text Files with Headers</a:t>
            </a:r>
            <a:endParaRPr lang="en-US" dirty="0"/>
          </a:p>
        </p:txBody>
      </p:sp>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37</a:t>
            </a:fld>
            <a:endParaRPr lang="en-US" dirty="0"/>
          </a:p>
        </p:txBody>
      </p:sp>
      <p:pic>
        <p:nvPicPr>
          <p:cNvPr id="7" name="Embedded Image" descr="loc_bd_Generate File Header.png"/>
          <p:cNvPicPr>
            <a:picLocks noChangeAspect="1"/>
          </p:cNvPicPr>
          <p:nvPr/>
        </p:nvPicPr>
        <p:blipFill>
          <a:blip r:embed="rId3" cstate="print"/>
          <a:stretch>
            <a:fillRect/>
          </a:stretch>
        </p:blipFill>
        <p:spPr>
          <a:xfrm>
            <a:off x="2028825" y="1962150"/>
            <a:ext cx="5210175" cy="2609850"/>
          </a:xfrm>
          <a:prstGeom prst="rect">
            <a:avLst/>
          </a:prstGeom>
        </p:spPr>
      </p:pic>
      <p:sp>
        <p:nvSpPr>
          <p:cNvPr id="9" name="&quot;No&quot; Symbol 8"/>
          <p:cNvSpPr/>
          <p:nvPr/>
        </p:nvSpPr>
        <p:spPr>
          <a:xfrm>
            <a:off x="2895600" y="1047750"/>
            <a:ext cx="3886200" cy="3886200"/>
          </a:xfrm>
          <a:prstGeom prst="noSmoking">
            <a:avLst/>
          </a:prstGeom>
          <a:solidFill>
            <a:srgbClr val="FF0000">
              <a:alpha val="32000"/>
            </a:srgb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71733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475488" y="514350"/>
            <a:ext cx="8135112" cy="1200150"/>
          </a:xfrm>
        </p:spPr>
        <p:txBody>
          <a:bodyPr/>
          <a:lstStyle/>
          <a:p>
            <a:r>
              <a:rPr lang="en-US" dirty="0" smtClean="0"/>
              <a:t>Creating Text Files with Headers—SubVIs</a:t>
            </a:r>
            <a:endParaRPr lang="en-US" dirty="0"/>
          </a:p>
        </p:txBody>
      </p:sp>
      <p:sp>
        <p:nvSpPr>
          <p:cNvPr id="9" name="Text Placeholder 8"/>
          <p:cNvSpPr>
            <a:spLocks noGrp="1"/>
          </p:cNvSpPr>
          <p:nvPr>
            <p:ph type="body" sz="quarter" idx="13"/>
          </p:nvPr>
        </p:nvSpPr>
        <p:spPr/>
        <p:txBody>
          <a:bodyPr/>
          <a:lstStyle/>
          <a:p>
            <a:r>
              <a:rPr lang="en-US" dirty="0" smtClean="0"/>
              <a:t>D. Work with Multichannel Text Files with Headers</a:t>
            </a:r>
          </a:p>
          <a:p>
            <a:endParaRPr lang="en-US" dirty="0"/>
          </a:p>
        </p:txBody>
      </p:sp>
      <p:sp>
        <p:nvSpPr>
          <p:cNvPr id="10" name="Slide Number Placeholder 9"/>
          <p:cNvSpPr>
            <a:spLocks noGrp="1"/>
          </p:cNvSpPr>
          <p:nvPr>
            <p:ph type="sldNum" sz="quarter" idx="14"/>
          </p:nvPr>
        </p:nvSpPr>
        <p:spPr/>
        <p:txBody>
          <a:bodyPr/>
          <a:lstStyle/>
          <a:p>
            <a:pPr algn="ctr"/>
            <a:fld id="{F7BDED22-11C7-456A-B829-4ED810F305A6}" type="slidenum">
              <a:rPr lang="en-US" smtClean="0"/>
              <a:pPr algn="ctr"/>
              <a:t>38</a:t>
            </a:fld>
            <a:endParaRPr lang="en-US" dirty="0"/>
          </a:p>
        </p:txBody>
      </p:sp>
      <p:pic>
        <p:nvPicPr>
          <p:cNvPr id="5" name="Embedded Image" descr="loc_bd_Format File Property-Simplified.png"/>
          <p:cNvPicPr>
            <a:picLocks noChangeAspect="1"/>
          </p:cNvPicPr>
          <p:nvPr/>
        </p:nvPicPr>
        <p:blipFill>
          <a:blip r:embed="rId3" cstate="print"/>
          <a:stretch>
            <a:fillRect/>
          </a:stretch>
        </p:blipFill>
        <p:spPr>
          <a:xfrm>
            <a:off x="5732716" y="2744153"/>
            <a:ext cx="2192084" cy="1000887"/>
          </a:xfrm>
          <a:prstGeom prst="rect">
            <a:avLst/>
          </a:prstGeom>
        </p:spPr>
      </p:pic>
      <p:pic>
        <p:nvPicPr>
          <p:cNvPr id="6" name="Embedded Image" descr="loc_bd_write multiple channels with simple headers.bmp"/>
          <p:cNvPicPr>
            <a:picLocks noChangeAspect="1"/>
          </p:cNvPicPr>
          <p:nvPr/>
        </p:nvPicPr>
        <p:blipFill>
          <a:blip r:embed="rId4" cstate="print"/>
          <a:stretch>
            <a:fillRect/>
          </a:stretch>
        </p:blipFill>
        <p:spPr>
          <a:xfrm>
            <a:off x="1549793" y="1581150"/>
            <a:ext cx="2946007" cy="2281788"/>
          </a:xfrm>
          <a:prstGeom prst="rect">
            <a:avLst/>
          </a:prstGeom>
        </p:spPr>
      </p:pic>
      <p:sp>
        <p:nvSpPr>
          <p:cNvPr id="15" name="Freeform 14"/>
          <p:cNvSpPr/>
          <p:nvPr/>
        </p:nvSpPr>
        <p:spPr>
          <a:xfrm>
            <a:off x="4419600" y="1893359"/>
            <a:ext cx="1450383" cy="1543373"/>
          </a:xfrm>
          <a:custGeom>
            <a:avLst/>
            <a:gdLst>
              <a:gd name="connsiteX0" fmla="*/ 0 w 1243739"/>
              <a:gd name="connsiteY0" fmla="*/ 202769 h 1543373"/>
              <a:gd name="connsiteX1" fmla="*/ 1232115 w 1243739"/>
              <a:gd name="connsiteY1" fmla="*/ 179522 h 1543373"/>
              <a:gd name="connsiteX2" fmla="*/ 69742 w 1243739"/>
              <a:gd name="connsiteY2" fmla="*/ 1279901 h 1543373"/>
              <a:gd name="connsiteX3" fmla="*/ 991892 w 1243739"/>
              <a:gd name="connsiteY3" fmla="*/ 1543373 h 1543373"/>
            </a:gdLst>
            <a:ahLst/>
            <a:cxnLst>
              <a:cxn ang="0">
                <a:pos x="connsiteX0" y="connsiteY0"/>
              </a:cxn>
              <a:cxn ang="0">
                <a:pos x="connsiteX1" y="connsiteY1"/>
              </a:cxn>
              <a:cxn ang="0">
                <a:pos x="connsiteX2" y="connsiteY2"/>
              </a:cxn>
              <a:cxn ang="0">
                <a:pos x="connsiteX3" y="connsiteY3"/>
              </a:cxn>
            </a:cxnLst>
            <a:rect l="l" t="t" r="r" b="b"/>
            <a:pathLst>
              <a:path w="1243739" h="1543373">
                <a:moveTo>
                  <a:pt x="0" y="202769"/>
                </a:moveTo>
                <a:cubicBezTo>
                  <a:pt x="610245" y="101384"/>
                  <a:pt x="1220491" y="0"/>
                  <a:pt x="1232115" y="179522"/>
                </a:cubicBezTo>
                <a:cubicBezTo>
                  <a:pt x="1243739" y="359044"/>
                  <a:pt x="109779" y="1052593"/>
                  <a:pt x="69742" y="1279901"/>
                </a:cubicBezTo>
                <a:cubicBezTo>
                  <a:pt x="29705" y="1507210"/>
                  <a:pt x="847241" y="1512376"/>
                  <a:pt x="991892" y="1543373"/>
                </a:cubicBezTo>
              </a:path>
            </a:pathLst>
          </a:cu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3893771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Writing Multiple Channels</a:t>
            </a:r>
            <a:endParaRPr lang="en-US" dirty="0"/>
          </a:p>
        </p:txBody>
      </p:sp>
      <p:sp>
        <p:nvSpPr>
          <p:cNvPr id="6" name="Text Placeholder 5"/>
          <p:cNvSpPr>
            <a:spLocks noGrp="1"/>
          </p:cNvSpPr>
          <p:nvPr>
            <p:ph type="body" sz="quarter" idx="13"/>
          </p:nvPr>
        </p:nvSpPr>
        <p:spPr/>
        <p:txBody>
          <a:bodyPr/>
          <a:lstStyle/>
          <a:p>
            <a:r>
              <a:rPr lang="en-US" dirty="0" smtClean="0"/>
              <a:t>D. Work with Multichannel Text Files with Headers</a:t>
            </a:r>
          </a:p>
          <a:p>
            <a:endParaRPr lang="en-US" dirty="0"/>
          </a:p>
        </p:txBody>
      </p:sp>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39</a:t>
            </a:fld>
            <a:endParaRPr lang="en-US" dirty="0"/>
          </a:p>
        </p:txBody>
      </p:sp>
      <p:pic>
        <p:nvPicPr>
          <p:cNvPr id="4" name="Embedded Image" descr="loc_bd_MultiChannel Write -Transpose.png"/>
          <p:cNvPicPr>
            <a:picLocks noChangeAspect="1"/>
          </p:cNvPicPr>
          <p:nvPr/>
        </p:nvPicPr>
        <p:blipFill>
          <a:blip r:embed="rId3" cstate="print"/>
          <a:stretch>
            <a:fillRect/>
          </a:stretch>
        </p:blipFill>
        <p:spPr>
          <a:xfrm>
            <a:off x="1603057" y="1714501"/>
            <a:ext cx="5635943" cy="1580388"/>
          </a:xfrm>
          <a:prstGeom prst="rect">
            <a:avLst/>
          </a:prstGeom>
        </p:spPr>
      </p:pic>
    </p:spTree>
    <p:extLst>
      <p:ext uri="{BB962C8B-B14F-4D97-AF65-F5344CB8AC3E}">
        <p14:creationId xmlns:p14="http://schemas.microsoft.com/office/powerpoint/2010/main" val="4170484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idx="14"/>
          </p:nvPr>
        </p:nvSpPr>
        <p:spPr/>
        <p:txBody>
          <a:bodyPr/>
          <a:lstStyle/>
          <a:p>
            <a:r>
              <a:rPr lang="en-US" dirty="0" smtClean="0"/>
              <a:t>Use property nodes, invoke nodes, and control references to programmatically control front panel objects.</a:t>
            </a:r>
            <a:endParaRPr lang="en-US" dirty="0"/>
          </a:p>
        </p:txBody>
      </p:sp>
      <p:sp>
        <p:nvSpPr>
          <p:cNvPr id="16" name="Slide Number Placeholder 15"/>
          <p:cNvSpPr>
            <a:spLocks noGrp="1"/>
          </p:cNvSpPr>
          <p:nvPr>
            <p:ph type="sldNum" sz="quarter" idx="15"/>
          </p:nvPr>
        </p:nvSpPr>
        <p:spPr/>
        <p:txBody>
          <a:bodyPr/>
          <a:lstStyle/>
          <a:p>
            <a:fld id="{F7BDED22-11C7-456A-B829-4ED810F305A6}" type="slidenum">
              <a:rPr lang="en-US" smtClean="0"/>
              <a:pPr/>
              <a:t>4</a:t>
            </a:fld>
            <a:endParaRPr lang="en-US" dirty="0"/>
          </a:p>
        </p:txBody>
      </p:sp>
      <p:sp>
        <p:nvSpPr>
          <p:cNvPr id="6" name="Text Placeholder 5"/>
          <p:cNvSpPr>
            <a:spLocks noGrp="1"/>
          </p:cNvSpPr>
          <p:nvPr>
            <p:ph type="body" sz="quarter" idx="19"/>
          </p:nvPr>
        </p:nvSpPr>
        <p:spPr/>
        <p:txBody>
          <a:bodyPr/>
          <a:lstStyle/>
          <a:p>
            <a:r>
              <a:rPr lang="en-US" dirty="0" smtClean="0"/>
              <a:t>VI Server Architecture</a:t>
            </a:r>
          </a:p>
          <a:p>
            <a:r>
              <a:rPr lang="en-US" dirty="0" smtClean="0"/>
              <a:t>Property Nodes</a:t>
            </a:r>
          </a:p>
          <a:p>
            <a:r>
              <a:rPr lang="en-US" dirty="0" smtClean="0"/>
              <a:t>Invoke Nodes</a:t>
            </a:r>
          </a:p>
          <a:p>
            <a:r>
              <a:rPr lang="en-US" dirty="0" smtClean="0"/>
              <a:t>Control References</a:t>
            </a:r>
          </a:p>
        </p:txBody>
      </p:sp>
      <p:sp>
        <p:nvSpPr>
          <p:cNvPr id="14" name="Text Placeholder 13"/>
          <p:cNvSpPr>
            <a:spLocks noGrp="1"/>
          </p:cNvSpPr>
          <p:nvPr>
            <p:ph type="body" idx="10"/>
          </p:nvPr>
        </p:nvSpPr>
        <p:spPr/>
        <p:txBody>
          <a:bodyPr/>
          <a:lstStyle/>
          <a:p>
            <a:r>
              <a:rPr lang="en-US" dirty="0" smtClean="0"/>
              <a:t>Lesson 4 </a:t>
            </a:r>
          </a:p>
        </p:txBody>
      </p:sp>
      <p:sp>
        <p:nvSpPr>
          <p:cNvPr id="8" name="Text Placeholder 7"/>
          <p:cNvSpPr>
            <a:spLocks noGrp="1"/>
          </p:cNvSpPr>
          <p:nvPr>
            <p:ph type="body" idx="20"/>
          </p:nvPr>
        </p:nvSpPr>
        <p:spPr/>
        <p:txBody>
          <a:bodyPr/>
          <a:lstStyle/>
          <a:p>
            <a:r>
              <a:rPr lang="en-US" dirty="0" smtClean="0"/>
              <a:t>Controlling the User Interface</a:t>
            </a:r>
          </a:p>
        </p:txBody>
      </p:sp>
    </p:spTree>
    <p:extLst>
      <p:ext uri="{BB962C8B-B14F-4D97-AF65-F5344CB8AC3E}">
        <p14:creationId xmlns:p14="http://schemas.microsoft.com/office/powerpoint/2010/main" val="3790136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mbedded Image" descr="loc_bd_Using Array Functions to Read Data1.png"/>
          <p:cNvPicPr>
            <a:picLocks noChangeAspect="1"/>
          </p:cNvPicPr>
          <p:nvPr/>
        </p:nvPicPr>
        <p:blipFill>
          <a:blip r:embed="rId3" cstate="print"/>
          <a:stretch>
            <a:fillRect/>
          </a:stretch>
        </p:blipFill>
        <p:spPr>
          <a:xfrm>
            <a:off x="4800603" y="3124200"/>
            <a:ext cx="2860186" cy="1193458"/>
          </a:xfrm>
          <a:prstGeom prst="rect">
            <a:avLst/>
          </a:prstGeom>
        </p:spPr>
      </p:pic>
      <p:sp>
        <p:nvSpPr>
          <p:cNvPr id="5" name="Text Placeholder 4"/>
          <p:cNvSpPr>
            <a:spLocks noGrp="1"/>
          </p:cNvSpPr>
          <p:nvPr>
            <p:ph type="body" sz="quarter" idx="10"/>
          </p:nvPr>
        </p:nvSpPr>
        <p:spPr/>
        <p:txBody>
          <a:bodyPr/>
          <a:lstStyle/>
          <a:p>
            <a:r>
              <a:rPr lang="en-US" dirty="0" smtClean="0"/>
              <a:t>Reading Channel Data</a:t>
            </a:r>
            <a:endParaRPr lang="en-US" dirty="0"/>
          </a:p>
        </p:txBody>
      </p:sp>
      <p:sp>
        <p:nvSpPr>
          <p:cNvPr id="7" name="Text Placeholder 6"/>
          <p:cNvSpPr>
            <a:spLocks noGrp="1"/>
          </p:cNvSpPr>
          <p:nvPr>
            <p:ph type="body" sz="quarter" idx="13"/>
          </p:nvPr>
        </p:nvSpPr>
        <p:spPr/>
        <p:txBody>
          <a:bodyPr/>
          <a:lstStyle/>
          <a:p>
            <a:r>
              <a:rPr lang="en-US" dirty="0" smtClean="0"/>
              <a:t>D. Work with Multichannel Text Files with Headers</a:t>
            </a:r>
          </a:p>
          <a:p>
            <a:endParaRPr lang="en-US" dirty="0"/>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40</a:t>
            </a:fld>
            <a:endParaRPr lang="en-US" dirty="0"/>
          </a:p>
        </p:txBody>
      </p:sp>
      <p:pic>
        <p:nvPicPr>
          <p:cNvPr id="6" name="Embedded Image" descr="loc_bd_Using Array Functions to Read Data2.png"/>
          <p:cNvPicPr>
            <a:picLocks noChangeAspect="1"/>
          </p:cNvPicPr>
          <p:nvPr/>
        </p:nvPicPr>
        <p:blipFill>
          <a:blip r:embed="rId4" cstate="print"/>
          <a:stretch>
            <a:fillRect/>
          </a:stretch>
        </p:blipFill>
        <p:spPr>
          <a:xfrm>
            <a:off x="739028" y="1466851"/>
            <a:ext cx="5204572" cy="1206858"/>
          </a:xfrm>
          <a:prstGeom prst="rect">
            <a:avLst/>
          </a:prstGeom>
        </p:spPr>
      </p:pic>
    </p:spTree>
    <p:extLst>
      <p:ext uri="{BB962C8B-B14F-4D97-AF65-F5344CB8AC3E}">
        <p14:creationId xmlns:p14="http://schemas.microsoft.com/office/powerpoint/2010/main" val="8780170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lgn="ctr"/>
            <a:fld id="{F7BDED22-11C7-456A-B829-4ED810F305A6}" type="slidenum">
              <a:rPr lang="en-US" smtClean="0"/>
              <a:pPr algn="ctr"/>
              <a:t>41</a:t>
            </a:fld>
            <a:endParaRPr lang="en-US" dirty="0"/>
          </a:p>
        </p:txBody>
      </p:sp>
      <p:sp>
        <p:nvSpPr>
          <p:cNvPr id="4" name="Text Placeholder 3"/>
          <p:cNvSpPr>
            <a:spLocks noGrp="1"/>
          </p:cNvSpPr>
          <p:nvPr>
            <p:ph type="body" sz="quarter" idx="13"/>
          </p:nvPr>
        </p:nvSpPr>
        <p:spPr/>
        <p:txBody>
          <a:bodyPr/>
          <a:lstStyle/>
          <a:p>
            <a:r>
              <a:rPr lang="en-US" dirty="0" smtClean="0"/>
              <a:t>Create ASCII file headers using a modular design.</a:t>
            </a:r>
          </a:p>
          <a:p>
            <a:endParaRPr lang="en-US" dirty="0"/>
          </a:p>
        </p:txBody>
      </p:sp>
      <p:sp>
        <p:nvSpPr>
          <p:cNvPr id="7" name="Content Placeholder 6"/>
          <p:cNvSpPr>
            <a:spLocks noGrp="1"/>
          </p:cNvSpPr>
          <p:nvPr>
            <p:ph type="body" idx="10"/>
          </p:nvPr>
        </p:nvSpPr>
        <p:spPr/>
        <p:txBody>
          <a:bodyPr/>
          <a:lstStyle/>
          <a:p>
            <a:r>
              <a:rPr lang="en-US" dirty="0" smtClean="0"/>
              <a:t>Exercise 5-2</a:t>
            </a:r>
            <a:endParaRPr lang="en-US" dirty="0"/>
          </a:p>
        </p:txBody>
      </p:sp>
      <p:sp>
        <p:nvSpPr>
          <p:cNvPr id="5" name="Text Placeholder 4"/>
          <p:cNvSpPr>
            <a:spLocks noGrp="1"/>
          </p:cNvSpPr>
          <p:nvPr>
            <p:ph type="body" idx="14"/>
          </p:nvPr>
        </p:nvSpPr>
        <p:spPr/>
        <p:txBody>
          <a:bodyPr/>
          <a:lstStyle/>
          <a:p>
            <a:r>
              <a:rPr lang="en-US" dirty="0" smtClean="0"/>
              <a:t>Write Multiple Channels with Simple Header</a:t>
            </a:r>
            <a:endParaRPr lang="en-US" dirty="0"/>
          </a:p>
        </p:txBody>
      </p:sp>
    </p:spTree>
    <p:extLst>
      <p:ext uri="{BB962C8B-B14F-4D97-AF65-F5344CB8AC3E}">
        <p14:creationId xmlns:p14="http://schemas.microsoft.com/office/powerpoint/2010/main" val="31330483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0"/>
          </p:nvPr>
        </p:nvSpPr>
        <p:spPr/>
        <p:txBody>
          <a:bodyPr/>
          <a:lstStyle/>
          <a:p>
            <a:r>
              <a:rPr lang="en-US" dirty="0" smtClean="0"/>
              <a:t>Exercise 5-2</a:t>
            </a:r>
            <a:endParaRPr lang="en-US" dirty="0"/>
          </a:p>
        </p:txBody>
      </p:sp>
      <p:sp>
        <p:nvSpPr>
          <p:cNvPr id="8" name="Slide Number Placeholder 7"/>
          <p:cNvSpPr>
            <a:spLocks noGrp="1"/>
          </p:cNvSpPr>
          <p:nvPr>
            <p:ph type="sldNum" sz="quarter" idx="12"/>
          </p:nvPr>
        </p:nvSpPr>
        <p:spPr/>
        <p:txBody>
          <a:bodyPr/>
          <a:lstStyle/>
          <a:p>
            <a:pPr algn="ctr"/>
            <a:fld id="{F7BDED22-11C7-456A-B829-4ED810F305A6}" type="slidenum">
              <a:rPr lang="en-US" smtClean="0"/>
              <a:pPr algn="ctr"/>
              <a:t>42</a:t>
            </a:fld>
            <a:endParaRPr lang="en-US" dirty="0"/>
          </a:p>
        </p:txBody>
      </p:sp>
      <p:sp>
        <p:nvSpPr>
          <p:cNvPr id="6" name="Text Placeholder 5"/>
          <p:cNvSpPr>
            <a:spLocks noGrp="1"/>
          </p:cNvSpPr>
          <p:nvPr>
            <p:ph type="body" sz="quarter" idx="13"/>
          </p:nvPr>
        </p:nvSpPr>
        <p:spPr/>
        <p:txBody>
          <a:bodyPr/>
          <a:lstStyle/>
          <a:p>
            <a:pPr marL="0" indent="0"/>
            <a:r>
              <a:rPr lang="en-US" dirty="0" smtClean="0"/>
              <a:t>When reading the data back into LabVIEW, what function did you use to skip over the header information?</a:t>
            </a:r>
          </a:p>
          <a:p>
            <a:endParaRPr lang="en-US" dirty="0"/>
          </a:p>
        </p:txBody>
      </p:sp>
      <p:sp>
        <p:nvSpPr>
          <p:cNvPr id="7" name="Text Placeholder 6"/>
          <p:cNvSpPr>
            <a:spLocks noGrp="1"/>
          </p:cNvSpPr>
          <p:nvPr>
            <p:ph type="body" idx="14"/>
          </p:nvPr>
        </p:nvSpPr>
        <p:spPr/>
        <p:txBody>
          <a:bodyPr/>
          <a:lstStyle/>
          <a:p>
            <a:r>
              <a:rPr lang="en-US" dirty="0" smtClean="0"/>
              <a:t>Write Multiple Channels with Simple Header</a:t>
            </a:r>
            <a:endParaRPr lang="en-US" dirty="0"/>
          </a:p>
        </p:txBody>
      </p:sp>
      <p:sp>
        <p:nvSpPr>
          <p:cNvPr id="4" name="Title 3"/>
          <p:cNvSpPr>
            <a:spLocks noGrp="1"/>
          </p:cNvSpPr>
          <p:nvPr>
            <p:ph type="title" idx="4294967295"/>
          </p:nvPr>
        </p:nvSpPr>
        <p:spPr>
          <a:xfrm>
            <a:off x="0" y="420688"/>
            <a:ext cx="8169275" cy="722312"/>
          </a:xfrm>
        </p:spPr>
        <p:txBody>
          <a:bodyPr>
            <a:normAutofit fontScale="90000"/>
          </a:bodyPr>
          <a:lstStyle/>
          <a:p>
            <a:r>
              <a:rPr lang="en-US" dirty="0" smtClean="0"/>
              <a:t/>
            </a:r>
            <a:br>
              <a:rPr lang="en-US" dirty="0" smtClean="0"/>
            </a:br>
            <a:endParaRPr lang="en-US" dirty="0"/>
          </a:p>
        </p:txBody>
      </p:sp>
    </p:spTree>
    <p:extLst>
      <p:ext uri="{BB962C8B-B14F-4D97-AF65-F5344CB8AC3E}">
        <p14:creationId xmlns:p14="http://schemas.microsoft.com/office/powerpoint/2010/main" val="27888084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4"/>
          </p:nvPr>
        </p:nvSpPr>
        <p:spPr/>
        <p:txBody>
          <a:bodyPr/>
          <a:lstStyle/>
          <a:p>
            <a:r>
              <a:rPr lang="en-US" dirty="0" smtClean="0"/>
              <a:t>Activity 5-1</a:t>
            </a:r>
            <a:endParaRPr lang="en-US" dirty="0"/>
          </a:p>
        </p:txBody>
      </p:sp>
      <p:sp>
        <p:nvSpPr>
          <p:cNvPr id="7" name="Text Placeholder 6"/>
          <p:cNvSpPr>
            <a:spLocks noGrp="1"/>
          </p:cNvSpPr>
          <p:nvPr>
            <p:ph type="body" sz="quarter" idx="15"/>
          </p:nvPr>
        </p:nvSpPr>
        <p:spPr/>
        <p:txBody>
          <a:bodyPr>
            <a:normAutofit lnSpcReduction="10000"/>
          </a:bodyPr>
          <a:lstStyle/>
          <a:p>
            <a:r>
              <a:rPr lang="en-US" dirty="0" smtClean="0"/>
              <a:t>After reading a spreadsheet file, how do you extract information?</a:t>
            </a:r>
          </a:p>
          <a:p>
            <a:r>
              <a:rPr lang="en-US" dirty="0" smtClean="0"/>
              <a:t>How do you find a property value?</a:t>
            </a:r>
          </a:p>
          <a:p>
            <a:r>
              <a:rPr lang="en-US" dirty="0" smtClean="0"/>
              <a:t>How do you read the UUT Serial Number value?</a:t>
            </a:r>
          </a:p>
          <a:p>
            <a:r>
              <a:rPr lang="en-US" dirty="0" smtClean="0"/>
              <a:t>How do you extract channel data for column 1?</a:t>
            </a:r>
          </a:p>
        </p:txBody>
      </p:sp>
      <p:sp>
        <p:nvSpPr>
          <p:cNvPr id="9" name="Slide Number Placeholder 8"/>
          <p:cNvSpPr>
            <a:spLocks noGrp="1"/>
          </p:cNvSpPr>
          <p:nvPr>
            <p:ph type="sldNum" sz="quarter" idx="17"/>
          </p:nvPr>
        </p:nvSpPr>
        <p:spPr/>
        <p:txBody>
          <a:bodyPr/>
          <a:lstStyle/>
          <a:p>
            <a:fld id="{F7BDED22-11C7-456A-B829-4ED810F305A6}" type="slidenum">
              <a:rPr lang="en-US" smtClean="0"/>
              <a:pPr/>
              <a:t>43</a:t>
            </a:fld>
            <a:endParaRPr lang="en-US" dirty="0"/>
          </a:p>
        </p:txBody>
      </p:sp>
      <p:sp>
        <p:nvSpPr>
          <p:cNvPr id="17" name="Text Placeholder 16"/>
          <p:cNvSpPr>
            <a:spLocks noGrp="1"/>
          </p:cNvSpPr>
          <p:nvPr>
            <p:ph type="body" idx="18"/>
          </p:nvPr>
        </p:nvSpPr>
        <p:spPr/>
        <p:txBody>
          <a:bodyPr/>
          <a:lstStyle/>
          <a:p>
            <a:r>
              <a:rPr lang="en-US" dirty="0" smtClean="0"/>
              <a:t>Read Data and Extract Information</a:t>
            </a:r>
          </a:p>
        </p:txBody>
      </p:sp>
      <p:pic>
        <p:nvPicPr>
          <p:cNvPr id="8" name="Embedded Image" descr="loc_fp_Find and Extract Info from 2-D Array.png"/>
          <p:cNvPicPr>
            <a:picLocks noGrp="1" noChangeAspect="1"/>
          </p:cNvPicPr>
          <p:nvPr>
            <p:ph sz="quarter" idx="4294967295"/>
          </p:nvPr>
        </p:nvPicPr>
        <p:blipFill>
          <a:blip r:embed="rId3" cstate="print"/>
          <a:stretch>
            <a:fillRect/>
          </a:stretch>
        </p:blipFill>
        <p:spPr>
          <a:xfrm>
            <a:off x="5561013" y="2933700"/>
            <a:ext cx="3582987" cy="2209800"/>
          </a:xfrm>
          <a:ln>
            <a:solidFill>
              <a:schemeClr val="tx1"/>
            </a:solidFill>
          </a:ln>
        </p:spPr>
      </p:pic>
    </p:spTree>
    <p:extLst>
      <p:ext uri="{BB962C8B-B14F-4D97-AF65-F5344CB8AC3E}">
        <p14:creationId xmlns:p14="http://schemas.microsoft.com/office/powerpoint/2010/main" val="30753974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Given a Property Name, Find the Value</a:t>
            </a:r>
            <a:endParaRPr lang="en-US" dirty="0"/>
          </a:p>
        </p:txBody>
      </p:sp>
      <p:sp>
        <p:nvSpPr>
          <p:cNvPr id="5" name="Text Placeholder 4"/>
          <p:cNvSpPr>
            <a:spLocks noGrp="1"/>
          </p:cNvSpPr>
          <p:nvPr>
            <p:ph type="body" sz="quarter" idx="13"/>
          </p:nvPr>
        </p:nvSpPr>
        <p:spPr/>
        <p:txBody>
          <a:bodyPr/>
          <a:lstStyle/>
          <a:p>
            <a:r>
              <a:rPr lang="en-US" dirty="0" smtClean="0"/>
              <a:t>D. Work with Multichannel Text Files with Headers</a:t>
            </a:r>
          </a:p>
          <a:p>
            <a:endParaRPr lang="en-US" dirty="0"/>
          </a:p>
        </p:txBody>
      </p:sp>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44</a:t>
            </a:fld>
            <a:endParaRPr lang="en-US" dirty="0"/>
          </a:p>
        </p:txBody>
      </p:sp>
      <p:pic>
        <p:nvPicPr>
          <p:cNvPr id="7" name="Embedded Image" descr="loc_bd_Find and Extract Info from 2-D Array.png"/>
          <p:cNvPicPr>
            <a:picLocks noChangeAspect="1"/>
          </p:cNvPicPr>
          <p:nvPr/>
        </p:nvPicPr>
        <p:blipFill>
          <a:blip r:embed="rId3" cstate="print"/>
          <a:stretch>
            <a:fillRect/>
          </a:stretch>
        </p:blipFill>
        <p:spPr>
          <a:xfrm>
            <a:off x="914400" y="1733550"/>
            <a:ext cx="7352412" cy="2057400"/>
          </a:xfrm>
          <a:prstGeom prst="rect">
            <a:avLst/>
          </a:prstGeom>
        </p:spPr>
      </p:pic>
    </p:spTree>
    <p:extLst>
      <p:ext uri="{BB962C8B-B14F-4D97-AF65-F5344CB8AC3E}">
        <p14:creationId xmlns:p14="http://schemas.microsoft.com/office/powerpoint/2010/main" val="20697219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Extracting a Data Channel</a:t>
            </a:r>
            <a:endParaRPr lang="en-US" dirty="0"/>
          </a:p>
        </p:txBody>
      </p:sp>
      <p:sp>
        <p:nvSpPr>
          <p:cNvPr id="5" name="Text Placeholder 4"/>
          <p:cNvSpPr>
            <a:spLocks noGrp="1"/>
          </p:cNvSpPr>
          <p:nvPr>
            <p:ph type="body" sz="quarter" idx="13"/>
          </p:nvPr>
        </p:nvSpPr>
        <p:spPr/>
        <p:txBody>
          <a:bodyPr/>
          <a:lstStyle/>
          <a:p>
            <a:r>
              <a:rPr lang="en-US" dirty="0" smtClean="0"/>
              <a:t>D. Work with Multichannel Text Files with Headers</a:t>
            </a:r>
          </a:p>
          <a:p>
            <a:endParaRPr lang="en-US" dirty="0"/>
          </a:p>
        </p:txBody>
      </p:sp>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45</a:t>
            </a:fld>
            <a:endParaRPr lang="en-US" dirty="0"/>
          </a:p>
        </p:txBody>
      </p:sp>
      <p:pic>
        <p:nvPicPr>
          <p:cNvPr id="7" name="Embedded Image" descr="loc_bd_Extract a single data ch.png"/>
          <p:cNvPicPr>
            <a:picLocks noChangeAspect="1"/>
          </p:cNvPicPr>
          <p:nvPr/>
        </p:nvPicPr>
        <p:blipFill>
          <a:blip r:embed="rId3" cstate="print"/>
          <a:stretch>
            <a:fillRect/>
          </a:stretch>
        </p:blipFill>
        <p:spPr>
          <a:xfrm>
            <a:off x="802821" y="1504950"/>
            <a:ext cx="7835674" cy="2514600"/>
          </a:xfrm>
          <a:prstGeom prst="rect">
            <a:avLst/>
          </a:prstGeom>
        </p:spPr>
      </p:pic>
    </p:spTree>
    <p:extLst>
      <p:ext uri="{BB962C8B-B14F-4D97-AF65-F5344CB8AC3E}">
        <p14:creationId xmlns:p14="http://schemas.microsoft.com/office/powerpoint/2010/main" val="37931119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0"/>
          </p:nvPr>
        </p:nvSpPr>
        <p:spPr/>
        <p:txBody>
          <a:bodyPr/>
          <a:lstStyle/>
          <a:p>
            <a:r>
              <a:rPr lang="en-US" dirty="0" smtClean="0"/>
              <a:t>E. Access TDMS Files in LabVIEW and Excel</a:t>
            </a:r>
            <a:endParaRPr lang="en-US" dirty="0"/>
          </a:p>
        </p:txBody>
      </p:sp>
      <p:sp>
        <p:nvSpPr>
          <p:cNvPr id="6" name="Text Placeholder 5"/>
          <p:cNvSpPr>
            <a:spLocks noGrp="1"/>
          </p:cNvSpPr>
          <p:nvPr>
            <p:ph type="body" idx="12"/>
          </p:nvPr>
        </p:nvSpPr>
        <p:spPr/>
        <p:txBody>
          <a:bodyPr/>
          <a:lstStyle/>
          <a:p>
            <a:r>
              <a:rPr lang="en-US" dirty="0" smtClean="0"/>
              <a:t>Identify TDMS file I/O VIs and functions from the File I/O palette and identify the pros and cons of using them.</a:t>
            </a:r>
          </a:p>
          <a:p>
            <a:endParaRPr lang="en-US" dirty="0"/>
          </a:p>
        </p:txBody>
      </p:sp>
      <p:sp>
        <p:nvSpPr>
          <p:cNvPr id="7" name="Text Placeholder 6"/>
          <p:cNvSpPr>
            <a:spLocks noGrp="1"/>
          </p:cNvSpPr>
          <p:nvPr>
            <p:ph type="body" sz="quarter" idx="15"/>
          </p:nvPr>
        </p:nvSpPr>
        <p:spPr/>
        <p:txBody>
          <a:bodyPr>
            <a:normAutofit lnSpcReduction="10000"/>
          </a:bodyPr>
          <a:lstStyle/>
          <a:p>
            <a:r>
              <a:rPr lang="en-US" dirty="0" smtClean="0"/>
              <a:t>TDMS File Format</a:t>
            </a:r>
          </a:p>
          <a:p>
            <a:r>
              <a:rPr lang="en-US" dirty="0" smtClean="0"/>
              <a:t>Data Hierarchy and Properties</a:t>
            </a:r>
          </a:p>
          <a:p>
            <a:r>
              <a:rPr lang="en-US" dirty="0" smtClean="0"/>
              <a:t>TDMS Functions</a:t>
            </a:r>
          </a:p>
          <a:p>
            <a:r>
              <a:rPr lang="en-US" dirty="0" smtClean="0"/>
              <a:t>File Viewer</a:t>
            </a:r>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46</a:t>
            </a:fld>
            <a:endParaRPr lang="en-US" dirty="0"/>
          </a:p>
        </p:txBody>
      </p:sp>
    </p:spTree>
    <p:extLst>
      <p:ext uri="{BB962C8B-B14F-4D97-AF65-F5344CB8AC3E}">
        <p14:creationId xmlns:p14="http://schemas.microsoft.com/office/powerpoint/2010/main" val="11309518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smtClean="0"/>
              <a:t>TDMS File Format</a:t>
            </a:r>
            <a:endParaRPr lang="en-US" dirty="0"/>
          </a:p>
        </p:txBody>
      </p:sp>
      <p:sp>
        <p:nvSpPr>
          <p:cNvPr id="12" name="Text Placeholder 11"/>
          <p:cNvSpPr>
            <a:spLocks noGrp="1"/>
          </p:cNvSpPr>
          <p:nvPr>
            <p:ph type="body" sz="quarter" idx="13"/>
          </p:nvPr>
        </p:nvSpPr>
        <p:spPr/>
        <p:txBody>
          <a:bodyPr/>
          <a:lstStyle/>
          <a:p>
            <a:r>
              <a:rPr lang="en-US" dirty="0" smtClean="0"/>
              <a:t>E. Access TDMS Files in LabVIEW and Excel </a:t>
            </a:r>
            <a:endParaRPr lang="en-US" dirty="0"/>
          </a:p>
        </p:txBody>
      </p:sp>
      <p:sp>
        <p:nvSpPr>
          <p:cNvPr id="13" name="Slide Number Placeholder 12"/>
          <p:cNvSpPr>
            <a:spLocks noGrp="1"/>
          </p:cNvSpPr>
          <p:nvPr>
            <p:ph type="sldNum" sz="quarter" idx="14"/>
          </p:nvPr>
        </p:nvSpPr>
        <p:spPr/>
        <p:txBody>
          <a:bodyPr/>
          <a:lstStyle/>
          <a:p>
            <a:pPr algn="ctr"/>
            <a:fld id="{F7BDED22-11C7-456A-B829-4ED810F305A6}" type="slidenum">
              <a:rPr lang="en-US" smtClean="0"/>
              <a:pPr algn="ctr"/>
              <a:t>47</a:t>
            </a:fld>
            <a:endParaRPr lang="en-US" dirty="0"/>
          </a:p>
        </p:txBody>
      </p:sp>
      <p:pic>
        <p:nvPicPr>
          <p:cNvPr id="1032" name="Picture 8" descr="noloc_yellow_folder.png"/>
          <p:cNvPicPr>
            <a:picLocks noChangeAspect="1" noChangeArrowheads="1"/>
          </p:cNvPicPr>
          <p:nvPr/>
        </p:nvPicPr>
        <p:blipFill>
          <a:blip r:embed="rId3" cstate="print"/>
          <a:srcRect/>
          <a:stretch>
            <a:fillRect/>
          </a:stretch>
        </p:blipFill>
        <p:spPr bwMode="auto">
          <a:xfrm>
            <a:off x="1447800" y="2857500"/>
            <a:ext cx="2212572" cy="2212572"/>
          </a:xfrm>
          <a:prstGeom prst="rect">
            <a:avLst/>
          </a:prstGeom>
          <a:noFill/>
        </p:spPr>
      </p:pic>
      <p:sp>
        <p:nvSpPr>
          <p:cNvPr id="21" name="Folded Corner 20" descr="noloc_folded page white.png"/>
          <p:cNvSpPr/>
          <p:nvPr/>
        </p:nvSpPr>
        <p:spPr>
          <a:xfrm>
            <a:off x="1600200" y="1257300"/>
            <a:ext cx="1981200" cy="1584198"/>
          </a:xfrm>
          <a:prstGeom prst="foldedCorner">
            <a:avLst>
              <a:gd name="adj" fmla="val 16066"/>
            </a:avLst>
          </a:prstGeom>
          <a:noFill/>
          <a:ln w="571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nchorCtr="0"/>
          <a:lstStyle/>
          <a:p>
            <a:pPr algn="l">
              <a:buFont typeface="Arial" pitchFamily="34" charset="0"/>
              <a:buChar char="•"/>
            </a:pPr>
            <a:r>
              <a:rPr lang="en-US" sz="1600" dirty="0" smtClean="0">
                <a:solidFill>
                  <a:schemeClr val="tx1">
                    <a:lumMod val="50000"/>
                    <a:lumOff val="50000"/>
                  </a:schemeClr>
                </a:solidFill>
              </a:rPr>
              <a:t>Properties</a:t>
            </a:r>
            <a:endParaRPr lang="en-US" sz="1200" dirty="0" smtClean="0">
              <a:solidFill>
                <a:schemeClr val="tx1">
                  <a:lumMod val="50000"/>
                  <a:lumOff val="50000"/>
                </a:schemeClr>
              </a:solidFill>
            </a:endParaRPr>
          </a:p>
          <a:p>
            <a:pPr algn="l">
              <a:buFont typeface="Arial" pitchFamily="34" charset="0"/>
              <a:buChar char="•"/>
            </a:pPr>
            <a:r>
              <a:rPr lang="en-US" sz="1600" dirty="0" smtClean="0">
                <a:solidFill>
                  <a:schemeClr val="tx1">
                    <a:lumMod val="50000"/>
                    <a:lumOff val="50000"/>
                  </a:schemeClr>
                </a:solidFill>
              </a:rPr>
              <a:t>Raw data</a:t>
            </a:r>
            <a:endParaRPr lang="en-US" sz="1600" dirty="0">
              <a:solidFill>
                <a:schemeClr val="tx1">
                  <a:lumMod val="50000"/>
                  <a:lumOff val="50000"/>
                </a:schemeClr>
              </a:solidFill>
            </a:endParaRPr>
          </a:p>
        </p:txBody>
      </p:sp>
      <p:sp>
        <p:nvSpPr>
          <p:cNvPr id="22" name="Folded Corner 21" descr="noloc_folded page white.png"/>
          <p:cNvSpPr/>
          <p:nvPr/>
        </p:nvSpPr>
        <p:spPr>
          <a:xfrm>
            <a:off x="5257800" y="1257300"/>
            <a:ext cx="1981200" cy="1584198"/>
          </a:xfrm>
          <a:prstGeom prst="foldedCorner">
            <a:avLst/>
          </a:prstGeom>
          <a:noFill/>
          <a:ln w="57150">
            <a:solidFill>
              <a:schemeClr val="bg1">
                <a:lumMod val="65000"/>
              </a:schemeClr>
            </a:solidFill>
          </a:ln>
        </p:spPr>
        <p:style>
          <a:lnRef idx="2">
            <a:schemeClr val="accent5"/>
          </a:lnRef>
          <a:fillRef idx="1">
            <a:schemeClr val="lt1"/>
          </a:fillRef>
          <a:effectRef idx="0">
            <a:schemeClr val="accent5"/>
          </a:effectRef>
          <a:fontRef idx="minor">
            <a:schemeClr val="dk1"/>
          </a:fontRef>
        </p:style>
        <p:txBody>
          <a:bodyPr rtlCol="0" anchor="t" anchorCtr="0"/>
          <a:lstStyle/>
          <a:p>
            <a:pPr algn="l">
              <a:buFont typeface="Arial" pitchFamily="34" charset="0"/>
              <a:buChar char="•"/>
            </a:pPr>
            <a:r>
              <a:rPr lang="en-US" sz="1600" dirty="0" smtClean="0">
                <a:solidFill>
                  <a:schemeClr val="tx1">
                    <a:lumMod val="50000"/>
                    <a:lumOff val="50000"/>
                  </a:schemeClr>
                </a:solidFill>
              </a:rPr>
              <a:t>Attributes</a:t>
            </a:r>
          </a:p>
          <a:p>
            <a:pPr marL="119063" indent="-119063" algn="l">
              <a:buFont typeface="Arial" pitchFamily="34" charset="0"/>
              <a:buChar char="•"/>
            </a:pPr>
            <a:r>
              <a:rPr lang="en-US" sz="1600" dirty="0" smtClean="0">
                <a:solidFill>
                  <a:schemeClr val="tx1">
                    <a:lumMod val="50000"/>
                    <a:lumOff val="50000"/>
                  </a:schemeClr>
                </a:solidFill>
              </a:rPr>
              <a:t>Pointers to data</a:t>
            </a:r>
            <a:endParaRPr lang="en-US" sz="1600" dirty="0">
              <a:solidFill>
                <a:schemeClr val="tx1">
                  <a:lumMod val="50000"/>
                  <a:lumOff val="50000"/>
                </a:schemeClr>
              </a:solidFill>
            </a:endParaRPr>
          </a:p>
        </p:txBody>
      </p:sp>
      <p:pic>
        <p:nvPicPr>
          <p:cNvPr id="23" name="Picture 8" descr="noloc_yellow_folder.png"/>
          <p:cNvPicPr>
            <a:picLocks noChangeAspect="1" noChangeArrowheads="1"/>
          </p:cNvPicPr>
          <p:nvPr/>
        </p:nvPicPr>
        <p:blipFill>
          <a:blip r:embed="rId3" cstate="print"/>
          <a:srcRect/>
          <a:stretch>
            <a:fillRect/>
          </a:stretch>
        </p:blipFill>
        <p:spPr bwMode="auto">
          <a:xfrm>
            <a:off x="5105400" y="2857500"/>
            <a:ext cx="2212572" cy="2212572"/>
          </a:xfrm>
          <a:prstGeom prst="rect">
            <a:avLst/>
          </a:prstGeom>
          <a:noFill/>
        </p:spPr>
      </p:pic>
      <p:sp>
        <p:nvSpPr>
          <p:cNvPr id="24" name="TextBox 23"/>
          <p:cNvSpPr txBox="1"/>
          <p:nvPr/>
        </p:nvSpPr>
        <p:spPr>
          <a:xfrm>
            <a:off x="1219200" y="4229101"/>
            <a:ext cx="2743200" cy="461665"/>
          </a:xfrm>
          <a:prstGeom prst="rect">
            <a:avLst/>
          </a:prstGeom>
          <a:noFill/>
        </p:spPr>
        <p:txBody>
          <a:bodyPr wrap="square" rtlCol="0">
            <a:spAutoFit/>
          </a:bodyPr>
          <a:lstStyle/>
          <a:p>
            <a:r>
              <a:rPr lang="en-US" dirty="0" smtClean="0">
                <a:solidFill>
                  <a:schemeClr val="tx1">
                    <a:lumMod val="50000"/>
                    <a:lumOff val="50000"/>
                  </a:schemeClr>
                </a:solidFill>
              </a:rPr>
              <a:t>.tdms</a:t>
            </a:r>
            <a:endParaRPr lang="en-US" dirty="0">
              <a:solidFill>
                <a:schemeClr val="tx1">
                  <a:lumMod val="50000"/>
                  <a:lumOff val="50000"/>
                </a:schemeClr>
              </a:solidFill>
            </a:endParaRPr>
          </a:p>
        </p:txBody>
      </p:sp>
      <p:sp>
        <p:nvSpPr>
          <p:cNvPr id="25" name="TextBox 24"/>
          <p:cNvSpPr txBox="1"/>
          <p:nvPr/>
        </p:nvSpPr>
        <p:spPr>
          <a:xfrm>
            <a:off x="4800600" y="4225753"/>
            <a:ext cx="2743200" cy="461665"/>
          </a:xfrm>
          <a:prstGeom prst="rect">
            <a:avLst/>
          </a:prstGeom>
          <a:noFill/>
        </p:spPr>
        <p:txBody>
          <a:bodyPr wrap="square" rtlCol="0">
            <a:spAutoFit/>
          </a:bodyPr>
          <a:lstStyle/>
          <a:p>
            <a:r>
              <a:rPr lang="en-US" dirty="0" smtClean="0">
                <a:solidFill>
                  <a:schemeClr val="tx1">
                    <a:lumMod val="50000"/>
                    <a:lumOff val="50000"/>
                  </a:schemeClr>
                </a:solidFill>
              </a:rPr>
              <a:t>.tdms_index</a:t>
            </a:r>
            <a:endParaRPr lang="en-US" dirty="0">
              <a:solidFill>
                <a:schemeClr val="tx1">
                  <a:lumMod val="50000"/>
                  <a:lumOff val="50000"/>
                </a:schemeClr>
              </a:solidFill>
            </a:endParaRPr>
          </a:p>
        </p:txBody>
      </p:sp>
    </p:spTree>
    <p:extLst>
      <p:ext uri="{BB962C8B-B14F-4D97-AF65-F5344CB8AC3E}">
        <p14:creationId xmlns:p14="http://schemas.microsoft.com/office/powerpoint/2010/main" val="10762610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38"/>
          <p:cNvSpPr>
            <a:spLocks noGrp="1"/>
          </p:cNvSpPr>
          <p:nvPr>
            <p:ph type="body" sz="quarter" idx="10"/>
          </p:nvPr>
        </p:nvSpPr>
        <p:spPr>
          <a:xfrm>
            <a:off x="475488" y="514350"/>
            <a:ext cx="8516112" cy="1200150"/>
          </a:xfrm>
        </p:spPr>
        <p:txBody>
          <a:bodyPr/>
          <a:lstStyle/>
          <a:p>
            <a:r>
              <a:rPr lang="en-US" dirty="0" smtClean="0"/>
              <a:t>TDMS Files—Data Hierarchy and Properties</a:t>
            </a:r>
            <a:endParaRPr lang="en-US" dirty="0"/>
          </a:p>
        </p:txBody>
      </p:sp>
      <p:sp>
        <p:nvSpPr>
          <p:cNvPr id="44" name="Text Placeholder 43"/>
          <p:cNvSpPr>
            <a:spLocks noGrp="1"/>
          </p:cNvSpPr>
          <p:nvPr>
            <p:ph type="body" sz="quarter" idx="13"/>
          </p:nvPr>
        </p:nvSpPr>
        <p:spPr/>
        <p:txBody>
          <a:bodyPr/>
          <a:lstStyle/>
          <a:p>
            <a:r>
              <a:rPr lang="en-US" dirty="0" smtClean="0"/>
              <a:t>E. TDMS Files—Data Hierarchy and Properties</a:t>
            </a:r>
            <a:endParaRPr lang="en-US" dirty="0"/>
          </a:p>
        </p:txBody>
      </p:sp>
      <p:sp>
        <p:nvSpPr>
          <p:cNvPr id="47" name="Slide Number Placeholder 46"/>
          <p:cNvSpPr>
            <a:spLocks noGrp="1"/>
          </p:cNvSpPr>
          <p:nvPr>
            <p:ph type="sldNum" sz="quarter" idx="14"/>
          </p:nvPr>
        </p:nvSpPr>
        <p:spPr/>
        <p:txBody>
          <a:bodyPr/>
          <a:lstStyle/>
          <a:p>
            <a:pPr algn="ctr"/>
            <a:fld id="{F7BDED22-11C7-456A-B829-4ED810F305A6}" type="slidenum">
              <a:rPr lang="en-US" smtClean="0"/>
              <a:pPr algn="ctr"/>
              <a:t>48</a:t>
            </a:fld>
            <a:endParaRPr lang="en-US" dirty="0"/>
          </a:p>
        </p:txBody>
      </p:sp>
      <p:pic>
        <p:nvPicPr>
          <p:cNvPr id="40" name="Content Placeholder 39" descr="noloc_folded page_gray.png"/>
          <p:cNvPicPr>
            <a:picLocks noGrp="1" noChangeAspect="1"/>
          </p:cNvPicPr>
          <p:nvPr>
            <p:ph idx="4294967295"/>
          </p:nvPr>
        </p:nvPicPr>
        <p:blipFill>
          <a:blip r:embed="rId3" cstate="print">
            <a:lum bright="1000" contrast="-14000"/>
          </a:blip>
          <a:stretch>
            <a:fillRect/>
          </a:stretch>
        </p:blipFill>
        <p:spPr>
          <a:xfrm>
            <a:off x="990600" y="1200150"/>
            <a:ext cx="3683000" cy="3829050"/>
          </a:xfrm>
        </p:spPr>
      </p:pic>
      <p:sp>
        <p:nvSpPr>
          <p:cNvPr id="16" name="Rounded Rectangle 15"/>
          <p:cNvSpPr/>
          <p:nvPr/>
        </p:nvSpPr>
        <p:spPr>
          <a:xfrm>
            <a:off x="6400800" y="1685759"/>
            <a:ext cx="1981200" cy="914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Arial" pitchFamily="34" charset="0"/>
              <a:buChar char="•"/>
            </a:pPr>
            <a:r>
              <a:rPr lang="en-US" sz="1600" b="0" dirty="0" smtClean="0">
                <a:solidFill>
                  <a:schemeClr val="tx1"/>
                </a:solidFill>
              </a:rPr>
              <a:t> </a:t>
            </a:r>
            <a:r>
              <a:rPr lang="en-US" sz="1400" b="0" dirty="0" smtClean="0">
                <a:solidFill>
                  <a:schemeClr val="tx1"/>
                </a:solidFill>
              </a:rPr>
              <a:t>Description</a:t>
            </a:r>
          </a:p>
          <a:p>
            <a:pPr algn="l">
              <a:buFont typeface="Arial" pitchFamily="34" charset="0"/>
              <a:buChar char="•"/>
            </a:pPr>
            <a:r>
              <a:rPr lang="en-US" sz="1400" b="0" dirty="0" smtClean="0">
                <a:solidFill>
                  <a:schemeClr val="tx1"/>
                </a:solidFill>
              </a:rPr>
              <a:t> Title</a:t>
            </a:r>
          </a:p>
          <a:p>
            <a:pPr algn="l">
              <a:buFont typeface="Arial" pitchFamily="34" charset="0"/>
              <a:buChar char="•"/>
            </a:pPr>
            <a:r>
              <a:rPr lang="en-US" sz="1400" b="0" dirty="0" smtClean="0">
                <a:solidFill>
                  <a:schemeClr val="tx1"/>
                </a:solidFill>
              </a:rPr>
              <a:t> Author</a:t>
            </a:r>
          </a:p>
          <a:p>
            <a:pPr algn="l">
              <a:buFont typeface="Arial" pitchFamily="34" charset="0"/>
              <a:buChar char="•"/>
            </a:pPr>
            <a:r>
              <a:rPr lang="en-US" sz="1400" b="0" dirty="0" smtClean="0">
                <a:solidFill>
                  <a:schemeClr val="tx1"/>
                </a:solidFill>
              </a:rPr>
              <a:t> …etc.</a:t>
            </a:r>
            <a:endParaRPr lang="en-US" sz="1400" b="0" dirty="0">
              <a:solidFill>
                <a:schemeClr val="tx1"/>
              </a:solidFill>
            </a:endParaRPr>
          </a:p>
        </p:txBody>
      </p:sp>
      <p:cxnSp>
        <p:nvCxnSpPr>
          <p:cNvPr id="22" name="Straight Arrow Connector 21"/>
          <p:cNvCxnSpPr>
            <a:endCxn id="16" idx="1"/>
          </p:cNvCxnSpPr>
          <p:nvPr/>
        </p:nvCxnSpPr>
        <p:spPr>
          <a:xfrm>
            <a:off x="2971800" y="2140827"/>
            <a:ext cx="3429000" cy="21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6400800" y="3686009"/>
            <a:ext cx="1981200" cy="120015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Arial" pitchFamily="34" charset="0"/>
              <a:buChar char="•"/>
            </a:pPr>
            <a:r>
              <a:rPr lang="en-US" sz="1600" b="0" dirty="0" smtClean="0">
                <a:solidFill>
                  <a:schemeClr val="tx1"/>
                </a:solidFill>
              </a:rPr>
              <a:t> </a:t>
            </a:r>
            <a:r>
              <a:rPr lang="en-US" sz="1400" b="0" dirty="0" smtClean="0">
                <a:solidFill>
                  <a:schemeClr val="tx1"/>
                </a:solidFill>
              </a:rPr>
              <a:t>Name</a:t>
            </a:r>
          </a:p>
          <a:p>
            <a:pPr algn="l">
              <a:buFont typeface="Arial" pitchFamily="34" charset="0"/>
              <a:buChar char="•"/>
            </a:pPr>
            <a:r>
              <a:rPr lang="en-US" sz="1400" b="0" dirty="0" smtClean="0">
                <a:solidFill>
                  <a:schemeClr val="tx1"/>
                </a:solidFill>
              </a:rPr>
              <a:t> Comment</a:t>
            </a:r>
          </a:p>
          <a:p>
            <a:pPr algn="l">
              <a:buFont typeface="Arial" pitchFamily="34" charset="0"/>
              <a:buChar char="•"/>
            </a:pPr>
            <a:r>
              <a:rPr lang="en-US" sz="1400" b="0" dirty="0" smtClean="0">
                <a:solidFill>
                  <a:schemeClr val="tx1"/>
                </a:solidFill>
              </a:rPr>
              <a:t> Unit</a:t>
            </a:r>
          </a:p>
          <a:p>
            <a:pPr algn="l">
              <a:buFont typeface="Arial" pitchFamily="34" charset="0"/>
              <a:buChar char="•"/>
            </a:pPr>
            <a:r>
              <a:rPr lang="en-US" sz="1400" b="0" dirty="0" smtClean="0">
                <a:solidFill>
                  <a:schemeClr val="tx1"/>
                </a:solidFill>
              </a:rPr>
              <a:t> Sensor Info</a:t>
            </a:r>
          </a:p>
          <a:p>
            <a:pPr algn="l">
              <a:buFont typeface="Arial" pitchFamily="34" charset="0"/>
              <a:buChar char="•"/>
            </a:pPr>
            <a:r>
              <a:rPr lang="en-US" sz="1400" b="0" dirty="0" smtClean="0">
                <a:solidFill>
                  <a:schemeClr val="tx1"/>
                </a:solidFill>
              </a:rPr>
              <a:t> …etc.</a:t>
            </a:r>
            <a:endParaRPr lang="en-US" sz="1400" b="0" dirty="0">
              <a:solidFill>
                <a:schemeClr val="tx1"/>
              </a:solidFill>
            </a:endParaRPr>
          </a:p>
        </p:txBody>
      </p:sp>
      <p:cxnSp>
        <p:nvCxnSpPr>
          <p:cNvPr id="23" name="Straight Arrow Connector 22"/>
          <p:cNvCxnSpPr/>
          <p:nvPr/>
        </p:nvCxnSpPr>
        <p:spPr>
          <a:xfrm>
            <a:off x="3464256" y="3155025"/>
            <a:ext cx="2944504" cy="21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6400800" y="2704223"/>
            <a:ext cx="1981200" cy="914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Arial" pitchFamily="34" charset="0"/>
              <a:buChar char="•"/>
            </a:pPr>
            <a:r>
              <a:rPr lang="en-US" sz="1600" b="0" dirty="0" smtClean="0">
                <a:solidFill>
                  <a:schemeClr val="tx1"/>
                </a:solidFill>
              </a:rPr>
              <a:t> </a:t>
            </a:r>
            <a:r>
              <a:rPr lang="en-US" sz="1400" b="0" dirty="0" smtClean="0">
                <a:solidFill>
                  <a:schemeClr val="tx1"/>
                </a:solidFill>
              </a:rPr>
              <a:t>UUT</a:t>
            </a:r>
          </a:p>
          <a:p>
            <a:pPr algn="l">
              <a:buFont typeface="Arial" pitchFamily="34" charset="0"/>
              <a:buChar char="•"/>
            </a:pPr>
            <a:r>
              <a:rPr lang="en-US" sz="1400" b="0" dirty="0" smtClean="0">
                <a:solidFill>
                  <a:schemeClr val="tx1"/>
                </a:solidFill>
              </a:rPr>
              <a:t> Procedure</a:t>
            </a:r>
          </a:p>
          <a:p>
            <a:pPr algn="l">
              <a:buFont typeface="Arial" pitchFamily="34" charset="0"/>
              <a:buChar char="•"/>
            </a:pPr>
            <a:r>
              <a:rPr lang="en-US" sz="1400" b="0" dirty="0" smtClean="0">
                <a:solidFill>
                  <a:schemeClr val="tx1"/>
                </a:solidFill>
              </a:rPr>
              <a:t> Test Fixture</a:t>
            </a:r>
          </a:p>
          <a:p>
            <a:pPr algn="l">
              <a:buFont typeface="Arial" pitchFamily="34" charset="0"/>
              <a:buChar char="•"/>
            </a:pPr>
            <a:r>
              <a:rPr lang="en-US" sz="1400" b="0" dirty="0" smtClean="0">
                <a:solidFill>
                  <a:schemeClr val="tx1"/>
                </a:solidFill>
              </a:rPr>
              <a:t> …etc.</a:t>
            </a:r>
            <a:endParaRPr lang="en-US" sz="1400" b="0" dirty="0">
              <a:solidFill>
                <a:schemeClr val="tx1"/>
              </a:solidFill>
            </a:endParaRPr>
          </a:p>
        </p:txBody>
      </p:sp>
      <p:cxnSp>
        <p:nvCxnSpPr>
          <p:cNvPr id="38" name="Straight Arrow Connector 37"/>
          <p:cNvCxnSpPr/>
          <p:nvPr/>
        </p:nvCxnSpPr>
        <p:spPr>
          <a:xfrm>
            <a:off x="3456296" y="4371810"/>
            <a:ext cx="2944504" cy="21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00200" y="1904123"/>
            <a:ext cx="0" cy="914400"/>
          </a:xfrm>
          <a:prstGeom prst="line">
            <a:avLst/>
          </a:prstGeom>
          <a:ln w="508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209800" y="2891879"/>
            <a:ext cx="0" cy="1143000"/>
          </a:xfrm>
          <a:prstGeom prst="line">
            <a:avLst/>
          </a:prstGeom>
          <a:ln w="508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743200" y="3998201"/>
            <a:ext cx="0" cy="628650"/>
          </a:xfrm>
          <a:prstGeom prst="line">
            <a:avLst/>
          </a:prstGeom>
          <a:ln w="508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1371600" y="1608137"/>
            <a:ext cx="1828800" cy="3429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smtClean="0"/>
              <a:t>Data Set (File)</a:t>
            </a:r>
            <a:endParaRPr lang="en-US" sz="1600" b="0" dirty="0"/>
          </a:p>
        </p:txBody>
      </p:sp>
      <p:cxnSp>
        <p:nvCxnSpPr>
          <p:cNvPr id="51" name="Straight Connector 50"/>
          <p:cNvCxnSpPr/>
          <p:nvPr/>
        </p:nvCxnSpPr>
        <p:spPr>
          <a:xfrm>
            <a:off x="1577926" y="2818523"/>
            <a:ext cx="457200" cy="0"/>
          </a:xfrm>
          <a:prstGeom prst="line">
            <a:avLst/>
          </a:prstGeom>
          <a:ln w="508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600200" y="2418473"/>
            <a:ext cx="457200" cy="0"/>
          </a:xfrm>
          <a:prstGeom prst="line">
            <a:avLst/>
          </a:prstGeom>
          <a:ln w="508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1981200" y="2320379"/>
            <a:ext cx="1143000" cy="17145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2700">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0" dirty="0" smtClean="0">
                <a:solidFill>
                  <a:schemeClr val="tx1"/>
                </a:solidFill>
              </a:rPr>
              <a:t>Property </a:t>
            </a:r>
            <a:r>
              <a:rPr lang="en-US" sz="1400" b="0" i="1" dirty="0" smtClean="0">
                <a:solidFill>
                  <a:schemeClr val="tx1"/>
                </a:solidFill>
              </a:rPr>
              <a:t>n</a:t>
            </a:r>
            <a:endParaRPr lang="en-US" sz="1400" b="0" i="1" dirty="0">
              <a:solidFill>
                <a:schemeClr val="tx1"/>
              </a:solidFill>
            </a:endParaRPr>
          </a:p>
        </p:txBody>
      </p:sp>
      <p:cxnSp>
        <p:nvCxnSpPr>
          <p:cNvPr id="55" name="Straight Connector 54"/>
          <p:cNvCxnSpPr/>
          <p:nvPr/>
        </p:nvCxnSpPr>
        <p:spPr>
          <a:xfrm>
            <a:off x="1600200" y="2148929"/>
            <a:ext cx="457200" cy="0"/>
          </a:xfrm>
          <a:prstGeom prst="line">
            <a:avLst/>
          </a:prstGeom>
          <a:ln w="508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1981200" y="2055101"/>
            <a:ext cx="1143000" cy="17145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2700">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0" dirty="0" smtClean="0">
                <a:solidFill>
                  <a:schemeClr val="tx1"/>
                </a:solidFill>
              </a:rPr>
              <a:t>Property 1</a:t>
            </a:r>
            <a:endParaRPr lang="en-US" sz="1400" b="0" dirty="0">
              <a:solidFill>
                <a:schemeClr val="tx1"/>
              </a:solidFill>
            </a:endParaRPr>
          </a:p>
        </p:txBody>
      </p:sp>
      <p:cxnSp>
        <p:nvCxnSpPr>
          <p:cNvPr id="56" name="Straight Connector 55"/>
          <p:cNvCxnSpPr/>
          <p:nvPr/>
        </p:nvCxnSpPr>
        <p:spPr>
          <a:xfrm>
            <a:off x="2209800" y="3140951"/>
            <a:ext cx="457200" cy="0"/>
          </a:xfrm>
          <a:prstGeom prst="line">
            <a:avLst/>
          </a:prstGeom>
          <a:ln w="508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250744" y="3390023"/>
            <a:ext cx="457200" cy="0"/>
          </a:xfrm>
          <a:prstGeom prst="line">
            <a:avLst/>
          </a:prstGeom>
          <a:ln w="508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209800" y="3655301"/>
            <a:ext cx="457200" cy="0"/>
          </a:xfrm>
          <a:prstGeom prst="line">
            <a:avLst/>
          </a:prstGeom>
          <a:ln w="508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209800" y="4014906"/>
            <a:ext cx="457200" cy="0"/>
          </a:xfrm>
          <a:prstGeom prst="line">
            <a:avLst/>
          </a:prstGeom>
          <a:ln w="508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43200" y="4351337"/>
            <a:ext cx="457200" cy="0"/>
          </a:xfrm>
          <a:prstGeom prst="line">
            <a:avLst/>
          </a:prstGeom>
          <a:ln w="508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717322" y="4616615"/>
            <a:ext cx="457200" cy="0"/>
          </a:xfrm>
          <a:prstGeom prst="line">
            <a:avLst/>
          </a:prstGeom>
          <a:ln w="508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514600" y="3036887"/>
            <a:ext cx="1143000" cy="17145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2700">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0" dirty="0" smtClean="0">
                <a:solidFill>
                  <a:schemeClr val="tx1"/>
                </a:solidFill>
              </a:rPr>
              <a:t>Property 1</a:t>
            </a:r>
            <a:endParaRPr lang="en-US" sz="1400" b="0" dirty="0">
              <a:solidFill>
                <a:schemeClr val="tx1"/>
              </a:solidFill>
            </a:endParaRPr>
          </a:p>
        </p:txBody>
      </p:sp>
      <p:sp>
        <p:nvSpPr>
          <p:cNvPr id="34" name="Rounded Rectangle 33"/>
          <p:cNvSpPr/>
          <p:nvPr/>
        </p:nvSpPr>
        <p:spPr>
          <a:xfrm>
            <a:off x="2514600" y="3294062"/>
            <a:ext cx="1143000" cy="17145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2700">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0" dirty="0" smtClean="0">
                <a:solidFill>
                  <a:schemeClr val="tx1"/>
                </a:solidFill>
              </a:rPr>
              <a:t>Property 2</a:t>
            </a:r>
            <a:endParaRPr lang="en-US" sz="1400" b="0" dirty="0">
              <a:solidFill>
                <a:schemeClr val="tx1"/>
              </a:solidFill>
            </a:endParaRPr>
          </a:p>
        </p:txBody>
      </p:sp>
      <p:sp>
        <p:nvSpPr>
          <p:cNvPr id="35" name="Rounded Rectangle 34"/>
          <p:cNvSpPr/>
          <p:nvPr/>
        </p:nvSpPr>
        <p:spPr>
          <a:xfrm>
            <a:off x="2514600" y="3551237"/>
            <a:ext cx="1143000" cy="17145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2700">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0" dirty="0" smtClean="0">
                <a:solidFill>
                  <a:schemeClr val="tx1"/>
                </a:solidFill>
              </a:rPr>
              <a:t>Property </a:t>
            </a:r>
            <a:r>
              <a:rPr lang="en-US" sz="1400" b="0" i="1" dirty="0" smtClean="0">
                <a:solidFill>
                  <a:schemeClr val="tx1"/>
                </a:solidFill>
              </a:rPr>
              <a:t>n</a:t>
            </a:r>
            <a:endParaRPr lang="en-US" sz="1400" b="0" i="1" dirty="0">
              <a:solidFill>
                <a:schemeClr val="tx1"/>
              </a:solidFill>
            </a:endParaRPr>
          </a:p>
        </p:txBody>
      </p:sp>
      <p:sp>
        <p:nvSpPr>
          <p:cNvPr id="37" name="Rounded Rectangle 36"/>
          <p:cNvSpPr/>
          <p:nvPr/>
        </p:nvSpPr>
        <p:spPr>
          <a:xfrm>
            <a:off x="3048000" y="4512551"/>
            <a:ext cx="1143000" cy="17145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2700">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0" dirty="0" smtClean="0">
                <a:solidFill>
                  <a:schemeClr val="tx1"/>
                </a:solidFill>
              </a:rPr>
              <a:t>Property </a:t>
            </a:r>
            <a:r>
              <a:rPr lang="en-US" sz="1400" b="0" i="1" dirty="0" smtClean="0">
                <a:solidFill>
                  <a:schemeClr val="tx1"/>
                </a:solidFill>
              </a:rPr>
              <a:t>n</a:t>
            </a:r>
            <a:endParaRPr lang="en-US" sz="1400" b="0" i="1" dirty="0">
              <a:solidFill>
                <a:schemeClr val="tx1"/>
              </a:solidFill>
            </a:endParaRPr>
          </a:p>
        </p:txBody>
      </p:sp>
      <p:sp>
        <p:nvSpPr>
          <p:cNvPr id="36" name="Rounded Rectangle 35"/>
          <p:cNvSpPr/>
          <p:nvPr/>
        </p:nvSpPr>
        <p:spPr>
          <a:xfrm>
            <a:off x="3048000" y="4257509"/>
            <a:ext cx="1143000" cy="17145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2700">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0" dirty="0" smtClean="0">
                <a:solidFill>
                  <a:schemeClr val="tx1"/>
                </a:solidFill>
              </a:rPr>
              <a:t>Property 1</a:t>
            </a:r>
            <a:endParaRPr lang="en-US" sz="1400" b="0" dirty="0">
              <a:solidFill>
                <a:schemeClr val="tx1"/>
              </a:solidFill>
            </a:endParaRPr>
          </a:p>
        </p:txBody>
      </p:sp>
      <p:sp>
        <p:nvSpPr>
          <p:cNvPr id="7" name="Rounded Rectangle 6"/>
          <p:cNvSpPr/>
          <p:nvPr/>
        </p:nvSpPr>
        <p:spPr>
          <a:xfrm>
            <a:off x="2514600" y="3847223"/>
            <a:ext cx="1828800" cy="3429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smtClean="0"/>
              <a:t>Channel(s)</a:t>
            </a:r>
            <a:endParaRPr lang="en-US" sz="1600" b="0" dirty="0"/>
          </a:p>
        </p:txBody>
      </p:sp>
      <p:cxnSp>
        <p:nvCxnSpPr>
          <p:cNvPr id="63" name="Straight Connector 62"/>
          <p:cNvCxnSpPr/>
          <p:nvPr/>
        </p:nvCxnSpPr>
        <p:spPr>
          <a:xfrm>
            <a:off x="1828800" y="2179637"/>
            <a:ext cx="0" cy="228600"/>
          </a:xfrm>
          <a:prstGeom prst="line">
            <a:avLst/>
          </a:prstGeom>
          <a:ln w="50800" cap="flat" cmpd="sng">
            <a:prstDash val="sysDot"/>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370826" y="3151187"/>
            <a:ext cx="0" cy="514350"/>
          </a:xfrm>
          <a:prstGeom prst="line">
            <a:avLst/>
          </a:prstGeom>
          <a:ln w="50800" cap="flat" cmpd="sng">
            <a:prstDash val="sysDot"/>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928670" y="4382045"/>
            <a:ext cx="0" cy="228600"/>
          </a:xfrm>
          <a:prstGeom prst="line">
            <a:avLst/>
          </a:prstGeom>
          <a:ln w="50800" cap="flat" cmpd="sng">
            <a:prstDash val="sysDot"/>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1981200" y="2636837"/>
            <a:ext cx="1828800" cy="3429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smtClean="0"/>
              <a:t>Channel Group(s)</a:t>
            </a:r>
            <a:endParaRPr lang="en-US" sz="1600" b="0" dirty="0"/>
          </a:p>
        </p:txBody>
      </p:sp>
    </p:spTree>
    <p:extLst>
      <p:ext uri="{BB962C8B-B14F-4D97-AF65-F5344CB8AC3E}">
        <p14:creationId xmlns:p14="http://schemas.microsoft.com/office/powerpoint/2010/main" val="1681526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TDMS Functions</a:t>
            </a:r>
            <a:endParaRPr lang="en-US" dirty="0"/>
          </a:p>
        </p:txBody>
      </p:sp>
      <p:sp>
        <p:nvSpPr>
          <p:cNvPr id="7" name="Text Placeholder 6"/>
          <p:cNvSpPr>
            <a:spLocks noGrp="1"/>
          </p:cNvSpPr>
          <p:nvPr>
            <p:ph type="body" sz="quarter" idx="13"/>
          </p:nvPr>
        </p:nvSpPr>
        <p:spPr/>
        <p:txBody>
          <a:bodyPr/>
          <a:lstStyle/>
          <a:p>
            <a:r>
              <a:rPr lang="en-US" dirty="0" smtClean="0"/>
              <a:t>E. TDMS Files—Data Hierarchy and Properties</a:t>
            </a:r>
          </a:p>
          <a:p>
            <a:fld id="{7A9381B3-7ED8-4354-9E6A-A8ACB659535A}" type="slidenum">
              <a:rPr lang="en-US" smtClean="0"/>
              <a:pPr/>
              <a:t>49</a:t>
            </a:fld>
            <a:fld id="{2AD5929A-86F5-4032-8D21-838FA0B454B8}" type="slidenum">
              <a:rPr lang="en-US" smtClean="0"/>
              <a:pPr/>
              <a:t>49</a:t>
            </a:fld>
            <a:fld id="{7E87CA5F-321B-447F-8EC3-960C18597518}" type="slidenum">
              <a:rPr lang="en-US" smtClean="0"/>
              <a:pPr/>
              <a:t>49</a:t>
            </a:fld>
            <a:endParaRPr lang="en-US" dirty="0"/>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49</a:t>
            </a:fld>
            <a:endParaRPr lang="en-US" dirty="0"/>
          </a:p>
        </p:txBody>
      </p:sp>
      <p:pic>
        <p:nvPicPr>
          <p:cNvPr id="4" name="Picture 3" descr="loc_env_tdms_functions.png"/>
          <p:cNvPicPr>
            <a:picLocks noChangeAspect="1"/>
          </p:cNvPicPr>
          <p:nvPr/>
        </p:nvPicPr>
        <p:blipFill>
          <a:blip r:embed="rId3" cstate="print"/>
          <a:stretch>
            <a:fillRect/>
          </a:stretch>
        </p:blipFill>
        <p:spPr>
          <a:xfrm>
            <a:off x="578984" y="1181101"/>
            <a:ext cx="3098343" cy="2131231"/>
          </a:xfrm>
          <a:prstGeom prst="rect">
            <a:avLst/>
          </a:prstGeom>
        </p:spPr>
      </p:pic>
      <p:pic>
        <p:nvPicPr>
          <p:cNvPr id="5" name="Picture 4" descr="loc_env_tdms_functions_adv.png"/>
          <p:cNvPicPr>
            <a:picLocks noChangeAspect="1"/>
          </p:cNvPicPr>
          <p:nvPr/>
        </p:nvPicPr>
        <p:blipFill>
          <a:blip r:embed="rId4" cstate="print"/>
          <a:stretch>
            <a:fillRect/>
          </a:stretch>
        </p:blipFill>
        <p:spPr>
          <a:xfrm>
            <a:off x="3200400" y="2876550"/>
            <a:ext cx="3215708" cy="1811146"/>
          </a:xfrm>
          <a:prstGeom prst="rect">
            <a:avLst/>
          </a:prstGeom>
        </p:spPr>
      </p:pic>
      <p:pic>
        <p:nvPicPr>
          <p:cNvPr id="9" name="Embedded Image" descr="loc_icon_write to meas file.png"/>
          <p:cNvPicPr>
            <a:picLocks noChangeAspect="1"/>
          </p:cNvPicPr>
          <p:nvPr/>
        </p:nvPicPr>
        <p:blipFill>
          <a:blip r:embed="rId5" cstate="print"/>
          <a:stretch>
            <a:fillRect/>
          </a:stretch>
        </p:blipFill>
        <p:spPr>
          <a:xfrm>
            <a:off x="6172200" y="1200150"/>
            <a:ext cx="914528" cy="1086002"/>
          </a:xfrm>
          <a:prstGeom prst="rect">
            <a:avLst/>
          </a:prstGeom>
        </p:spPr>
      </p:pic>
      <p:pic>
        <p:nvPicPr>
          <p:cNvPr id="10" name="Embedded Image" descr="loc_icon_read from meas file.png"/>
          <p:cNvPicPr>
            <a:picLocks noChangeAspect="1"/>
          </p:cNvPicPr>
          <p:nvPr/>
        </p:nvPicPr>
        <p:blipFill>
          <a:blip r:embed="rId6" cstate="print"/>
          <a:stretch>
            <a:fillRect/>
          </a:stretch>
        </p:blipFill>
        <p:spPr>
          <a:xfrm>
            <a:off x="7391400" y="1200150"/>
            <a:ext cx="914528" cy="1086002"/>
          </a:xfrm>
          <a:prstGeom prst="rect">
            <a:avLst/>
          </a:prstGeom>
        </p:spPr>
      </p:pic>
    </p:spTree>
    <p:extLst>
      <p:ext uri="{BB962C8B-B14F-4D97-AF65-F5344CB8AC3E}">
        <p14:creationId xmlns:p14="http://schemas.microsoft.com/office/powerpoint/2010/main" val="1052399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0"/>
          </p:nvPr>
        </p:nvSpPr>
        <p:spPr/>
        <p:txBody>
          <a:bodyPr/>
          <a:lstStyle/>
          <a:p>
            <a:r>
              <a:rPr lang="en-US" dirty="0" smtClean="0"/>
              <a:t>C. Invoke Nodes</a:t>
            </a:r>
          </a:p>
        </p:txBody>
      </p:sp>
      <p:sp>
        <p:nvSpPr>
          <p:cNvPr id="5" name="Text Placeholder 4"/>
          <p:cNvSpPr>
            <a:spLocks noGrp="1"/>
          </p:cNvSpPr>
          <p:nvPr>
            <p:ph type="body" idx="12"/>
          </p:nvPr>
        </p:nvSpPr>
        <p:spPr/>
        <p:txBody>
          <a:bodyPr/>
          <a:lstStyle/>
          <a:p>
            <a:r>
              <a:rPr lang="en-US" dirty="0" smtClean="0"/>
              <a:t>Demonstrate how to use Invoke Nodes to perform actions on controls of VIs.</a:t>
            </a:r>
            <a:endParaRPr lang="en-US" dirty="0"/>
          </a:p>
        </p:txBody>
      </p:sp>
      <p:sp>
        <p:nvSpPr>
          <p:cNvPr id="10" name="Text Placeholder 9"/>
          <p:cNvSpPr>
            <a:spLocks noGrp="1"/>
          </p:cNvSpPr>
          <p:nvPr>
            <p:ph type="body" sz="quarter" idx="15"/>
          </p:nvPr>
        </p:nvSpPr>
        <p:spPr/>
        <p:txBody>
          <a:bodyPr/>
          <a:lstStyle/>
          <a:p>
            <a:r>
              <a:rPr lang="en-US" dirty="0" smtClean="0"/>
              <a:t>Definition </a:t>
            </a:r>
          </a:p>
          <a:p>
            <a:r>
              <a:rPr lang="en-US" dirty="0" smtClean="0"/>
              <a:t>Control Methods</a:t>
            </a:r>
          </a:p>
          <a:p>
            <a:r>
              <a:rPr lang="en-US" dirty="0" smtClean="0"/>
              <a:t>VI Methods</a:t>
            </a:r>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5</a:t>
            </a:fld>
            <a:endParaRPr lang="en-US" dirty="0"/>
          </a:p>
        </p:txBody>
      </p:sp>
    </p:spTree>
    <p:extLst>
      <p:ext uri="{BB962C8B-B14F-4D97-AF65-F5344CB8AC3E}">
        <p14:creationId xmlns:p14="http://schemas.microsoft.com/office/powerpoint/2010/main" val="15436641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TDMS Files—File Viewer</a:t>
            </a:r>
            <a:endParaRPr lang="en-US" dirty="0"/>
          </a:p>
        </p:txBody>
      </p:sp>
      <p:sp>
        <p:nvSpPr>
          <p:cNvPr id="7" name="Text Placeholder 6"/>
          <p:cNvSpPr>
            <a:spLocks noGrp="1"/>
          </p:cNvSpPr>
          <p:nvPr>
            <p:ph type="body" sz="quarter" idx="13"/>
          </p:nvPr>
        </p:nvSpPr>
        <p:spPr/>
        <p:txBody>
          <a:bodyPr/>
          <a:lstStyle/>
          <a:p>
            <a:r>
              <a:rPr lang="en-US" dirty="0" smtClean="0"/>
              <a:t>E. TDMS Files—Data Hierarchy and Properties</a:t>
            </a:r>
          </a:p>
          <a:p>
            <a:endParaRPr lang="en-US" dirty="0"/>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50</a:t>
            </a:fld>
            <a:endParaRPr lang="en-US" dirty="0"/>
          </a:p>
        </p:txBody>
      </p:sp>
      <p:pic>
        <p:nvPicPr>
          <p:cNvPr id="5124" name="Picture 4" descr="loc_bd_TDMS File Viewer_partial.bmp"/>
          <p:cNvPicPr>
            <a:picLocks noChangeAspect="1" noChangeArrowheads="1"/>
          </p:cNvPicPr>
          <p:nvPr/>
        </p:nvPicPr>
        <p:blipFill>
          <a:blip r:embed="rId3" cstate="print"/>
          <a:srcRect/>
          <a:stretch>
            <a:fillRect/>
          </a:stretch>
        </p:blipFill>
        <p:spPr bwMode="auto">
          <a:xfrm>
            <a:off x="717001" y="2367750"/>
            <a:ext cx="2038541" cy="749808"/>
          </a:xfrm>
          <a:prstGeom prst="rect">
            <a:avLst/>
          </a:prstGeom>
          <a:noFill/>
          <a:ln w="9525">
            <a:noFill/>
            <a:miter lim="800000"/>
            <a:headEnd/>
            <a:tailEnd/>
          </a:ln>
          <a:effectLst/>
        </p:spPr>
      </p:pic>
      <p:pic>
        <p:nvPicPr>
          <p:cNvPr id="1026" name="Picture 2" descr="loc_env_TDMS File Viewer.bmp"/>
          <p:cNvPicPr>
            <a:picLocks noChangeAspect="1" noChangeArrowheads="1"/>
          </p:cNvPicPr>
          <p:nvPr/>
        </p:nvPicPr>
        <p:blipFill>
          <a:blip r:embed="rId4" cstate="print"/>
          <a:srcRect/>
          <a:stretch>
            <a:fillRect/>
          </a:stretch>
        </p:blipFill>
        <p:spPr bwMode="auto">
          <a:xfrm>
            <a:off x="3460200" y="1453350"/>
            <a:ext cx="4540800" cy="2871000"/>
          </a:xfrm>
          <a:prstGeom prst="rect">
            <a:avLst/>
          </a:prstGeom>
          <a:noFill/>
          <a:ln w="9525">
            <a:noFill/>
            <a:miter lim="800000"/>
            <a:headEnd/>
            <a:tailEnd/>
          </a:ln>
        </p:spPr>
      </p:pic>
    </p:spTree>
    <p:extLst>
      <p:ext uri="{BB962C8B-B14F-4D97-AF65-F5344CB8AC3E}">
        <p14:creationId xmlns:p14="http://schemas.microsoft.com/office/powerpoint/2010/main" val="7933876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prstGeom prst="rect">
            <a:avLst/>
          </a:prstGeom>
        </p:spPr>
        <p:txBody>
          <a:bodyPr/>
          <a:lstStyle/>
          <a:p>
            <a:fld id="{4D18B092-F95F-4466-9D91-22A95BFCB0F3}" type="slidenum">
              <a:rPr lang="en-US"/>
              <a:pPr/>
              <a:t>51</a:t>
            </a:fld>
            <a:endParaRPr lang="en-US" dirty="0"/>
          </a:p>
        </p:txBody>
      </p:sp>
      <p:sp>
        <p:nvSpPr>
          <p:cNvPr id="5" name="Text Placeholder 4"/>
          <p:cNvSpPr>
            <a:spLocks noGrp="1"/>
          </p:cNvSpPr>
          <p:nvPr>
            <p:ph type="body" sz="quarter" idx="13"/>
          </p:nvPr>
        </p:nvSpPr>
        <p:spPr/>
        <p:txBody>
          <a:bodyPr/>
          <a:lstStyle/>
          <a:p>
            <a:r>
              <a:rPr lang="en-US" dirty="0" smtClean="0"/>
              <a:t>Learn how to write and read data from a TDMS file.</a:t>
            </a:r>
          </a:p>
          <a:p>
            <a:endParaRPr lang="en-US" dirty="0"/>
          </a:p>
        </p:txBody>
      </p:sp>
      <p:sp>
        <p:nvSpPr>
          <p:cNvPr id="187395" name="Rectangle 3"/>
          <p:cNvSpPr>
            <a:spLocks noGrp="1" noChangeArrowheads="1"/>
          </p:cNvSpPr>
          <p:nvPr>
            <p:ph type="body" idx="10"/>
          </p:nvPr>
        </p:nvSpPr>
        <p:spPr/>
        <p:txBody>
          <a:bodyPr/>
          <a:lstStyle/>
          <a:p>
            <a:r>
              <a:rPr lang="en-US" dirty="0" smtClean="0"/>
              <a:t>Exercise 5-3</a:t>
            </a:r>
            <a:endParaRPr lang="en-US" dirty="0"/>
          </a:p>
        </p:txBody>
      </p:sp>
      <p:sp>
        <p:nvSpPr>
          <p:cNvPr id="6" name="Text Placeholder 5"/>
          <p:cNvSpPr>
            <a:spLocks noGrp="1"/>
          </p:cNvSpPr>
          <p:nvPr>
            <p:ph type="body" idx="14"/>
          </p:nvPr>
        </p:nvSpPr>
        <p:spPr/>
        <p:txBody>
          <a:bodyPr/>
          <a:lstStyle/>
          <a:p>
            <a:r>
              <a:rPr lang="en-US" dirty="0" smtClean="0"/>
              <a:t>Write and Read TDMS Files</a:t>
            </a:r>
            <a:endParaRPr lang="en-US" dirty="0"/>
          </a:p>
        </p:txBody>
      </p:sp>
    </p:spTree>
    <p:extLst>
      <p:ext uri="{BB962C8B-B14F-4D97-AF65-F5344CB8AC3E}">
        <p14:creationId xmlns:p14="http://schemas.microsoft.com/office/powerpoint/2010/main" val="27913790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0"/>
          </p:nvPr>
        </p:nvSpPr>
        <p:spPr/>
        <p:txBody>
          <a:bodyPr>
            <a:noAutofit/>
          </a:bodyPr>
          <a:lstStyle/>
          <a:p>
            <a:r>
              <a:rPr lang="en-US" dirty="0" smtClean="0"/>
              <a:t>Exercise 5-3</a:t>
            </a:r>
            <a:endParaRPr lang="en-US" dirty="0"/>
          </a:p>
        </p:txBody>
      </p:sp>
      <p:sp>
        <p:nvSpPr>
          <p:cNvPr id="8" name="Slide Number Placeholder 7"/>
          <p:cNvSpPr>
            <a:spLocks noGrp="1"/>
          </p:cNvSpPr>
          <p:nvPr>
            <p:ph type="sldNum" sz="quarter" idx="12"/>
          </p:nvPr>
        </p:nvSpPr>
        <p:spPr/>
        <p:txBody>
          <a:bodyPr/>
          <a:lstStyle/>
          <a:p>
            <a:pPr algn="ctr"/>
            <a:fld id="{F7BDED22-11C7-456A-B829-4ED810F305A6}" type="slidenum">
              <a:rPr lang="en-US" smtClean="0"/>
              <a:pPr algn="ctr"/>
              <a:t>52</a:t>
            </a:fld>
            <a:endParaRPr lang="en-US" dirty="0"/>
          </a:p>
        </p:txBody>
      </p:sp>
      <p:sp>
        <p:nvSpPr>
          <p:cNvPr id="6" name="Text Placeholder 5"/>
          <p:cNvSpPr>
            <a:spLocks noGrp="1"/>
          </p:cNvSpPr>
          <p:nvPr>
            <p:ph type="body" sz="quarter" idx="13"/>
          </p:nvPr>
        </p:nvSpPr>
        <p:spPr/>
        <p:txBody>
          <a:bodyPr>
            <a:normAutofit fontScale="92500" lnSpcReduction="20000"/>
          </a:bodyPr>
          <a:lstStyle/>
          <a:p>
            <a:pPr>
              <a:buFont typeface="Arial" pitchFamily="34" charset="0"/>
              <a:buChar char="•"/>
            </a:pPr>
            <a:r>
              <a:rPr lang="en-US" dirty="0" smtClean="0"/>
              <a:t>What is the purpose of the Time Stamp constant and the Empty String constant in the TDMS Reader.vi?</a:t>
            </a:r>
          </a:p>
          <a:p>
            <a:pPr>
              <a:buFont typeface="Arial" pitchFamily="34" charset="0"/>
              <a:buChar char="•"/>
            </a:pPr>
            <a:r>
              <a:rPr lang="en-US" dirty="0" smtClean="0"/>
              <a:t>Did the TDMS Read function read all the data in the TDMS file?</a:t>
            </a:r>
          </a:p>
          <a:p>
            <a:pPr>
              <a:buFont typeface="Arial" pitchFamily="34" charset="0"/>
              <a:buChar char="•"/>
            </a:pPr>
            <a:r>
              <a:rPr lang="en-US" dirty="0" smtClean="0"/>
              <a:t>Why would it be difficult to implement the logger and reader using ASCII files? Custom Binary files?</a:t>
            </a:r>
          </a:p>
          <a:p>
            <a:endParaRPr lang="en-US" dirty="0"/>
          </a:p>
        </p:txBody>
      </p:sp>
      <p:sp>
        <p:nvSpPr>
          <p:cNvPr id="7" name="Text Placeholder 6"/>
          <p:cNvSpPr>
            <a:spLocks noGrp="1"/>
          </p:cNvSpPr>
          <p:nvPr>
            <p:ph type="body" idx="14"/>
          </p:nvPr>
        </p:nvSpPr>
        <p:spPr/>
        <p:txBody>
          <a:bodyPr/>
          <a:lstStyle/>
          <a:p>
            <a:r>
              <a:rPr lang="en-US" dirty="0" smtClean="0"/>
              <a:t>Write and Read TDMS Files</a:t>
            </a:r>
            <a:endParaRPr lang="en-US" dirty="0"/>
          </a:p>
        </p:txBody>
      </p:sp>
    </p:spTree>
    <p:extLst>
      <p:ext uri="{BB962C8B-B14F-4D97-AF65-F5344CB8AC3E}">
        <p14:creationId xmlns:p14="http://schemas.microsoft.com/office/powerpoint/2010/main" val="36273030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4"/>
          </p:nvPr>
        </p:nvSpPr>
        <p:spPr/>
        <p:txBody>
          <a:bodyPr/>
          <a:lstStyle/>
          <a:p>
            <a:r>
              <a:rPr lang="en-US" dirty="0" smtClean="0"/>
              <a:t>Activity 5-2</a:t>
            </a:r>
            <a:endParaRPr lang="en-US" dirty="0"/>
          </a:p>
        </p:txBody>
      </p:sp>
      <p:sp>
        <p:nvSpPr>
          <p:cNvPr id="12" name="Text Placeholder 5"/>
          <p:cNvSpPr>
            <a:spLocks noGrp="1"/>
          </p:cNvSpPr>
          <p:nvPr>
            <p:ph type="body" sz="quarter" idx="15"/>
          </p:nvPr>
        </p:nvSpPr>
        <p:spPr/>
        <p:txBody>
          <a:bodyPr/>
          <a:lstStyle/>
          <a:p>
            <a:r>
              <a:rPr lang="en-US" dirty="0" smtClean="0"/>
              <a:t>   Refer to the participant guide to answer questions about what you have learned in this lesson and then discuss the answers as a group.</a:t>
            </a:r>
            <a:endParaRPr lang="en-US" dirty="0"/>
          </a:p>
        </p:txBody>
      </p:sp>
      <p:sp>
        <p:nvSpPr>
          <p:cNvPr id="3" name="Slide Number Placeholder 2"/>
          <p:cNvSpPr>
            <a:spLocks noGrp="1"/>
          </p:cNvSpPr>
          <p:nvPr>
            <p:ph type="sldNum" sz="quarter" idx="17"/>
          </p:nvPr>
        </p:nvSpPr>
        <p:spPr/>
        <p:txBody>
          <a:bodyPr/>
          <a:lstStyle/>
          <a:p>
            <a:fld id="{F7BDED22-11C7-456A-B829-4ED810F305A6}" type="slidenum">
              <a:rPr lang="en-US" smtClean="0"/>
              <a:pPr/>
              <a:t>53</a:t>
            </a:fld>
            <a:endParaRPr lang="en-US" dirty="0"/>
          </a:p>
        </p:txBody>
      </p:sp>
      <p:sp>
        <p:nvSpPr>
          <p:cNvPr id="8" name="Text Placeholder 7"/>
          <p:cNvSpPr>
            <a:spLocks noGrp="1"/>
          </p:cNvSpPr>
          <p:nvPr>
            <p:ph type="body" idx="18"/>
          </p:nvPr>
        </p:nvSpPr>
        <p:spPr/>
        <p:txBody>
          <a:bodyPr/>
          <a:lstStyle/>
          <a:p>
            <a:r>
              <a:rPr lang="en-US" dirty="0" smtClean="0"/>
              <a:t>Lesson Review</a:t>
            </a:r>
            <a:endParaRPr lang="en-US" dirty="0"/>
          </a:p>
        </p:txBody>
      </p:sp>
      <p:pic>
        <p:nvPicPr>
          <p:cNvPr id="13" name="Picture 12" descr="participant guide blue.png"/>
          <p:cNvPicPr>
            <a:picLocks noChangeAspect="1"/>
          </p:cNvPicPr>
          <p:nvPr/>
        </p:nvPicPr>
        <p:blipFill>
          <a:blip r:embed="rId2" cstate="print"/>
          <a:stretch>
            <a:fillRect/>
          </a:stretch>
        </p:blipFill>
        <p:spPr>
          <a:xfrm>
            <a:off x="533400" y="2647950"/>
            <a:ext cx="461463" cy="573025"/>
          </a:xfrm>
          <a:prstGeom prst="rect">
            <a:avLst/>
          </a:prstGeom>
        </p:spPr>
      </p:pic>
    </p:spTree>
    <p:extLst>
      <p:ext uri="{BB962C8B-B14F-4D97-AF65-F5344CB8AC3E}">
        <p14:creationId xmlns:p14="http://schemas.microsoft.com/office/powerpoint/2010/main" val="5074558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20000"/>
          </a:bodyPr>
          <a:lstStyle/>
          <a:p>
            <a:pPr marL="514350" indent="-514350">
              <a:buFont typeface="+mj-lt"/>
              <a:buAutoNum type="arabicPeriod"/>
            </a:pPr>
            <a:r>
              <a:rPr lang="en-US" dirty="0" smtClean="0"/>
              <a:t>Consider the following code.  The resulting Log File Path contains a text file path in which folder?</a:t>
            </a:r>
          </a:p>
          <a:p>
            <a:endParaRPr lang="en-US" dirty="0"/>
          </a:p>
        </p:txBody>
      </p:sp>
      <p:sp>
        <p:nvSpPr>
          <p:cNvPr id="8" name="Slide Number Placeholder 7"/>
          <p:cNvSpPr>
            <a:spLocks noGrp="1"/>
          </p:cNvSpPr>
          <p:nvPr>
            <p:ph type="sldNum" sz="quarter" idx="14"/>
          </p:nvPr>
        </p:nvSpPr>
        <p:spPr/>
        <p:txBody>
          <a:bodyPr/>
          <a:lstStyle/>
          <a:p>
            <a:fld id="{F7BDED22-11C7-456A-B829-4ED810F305A6}" type="slidenum">
              <a:rPr lang="en-US" smtClean="0"/>
              <a:pPr/>
              <a:t>54</a:t>
            </a:fld>
            <a:endParaRPr lang="en-US" dirty="0"/>
          </a:p>
        </p:txBody>
      </p:sp>
      <p:sp>
        <p:nvSpPr>
          <p:cNvPr id="7" name="Content Placeholder 6"/>
          <p:cNvSpPr>
            <a:spLocks noGrp="1"/>
          </p:cNvSpPr>
          <p:nvPr>
            <p:ph sz="quarter" idx="15"/>
          </p:nvPr>
        </p:nvSpPr>
        <p:spPr/>
        <p:txBody>
          <a:bodyPr/>
          <a:lstStyle/>
          <a:p>
            <a:r>
              <a:rPr lang="en-US" dirty="0" smtClean="0"/>
              <a:t>Same folder as VI that executed the code.</a:t>
            </a:r>
          </a:p>
          <a:p>
            <a:r>
              <a:rPr lang="en-US" dirty="0" smtClean="0"/>
              <a:t>Same folder as the LabVIEW project.</a:t>
            </a:r>
          </a:p>
          <a:p>
            <a:r>
              <a:rPr lang="en-US" dirty="0" smtClean="0"/>
              <a:t>Current user’s AppData directory.</a:t>
            </a:r>
          </a:p>
          <a:p>
            <a:r>
              <a:rPr lang="en-US" dirty="0" smtClean="0"/>
              <a:t>Unknown</a:t>
            </a:r>
          </a:p>
          <a:p>
            <a:endParaRPr lang="en-US" dirty="0"/>
          </a:p>
        </p:txBody>
      </p:sp>
      <p:pic>
        <p:nvPicPr>
          <p:cNvPr id="6" name="Picture 5" descr="loc_bd_LogFilePath.bmp"/>
          <p:cNvPicPr>
            <a:picLocks noChangeAspect="1"/>
          </p:cNvPicPr>
          <p:nvPr/>
        </p:nvPicPr>
        <p:blipFill>
          <a:blip r:embed="rId3" cstate="print"/>
          <a:stretch>
            <a:fillRect/>
          </a:stretch>
        </p:blipFill>
        <p:spPr>
          <a:xfrm>
            <a:off x="3095589" y="3688384"/>
            <a:ext cx="2952822" cy="864566"/>
          </a:xfrm>
          <a:prstGeom prst="rect">
            <a:avLst/>
          </a:prstGeom>
        </p:spPr>
      </p:pic>
    </p:spTree>
    <p:extLst>
      <p:ext uri="{BB962C8B-B14F-4D97-AF65-F5344CB8AC3E}">
        <p14:creationId xmlns:p14="http://schemas.microsoft.com/office/powerpoint/2010/main" val="32662500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20000"/>
          </a:bodyPr>
          <a:lstStyle/>
          <a:p>
            <a:pPr marL="514350" indent="-514350">
              <a:buFont typeface="+mj-lt"/>
              <a:buAutoNum type="arabicPeriod"/>
            </a:pPr>
            <a:r>
              <a:rPr lang="en-US" dirty="0" smtClean="0"/>
              <a:t>Consider the following code.  The resulting Log File Path contains a text file path in which folder?</a:t>
            </a:r>
          </a:p>
          <a:p>
            <a:endParaRPr lang="en-US" dirty="0"/>
          </a:p>
        </p:txBody>
      </p:sp>
      <p:sp>
        <p:nvSpPr>
          <p:cNvPr id="8" name="Slide Number Placeholder 7"/>
          <p:cNvSpPr>
            <a:spLocks noGrp="1"/>
          </p:cNvSpPr>
          <p:nvPr>
            <p:ph type="sldNum" sz="quarter" idx="14"/>
          </p:nvPr>
        </p:nvSpPr>
        <p:spPr/>
        <p:txBody>
          <a:bodyPr/>
          <a:lstStyle/>
          <a:p>
            <a:fld id="{F7BDED22-11C7-456A-B829-4ED810F305A6}" type="slidenum">
              <a:rPr lang="en-US" smtClean="0"/>
              <a:pPr/>
              <a:t>55</a:t>
            </a:fld>
            <a:endParaRPr lang="en-US" dirty="0"/>
          </a:p>
        </p:txBody>
      </p:sp>
      <p:sp>
        <p:nvSpPr>
          <p:cNvPr id="13320" name="Rectangle 8"/>
          <p:cNvSpPr>
            <a:spLocks noGrp="1" noChangeArrowheads="1"/>
          </p:cNvSpPr>
          <p:nvPr>
            <p:ph sz="quarter" idx="15"/>
          </p:nvPr>
        </p:nvSpPr>
        <p:spPr/>
        <p:txBody>
          <a:bodyPr/>
          <a:lstStyle/>
          <a:p>
            <a:r>
              <a:rPr lang="en-US" dirty="0" smtClean="0"/>
              <a:t>Same folder as VI that executed the code</a:t>
            </a:r>
          </a:p>
          <a:p>
            <a:r>
              <a:rPr lang="en-US" dirty="0" smtClean="0"/>
              <a:t>Same folder as the LabVIEW project</a:t>
            </a:r>
          </a:p>
          <a:p>
            <a:r>
              <a:rPr lang="en-US" dirty="0" smtClean="0"/>
              <a:t>Current user’s AppData directory</a:t>
            </a:r>
          </a:p>
          <a:p>
            <a:r>
              <a:rPr lang="en-US" b="1" dirty="0" smtClean="0"/>
              <a:t>Unknown</a:t>
            </a:r>
          </a:p>
        </p:txBody>
      </p:sp>
      <p:pic>
        <p:nvPicPr>
          <p:cNvPr id="6" name="Picture 5" descr="loc_bd_LogFilePath.bmp"/>
          <p:cNvPicPr>
            <a:picLocks noChangeAspect="1"/>
          </p:cNvPicPr>
          <p:nvPr/>
        </p:nvPicPr>
        <p:blipFill>
          <a:blip r:embed="rId3" cstate="print"/>
          <a:stretch>
            <a:fillRect/>
          </a:stretch>
        </p:blipFill>
        <p:spPr>
          <a:xfrm>
            <a:off x="3095589" y="3688384"/>
            <a:ext cx="2952822" cy="864566"/>
          </a:xfrm>
          <a:prstGeom prst="rect">
            <a:avLst/>
          </a:prstGeom>
        </p:spPr>
      </p:pic>
    </p:spTree>
    <p:extLst>
      <p:ext uri="{BB962C8B-B14F-4D97-AF65-F5344CB8AC3E}">
        <p14:creationId xmlns:p14="http://schemas.microsoft.com/office/powerpoint/2010/main" val="32702825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20000"/>
          </a:bodyPr>
          <a:lstStyle/>
          <a:p>
            <a:pPr marL="514350" indent="-514350">
              <a:buFont typeface="+mj-lt"/>
              <a:buAutoNum type="arabicPeriod" startAt="2"/>
            </a:pPr>
            <a:r>
              <a:rPr lang="en-US" dirty="0" smtClean="0"/>
              <a:t>What index value is returned from Search 1D Array function if Property Name is not found in the input array?</a:t>
            </a:r>
          </a:p>
          <a:p>
            <a:endParaRPr lang="en-US" dirty="0"/>
          </a:p>
        </p:txBody>
      </p:sp>
      <p:sp>
        <p:nvSpPr>
          <p:cNvPr id="8" name="Slide Number Placeholder 7"/>
          <p:cNvSpPr>
            <a:spLocks noGrp="1"/>
          </p:cNvSpPr>
          <p:nvPr>
            <p:ph type="sldNum" sz="quarter" idx="14"/>
          </p:nvPr>
        </p:nvSpPr>
        <p:spPr/>
        <p:txBody>
          <a:bodyPr/>
          <a:lstStyle/>
          <a:p>
            <a:fld id="{F7BDED22-11C7-456A-B829-4ED810F305A6}" type="slidenum">
              <a:rPr lang="en-US" smtClean="0"/>
              <a:pPr/>
              <a:t>56</a:t>
            </a:fld>
            <a:endParaRPr lang="en-US" dirty="0"/>
          </a:p>
        </p:txBody>
      </p:sp>
      <p:sp>
        <p:nvSpPr>
          <p:cNvPr id="13320" name="Rectangle 8"/>
          <p:cNvSpPr>
            <a:spLocks noGrp="1" noChangeArrowheads="1"/>
          </p:cNvSpPr>
          <p:nvPr>
            <p:ph sz="quarter" idx="15"/>
          </p:nvPr>
        </p:nvSpPr>
        <p:spPr/>
        <p:txBody>
          <a:bodyPr/>
          <a:lstStyle/>
          <a:p>
            <a:r>
              <a:rPr lang="en-US" dirty="0" smtClean="0"/>
              <a:t>NaN (Not a Number)</a:t>
            </a:r>
          </a:p>
          <a:p>
            <a:r>
              <a:rPr lang="en-US" dirty="0" smtClean="0"/>
              <a:t>0</a:t>
            </a:r>
          </a:p>
          <a:p>
            <a:r>
              <a:rPr lang="en-US" dirty="0" smtClean="0"/>
              <a:t>-1</a:t>
            </a:r>
          </a:p>
          <a:p>
            <a:r>
              <a:rPr lang="en-US" dirty="0" smtClean="0"/>
              <a:t>Negative Infinity</a:t>
            </a:r>
          </a:p>
        </p:txBody>
      </p:sp>
      <p:pic>
        <p:nvPicPr>
          <p:cNvPr id="6" name="Embedded Image" descr="loc_bd_Find and Extract Info from 2-D Array.png"/>
          <p:cNvPicPr>
            <a:picLocks noChangeAspect="1"/>
          </p:cNvPicPr>
          <p:nvPr/>
        </p:nvPicPr>
        <p:blipFill>
          <a:blip r:embed="rId3" cstate="print"/>
          <a:stretch>
            <a:fillRect/>
          </a:stretch>
        </p:blipFill>
        <p:spPr>
          <a:xfrm>
            <a:off x="2639949" y="3700272"/>
            <a:ext cx="3864102" cy="1081278"/>
          </a:xfrm>
          <a:prstGeom prst="rect">
            <a:avLst/>
          </a:prstGeom>
        </p:spPr>
      </p:pic>
    </p:spTree>
    <p:extLst>
      <p:ext uri="{BB962C8B-B14F-4D97-AF65-F5344CB8AC3E}">
        <p14:creationId xmlns:p14="http://schemas.microsoft.com/office/powerpoint/2010/main" val="38144284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20000"/>
          </a:bodyPr>
          <a:lstStyle/>
          <a:p>
            <a:pPr marL="514350" indent="-514350">
              <a:buFont typeface="+mj-lt"/>
              <a:buAutoNum type="arabicPeriod" startAt="2"/>
            </a:pPr>
            <a:r>
              <a:rPr lang="en-US" dirty="0" smtClean="0"/>
              <a:t>What index value is returned from Search 1D Array function if Property Name is not found in the input array?</a:t>
            </a:r>
          </a:p>
          <a:p>
            <a:endParaRPr lang="en-US" dirty="0"/>
          </a:p>
        </p:txBody>
      </p:sp>
      <p:sp>
        <p:nvSpPr>
          <p:cNvPr id="8" name="Slide Number Placeholder 7"/>
          <p:cNvSpPr>
            <a:spLocks noGrp="1"/>
          </p:cNvSpPr>
          <p:nvPr>
            <p:ph type="sldNum" sz="quarter" idx="14"/>
          </p:nvPr>
        </p:nvSpPr>
        <p:spPr/>
        <p:txBody>
          <a:bodyPr/>
          <a:lstStyle/>
          <a:p>
            <a:fld id="{F7BDED22-11C7-456A-B829-4ED810F305A6}" type="slidenum">
              <a:rPr lang="en-US" smtClean="0"/>
              <a:pPr/>
              <a:t>57</a:t>
            </a:fld>
            <a:endParaRPr lang="en-US" dirty="0"/>
          </a:p>
        </p:txBody>
      </p:sp>
      <p:sp>
        <p:nvSpPr>
          <p:cNvPr id="13320" name="Rectangle 8"/>
          <p:cNvSpPr>
            <a:spLocks noGrp="1" noChangeArrowheads="1"/>
          </p:cNvSpPr>
          <p:nvPr>
            <p:ph sz="quarter" idx="15"/>
          </p:nvPr>
        </p:nvSpPr>
        <p:spPr/>
        <p:txBody>
          <a:bodyPr/>
          <a:lstStyle/>
          <a:p>
            <a:r>
              <a:rPr lang="en-US" dirty="0" smtClean="0"/>
              <a:t>NaN (Not a Number)</a:t>
            </a:r>
          </a:p>
          <a:p>
            <a:r>
              <a:rPr lang="en-US" dirty="0" smtClean="0"/>
              <a:t>0</a:t>
            </a:r>
          </a:p>
          <a:p>
            <a:r>
              <a:rPr lang="en-US" b="1" dirty="0" smtClean="0"/>
              <a:t>-1</a:t>
            </a:r>
          </a:p>
          <a:p>
            <a:r>
              <a:rPr lang="en-US" dirty="0" smtClean="0"/>
              <a:t>Negative Infinity</a:t>
            </a:r>
          </a:p>
        </p:txBody>
      </p:sp>
      <p:pic>
        <p:nvPicPr>
          <p:cNvPr id="6" name="Embedded Image" descr="loc_bd_Find and Extract Info from 2-D Array.png"/>
          <p:cNvPicPr>
            <a:picLocks noChangeAspect="1"/>
          </p:cNvPicPr>
          <p:nvPr/>
        </p:nvPicPr>
        <p:blipFill>
          <a:blip r:embed="rId3" cstate="print"/>
          <a:stretch>
            <a:fillRect/>
          </a:stretch>
        </p:blipFill>
        <p:spPr>
          <a:xfrm>
            <a:off x="2639949" y="3700272"/>
            <a:ext cx="3864102" cy="1081278"/>
          </a:xfrm>
          <a:prstGeom prst="rect">
            <a:avLst/>
          </a:prstGeom>
        </p:spPr>
      </p:pic>
    </p:spTree>
    <p:extLst>
      <p:ext uri="{BB962C8B-B14F-4D97-AF65-F5344CB8AC3E}">
        <p14:creationId xmlns:p14="http://schemas.microsoft.com/office/powerpoint/2010/main" val="37144580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85000" lnSpcReduction="20000"/>
          </a:bodyPr>
          <a:lstStyle/>
          <a:p>
            <a:pPr marL="514350" indent="-514350">
              <a:buFont typeface="+mj-lt"/>
              <a:buAutoNum type="arabicPeriod" startAt="3"/>
            </a:pPr>
            <a:r>
              <a:rPr lang="en-US" dirty="0" smtClean="0"/>
              <a:t>You need to store data that other engineers will later analyze with Microsoft Excel. Which file storage format(s) should you use?</a:t>
            </a:r>
          </a:p>
          <a:p>
            <a:endParaRPr lang="en-US" dirty="0"/>
          </a:p>
        </p:txBody>
      </p:sp>
      <p:sp>
        <p:nvSpPr>
          <p:cNvPr id="6" name="Slide Number Placeholder 5"/>
          <p:cNvSpPr>
            <a:spLocks noGrp="1"/>
          </p:cNvSpPr>
          <p:nvPr>
            <p:ph type="sldNum" sz="quarter" idx="14"/>
          </p:nvPr>
        </p:nvSpPr>
        <p:spPr/>
        <p:txBody>
          <a:bodyPr/>
          <a:lstStyle/>
          <a:p>
            <a:fld id="{F7BDED22-11C7-456A-B829-4ED810F305A6}" type="slidenum">
              <a:rPr lang="en-US" smtClean="0"/>
              <a:pPr/>
              <a:t>58</a:t>
            </a:fld>
            <a:endParaRPr lang="en-US" dirty="0"/>
          </a:p>
        </p:txBody>
      </p:sp>
      <p:sp>
        <p:nvSpPr>
          <p:cNvPr id="223235" name="Rectangle 3"/>
          <p:cNvSpPr>
            <a:spLocks noGrp="1" noChangeArrowheads="1"/>
          </p:cNvSpPr>
          <p:nvPr>
            <p:ph sz="quarter" idx="15"/>
          </p:nvPr>
        </p:nvSpPr>
        <p:spPr/>
        <p:txBody>
          <a:bodyPr/>
          <a:lstStyle/>
          <a:p>
            <a:r>
              <a:rPr lang="en-US" dirty="0" smtClean="0"/>
              <a:t>Tab-delimited ASCII</a:t>
            </a:r>
          </a:p>
          <a:p>
            <a:r>
              <a:rPr lang="en-US" dirty="0" smtClean="0"/>
              <a:t>Custom binary format</a:t>
            </a:r>
          </a:p>
          <a:p>
            <a:r>
              <a:rPr lang="en-US" dirty="0" smtClean="0"/>
              <a:t>TDMS</a:t>
            </a:r>
            <a:endParaRPr lang="en-US" dirty="0"/>
          </a:p>
        </p:txBody>
      </p:sp>
    </p:spTree>
    <p:extLst>
      <p:ext uri="{BB962C8B-B14F-4D97-AF65-F5344CB8AC3E}">
        <p14:creationId xmlns:p14="http://schemas.microsoft.com/office/powerpoint/2010/main" val="27465688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85000" lnSpcReduction="20000"/>
          </a:bodyPr>
          <a:lstStyle/>
          <a:p>
            <a:pPr marL="514350" indent="-514350">
              <a:buFont typeface="+mj-lt"/>
              <a:buAutoNum type="arabicPeriod" startAt="3"/>
            </a:pPr>
            <a:r>
              <a:rPr lang="en-US" dirty="0" smtClean="0"/>
              <a:t>You need to store data that other engineers will later analyze with Microsoft Excel. Which file storage format(s) should you use?</a:t>
            </a:r>
          </a:p>
          <a:p>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59</a:t>
            </a:fld>
            <a:endParaRPr lang="en-US" dirty="0"/>
          </a:p>
        </p:txBody>
      </p:sp>
      <p:sp>
        <p:nvSpPr>
          <p:cNvPr id="223235" name="Rectangle 3"/>
          <p:cNvSpPr>
            <a:spLocks noGrp="1" noChangeArrowheads="1"/>
          </p:cNvSpPr>
          <p:nvPr>
            <p:ph sz="quarter" idx="15"/>
          </p:nvPr>
        </p:nvSpPr>
        <p:spPr/>
        <p:txBody>
          <a:bodyPr>
            <a:normAutofit/>
          </a:bodyPr>
          <a:lstStyle/>
          <a:p>
            <a:pPr marL="458081"/>
            <a:r>
              <a:rPr lang="en-US" b="1" dirty="0" smtClean="0"/>
              <a:t>Tab-delimited ASCII</a:t>
            </a:r>
          </a:p>
          <a:p>
            <a:pPr marL="458081"/>
            <a:r>
              <a:rPr lang="en-US" dirty="0" smtClean="0"/>
              <a:t>Custom binary format</a:t>
            </a:r>
          </a:p>
          <a:p>
            <a:pPr marL="458081"/>
            <a:r>
              <a:rPr lang="en-US" b="1" dirty="0" smtClean="0"/>
              <a:t>TDMS</a:t>
            </a:r>
            <a:endParaRPr lang="en-US" b="1" dirty="0"/>
          </a:p>
        </p:txBody>
      </p:sp>
    </p:spTree>
    <p:extLst>
      <p:ext uri="{BB962C8B-B14F-4D97-AF65-F5344CB8AC3E}">
        <p14:creationId xmlns:p14="http://schemas.microsoft.com/office/powerpoint/2010/main" val="3105016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Invoke Nodes</a:t>
            </a:r>
            <a:endParaRPr lang="en-US" dirty="0"/>
          </a:p>
        </p:txBody>
      </p:sp>
      <p:sp>
        <p:nvSpPr>
          <p:cNvPr id="13" name="Slide Number Placeholder 12"/>
          <p:cNvSpPr>
            <a:spLocks noGrp="1"/>
          </p:cNvSpPr>
          <p:nvPr>
            <p:ph type="sldNum" sz="quarter" idx="14"/>
          </p:nvPr>
        </p:nvSpPr>
        <p:spPr/>
        <p:txBody>
          <a:bodyPr/>
          <a:lstStyle/>
          <a:p>
            <a:pPr algn="ctr"/>
            <a:fld id="{F7BDED22-11C7-456A-B829-4ED810F305A6}" type="slidenum">
              <a:rPr lang="en-US" smtClean="0"/>
              <a:pPr algn="ctr"/>
              <a:t>6</a:t>
            </a:fld>
            <a:endParaRPr lang="en-US" dirty="0"/>
          </a:p>
        </p:txBody>
      </p:sp>
      <p:sp>
        <p:nvSpPr>
          <p:cNvPr id="22" name="Content Placeholder 21"/>
          <p:cNvSpPr>
            <a:spLocks noGrp="1"/>
          </p:cNvSpPr>
          <p:nvPr>
            <p:ph sz="quarter" idx="15"/>
          </p:nvPr>
        </p:nvSpPr>
        <p:spPr/>
        <p:txBody>
          <a:bodyPr/>
          <a:lstStyle/>
          <a:p>
            <a:pPr>
              <a:buNone/>
            </a:pPr>
            <a:r>
              <a:rPr lang="en-US" dirty="0" smtClean="0"/>
              <a:t>Invoke Nodes call methods or actions on objects.</a:t>
            </a:r>
          </a:p>
        </p:txBody>
      </p:sp>
      <p:sp>
        <p:nvSpPr>
          <p:cNvPr id="12" name="Text Placeholder 11"/>
          <p:cNvSpPr>
            <a:spLocks noGrp="1"/>
          </p:cNvSpPr>
          <p:nvPr>
            <p:ph type="body" sz="quarter" idx="13"/>
          </p:nvPr>
        </p:nvSpPr>
        <p:spPr/>
        <p:txBody>
          <a:bodyPr/>
          <a:lstStyle/>
          <a:p>
            <a:r>
              <a:rPr lang="en-US" dirty="0" smtClean="0"/>
              <a:t>C. Invoke Nodes</a:t>
            </a:r>
            <a:endParaRPr lang="en-US" dirty="0"/>
          </a:p>
        </p:txBody>
      </p:sp>
      <p:pic>
        <p:nvPicPr>
          <p:cNvPr id="7" name="Embedded Image" descr="loc_bd_InvokeNode-Explicit_Implicit-Implicit.png"/>
          <p:cNvPicPr>
            <a:picLocks noChangeAspect="1"/>
          </p:cNvPicPr>
          <p:nvPr/>
        </p:nvPicPr>
        <p:blipFill>
          <a:blip r:embed="rId3" cstate="print"/>
          <a:stretch>
            <a:fillRect/>
          </a:stretch>
        </p:blipFill>
        <p:spPr>
          <a:xfrm>
            <a:off x="3708623" y="2027122"/>
            <a:ext cx="1760534" cy="2068628"/>
          </a:xfrm>
          <a:prstGeom prst="rect">
            <a:avLst/>
          </a:prstGeom>
        </p:spPr>
      </p:pic>
      <p:grpSp>
        <p:nvGrpSpPr>
          <p:cNvPr id="21" name="Group 20"/>
          <p:cNvGrpSpPr/>
          <p:nvPr/>
        </p:nvGrpSpPr>
        <p:grpSpPr>
          <a:xfrm>
            <a:off x="5363065" y="3181350"/>
            <a:ext cx="381000" cy="762000"/>
            <a:chOff x="4953000" y="2038350"/>
            <a:chExt cx="381000" cy="533400"/>
          </a:xfrm>
        </p:grpSpPr>
        <p:cxnSp>
          <p:nvCxnSpPr>
            <p:cNvPr id="14" name="Straight Connector 13"/>
            <p:cNvCxnSpPr/>
            <p:nvPr/>
          </p:nvCxnSpPr>
          <p:spPr>
            <a:xfrm>
              <a:off x="4953000" y="2038350"/>
              <a:ext cx="3810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p:nvPr/>
          </p:nvCxnSpPr>
          <p:spPr>
            <a:xfrm>
              <a:off x="4953000" y="2571750"/>
              <a:ext cx="3810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a:off x="5334000" y="2038350"/>
              <a:ext cx="0" cy="5334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grpSp>
      <p:sp>
        <p:nvSpPr>
          <p:cNvPr id="20" name="TextBox 19"/>
          <p:cNvSpPr txBox="1"/>
          <p:nvPr/>
        </p:nvSpPr>
        <p:spPr>
          <a:xfrm>
            <a:off x="5799294" y="3333750"/>
            <a:ext cx="2273699" cy="461665"/>
          </a:xfrm>
          <a:prstGeom prst="rect">
            <a:avLst/>
          </a:prstGeom>
          <a:noFill/>
        </p:spPr>
        <p:txBody>
          <a:bodyPr wrap="none" rtlCol="0">
            <a:spAutoFit/>
          </a:bodyPr>
          <a:lstStyle/>
          <a:p>
            <a:r>
              <a:rPr lang="en-US" b="0" dirty="0" smtClean="0">
                <a:solidFill>
                  <a:schemeClr val="tx1"/>
                </a:solidFill>
                <a:latin typeface="+mn-lt"/>
              </a:rPr>
              <a:t>Optional Inputs</a:t>
            </a:r>
            <a:endParaRPr lang="en-US" b="0" dirty="0">
              <a:solidFill>
                <a:schemeClr val="tx1"/>
              </a:solidFill>
              <a:latin typeface="+mn-lt"/>
            </a:endParaRPr>
          </a:p>
        </p:txBody>
      </p:sp>
      <p:grpSp>
        <p:nvGrpSpPr>
          <p:cNvPr id="26" name="Group 25"/>
          <p:cNvGrpSpPr/>
          <p:nvPr/>
        </p:nvGrpSpPr>
        <p:grpSpPr>
          <a:xfrm>
            <a:off x="3424793" y="2419350"/>
            <a:ext cx="381000" cy="762000"/>
            <a:chOff x="4953000" y="2038350"/>
            <a:chExt cx="381000" cy="533400"/>
          </a:xfrm>
          <a:scene3d>
            <a:camera prst="orthographicFront">
              <a:rot lat="0" lon="0" rev="10800000"/>
            </a:camera>
            <a:lightRig rig="threePt" dir="t"/>
          </a:scene3d>
        </p:grpSpPr>
        <p:cxnSp>
          <p:nvCxnSpPr>
            <p:cNvPr id="27" name="Straight Connector 26"/>
            <p:cNvCxnSpPr/>
            <p:nvPr/>
          </p:nvCxnSpPr>
          <p:spPr>
            <a:xfrm>
              <a:off x="4953000" y="2038350"/>
              <a:ext cx="3810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8" name="Straight Connector 27"/>
            <p:cNvCxnSpPr/>
            <p:nvPr/>
          </p:nvCxnSpPr>
          <p:spPr>
            <a:xfrm>
              <a:off x="4953000" y="2571750"/>
              <a:ext cx="3810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a:off x="5334000" y="2038350"/>
              <a:ext cx="0" cy="5334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grpSp>
      <p:sp>
        <p:nvSpPr>
          <p:cNvPr id="30" name="TextBox 29"/>
          <p:cNvSpPr txBox="1"/>
          <p:nvPr/>
        </p:nvSpPr>
        <p:spPr>
          <a:xfrm>
            <a:off x="1071007" y="2569518"/>
            <a:ext cx="2353786" cy="461665"/>
          </a:xfrm>
          <a:prstGeom prst="rect">
            <a:avLst/>
          </a:prstGeom>
          <a:noFill/>
        </p:spPr>
        <p:txBody>
          <a:bodyPr wrap="none" rtlCol="0">
            <a:spAutoFit/>
          </a:bodyPr>
          <a:lstStyle/>
          <a:p>
            <a:r>
              <a:rPr lang="en-US" b="0" dirty="0" smtClean="0">
                <a:solidFill>
                  <a:schemeClr val="tx1"/>
                </a:solidFill>
                <a:latin typeface="+mn-lt"/>
              </a:rPr>
              <a:t>Required Inputs</a:t>
            </a:r>
            <a:endParaRPr lang="en-US" b="0" dirty="0">
              <a:solidFill>
                <a:schemeClr val="tx1"/>
              </a:solidFill>
              <a:latin typeface="+mn-lt"/>
            </a:endParaRPr>
          </a:p>
        </p:txBody>
      </p:sp>
    </p:spTree>
    <p:extLst>
      <p:ext uri="{BB962C8B-B14F-4D97-AF65-F5344CB8AC3E}">
        <p14:creationId xmlns:p14="http://schemas.microsoft.com/office/powerpoint/2010/main" val="33736581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514350" indent="-514350">
              <a:buFont typeface="+mj-lt"/>
              <a:buAutoNum type="arabicPeriod" startAt="4"/>
            </a:pPr>
            <a:r>
              <a:rPr lang="en-US" dirty="0" smtClean="0"/>
              <a:t>TDMS files store properties at which of the following levels?</a:t>
            </a:r>
          </a:p>
          <a:p>
            <a:endParaRPr lang="en-US" dirty="0"/>
          </a:p>
        </p:txBody>
      </p:sp>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60</a:t>
            </a:fld>
            <a:endParaRPr lang="en-US" dirty="0"/>
          </a:p>
        </p:txBody>
      </p:sp>
      <p:sp>
        <p:nvSpPr>
          <p:cNvPr id="225283" name="Rectangle 3"/>
          <p:cNvSpPr>
            <a:spLocks noGrp="1" noChangeArrowheads="1"/>
          </p:cNvSpPr>
          <p:nvPr>
            <p:ph sz="quarter" idx="15"/>
          </p:nvPr>
        </p:nvSpPr>
        <p:spPr/>
        <p:txBody>
          <a:bodyPr/>
          <a:lstStyle/>
          <a:p>
            <a:pPr marL="458081"/>
            <a:r>
              <a:rPr lang="en-US" dirty="0" smtClean="0"/>
              <a:t>File</a:t>
            </a:r>
          </a:p>
          <a:p>
            <a:pPr marL="458081"/>
            <a:r>
              <a:rPr lang="en-US" dirty="0" smtClean="0"/>
              <a:t>Channel Group</a:t>
            </a:r>
          </a:p>
          <a:p>
            <a:pPr marL="458081"/>
            <a:r>
              <a:rPr lang="en-US" dirty="0" smtClean="0"/>
              <a:t>Channel</a:t>
            </a:r>
          </a:p>
          <a:p>
            <a:pPr marL="458081"/>
            <a:r>
              <a:rPr lang="en-US" dirty="0" smtClean="0"/>
              <a:t>Value</a:t>
            </a:r>
            <a:endParaRPr lang="en-US" dirty="0"/>
          </a:p>
        </p:txBody>
      </p:sp>
    </p:spTree>
    <p:extLst>
      <p:ext uri="{BB962C8B-B14F-4D97-AF65-F5344CB8AC3E}">
        <p14:creationId xmlns:p14="http://schemas.microsoft.com/office/powerpoint/2010/main" val="29959714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514350" indent="-514350">
              <a:buFont typeface="+mj-lt"/>
              <a:buAutoNum type="arabicPeriod" startAt="4"/>
            </a:pPr>
            <a:r>
              <a:rPr lang="en-US" dirty="0" smtClean="0"/>
              <a:t>TDMS files store properties at which of the following levels?</a:t>
            </a:r>
          </a:p>
          <a:p>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61</a:t>
            </a:fld>
            <a:endParaRPr lang="en-US" dirty="0"/>
          </a:p>
        </p:txBody>
      </p:sp>
      <p:sp>
        <p:nvSpPr>
          <p:cNvPr id="225283" name="Rectangle 3"/>
          <p:cNvSpPr>
            <a:spLocks noGrp="1" noChangeArrowheads="1"/>
          </p:cNvSpPr>
          <p:nvPr>
            <p:ph sz="quarter" idx="15"/>
          </p:nvPr>
        </p:nvSpPr>
        <p:spPr/>
        <p:txBody>
          <a:bodyPr/>
          <a:lstStyle/>
          <a:p>
            <a:pPr marL="458081"/>
            <a:r>
              <a:rPr lang="en-US" b="1" dirty="0" smtClean="0"/>
              <a:t>File</a:t>
            </a:r>
          </a:p>
          <a:p>
            <a:pPr marL="458081"/>
            <a:r>
              <a:rPr lang="en-US" b="1" dirty="0" smtClean="0"/>
              <a:t>Channel Group</a:t>
            </a:r>
          </a:p>
          <a:p>
            <a:pPr marL="458081"/>
            <a:r>
              <a:rPr lang="en-US" b="1" dirty="0" smtClean="0"/>
              <a:t>Channel</a:t>
            </a:r>
          </a:p>
          <a:p>
            <a:pPr marL="458081"/>
            <a:r>
              <a:rPr lang="en-US" dirty="0" smtClean="0"/>
              <a:t>Value</a:t>
            </a:r>
            <a:endParaRPr lang="en-US" dirty="0"/>
          </a:p>
        </p:txBody>
      </p:sp>
    </p:spTree>
    <p:extLst>
      <p:ext uri="{BB962C8B-B14F-4D97-AF65-F5344CB8AC3E}">
        <p14:creationId xmlns:p14="http://schemas.microsoft.com/office/powerpoint/2010/main" val="385408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925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mbedded Image" descr="loc_bd_Sample Invoke Node - Control.png"/>
          <p:cNvPicPr>
            <a:picLocks noChangeAspect="1"/>
          </p:cNvPicPr>
          <p:nvPr/>
        </p:nvPicPr>
        <p:blipFill>
          <a:blip r:embed="rId3" cstate="print"/>
          <a:stretch>
            <a:fillRect/>
          </a:stretch>
        </p:blipFill>
        <p:spPr>
          <a:xfrm>
            <a:off x="2438400" y="3257550"/>
            <a:ext cx="2933700" cy="1485900"/>
          </a:xfrm>
          <a:prstGeom prst="rect">
            <a:avLst/>
          </a:prstGeom>
        </p:spPr>
      </p:pic>
      <p:sp>
        <p:nvSpPr>
          <p:cNvPr id="9" name="Text Placeholder 8"/>
          <p:cNvSpPr>
            <a:spLocks noGrp="1"/>
          </p:cNvSpPr>
          <p:nvPr>
            <p:ph type="body" sz="quarter" idx="15"/>
          </p:nvPr>
        </p:nvSpPr>
        <p:spPr/>
        <p:txBody>
          <a:bodyPr/>
          <a:lstStyle/>
          <a:p>
            <a:r>
              <a:rPr lang="en-US" dirty="0" smtClean="0"/>
              <a:t>Create an Invoke Node for a front panel indicator.</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7</a:t>
            </a:fld>
            <a:endParaRPr lang="en-US" dirty="0"/>
          </a:p>
        </p:txBody>
      </p:sp>
      <p:sp>
        <p:nvSpPr>
          <p:cNvPr id="10" name="Text Placeholder 9"/>
          <p:cNvSpPr>
            <a:spLocks noGrp="1"/>
          </p:cNvSpPr>
          <p:nvPr>
            <p:ph type="body" idx="18"/>
          </p:nvPr>
        </p:nvSpPr>
        <p:spPr/>
        <p:txBody>
          <a:bodyPr/>
          <a:lstStyle/>
          <a:p>
            <a:r>
              <a:rPr lang="en-US" dirty="0" smtClean="0"/>
              <a:t>Create an Invoke Node</a:t>
            </a:r>
            <a:endParaRPr lang="en-US" dirty="0"/>
          </a:p>
        </p:txBody>
      </p:sp>
    </p:spTree>
    <p:extLst>
      <p:ext uri="{BB962C8B-B14F-4D97-AF65-F5344CB8AC3E}">
        <p14:creationId xmlns:p14="http://schemas.microsoft.com/office/powerpoint/2010/main" val="1321196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p:txBody>
          <a:bodyPr/>
          <a:lstStyle/>
          <a:p>
            <a:r>
              <a:rPr lang="en-US" dirty="0" smtClean="0"/>
              <a:t>VI Methods</a:t>
            </a:r>
            <a:endParaRPr lang="en-US" dirty="0"/>
          </a:p>
        </p:txBody>
      </p:sp>
      <p:sp>
        <p:nvSpPr>
          <p:cNvPr id="18" name="Text Placeholder 17"/>
          <p:cNvSpPr>
            <a:spLocks noGrp="1"/>
          </p:cNvSpPr>
          <p:nvPr>
            <p:ph type="body" sz="quarter" idx="13"/>
          </p:nvPr>
        </p:nvSpPr>
        <p:spPr/>
        <p:txBody>
          <a:bodyPr/>
          <a:lstStyle/>
          <a:p>
            <a:r>
              <a:rPr lang="en-US" dirty="0" smtClean="0"/>
              <a:t>C. Invoke Nodes</a:t>
            </a:r>
            <a:endParaRPr lang="en-US" dirty="0"/>
          </a:p>
        </p:txBody>
      </p:sp>
      <p:sp>
        <p:nvSpPr>
          <p:cNvPr id="33" name="Slide Number Placeholder 32"/>
          <p:cNvSpPr>
            <a:spLocks noGrp="1"/>
          </p:cNvSpPr>
          <p:nvPr>
            <p:ph type="sldNum" sz="quarter" idx="14"/>
          </p:nvPr>
        </p:nvSpPr>
        <p:spPr/>
        <p:txBody>
          <a:bodyPr/>
          <a:lstStyle/>
          <a:p>
            <a:pPr algn="ctr"/>
            <a:fld id="{F7BDED22-11C7-456A-B829-4ED810F305A6}" type="slidenum">
              <a:rPr lang="en-US" smtClean="0"/>
              <a:pPr algn="ctr"/>
              <a:t>8</a:t>
            </a:fld>
            <a:endParaRPr lang="en-US" dirty="0"/>
          </a:p>
        </p:txBody>
      </p:sp>
      <p:sp>
        <p:nvSpPr>
          <p:cNvPr id="5" name="Content Placeholder 2"/>
          <p:cNvSpPr txBox="1">
            <a:spLocks/>
          </p:cNvSpPr>
          <p:nvPr/>
        </p:nvSpPr>
        <p:spPr bwMode="auto">
          <a:xfrm>
            <a:off x="6629400" y="2352154"/>
            <a:ext cx="1943100" cy="2957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l" eaLnBrk="1" hangingPunct="1">
              <a:spcBef>
                <a:spcPct val="20000"/>
              </a:spcBef>
              <a:tabLst>
                <a:tab pos="1539875" algn="l"/>
              </a:tabLst>
            </a:pPr>
            <a:r>
              <a:rPr lang="en-US" sz="1800" b="0" kern="0" dirty="0" smtClean="0">
                <a:solidFill>
                  <a:schemeClr val="tx1"/>
                </a:solidFill>
                <a:latin typeface="+mn-lt"/>
              </a:rPr>
              <a:t>Method Name</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0" name="Content Placeholder 2"/>
          <p:cNvSpPr txBox="1">
            <a:spLocks/>
          </p:cNvSpPr>
          <p:nvPr/>
        </p:nvSpPr>
        <p:spPr bwMode="auto">
          <a:xfrm>
            <a:off x="6629400" y="2733154"/>
            <a:ext cx="1600200" cy="2957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l" eaLnBrk="1" hangingPunct="1">
              <a:spcBef>
                <a:spcPct val="20000"/>
              </a:spcBef>
              <a:tabLst>
                <a:tab pos="1539875" algn="l"/>
              </a:tabLst>
            </a:pPr>
            <a:r>
              <a:rPr lang="en-US" sz="1800" b="0" kern="0" dirty="0" smtClean="0">
                <a:solidFill>
                  <a:schemeClr val="tx1"/>
                </a:solidFill>
                <a:latin typeface="+mn-lt"/>
              </a:rPr>
              <a:t>Parameter</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11" name="Embedded Image" descr="loc_bd_Sample Invoke Node - VI.png"/>
          <p:cNvPicPr>
            <a:picLocks noChangeAspect="1"/>
          </p:cNvPicPr>
          <p:nvPr/>
        </p:nvPicPr>
        <p:blipFill>
          <a:blip r:embed="rId3" cstate="print"/>
          <a:stretch>
            <a:fillRect/>
          </a:stretch>
        </p:blipFill>
        <p:spPr>
          <a:xfrm>
            <a:off x="1676400" y="1885950"/>
            <a:ext cx="3918585" cy="1221677"/>
          </a:xfrm>
          <a:prstGeom prst="rect">
            <a:avLst/>
          </a:prstGeom>
        </p:spPr>
      </p:pic>
      <p:sp>
        <p:nvSpPr>
          <p:cNvPr id="13" name="Content Placeholder 2"/>
          <p:cNvSpPr txBox="1">
            <a:spLocks/>
          </p:cNvSpPr>
          <p:nvPr/>
        </p:nvSpPr>
        <p:spPr bwMode="auto">
          <a:xfrm>
            <a:off x="6629401" y="1953147"/>
            <a:ext cx="1600200" cy="2957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l" eaLnBrk="1" hangingPunct="1">
              <a:spcBef>
                <a:spcPct val="20000"/>
              </a:spcBef>
              <a:tabLst>
                <a:tab pos="1539875" algn="l"/>
              </a:tabLst>
            </a:pPr>
            <a:r>
              <a:rPr lang="en-US" sz="1800" b="0" kern="0" dirty="0" smtClean="0">
                <a:solidFill>
                  <a:schemeClr val="tx1"/>
                </a:solidFill>
                <a:latin typeface="+mn-lt"/>
              </a:rPr>
              <a:t>Class Name</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cxnSp>
        <p:nvCxnSpPr>
          <p:cNvPr id="28" name="Straight Arrow Connector 27"/>
          <p:cNvCxnSpPr>
            <a:stCxn id="5" idx="1"/>
          </p:cNvCxnSpPr>
          <p:nvPr/>
        </p:nvCxnSpPr>
        <p:spPr>
          <a:xfrm flipH="1" flipV="1">
            <a:off x="5638800" y="2495550"/>
            <a:ext cx="990600" cy="45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0" idx="1"/>
          </p:cNvCxnSpPr>
          <p:nvPr/>
        </p:nvCxnSpPr>
        <p:spPr>
          <a:xfrm flipH="1">
            <a:off x="5638800" y="2881052"/>
            <a:ext cx="990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5638800" y="2114550"/>
            <a:ext cx="990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09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lgn="ctr"/>
            <a:fld id="{F7BDED22-11C7-456A-B829-4ED810F305A6}" type="slidenum">
              <a:rPr lang="en-US" smtClean="0"/>
              <a:pPr algn="ctr"/>
              <a:t>9</a:t>
            </a:fld>
            <a:endParaRPr lang="en-US" dirty="0"/>
          </a:p>
        </p:txBody>
      </p:sp>
      <p:sp>
        <p:nvSpPr>
          <p:cNvPr id="4" name="Text Placeholder 3"/>
          <p:cNvSpPr>
            <a:spLocks noGrp="1"/>
          </p:cNvSpPr>
          <p:nvPr>
            <p:ph type="body" sz="quarter" idx="13"/>
          </p:nvPr>
        </p:nvSpPr>
        <p:spPr/>
        <p:txBody>
          <a:bodyPr/>
          <a:lstStyle/>
          <a:p>
            <a:r>
              <a:rPr lang="en-US" dirty="0" smtClean="0"/>
              <a:t>Use Property Nodes and Invoke Nodes to affect the attributes of a VI.</a:t>
            </a:r>
          </a:p>
        </p:txBody>
      </p:sp>
      <p:sp>
        <p:nvSpPr>
          <p:cNvPr id="196611" name="Rectangle 3"/>
          <p:cNvSpPr>
            <a:spLocks noGrp="1" noChangeArrowheads="1"/>
          </p:cNvSpPr>
          <p:nvPr>
            <p:ph type="body" idx="10"/>
          </p:nvPr>
        </p:nvSpPr>
        <p:spPr/>
        <p:txBody>
          <a:bodyPr/>
          <a:lstStyle/>
          <a:p>
            <a:r>
              <a:rPr lang="en-US" dirty="0" smtClean="0"/>
              <a:t>Exercise 4-2</a:t>
            </a:r>
            <a:endParaRPr lang="en-US" dirty="0"/>
          </a:p>
        </p:txBody>
      </p:sp>
      <p:sp>
        <p:nvSpPr>
          <p:cNvPr id="8" name="Text Placeholder 7"/>
          <p:cNvSpPr>
            <a:spLocks noGrp="1"/>
          </p:cNvSpPr>
          <p:nvPr>
            <p:ph type="body" idx="14"/>
          </p:nvPr>
        </p:nvSpPr>
        <p:spPr/>
        <p:txBody>
          <a:bodyPr/>
          <a:lstStyle/>
          <a:p>
            <a:r>
              <a:rPr lang="en-US" dirty="0" smtClean="0"/>
              <a:t>Customize the VI Window</a:t>
            </a:r>
            <a:endParaRPr lang="en-US" dirty="0"/>
          </a:p>
        </p:txBody>
      </p:sp>
    </p:spTree>
    <p:extLst>
      <p:ext uri="{BB962C8B-B14F-4D97-AF65-F5344CB8AC3E}">
        <p14:creationId xmlns:p14="http://schemas.microsoft.com/office/powerpoint/2010/main" val="39947919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83&quot;&gt;&lt;/object&gt;&lt;object type=&quot;2&quot; unique_id=&quot;10084&quot;&gt;&lt;object type=&quot;3&quot; unique_id=&quot;10085&quot;&gt;&lt;property id=&quot;20148&quot; value=&quot;5&quot;/&gt;&lt;property id=&quot;20300&quot; value=&quot;Slide 1 - &amp;quot;&amp;lt;Course Name&amp;gt;&amp;quot;&quot;/&gt;&lt;property id=&quot;20307&quot; value=&quot;257&quot;/&gt;&lt;/object&gt;&lt;object type=&quot;3&quot; unique_id=&quot;10086&quot;&gt;&lt;property id=&quot;20148&quot; value=&quot;5&quot;/&gt;&lt;property id=&quot;20300&quot; value=&quot;Slide 2 - &amp;quot;What You Need To Get Started&amp;quot;&quot;/&gt;&lt;property id=&quot;20307&quot; value=&quot;258&quot;/&gt;&lt;/object&gt;&lt;object type=&quot;3&quot; unique_id=&quot;10087&quot;&gt;&lt;property id=&quot;20148&quot; value=&quot;5&quot;/&gt;&lt;property id=&quot;20300&quot; value=&quot;Slide 3 - &amp;quot;File Locations&amp;quot;&quot;/&gt;&lt;property id=&quot;20307&quot; value=&quot;259&quot;/&gt;&lt;/object&gt;&lt;object type=&quot;3&quot; unique_id=&quot;10088&quot;&gt;&lt;property id=&quot;20148&quot; value=&quot;5&quot;/&gt;&lt;property id=&quot;20300&quot; value=&quot;Slide 4 - &amp;quot;Instructional Methods&amp;quot;&quot;/&gt;&lt;property id=&quot;20307&quot; value=&quot;260&quot;/&gt;&lt;/object&gt;&lt;object type=&quot;3&quot; unique_id=&quot;10089&quot;&gt;&lt;property id=&quot;20148&quot; value=&quot;5&quot;/&gt;&lt;property id=&quot;20300&quot; value=&quot;Slide 5 - &amp;quot;Getting The Most Out Of This Course&amp;quot;&quot;/&gt;&lt;property id=&quot;20307&quot; value=&quot;261&quot;/&gt;&lt;/object&gt;&lt;object type=&quot;3&quot; unique_id=&quot;10090&quot;&gt;&lt;property id=&quot;20148&quot; value=&quot;5&quot;/&gt;&lt;property id=&quot;20300&quot; value=&quot;Slide 6&quot;/&gt;&lt;property id=&quot;20307&quot; value=&quot;262&quot;/&gt;&lt;/object&gt;&lt;object type=&quot;3&quot; unique_id=&quot;10091&quot;&gt;&lt;property id=&quot;20148&quot; value=&quot;5&quot;/&gt;&lt;property id=&quot;20300&quot; value=&quot;Slide 7 - &amp;quot;Course Learning Map&amp;quot;&quot;/&gt;&lt;property id=&quot;20307&quot; value=&quot;263&quot;/&gt;&lt;/object&gt;&lt;object type=&quot;3&quot; unique_id=&quot;10092&quot;&gt;&lt;property id=&quot;20148&quot; value=&quot;5&quot;/&gt;&lt;property id=&quot;20300&quot; value=&quot;Slide 8 - &amp;quot;Course Goals&amp;quot;&quot;/&gt;&lt;property id=&quot;20307&quot; value=&quot;264&quot;/&gt;&lt;/object&gt;&lt;object type=&quot;3&quot; unique_id=&quot;10202&quot;&gt;&lt;property id=&quot;20148&quot; value=&quot;5&quot;/&gt;&lt;property id=&quot;20300&quot; value=&quot;Slide 10 - &amp;quot;Continuing Your LabVIEW Education&amp;quot;&quot;/&gt;&lt;property id=&quot;20307&quot; value=&quot;265&quot;/&gt;&lt;/object&gt;&lt;object type=&quot;3&quot; unique_id=&quot;10204&quot;&gt;&lt;property id=&quot;20148&quot; value=&quot;5&quot;/&gt;&lt;property id=&quot;20300&quot; value=&quot;Slide 13&quot;/&gt;&lt;property id=&quot;20307&quot; value=&quot;269&quot;/&gt;&lt;/object&gt;&lt;object type=&quot;3&quot; unique_id=&quot;10205&quot;&gt;&lt;property id=&quot;20148&quot; value=&quot;5&quot;/&gt;&lt;property id=&quot;20300&quot; value=&quot;Slide 14 - &amp;quot;Thank you!&amp;quot;&quot;/&gt;&lt;property id=&quot;20307&quot; value=&quot;268&quot;/&gt;&lt;/object&gt;&lt;object type=&quot;3&quot; unique_id=&quot;10276&quot;&gt;&lt;property id=&quot;20148&quot; value=&quot;5&quot;/&gt;&lt;property id=&quot;20300&quot; value=&quot;Slide 9 - &amp;quot;Insert your course slides here&amp;quot;&quot;/&gt;&lt;property id=&quot;20307&quot; value=&quot;272&quot;/&gt;&lt;/object&gt;&lt;object type=&quot;3&quot; unique_id=&quot;10277&quot;&gt;&lt;property id=&quot;20148&quot; value=&quot;5&quot;/&gt;&lt;property id=&quot;20300&quot; value=&quot;Slide 11 - &amp;quot;Continuing Your LabVIEW Education&amp;quot;&quot;/&gt;&lt;property id=&quot;20307&quot; value=&quot;270&quot;/&gt;&lt;/object&gt;&lt;object type=&quot;3&quot; unique_id=&quot;10278&quot;&gt;&lt;property id=&quot;20148&quot; value=&quot;5&quot;/&gt;&lt;property id=&quot;20300&quot; value=&quot;Slide 12 - &amp;quot;Continue Your Learning&amp;quot;&quot;/&gt;&lt;property id=&quot;20307&quot; value=&quot;271&quot;/&gt;&lt;/object&gt;&lt;/object&gt;&lt;/object&gt;&lt;/database&gt;"/>
  <p:tag name="SECTOMILLISECCONVERTED" val="1"/>
</p:tagLst>
</file>

<file path=ppt/theme/theme1.xml><?xml version="1.0" encoding="utf-8"?>
<a:theme xmlns:a="http://schemas.openxmlformats.org/drawingml/2006/main" name="CustEd 16_9 Template">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temptemplate</Template>
  <TotalTime>7225</TotalTime>
  <Words>3435</Words>
  <Application>Microsoft Office PowerPoint</Application>
  <PresentationFormat>On-screen Show (16:9)</PresentationFormat>
  <Paragraphs>514</Paragraphs>
  <Slides>62</Slides>
  <Notes>53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62</vt:i4>
      </vt:variant>
    </vt:vector>
  </HeadingPairs>
  <TitlesOfParts>
    <vt:vector size="74" baseType="lpstr">
      <vt:lpstr>Arial</vt:lpstr>
      <vt:lpstr>Arial Narrow</vt:lpstr>
      <vt:lpstr>Calibri</vt:lpstr>
      <vt:lpstr>Courier New</vt:lpstr>
      <vt:lpstr>Lato Light</vt:lpstr>
      <vt:lpstr>Lucida Grande</vt:lpstr>
      <vt:lpstr>Times New Roman</vt:lpstr>
      <vt:lpstr>Univers</vt:lpstr>
      <vt:lpstr>Univers Com 45 Light</vt:lpstr>
      <vt:lpstr>Univers Com 55</vt:lpstr>
      <vt:lpstr>Univers LT Std 45 Light</vt:lpstr>
      <vt:lpstr>CustEd 16_9 Template</vt:lpstr>
      <vt:lpstr>PowerPoint Presentation</vt:lpstr>
      <vt:lpstr>LabVIEW Core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National Instruments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Name&gt;</dc:title>
  <dc:creator>hsmith</dc:creator>
  <cp:lastModifiedBy>Microsoft account</cp:lastModifiedBy>
  <cp:revision>261</cp:revision>
  <dcterms:created xsi:type="dcterms:W3CDTF">2007-10-28T01:05:52Z</dcterms:created>
  <dcterms:modified xsi:type="dcterms:W3CDTF">2016-02-13T23:58:16Z</dcterms:modified>
</cp:coreProperties>
</file>