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60"/>
  </p:notesMasterIdLst>
  <p:sldIdLst>
    <p:sldId id="283" r:id="rId2"/>
    <p:sldId id="257" r:id="rId3"/>
    <p:sldId id="258" r:id="rId4"/>
    <p:sldId id="261" r:id="rId5"/>
    <p:sldId id="282" r:id="rId6"/>
    <p:sldId id="263"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Lst>
  <p:sldSz cx="9144000" cy="5143500" type="screen16x9"/>
  <p:notesSz cx="7010400" cy="92964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53" autoAdjust="0"/>
  </p:normalViewPr>
  <p:slideViewPr>
    <p:cSldViewPr>
      <p:cViewPr varScale="1">
        <p:scale>
          <a:sx n="80" d="100"/>
          <a:sy n="80" d="100"/>
        </p:scale>
        <p:origin x="1116" y="-42"/>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309" y="53"/>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Troubleshooting and Debugging VIs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smtClean="0"/>
            <a:t>Navigating LabVIEW</a:t>
          </a:r>
          <a:endParaRPr lang="en-US"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Creating Your First Application</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Using Loops</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78A25E0E-4068-4844-B741-062DFA236D0C}" type="presOf" srcId="{55C6FB44-A985-45F8-92FB-19BBF542FA67}" destId="{E552DAC0-216A-4B88-AF1A-937842626E7F}" srcOrd="1" destOrd="0" presId="urn:microsoft.com/office/officeart/2005/8/layout/process4"/>
    <dgm:cxn modelId="{66F49E7A-4A4C-44AE-A034-5DB2C72C6036}" type="presOf" srcId="{C531B99D-2AAF-47B7-9ADC-940B51371CBC}" destId="{4BE792FD-BCB4-44EB-8672-F4001B35D8D7}" srcOrd="0"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E1316B67-9A9B-4CCF-A22C-C15341DA6BDB}" srcId="{17EBAEB6-D0E6-4EED-B716-2177AE58D86F}" destId="{255C46B9-17B6-450C-8E38-9519AD0489EF}" srcOrd="0" destOrd="0" parTransId="{2A22FD43-3FEA-4931-A58B-4D7F516A8BF7}" sibTransId="{00A008E8-3B88-42C4-8BDD-F43409998BCE}"/>
    <dgm:cxn modelId="{E9CC0D5F-F06D-46FE-9025-D3E98A49E6F7}" type="presOf" srcId="{55C6FB44-A985-45F8-92FB-19BBF542FA67}" destId="{8CD4145B-AF44-4ADE-B18B-5F8C0E4C6282}" srcOrd="0" destOrd="0" presId="urn:microsoft.com/office/officeart/2005/8/layout/process4"/>
    <dgm:cxn modelId="{C7787B91-8EE6-4B29-956D-D1997A9B534B}" type="presOf" srcId="{82A9D05C-E0FE-4095-808C-36195A639D13}" destId="{27BE7760-F6B5-45EE-8956-941501131730}"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4F2165E3-50AB-49B2-B7D3-6A59D14056B8}" type="presOf" srcId="{DE8A20ED-B8E2-4C21-A26B-AA3A9C5BC628}" destId="{8E1B657C-65E8-4303-A67C-609EECF6EF25}" srcOrd="1" destOrd="0" presId="urn:microsoft.com/office/officeart/2005/8/layout/process4"/>
    <dgm:cxn modelId="{3493C86A-6BCD-4098-9485-524890D40DD4}" type="presOf" srcId="{17EBAEB6-D0E6-4EED-B716-2177AE58D86F}" destId="{2ADE2D3B-C947-42B6-8F99-1B3FEDC276D0}"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77A3D05F-5637-4D3F-8E89-157EC0459722}" type="presOf" srcId="{63A1ED43-AC35-40AD-85BF-17DC05BD0938}" destId="{C9E1EBD9-D03D-4086-B7FE-8CD684B69897}" srcOrd="1" destOrd="0" presId="urn:microsoft.com/office/officeart/2005/8/layout/process4"/>
    <dgm:cxn modelId="{905DA77D-95AC-4694-911A-ADCCB424360C}" type="presOf" srcId="{255C46B9-17B6-450C-8E38-9519AD0489EF}" destId="{1EC5EF38-74C9-4808-86EF-4AFC5CB65931}"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C6BFE599-20E4-4CF4-816F-6D2057696B9C}" type="presOf" srcId="{477044C5-1D51-44A3-89C9-052ED3523E41}" destId="{8F6D97A3-568C-4D42-9F79-089C76ADC77E}" srcOrd="0" destOrd="0" presId="urn:microsoft.com/office/officeart/2005/8/layout/process4"/>
    <dgm:cxn modelId="{AECD25B0-C97E-43F3-B2F5-BBDA0ADD65D1}" type="presOf" srcId="{255C46B9-17B6-450C-8E38-9519AD0489EF}" destId="{05301027-04BC-4541-BE60-F2A1C22690F8}" srcOrd="1" destOrd="0" presId="urn:microsoft.com/office/officeart/2005/8/layout/process4"/>
    <dgm:cxn modelId="{26ACCDA0-CE1A-47A4-B578-F51C7BEF3818}" type="presOf" srcId="{83622ABD-E064-4BFC-916E-53B83E9021F8}" destId="{CB273461-0642-4901-9B3B-9EBCF230DDBF}" srcOrd="0"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899FBFAD-B8BE-41D6-A9FE-44CCD5E3982D}" type="presOf" srcId="{63A1ED43-AC35-40AD-85BF-17DC05BD0938}" destId="{CF6C6E4E-5B5D-4471-9394-75F54A9377C8}"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51BEBB67-E631-4CE9-B269-826A7FEFB122}" type="presOf" srcId="{DE8A20ED-B8E2-4C21-A26B-AA3A9C5BC628}" destId="{67D9205C-B0C7-436D-A517-EE3892A8FFC0}"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D90B82E6-F7FF-4973-A0A2-BA722389F161}" type="presParOf" srcId="{2ADE2D3B-C947-42B6-8F99-1B3FEDC276D0}" destId="{1358874F-6C22-423A-AE19-BF2BDAD459DE}" srcOrd="0" destOrd="0" presId="urn:microsoft.com/office/officeart/2005/8/layout/process4"/>
    <dgm:cxn modelId="{2F507923-1F47-4C84-B208-B82E8EA02F5A}" type="presParOf" srcId="{1358874F-6C22-423A-AE19-BF2BDAD459DE}" destId="{67D9205C-B0C7-436D-A517-EE3892A8FFC0}" srcOrd="0" destOrd="0" presId="urn:microsoft.com/office/officeart/2005/8/layout/process4"/>
    <dgm:cxn modelId="{79C1CF04-D8D0-493F-AE0E-36DDAD91C1F1}" type="presParOf" srcId="{1358874F-6C22-423A-AE19-BF2BDAD459DE}" destId="{8E1B657C-65E8-4303-A67C-609EECF6EF25}" srcOrd="1" destOrd="0" presId="urn:microsoft.com/office/officeart/2005/8/layout/process4"/>
    <dgm:cxn modelId="{BEC61ADB-6234-41BE-8ADE-69EA7FE87005}" type="presParOf" srcId="{1358874F-6C22-423A-AE19-BF2BDAD459DE}" destId="{56C653EE-AA0C-4E35-B21A-089F8298FBD4}" srcOrd="2" destOrd="0" presId="urn:microsoft.com/office/officeart/2005/8/layout/process4"/>
    <dgm:cxn modelId="{AC6B5690-827F-4916-BC61-EC4957441C48}" type="presParOf" srcId="{56C653EE-AA0C-4E35-B21A-089F8298FBD4}" destId="{8F6D97A3-568C-4D42-9F79-089C76ADC77E}" srcOrd="0" destOrd="0" presId="urn:microsoft.com/office/officeart/2005/8/layout/process4"/>
    <dgm:cxn modelId="{6D158A4D-3E75-4E68-94AA-41D66B6AF402}" type="presParOf" srcId="{2ADE2D3B-C947-42B6-8F99-1B3FEDC276D0}" destId="{C4BDCED5-B51B-420A-BEA2-6C52CAF77143}" srcOrd="1" destOrd="0" presId="urn:microsoft.com/office/officeart/2005/8/layout/process4"/>
    <dgm:cxn modelId="{FDFAC859-F8B6-4F60-B9B5-14DD45566B82}" type="presParOf" srcId="{2ADE2D3B-C947-42B6-8F99-1B3FEDC276D0}" destId="{F5DD961D-CF95-4FC5-863B-0212472F390B}" srcOrd="2" destOrd="0" presId="urn:microsoft.com/office/officeart/2005/8/layout/process4"/>
    <dgm:cxn modelId="{8D56E61B-BD9D-4B8D-86A1-FB27C5E31471}" type="presParOf" srcId="{F5DD961D-CF95-4FC5-863B-0212472F390B}" destId="{8CD4145B-AF44-4ADE-B18B-5F8C0E4C6282}" srcOrd="0" destOrd="0" presId="urn:microsoft.com/office/officeart/2005/8/layout/process4"/>
    <dgm:cxn modelId="{9A582623-9A99-4EEF-BCB4-C2141CC9057D}" type="presParOf" srcId="{F5DD961D-CF95-4FC5-863B-0212472F390B}" destId="{E552DAC0-216A-4B88-AF1A-937842626E7F}" srcOrd="1" destOrd="0" presId="urn:microsoft.com/office/officeart/2005/8/layout/process4"/>
    <dgm:cxn modelId="{9F7A7664-5CBF-4D90-A6A3-90505F826FDE}" type="presParOf" srcId="{F5DD961D-CF95-4FC5-863B-0212472F390B}" destId="{2B3D6047-A90B-4B0C-80C1-638354C667A5}" srcOrd="2" destOrd="0" presId="urn:microsoft.com/office/officeart/2005/8/layout/process4"/>
    <dgm:cxn modelId="{397655BF-F0EC-411B-89CD-0F5FB38CF31A}" type="presParOf" srcId="{2B3D6047-A90B-4B0C-80C1-638354C667A5}" destId="{27BE7760-F6B5-45EE-8956-941501131730}" srcOrd="0" destOrd="0" presId="urn:microsoft.com/office/officeart/2005/8/layout/process4"/>
    <dgm:cxn modelId="{5B84444B-21D8-441B-B743-368423DC8FBF}" type="presParOf" srcId="{2ADE2D3B-C947-42B6-8F99-1B3FEDC276D0}" destId="{6872A97C-D449-48B8-B48A-6414A82B5680}" srcOrd="3" destOrd="0" presId="urn:microsoft.com/office/officeart/2005/8/layout/process4"/>
    <dgm:cxn modelId="{6815D7DD-1BD5-4E69-BFDE-09FFFB57427B}" type="presParOf" srcId="{2ADE2D3B-C947-42B6-8F99-1B3FEDC276D0}" destId="{E7A11DED-60A7-4BC3-89FE-F4E69397AE3C}" srcOrd="4" destOrd="0" presId="urn:microsoft.com/office/officeart/2005/8/layout/process4"/>
    <dgm:cxn modelId="{E61DAD2C-2ABE-41F5-A5DB-E529F5AD163A}" type="presParOf" srcId="{E7A11DED-60A7-4BC3-89FE-F4E69397AE3C}" destId="{CF6C6E4E-5B5D-4471-9394-75F54A9377C8}" srcOrd="0" destOrd="0" presId="urn:microsoft.com/office/officeart/2005/8/layout/process4"/>
    <dgm:cxn modelId="{8A71EEEE-5209-4A8F-B49C-1B4AD1AD368F}" type="presParOf" srcId="{E7A11DED-60A7-4BC3-89FE-F4E69397AE3C}" destId="{C9E1EBD9-D03D-4086-B7FE-8CD684B69897}" srcOrd="1" destOrd="0" presId="urn:microsoft.com/office/officeart/2005/8/layout/process4"/>
    <dgm:cxn modelId="{18E5F15C-86A5-4522-8D8D-361AA3252691}" type="presParOf" srcId="{E7A11DED-60A7-4BC3-89FE-F4E69397AE3C}" destId="{D18F0391-1D2C-4B99-A316-22233E77FF40}" srcOrd="2" destOrd="0" presId="urn:microsoft.com/office/officeart/2005/8/layout/process4"/>
    <dgm:cxn modelId="{E7967822-CC4E-4667-93AB-4181DFF7EABA}" type="presParOf" srcId="{D18F0391-1D2C-4B99-A316-22233E77FF40}" destId="{CB273461-0642-4901-9B3B-9EBCF230DDBF}" srcOrd="0" destOrd="0" presId="urn:microsoft.com/office/officeart/2005/8/layout/process4"/>
    <dgm:cxn modelId="{A44A0CDA-1CAA-41BD-A754-9C86A4ABC35E}" type="presParOf" srcId="{2ADE2D3B-C947-42B6-8F99-1B3FEDC276D0}" destId="{477BA6E9-6A31-433E-AE09-3C4C08F9AFFD}" srcOrd="5" destOrd="0" presId="urn:microsoft.com/office/officeart/2005/8/layout/process4"/>
    <dgm:cxn modelId="{0F58CB7E-0CE8-41A2-A3DC-B95B8F37A10E}" type="presParOf" srcId="{2ADE2D3B-C947-42B6-8F99-1B3FEDC276D0}" destId="{62686E2A-BF86-480D-A01D-DDFAE5F5E8E8}" srcOrd="6" destOrd="0" presId="urn:microsoft.com/office/officeart/2005/8/layout/process4"/>
    <dgm:cxn modelId="{8B8FD630-73AE-4859-98B2-F4A2FE50E4C0}" type="presParOf" srcId="{62686E2A-BF86-480D-A01D-DDFAE5F5E8E8}" destId="{1EC5EF38-74C9-4808-86EF-4AFC5CB65931}" srcOrd="0" destOrd="0" presId="urn:microsoft.com/office/officeart/2005/8/layout/process4"/>
    <dgm:cxn modelId="{41CD77B3-B901-49FB-88D5-E23E19C84E80}" type="presParOf" srcId="{62686E2A-BF86-480D-A01D-DDFAE5F5E8E8}" destId="{05301027-04BC-4541-BE60-F2A1C22690F8}" srcOrd="1" destOrd="0" presId="urn:microsoft.com/office/officeart/2005/8/layout/process4"/>
    <dgm:cxn modelId="{2A34E031-7857-4DDB-A469-A15BD4A38F3E}" type="presParOf" srcId="{62686E2A-BF86-480D-A01D-DDFAE5F5E8E8}" destId="{451C2562-08CE-430D-8173-7A2AB8276007}" srcOrd="2" destOrd="0" presId="urn:microsoft.com/office/officeart/2005/8/layout/process4"/>
    <dgm:cxn modelId="{748E56AD-D9B6-47BA-B0DA-32943CE45D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Modularity</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Creating and Leveraging Data Structures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Using Decision-Making Structures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56378E6E-4D49-4248-869D-863CF5F2C1B6}" type="presOf" srcId="{255C46B9-17B6-450C-8E38-9519AD0489EF}" destId="{1EC5EF38-74C9-4808-86EF-4AFC5CB65931}" srcOrd="0" destOrd="0" presId="urn:microsoft.com/office/officeart/2005/8/layout/process4"/>
    <dgm:cxn modelId="{4207FF22-DFE4-4244-8761-55D6AB4B8DE9}" type="presOf" srcId="{83622ABD-E064-4BFC-916E-53B83E9021F8}" destId="{CB273461-0642-4901-9B3B-9EBCF230DDBF}"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C50A9D20-F16A-4C51-BE55-0EE6EA12ADA2}" type="presOf" srcId="{55C6FB44-A985-45F8-92FB-19BBF542FA67}" destId="{1ACEF5D3-078B-451B-9CB5-CB71F3B070B4}" srcOrd="1" destOrd="0" presId="urn:microsoft.com/office/officeart/2005/8/layout/process4"/>
    <dgm:cxn modelId="{31F5FCD0-7974-4BBB-AA4C-D619EE88743E}" type="presOf" srcId="{C531B99D-2AAF-47B7-9ADC-940B51371CBC}" destId="{4BE792FD-BCB4-44EB-8672-F4001B35D8D7}" srcOrd="0" destOrd="0" presId="urn:microsoft.com/office/officeart/2005/8/layout/process4"/>
    <dgm:cxn modelId="{CF85BB7B-A321-441F-A67D-FE6DB2FF5DAC}" type="presOf" srcId="{63A1ED43-AC35-40AD-85BF-17DC05BD0938}" destId="{C9E1EBD9-D03D-4086-B7FE-8CD684B69897}"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1CDA9F22-B7C8-43C9-961C-B867A9921DD3}" srcId="{255C46B9-17B6-450C-8E38-9519AD0489EF}" destId="{C531B99D-2AAF-47B7-9ADC-940B51371CBC}" srcOrd="0" destOrd="0" parTransId="{84FB757E-E4A2-456A-B805-5E1ECA582EE1}" sibTransId="{6F23B9F9-92F4-484C-9F78-32A761D17C7B}"/>
    <dgm:cxn modelId="{A0FCE11C-489E-4933-8BB2-E312DDA6543E}" type="presOf" srcId="{255C46B9-17B6-450C-8E38-9519AD0489EF}" destId="{05301027-04BC-4541-BE60-F2A1C22690F8}" srcOrd="1" destOrd="0" presId="urn:microsoft.com/office/officeart/2005/8/layout/process4"/>
    <dgm:cxn modelId="{1A5C67E4-1B3A-43A5-81EB-0BBABDB17983}" type="presOf" srcId="{55C6FB44-A985-45F8-92FB-19BBF542FA67}" destId="{634B9CA2-3E8D-405E-9EF3-8262D83DEEEE}"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A4644CC4-BCAE-4605-A560-0095C2C43A65}" type="presOf" srcId="{82A9D05C-E0FE-4095-808C-36195A639D13}" destId="{0E0FBB84-906E-4FE6-B300-7C9E4F2765B6}" srcOrd="0"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9839E443-DD22-4A8B-ABEB-177D37D9D493}" type="presOf" srcId="{63A1ED43-AC35-40AD-85BF-17DC05BD0938}" destId="{CF6C6E4E-5B5D-4471-9394-75F54A9377C8}" srcOrd="0" destOrd="0" presId="urn:microsoft.com/office/officeart/2005/8/layout/process4"/>
    <dgm:cxn modelId="{51C1328B-45BC-4F13-807A-434752F5D251}" type="presOf" srcId="{17EBAEB6-D0E6-4EED-B716-2177AE58D86F}" destId="{2ADE2D3B-C947-42B6-8F99-1B3FEDC276D0}" srcOrd="0" destOrd="0" presId="urn:microsoft.com/office/officeart/2005/8/layout/process4"/>
    <dgm:cxn modelId="{AE63B612-C870-4B7D-8861-DCC3835330EC}" type="presParOf" srcId="{2ADE2D3B-C947-42B6-8F99-1B3FEDC276D0}" destId="{D74163A3-AB2D-48D6-A6BA-7DC441FFA651}" srcOrd="0" destOrd="0" presId="urn:microsoft.com/office/officeart/2005/8/layout/process4"/>
    <dgm:cxn modelId="{2137034F-08F2-4F88-9649-16A5EAD271E6}" type="presParOf" srcId="{D74163A3-AB2D-48D6-A6BA-7DC441FFA651}" destId="{634B9CA2-3E8D-405E-9EF3-8262D83DEEEE}" srcOrd="0" destOrd="0" presId="urn:microsoft.com/office/officeart/2005/8/layout/process4"/>
    <dgm:cxn modelId="{606872E1-85A6-4ADE-BB5B-853AFCB4E24C}" type="presParOf" srcId="{D74163A3-AB2D-48D6-A6BA-7DC441FFA651}" destId="{1ACEF5D3-078B-451B-9CB5-CB71F3B070B4}" srcOrd="1" destOrd="0" presId="urn:microsoft.com/office/officeart/2005/8/layout/process4"/>
    <dgm:cxn modelId="{DF5CEBD4-8F51-47DE-934D-A82276E043B9}" type="presParOf" srcId="{D74163A3-AB2D-48D6-A6BA-7DC441FFA651}" destId="{C2FADBCD-744E-471C-A2B2-E596A6FDA8B0}" srcOrd="2" destOrd="0" presId="urn:microsoft.com/office/officeart/2005/8/layout/process4"/>
    <dgm:cxn modelId="{AE7A8F35-DE56-4313-9687-E00E7F924AE5}" type="presParOf" srcId="{C2FADBCD-744E-471C-A2B2-E596A6FDA8B0}" destId="{0E0FBB84-906E-4FE6-B300-7C9E4F2765B6}" srcOrd="0" destOrd="0" presId="urn:microsoft.com/office/officeart/2005/8/layout/process4"/>
    <dgm:cxn modelId="{5E10FC51-C7FB-4225-8EE1-E74685F42BAD}" type="presParOf" srcId="{2ADE2D3B-C947-42B6-8F99-1B3FEDC276D0}" destId="{6872A97C-D449-48B8-B48A-6414A82B5680}" srcOrd="1" destOrd="0" presId="urn:microsoft.com/office/officeart/2005/8/layout/process4"/>
    <dgm:cxn modelId="{9F123295-2972-47CA-84E8-3F92AC6FD3E1}" type="presParOf" srcId="{2ADE2D3B-C947-42B6-8F99-1B3FEDC276D0}" destId="{E7A11DED-60A7-4BC3-89FE-F4E69397AE3C}" srcOrd="2" destOrd="0" presId="urn:microsoft.com/office/officeart/2005/8/layout/process4"/>
    <dgm:cxn modelId="{413B8636-2C96-464A-B2DF-47EDE3ECBBEB}" type="presParOf" srcId="{E7A11DED-60A7-4BC3-89FE-F4E69397AE3C}" destId="{CF6C6E4E-5B5D-4471-9394-75F54A9377C8}" srcOrd="0" destOrd="0" presId="urn:microsoft.com/office/officeart/2005/8/layout/process4"/>
    <dgm:cxn modelId="{0014775F-D788-4871-885D-43C0FE4565A6}" type="presParOf" srcId="{E7A11DED-60A7-4BC3-89FE-F4E69397AE3C}" destId="{C9E1EBD9-D03D-4086-B7FE-8CD684B69897}" srcOrd="1" destOrd="0" presId="urn:microsoft.com/office/officeart/2005/8/layout/process4"/>
    <dgm:cxn modelId="{E0E21A16-6E6D-4CD5-85C9-6C614ADABBD8}" type="presParOf" srcId="{E7A11DED-60A7-4BC3-89FE-F4E69397AE3C}" destId="{D18F0391-1D2C-4B99-A316-22233E77FF40}" srcOrd="2" destOrd="0" presId="urn:microsoft.com/office/officeart/2005/8/layout/process4"/>
    <dgm:cxn modelId="{E1302144-A1DC-4BF4-8095-C48D08B46B70}" type="presParOf" srcId="{D18F0391-1D2C-4B99-A316-22233E77FF40}" destId="{CB273461-0642-4901-9B3B-9EBCF230DDBF}" srcOrd="0" destOrd="0" presId="urn:microsoft.com/office/officeart/2005/8/layout/process4"/>
    <dgm:cxn modelId="{79365E20-C96E-4CE7-8C63-1A69C7E76540}" type="presParOf" srcId="{2ADE2D3B-C947-42B6-8F99-1B3FEDC276D0}" destId="{477BA6E9-6A31-433E-AE09-3C4C08F9AFFD}" srcOrd="3" destOrd="0" presId="urn:microsoft.com/office/officeart/2005/8/layout/process4"/>
    <dgm:cxn modelId="{AD5E7F93-E231-4819-B575-2F8B74F22303}" type="presParOf" srcId="{2ADE2D3B-C947-42B6-8F99-1B3FEDC276D0}" destId="{62686E2A-BF86-480D-A01D-DDFAE5F5E8E8}" srcOrd="4" destOrd="0" presId="urn:microsoft.com/office/officeart/2005/8/layout/process4"/>
    <dgm:cxn modelId="{A2C1F391-84F2-44A8-8BCA-F8BFFA4EA83A}" type="presParOf" srcId="{62686E2A-BF86-480D-A01D-DDFAE5F5E8E8}" destId="{1EC5EF38-74C9-4808-86EF-4AFC5CB65931}" srcOrd="0" destOrd="0" presId="urn:microsoft.com/office/officeart/2005/8/layout/process4"/>
    <dgm:cxn modelId="{02077D98-2103-47ED-8469-56104141B494}" type="presParOf" srcId="{62686E2A-BF86-480D-A01D-DDFAE5F5E8E8}" destId="{05301027-04BC-4541-BE60-F2A1C22690F8}" srcOrd="1" destOrd="0" presId="urn:microsoft.com/office/officeart/2005/8/layout/process4"/>
    <dgm:cxn modelId="{D870E0B3-79DF-41EE-96D7-8E36123001D1}" type="presParOf" srcId="{62686E2A-BF86-480D-A01D-DDFAE5F5E8E8}" destId="{451C2562-08CE-430D-8173-7A2AB8276007}" srcOrd="2" destOrd="0" presId="urn:microsoft.com/office/officeart/2005/8/layout/process4"/>
    <dgm:cxn modelId="{31939616-F866-42A4-B915-DF642AF8D3ED}"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8</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Using Sequential and </a:t>
          </a:r>
          <a:br>
            <a:rPr lang="en-US" sz="1100" dirty="0" smtClean="0"/>
          </a:br>
          <a:r>
            <a:rPr lang="en-US" sz="1100" smtClean="0"/>
            <a:t>State Machine </a:t>
          </a:r>
          <a:r>
            <a:rPr lang="en-US" sz="1100" dirty="0" smtClean="0"/>
            <a:t>Programming</a:t>
          </a:r>
          <a:endParaRPr lang="en-US"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9</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Acquiring Measurements </a:t>
          </a:r>
          <a:br>
            <a:rPr lang="en-US" sz="1100" dirty="0" smtClean="0"/>
          </a:br>
          <a:r>
            <a:rPr lang="en-US" sz="1100" dirty="0" smtClean="0"/>
            <a:t>with Hardware</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200" dirty="0" smtClean="0"/>
            <a:t>Accessing Files in </a:t>
          </a:r>
          <a:r>
            <a:rPr lang="en-US" sz="1200" dirty="0" err="1" smtClean="0"/>
            <a:t>LabVIEW</a:t>
          </a:r>
          <a:endParaRPr lang="en-US" sz="12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10</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F08F069D-E812-4843-801D-7F603841FC14}" type="presOf" srcId="{63A1ED43-AC35-40AD-85BF-17DC05BD0938}" destId="{CF6C6E4E-5B5D-4471-9394-75F54A9377C8}" srcOrd="0" destOrd="0" presId="urn:microsoft.com/office/officeart/2005/8/layout/process4"/>
    <dgm:cxn modelId="{6AC93C24-2111-4E32-86DC-690D30F8E070}" type="presOf" srcId="{55C6FB44-A985-45F8-92FB-19BBF542FA67}" destId="{93BB1C99-DBF9-4BC6-9BF4-A8AB3952FBB8}" srcOrd="1" destOrd="0" presId="urn:microsoft.com/office/officeart/2005/8/layout/process4"/>
    <dgm:cxn modelId="{19B4CA65-F169-46AA-8A56-EBA2F4F5B834}" type="presOf" srcId="{82A9D05C-E0FE-4095-808C-36195A639D13}" destId="{CD4BFA61-F11C-4625-A615-11815B9ABA95}" srcOrd="0" destOrd="0" presId="urn:microsoft.com/office/officeart/2005/8/layout/process4"/>
    <dgm:cxn modelId="{FCCC720B-7765-4150-B0A1-87FDE17FAF38}"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6F8DDC7E-D2CE-4BFD-A03F-691FB000EB88}" type="presOf" srcId="{63A1ED43-AC35-40AD-85BF-17DC05BD0938}" destId="{C9E1EBD9-D03D-4086-B7FE-8CD684B69897}" srcOrd="1" destOrd="0" presId="urn:microsoft.com/office/officeart/2005/8/layout/process4"/>
    <dgm:cxn modelId="{50BFB6F7-D019-497C-ADA4-122EC3888B49}" type="presOf" srcId="{83622ABD-E064-4BFC-916E-53B83E9021F8}" destId="{CB273461-0642-4901-9B3B-9EBCF230DDBF}" srcOrd="0"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57059FE8-3BC8-43E5-A60F-B419103B4554}" type="presOf" srcId="{255C46B9-17B6-450C-8E38-9519AD0489EF}" destId="{1EC5EF38-74C9-4808-86EF-4AFC5CB65931}"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55587823-7146-4023-AFAA-3D06412DE442}" srcId="{17EBAEB6-D0E6-4EED-B716-2177AE58D86F}" destId="{55C6FB44-A985-45F8-92FB-19BBF542FA67}" srcOrd="2" destOrd="0" parTransId="{62FE0A38-C78B-408B-BEC0-6DEA44404E07}" sibTransId="{2FF3C745-B3B1-4F02-9F3E-42D47C016259}"/>
    <dgm:cxn modelId="{3B73E94B-9D89-4AF4-B5A8-6096EA7C13E9}" srcId="{55C6FB44-A985-45F8-92FB-19BBF542FA67}" destId="{82A9D05C-E0FE-4095-808C-36195A639D13}" srcOrd="0" destOrd="0" parTransId="{8ED82903-5EB5-4BC5-980E-7AF804F15AA6}" sibTransId="{5EABCF8A-42A2-4FDA-B3DC-0A39071E4896}"/>
    <dgm:cxn modelId="{C7F696A2-C208-4AF0-8825-22264893BA3C}" type="presOf" srcId="{C531B99D-2AAF-47B7-9ADC-940B51371CBC}" destId="{4BE792FD-BCB4-44EB-8672-F4001B35D8D7}" srcOrd="0" destOrd="0" presId="urn:microsoft.com/office/officeart/2005/8/layout/process4"/>
    <dgm:cxn modelId="{088D08BE-9239-4EA3-BE4C-84C848987807}" type="presOf" srcId="{55C6FB44-A985-45F8-92FB-19BBF542FA67}" destId="{FC59B698-4F46-474C-A5F1-6AF5972B6A99}" srcOrd="0" destOrd="0" presId="urn:microsoft.com/office/officeart/2005/8/layout/process4"/>
    <dgm:cxn modelId="{B4B51DA3-E2AC-4C6A-93DF-6B16C56A0367}" type="presOf" srcId="{255C46B9-17B6-450C-8E38-9519AD0489EF}" destId="{05301027-04BC-4541-BE60-F2A1C22690F8}" srcOrd="1" destOrd="0" presId="urn:microsoft.com/office/officeart/2005/8/layout/process4"/>
    <dgm:cxn modelId="{17A4C69D-688B-4C71-81A5-0D2071276A28}" type="presParOf" srcId="{2ADE2D3B-C947-42B6-8F99-1B3FEDC276D0}" destId="{CCAC1241-064D-4ACF-AEEC-F486887B6998}" srcOrd="0" destOrd="0" presId="urn:microsoft.com/office/officeart/2005/8/layout/process4"/>
    <dgm:cxn modelId="{1DE95318-A7BE-458E-A0E4-C9B7DAA78EF0}" type="presParOf" srcId="{CCAC1241-064D-4ACF-AEEC-F486887B6998}" destId="{FC59B698-4F46-474C-A5F1-6AF5972B6A99}" srcOrd="0" destOrd="0" presId="urn:microsoft.com/office/officeart/2005/8/layout/process4"/>
    <dgm:cxn modelId="{D653AC1D-7D6F-472E-82EA-D1952AA00AC9}" type="presParOf" srcId="{CCAC1241-064D-4ACF-AEEC-F486887B6998}" destId="{93BB1C99-DBF9-4BC6-9BF4-A8AB3952FBB8}" srcOrd="1" destOrd="0" presId="urn:microsoft.com/office/officeart/2005/8/layout/process4"/>
    <dgm:cxn modelId="{1245D7C4-452E-4540-A02E-CBB7C2582BD8}" type="presParOf" srcId="{CCAC1241-064D-4ACF-AEEC-F486887B6998}" destId="{67CEEAC9-EF20-44FC-B05A-9B4CB6D2B7B2}" srcOrd="2" destOrd="0" presId="urn:microsoft.com/office/officeart/2005/8/layout/process4"/>
    <dgm:cxn modelId="{39C5DEF4-37DF-4594-8CFD-90980CA60BA9}" type="presParOf" srcId="{67CEEAC9-EF20-44FC-B05A-9B4CB6D2B7B2}" destId="{CD4BFA61-F11C-4625-A615-11815B9ABA95}" srcOrd="0" destOrd="0" presId="urn:microsoft.com/office/officeart/2005/8/layout/process4"/>
    <dgm:cxn modelId="{5798C729-8883-4F08-861C-493208E6E21F}" type="presParOf" srcId="{2ADE2D3B-C947-42B6-8F99-1B3FEDC276D0}" destId="{6872A97C-D449-48B8-B48A-6414A82B5680}" srcOrd="1" destOrd="0" presId="urn:microsoft.com/office/officeart/2005/8/layout/process4"/>
    <dgm:cxn modelId="{6D3FAF63-F031-442E-B6ED-537FEDE4279C}" type="presParOf" srcId="{2ADE2D3B-C947-42B6-8F99-1B3FEDC276D0}" destId="{E7A11DED-60A7-4BC3-89FE-F4E69397AE3C}" srcOrd="2" destOrd="0" presId="urn:microsoft.com/office/officeart/2005/8/layout/process4"/>
    <dgm:cxn modelId="{1D5D6089-E4F6-4678-B7A2-F95BACC24EF5}" type="presParOf" srcId="{E7A11DED-60A7-4BC3-89FE-F4E69397AE3C}" destId="{CF6C6E4E-5B5D-4471-9394-75F54A9377C8}" srcOrd="0" destOrd="0" presId="urn:microsoft.com/office/officeart/2005/8/layout/process4"/>
    <dgm:cxn modelId="{3ADFE031-06B2-44A7-83FF-1FA9988BE08F}" type="presParOf" srcId="{E7A11DED-60A7-4BC3-89FE-F4E69397AE3C}" destId="{C9E1EBD9-D03D-4086-B7FE-8CD684B69897}" srcOrd="1" destOrd="0" presId="urn:microsoft.com/office/officeart/2005/8/layout/process4"/>
    <dgm:cxn modelId="{8FD949C1-C0FD-44E0-824D-3B7C810C8F16}" type="presParOf" srcId="{E7A11DED-60A7-4BC3-89FE-F4E69397AE3C}" destId="{D18F0391-1D2C-4B99-A316-22233E77FF40}" srcOrd="2" destOrd="0" presId="urn:microsoft.com/office/officeart/2005/8/layout/process4"/>
    <dgm:cxn modelId="{62033D54-E8E7-4C96-9ABC-4AFE9F7D5F14}" type="presParOf" srcId="{D18F0391-1D2C-4B99-A316-22233E77FF40}" destId="{CB273461-0642-4901-9B3B-9EBCF230DDBF}" srcOrd="0" destOrd="0" presId="urn:microsoft.com/office/officeart/2005/8/layout/process4"/>
    <dgm:cxn modelId="{16BBB818-FB15-4ED5-B544-5DCB957B12EB}" type="presParOf" srcId="{2ADE2D3B-C947-42B6-8F99-1B3FEDC276D0}" destId="{477BA6E9-6A31-433E-AE09-3C4C08F9AFFD}" srcOrd="3" destOrd="0" presId="urn:microsoft.com/office/officeart/2005/8/layout/process4"/>
    <dgm:cxn modelId="{417E90FB-8529-4915-9714-DA611A68FE4D}" type="presParOf" srcId="{2ADE2D3B-C947-42B6-8F99-1B3FEDC276D0}" destId="{62686E2A-BF86-480D-A01D-DDFAE5F5E8E8}" srcOrd="4" destOrd="0" presId="urn:microsoft.com/office/officeart/2005/8/layout/process4"/>
    <dgm:cxn modelId="{3082DDD5-5DEE-4287-AB88-4AE82602CC96}" type="presParOf" srcId="{62686E2A-BF86-480D-A01D-DDFAE5F5E8E8}" destId="{1EC5EF38-74C9-4808-86EF-4AFC5CB65931}" srcOrd="0" destOrd="0" presId="urn:microsoft.com/office/officeart/2005/8/layout/process4"/>
    <dgm:cxn modelId="{B7F361DE-0F35-4A04-AED4-84AEAD2B050B}" type="presParOf" srcId="{62686E2A-BF86-480D-A01D-DDFAE5F5E8E8}" destId="{05301027-04BC-4541-BE60-F2A1C22690F8}" srcOrd="1" destOrd="0" presId="urn:microsoft.com/office/officeart/2005/8/layout/process4"/>
    <dgm:cxn modelId="{6A6ABA90-8D5E-4B57-88CD-EAE57C39FA5B}" type="presParOf" srcId="{62686E2A-BF86-480D-A01D-DDFAE5F5E8E8}" destId="{451C2562-08CE-430D-8173-7A2AB8276007}" srcOrd="2" destOrd="0" presId="urn:microsoft.com/office/officeart/2005/8/layout/process4"/>
    <dgm:cxn modelId="{AF0731EC-8A0D-4584-A00F-9FC6D45CC530}"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CBBE2B-73DB-488C-9569-F19078D66B7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D2C13-57AD-4F86-B3D1-CC526ECE9E0B}">
      <dgm:prSet phldrT="[Text]"/>
      <dgm:spPr/>
      <dgm:t>
        <a:bodyPr/>
        <a:lstStyle/>
        <a:p>
          <a:r>
            <a:rPr lang="en-US" dirty="0" smtClean="0"/>
            <a:t>LabVIEW Core 1 Topics</a:t>
          </a:r>
          <a:endParaRPr lang="en-US" dirty="0"/>
        </a:p>
      </dgm:t>
    </dgm:pt>
    <dgm:pt modelId="{57C5D245-5338-4218-B313-326203A16823}" type="parTrans" cxnId="{39E7A3DC-741D-4553-A4B5-17B7D0D7138B}">
      <dgm:prSet/>
      <dgm:spPr/>
      <dgm:t>
        <a:bodyPr/>
        <a:lstStyle/>
        <a:p>
          <a:endParaRPr lang="en-US"/>
        </a:p>
      </dgm:t>
    </dgm:pt>
    <dgm:pt modelId="{689D59C4-374E-4931-8855-5D17A8122B8B}" type="sibTrans" cxnId="{39E7A3DC-741D-4553-A4B5-17B7D0D7138B}">
      <dgm:prSet/>
      <dgm:spPr/>
      <dgm:t>
        <a:bodyPr/>
        <a:lstStyle/>
        <a:p>
          <a:endParaRPr lang="en-US"/>
        </a:p>
      </dgm:t>
    </dgm:pt>
    <dgm:pt modelId="{5F258D7E-280F-4B46-94A3-1D52E45DD5F3}">
      <dgm:prSet phldrT="[Text]" custT="1"/>
      <dgm:spPr/>
      <dgm:t>
        <a:bodyPr/>
        <a:lstStyle/>
        <a:p>
          <a:r>
            <a:rPr lang="en-US" sz="1800" dirty="0" smtClean="0"/>
            <a:t>Graphical</a:t>
          </a:r>
          <a:endParaRPr lang="en-US" sz="1800" dirty="0"/>
        </a:p>
      </dgm:t>
    </dgm:pt>
    <dgm:pt modelId="{DD483709-4C92-4519-B749-22493125AB6D}" type="parTrans" cxnId="{04BD7FCD-0DE3-40AA-8C43-886CA916F882}">
      <dgm:prSet/>
      <dgm:spPr/>
      <dgm:t>
        <a:bodyPr/>
        <a:lstStyle/>
        <a:p>
          <a:endParaRPr lang="en-US"/>
        </a:p>
      </dgm:t>
    </dgm:pt>
    <dgm:pt modelId="{DC5CED88-ED25-439D-983E-6E9CDC0F7DEE}" type="sibTrans" cxnId="{04BD7FCD-0DE3-40AA-8C43-886CA916F882}">
      <dgm:prSet/>
      <dgm:spPr/>
      <dgm:t>
        <a:bodyPr/>
        <a:lstStyle/>
        <a:p>
          <a:endParaRPr lang="en-US"/>
        </a:p>
      </dgm:t>
    </dgm:pt>
    <dgm:pt modelId="{7B77DB4A-1333-42F1-BFC1-BB929DDCA09D}">
      <dgm:prSet phldrT="[Text]" custT="1"/>
      <dgm:spPr/>
      <dgm:t>
        <a:bodyPr/>
        <a:lstStyle/>
        <a:p>
          <a:r>
            <a:rPr lang="en-US" sz="1800" dirty="0" smtClean="0"/>
            <a:t>Synchronous</a:t>
          </a:r>
          <a:endParaRPr lang="en-US" sz="1800" dirty="0"/>
        </a:p>
      </dgm:t>
    </dgm:pt>
    <dgm:pt modelId="{29EF5A5F-2B0B-419A-84ED-06C90D1C657E}" type="parTrans" cxnId="{5DE9C303-EA5D-47AD-B16C-D637B9B194FC}">
      <dgm:prSet/>
      <dgm:spPr/>
      <dgm:t>
        <a:bodyPr/>
        <a:lstStyle/>
        <a:p>
          <a:endParaRPr lang="en-US"/>
        </a:p>
      </dgm:t>
    </dgm:pt>
    <dgm:pt modelId="{E8A8DBEB-EBD1-45D6-9099-B0C14075FC9F}" type="sibTrans" cxnId="{5DE9C303-EA5D-47AD-B16C-D637B9B194FC}">
      <dgm:prSet/>
      <dgm:spPr/>
      <dgm:t>
        <a:bodyPr/>
        <a:lstStyle/>
        <a:p>
          <a:endParaRPr lang="en-US"/>
        </a:p>
      </dgm:t>
    </dgm:pt>
    <dgm:pt modelId="{6B2EF857-796E-42E1-AC67-768E2FF9238E}">
      <dgm:prSet phldrT="[Text]"/>
      <dgm:spPr/>
      <dgm:t>
        <a:bodyPr/>
        <a:lstStyle/>
        <a:p>
          <a:r>
            <a:rPr lang="en-US" dirty="0" smtClean="0"/>
            <a:t>LabVIEW Core 2 and Later Topics</a:t>
          </a:r>
          <a:endParaRPr lang="en-US" dirty="0"/>
        </a:p>
      </dgm:t>
    </dgm:pt>
    <dgm:pt modelId="{76C46854-7D89-46C4-AE6E-C9690B4A6070}" type="parTrans" cxnId="{4F09EEF6-08E2-4147-B404-CDDBE25E9D80}">
      <dgm:prSet/>
      <dgm:spPr/>
      <dgm:t>
        <a:bodyPr/>
        <a:lstStyle/>
        <a:p>
          <a:endParaRPr lang="en-US"/>
        </a:p>
      </dgm:t>
    </dgm:pt>
    <dgm:pt modelId="{52162B59-B5B4-45A5-A21E-755EB6A39E10}" type="sibTrans" cxnId="{4F09EEF6-08E2-4147-B404-CDDBE25E9D80}">
      <dgm:prSet/>
      <dgm:spPr/>
      <dgm:t>
        <a:bodyPr/>
        <a:lstStyle/>
        <a:p>
          <a:endParaRPr lang="en-US"/>
        </a:p>
      </dgm:t>
    </dgm:pt>
    <dgm:pt modelId="{F6543DB8-32E4-4C23-80EA-7AC0D778F2A8}">
      <dgm:prSet phldrT="[Text]" custT="1"/>
      <dgm:spPr/>
      <dgm:t>
        <a:bodyPr/>
        <a:lstStyle/>
        <a:p>
          <a:r>
            <a:rPr lang="en-US" sz="1800" dirty="0" smtClean="0"/>
            <a:t>Multi-threaded</a:t>
          </a:r>
          <a:endParaRPr lang="en-US" sz="1800" dirty="0"/>
        </a:p>
      </dgm:t>
    </dgm:pt>
    <dgm:pt modelId="{5BF00B88-F904-4C8B-8957-0462B9BE0347}" type="parTrans" cxnId="{AF24205C-0788-48EF-9042-77F497299A9A}">
      <dgm:prSet/>
      <dgm:spPr/>
      <dgm:t>
        <a:bodyPr/>
        <a:lstStyle/>
        <a:p>
          <a:endParaRPr lang="en-US"/>
        </a:p>
      </dgm:t>
    </dgm:pt>
    <dgm:pt modelId="{A17A4101-6B4A-4F7C-B42F-7E153D0B6610}" type="sibTrans" cxnId="{AF24205C-0788-48EF-9042-77F497299A9A}">
      <dgm:prSet/>
      <dgm:spPr/>
      <dgm:t>
        <a:bodyPr/>
        <a:lstStyle/>
        <a:p>
          <a:endParaRPr lang="en-US"/>
        </a:p>
      </dgm:t>
    </dgm:pt>
    <dgm:pt modelId="{3194CBF1-0532-4009-952A-C37DCC0F135F}">
      <dgm:prSet phldrT="[Text]" custT="1"/>
      <dgm:spPr/>
      <dgm:t>
        <a:bodyPr/>
        <a:lstStyle/>
        <a:p>
          <a:r>
            <a:rPr lang="en-US" sz="1800" dirty="0" smtClean="0"/>
            <a:t>Dataflow-oriented</a:t>
          </a:r>
          <a:endParaRPr lang="en-US" sz="1800" dirty="0"/>
        </a:p>
      </dgm:t>
    </dgm:pt>
    <dgm:pt modelId="{BA4C6599-60CD-449B-8A9A-269016765C5A}" type="parTrans" cxnId="{C838BBF9-EECB-4CF5-A6DC-EC436D4774AB}">
      <dgm:prSet/>
      <dgm:spPr/>
      <dgm:t>
        <a:bodyPr/>
        <a:lstStyle/>
        <a:p>
          <a:endParaRPr lang="en-US"/>
        </a:p>
      </dgm:t>
    </dgm:pt>
    <dgm:pt modelId="{B7D4BDD9-2E9D-4F60-9778-D9ABF9A31F06}" type="sibTrans" cxnId="{C838BBF9-EECB-4CF5-A6DC-EC436D4774AB}">
      <dgm:prSet/>
      <dgm:spPr/>
      <dgm:t>
        <a:bodyPr/>
        <a:lstStyle/>
        <a:p>
          <a:endParaRPr lang="en-US"/>
        </a:p>
      </dgm:t>
    </dgm:pt>
    <dgm:pt modelId="{17A1E56A-2946-48FB-8E99-A29B914E7C36}">
      <dgm:prSet phldrT="[Text]" custT="1"/>
      <dgm:spPr/>
      <dgm:t>
        <a:bodyPr/>
        <a:lstStyle/>
        <a:p>
          <a:r>
            <a:rPr lang="en-US" sz="1800" dirty="0" smtClean="0"/>
            <a:t>Compiled</a:t>
          </a:r>
          <a:endParaRPr lang="en-US" sz="1800" dirty="0"/>
        </a:p>
      </dgm:t>
    </dgm:pt>
    <dgm:pt modelId="{A79622A6-536A-4370-B0A9-244E75C2887D}" type="parTrans" cxnId="{9E014656-42EF-4652-A621-1218B970D306}">
      <dgm:prSet/>
      <dgm:spPr/>
      <dgm:t>
        <a:bodyPr/>
        <a:lstStyle/>
        <a:p>
          <a:endParaRPr lang="en-US"/>
        </a:p>
      </dgm:t>
    </dgm:pt>
    <dgm:pt modelId="{A676A99C-474E-4B13-BCBC-7712867E74F4}" type="sibTrans" cxnId="{9E014656-42EF-4652-A621-1218B970D306}">
      <dgm:prSet/>
      <dgm:spPr/>
      <dgm:t>
        <a:bodyPr/>
        <a:lstStyle/>
        <a:p>
          <a:endParaRPr lang="en-US"/>
        </a:p>
      </dgm:t>
    </dgm:pt>
    <dgm:pt modelId="{001A3B0C-C6A9-4058-A80D-2D8B9D46D6CA}">
      <dgm:prSet phldrT="[Text]" custT="1"/>
      <dgm:spPr/>
      <dgm:t>
        <a:bodyPr/>
        <a:lstStyle/>
        <a:p>
          <a:r>
            <a:rPr lang="en-US" sz="1800" dirty="0" smtClean="0"/>
            <a:t>Multi-platform</a:t>
          </a:r>
          <a:endParaRPr lang="en-US" sz="1800" dirty="0"/>
        </a:p>
      </dgm:t>
    </dgm:pt>
    <dgm:pt modelId="{38EBA097-3D14-4A37-8334-CEC41496A1F3}" type="parTrans" cxnId="{448B9A10-B90C-4968-AD0D-804DE96BA038}">
      <dgm:prSet/>
      <dgm:spPr/>
      <dgm:t>
        <a:bodyPr/>
        <a:lstStyle/>
        <a:p>
          <a:endParaRPr lang="en-US"/>
        </a:p>
      </dgm:t>
    </dgm:pt>
    <dgm:pt modelId="{8D13AB4E-E4BB-4D00-8B24-2905D8C87DB4}" type="sibTrans" cxnId="{448B9A10-B90C-4968-AD0D-804DE96BA038}">
      <dgm:prSet/>
      <dgm:spPr/>
      <dgm:t>
        <a:bodyPr/>
        <a:lstStyle/>
        <a:p>
          <a:endParaRPr lang="en-US"/>
        </a:p>
      </dgm:t>
    </dgm:pt>
    <dgm:pt modelId="{CDFAC7A7-1514-4C98-BB3A-F73C27CA7318}">
      <dgm:prSet phldrT="[Text]" custT="1"/>
      <dgm:spPr/>
      <dgm:t>
        <a:bodyPr/>
        <a:lstStyle/>
        <a:p>
          <a:r>
            <a:rPr lang="en-US" sz="1800" dirty="0" smtClean="0"/>
            <a:t>Object-oriented</a:t>
          </a:r>
          <a:endParaRPr lang="en-US" sz="1800" dirty="0"/>
        </a:p>
      </dgm:t>
    </dgm:pt>
    <dgm:pt modelId="{1F33DE1B-9121-42F6-A193-02662EDB5997}" type="parTrans" cxnId="{3337E215-126C-49BE-AE7B-8DD038D28F8B}">
      <dgm:prSet/>
      <dgm:spPr/>
      <dgm:t>
        <a:bodyPr/>
        <a:lstStyle/>
        <a:p>
          <a:endParaRPr lang="en-US"/>
        </a:p>
      </dgm:t>
    </dgm:pt>
    <dgm:pt modelId="{0571234F-D2C1-45FE-B4A6-F44174F466D1}" type="sibTrans" cxnId="{3337E215-126C-49BE-AE7B-8DD038D28F8B}">
      <dgm:prSet/>
      <dgm:spPr/>
      <dgm:t>
        <a:bodyPr/>
        <a:lstStyle/>
        <a:p>
          <a:endParaRPr lang="en-US"/>
        </a:p>
      </dgm:t>
    </dgm:pt>
    <dgm:pt modelId="{E9EFF71A-3026-45AF-AA8F-3F7AFA27DF54}">
      <dgm:prSet phldrT="[Text]" custT="1"/>
      <dgm:spPr/>
      <dgm:t>
        <a:bodyPr/>
        <a:lstStyle/>
        <a:p>
          <a:r>
            <a:rPr lang="en-US" sz="1800" dirty="0" smtClean="0"/>
            <a:t>Multi-target</a:t>
          </a:r>
          <a:endParaRPr lang="en-US" sz="1800" dirty="0"/>
        </a:p>
      </dgm:t>
    </dgm:pt>
    <dgm:pt modelId="{D0C7D0CE-F4A9-4CE7-B0FE-DF320046CBF0}" type="parTrans" cxnId="{4F68A9F7-26D9-4748-B31D-80864382CEE4}">
      <dgm:prSet/>
      <dgm:spPr/>
      <dgm:t>
        <a:bodyPr/>
        <a:lstStyle/>
        <a:p>
          <a:endParaRPr lang="en-US"/>
        </a:p>
      </dgm:t>
    </dgm:pt>
    <dgm:pt modelId="{94731680-1C5D-46AC-AC80-6E1718115C10}" type="sibTrans" cxnId="{4F68A9F7-26D9-4748-B31D-80864382CEE4}">
      <dgm:prSet/>
      <dgm:spPr/>
      <dgm:t>
        <a:bodyPr/>
        <a:lstStyle/>
        <a:p>
          <a:endParaRPr lang="en-US"/>
        </a:p>
      </dgm:t>
    </dgm:pt>
    <dgm:pt modelId="{7282324A-D1FC-49F3-B866-AA9B942AE65E}">
      <dgm:prSet phldrT="[Text]" custT="1"/>
      <dgm:spPr/>
      <dgm:t>
        <a:bodyPr/>
        <a:lstStyle/>
        <a:p>
          <a:r>
            <a:rPr lang="en-US" sz="1800" dirty="0" smtClean="0"/>
            <a:t>Memory-managed</a:t>
          </a:r>
          <a:endParaRPr lang="en-US" sz="1800" dirty="0"/>
        </a:p>
      </dgm:t>
    </dgm:pt>
    <dgm:pt modelId="{1C0DF117-61EA-46D0-8A04-9B04DC221281}" type="parTrans" cxnId="{73F582B3-AF85-45D4-AC0D-156CDC6FA1FF}">
      <dgm:prSet/>
      <dgm:spPr/>
      <dgm:t>
        <a:bodyPr/>
        <a:lstStyle/>
        <a:p>
          <a:endParaRPr lang="en-US"/>
        </a:p>
      </dgm:t>
    </dgm:pt>
    <dgm:pt modelId="{39159312-E6E5-4D54-8F04-891E1F659316}" type="sibTrans" cxnId="{73F582B3-AF85-45D4-AC0D-156CDC6FA1FF}">
      <dgm:prSet/>
      <dgm:spPr/>
      <dgm:t>
        <a:bodyPr/>
        <a:lstStyle/>
        <a:p>
          <a:endParaRPr lang="en-US"/>
        </a:p>
      </dgm:t>
    </dgm:pt>
    <dgm:pt modelId="{9FE2ABD7-5135-4AA0-9D02-A970E79CF64D}">
      <dgm:prSet phldrT="[Text]" custT="1"/>
      <dgm:spPr/>
      <dgm:t>
        <a:bodyPr/>
        <a:lstStyle/>
        <a:p>
          <a:r>
            <a:rPr lang="en-US" sz="1800" dirty="0" smtClean="0"/>
            <a:t>Event-driven</a:t>
          </a:r>
          <a:endParaRPr lang="en-US" sz="1800" dirty="0"/>
        </a:p>
      </dgm:t>
    </dgm:pt>
    <dgm:pt modelId="{765D12D7-6680-4968-92E2-A7F8B6223E4E}" type="parTrans" cxnId="{AE7EF9D0-9A89-4D3F-9F1D-CD798F4C50F9}">
      <dgm:prSet/>
      <dgm:spPr/>
      <dgm:t>
        <a:bodyPr/>
        <a:lstStyle/>
        <a:p>
          <a:endParaRPr lang="en-US"/>
        </a:p>
      </dgm:t>
    </dgm:pt>
    <dgm:pt modelId="{ABEFCB51-FBA1-44B5-9FAB-C44D24AA2AC1}" type="sibTrans" cxnId="{AE7EF9D0-9A89-4D3F-9F1D-CD798F4C50F9}">
      <dgm:prSet/>
      <dgm:spPr/>
      <dgm:t>
        <a:bodyPr/>
        <a:lstStyle/>
        <a:p>
          <a:endParaRPr lang="en-US"/>
        </a:p>
      </dgm:t>
    </dgm:pt>
    <dgm:pt modelId="{3330914C-CB6C-454F-B2FA-2F93B0FF2731}" type="pres">
      <dgm:prSet presAssocID="{FDCBBE2B-73DB-488C-9569-F19078D66B76}" presName="Name0" presStyleCnt="0">
        <dgm:presLayoutVars>
          <dgm:dir/>
          <dgm:animLvl val="lvl"/>
          <dgm:resizeHandles val="exact"/>
        </dgm:presLayoutVars>
      </dgm:prSet>
      <dgm:spPr/>
      <dgm:t>
        <a:bodyPr/>
        <a:lstStyle/>
        <a:p>
          <a:endParaRPr lang="en-US"/>
        </a:p>
      </dgm:t>
    </dgm:pt>
    <dgm:pt modelId="{6007F23E-F933-4FA6-A52C-193B46AD3950}" type="pres">
      <dgm:prSet presAssocID="{4A2D2C13-57AD-4F86-B3D1-CC526ECE9E0B}" presName="composite" presStyleCnt="0"/>
      <dgm:spPr/>
    </dgm:pt>
    <dgm:pt modelId="{071CE733-4DA7-49FB-9B98-61605CD88EA5}" type="pres">
      <dgm:prSet presAssocID="{4A2D2C13-57AD-4F86-B3D1-CC526ECE9E0B}" presName="parTx" presStyleLbl="alignNode1" presStyleIdx="0" presStyleCnt="2">
        <dgm:presLayoutVars>
          <dgm:chMax val="0"/>
          <dgm:chPref val="0"/>
          <dgm:bulletEnabled val="1"/>
        </dgm:presLayoutVars>
      </dgm:prSet>
      <dgm:spPr/>
      <dgm:t>
        <a:bodyPr/>
        <a:lstStyle/>
        <a:p>
          <a:endParaRPr lang="en-US"/>
        </a:p>
      </dgm:t>
    </dgm:pt>
    <dgm:pt modelId="{6395E819-3ED6-4451-99FA-35B624F5A40D}" type="pres">
      <dgm:prSet presAssocID="{4A2D2C13-57AD-4F86-B3D1-CC526ECE9E0B}" presName="desTx" presStyleLbl="alignAccFollowNode1" presStyleIdx="0" presStyleCnt="2">
        <dgm:presLayoutVars>
          <dgm:bulletEnabled val="1"/>
        </dgm:presLayoutVars>
      </dgm:prSet>
      <dgm:spPr/>
      <dgm:t>
        <a:bodyPr/>
        <a:lstStyle/>
        <a:p>
          <a:endParaRPr lang="en-US"/>
        </a:p>
      </dgm:t>
    </dgm:pt>
    <dgm:pt modelId="{76079E2A-BEFD-47EF-AA16-9D09D395FC96}" type="pres">
      <dgm:prSet presAssocID="{689D59C4-374E-4931-8855-5D17A8122B8B}" presName="space" presStyleCnt="0"/>
      <dgm:spPr/>
    </dgm:pt>
    <dgm:pt modelId="{8D71DD7A-204E-4995-BACC-74A90E173F47}" type="pres">
      <dgm:prSet presAssocID="{6B2EF857-796E-42E1-AC67-768E2FF9238E}" presName="composite" presStyleCnt="0"/>
      <dgm:spPr/>
    </dgm:pt>
    <dgm:pt modelId="{1682C9BE-1D84-45D3-B41B-46A2032D515E}" type="pres">
      <dgm:prSet presAssocID="{6B2EF857-796E-42E1-AC67-768E2FF9238E}" presName="parTx" presStyleLbl="alignNode1" presStyleIdx="1" presStyleCnt="2">
        <dgm:presLayoutVars>
          <dgm:chMax val="0"/>
          <dgm:chPref val="0"/>
          <dgm:bulletEnabled val="1"/>
        </dgm:presLayoutVars>
      </dgm:prSet>
      <dgm:spPr/>
      <dgm:t>
        <a:bodyPr/>
        <a:lstStyle/>
        <a:p>
          <a:endParaRPr lang="en-US"/>
        </a:p>
      </dgm:t>
    </dgm:pt>
    <dgm:pt modelId="{29EB1DA9-788C-4276-97C7-1D6DFE0D8FC1}" type="pres">
      <dgm:prSet presAssocID="{6B2EF857-796E-42E1-AC67-768E2FF9238E}" presName="desTx" presStyleLbl="alignAccFollowNode1" presStyleIdx="1" presStyleCnt="2">
        <dgm:presLayoutVars>
          <dgm:bulletEnabled val="1"/>
        </dgm:presLayoutVars>
      </dgm:prSet>
      <dgm:spPr/>
      <dgm:t>
        <a:bodyPr/>
        <a:lstStyle/>
        <a:p>
          <a:endParaRPr lang="en-US"/>
        </a:p>
      </dgm:t>
    </dgm:pt>
  </dgm:ptLst>
  <dgm:cxnLst>
    <dgm:cxn modelId="{D030A27A-786F-442F-B0DC-D9B1D4C2660A}" type="presOf" srcId="{17A1E56A-2946-48FB-8E99-A29B914E7C36}" destId="{6395E819-3ED6-4451-99FA-35B624F5A40D}" srcOrd="0" destOrd="2" presId="urn:microsoft.com/office/officeart/2005/8/layout/hList1"/>
    <dgm:cxn modelId="{C838BBF9-EECB-4CF5-A6DC-EC436D4774AB}" srcId="{4A2D2C13-57AD-4F86-B3D1-CC526ECE9E0B}" destId="{3194CBF1-0532-4009-952A-C37DCC0F135F}" srcOrd="1" destOrd="0" parTransId="{BA4C6599-60CD-449B-8A9A-269016765C5A}" sibTransId="{B7D4BDD9-2E9D-4F60-9778-D9ABF9A31F06}"/>
    <dgm:cxn modelId="{D28EDEE3-7AD6-4A03-AFFB-D76239298867}" type="presOf" srcId="{FDCBBE2B-73DB-488C-9569-F19078D66B76}" destId="{3330914C-CB6C-454F-B2FA-2F93B0FF2731}" srcOrd="0" destOrd="0" presId="urn:microsoft.com/office/officeart/2005/8/layout/hList1"/>
    <dgm:cxn modelId="{CBC9E21F-E1A2-4FBF-95AB-0777DEEFFCA9}" type="presOf" srcId="{7B77DB4A-1333-42F1-BFC1-BB929DDCA09D}" destId="{6395E819-3ED6-4451-99FA-35B624F5A40D}" srcOrd="0" destOrd="4" presId="urn:microsoft.com/office/officeart/2005/8/layout/hList1"/>
    <dgm:cxn modelId="{2E22487C-577A-408B-9E29-20641BA64CDF}" type="presOf" srcId="{CDFAC7A7-1514-4C98-BB3A-F73C27CA7318}" destId="{29EB1DA9-788C-4276-97C7-1D6DFE0D8FC1}" srcOrd="0" destOrd="1" presId="urn:microsoft.com/office/officeart/2005/8/layout/hList1"/>
    <dgm:cxn modelId="{46C576BB-8DEE-4D0B-8A16-C587482368CA}" type="presOf" srcId="{6B2EF857-796E-42E1-AC67-768E2FF9238E}" destId="{1682C9BE-1D84-45D3-B41B-46A2032D515E}" srcOrd="0" destOrd="0" presId="urn:microsoft.com/office/officeart/2005/8/layout/hList1"/>
    <dgm:cxn modelId="{70D4C08C-FA97-4D29-AB3D-E856E44655A2}" type="presOf" srcId="{9FE2ABD7-5135-4AA0-9D02-A970E79CF64D}" destId="{6395E819-3ED6-4451-99FA-35B624F5A40D}" srcOrd="0" destOrd="5" presId="urn:microsoft.com/office/officeart/2005/8/layout/hList1"/>
    <dgm:cxn modelId="{54DF005C-C9AB-43F2-A399-AE8890C69997}" type="presOf" srcId="{001A3B0C-C6A9-4058-A80D-2D8B9D46D6CA}" destId="{6395E819-3ED6-4451-99FA-35B624F5A40D}" srcOrd="0" destOrd="3" presId="urn:microsoft.com/office/officeart/2005/8/layout/hList1"/>
    <dgm:cxn modelId="{880A1D58-D40F-404B-869D-162EC3431A67}" type="presOf" srcId="{4A2D2C13-57AD-4F86-B3D1-CC526ECE9E0B}" destId="{071CE733-4DA7-49FB-9B98-61605CD88EA5}" srcOrd="0" destOrd="0" presId="urn:microsoft.com/office/officeart/2005/8/layout/hList1"/>
    <dgm:cxn modelId="{93DD6CDD-049F-4A7D-B643-3B78D9FDE45B}" type="presOf" srcId="{E9EFF71A-3026-45AF-AA8F-3F7AFA27DF54}" destId="{29EB1DA9-788C-4276-97C7-1D6DFE0D8FC1}" srcOrd="0" destOrd="2" presId="urn:microsoft.com/office/officeart/2005/8/layout/hList1"/>
    <dgm:cxn modelId="{5DE9C303-EA5D-47AD-B16C-D637B9B194FC}" srcId="{4A2D2C13-57AD-4F86-B3D1-CC526ECE9E0B}" destId="{7B77DB4A-1333-42F1-BFC1-BB929DDCA09D}" srcOrd="4" destOrd="0" parTransId="{29EF5A5F-2B0B-419A-84ED-06C90D1C657E}" sibTransId="{E8A8DBEB-EBD1-45D6-9099-B0C14075FC9F}"/>
    <dgm:cxn modelId="{F8CD8094-FBF0-487F-AF83-7F25EEDF478C}" type="presOf" srcId="{7282324A-D1FC-49F3-B866-AA9B942AE65E}" destId="{29EB1DA9-788C-4276-97C7-1D6DFE0D8FC1}" srcOrd="0" destOrd="3" presId="urn:microsoft.com/office/officeart/2005/8/layout/hList1"/>
    <dgm:cxn modelId="{39E7A3DC-741D-4553-A4B5-17B7D0D7138B}" srcId="{FDCBBE2B-73DB-488C-9569-F19078D66B76}" destId="{4A2D2C13-57AD-4F86-B3D1-CC526ECE9E0B}" srcOrd="0" destOrd="0" parTransId="{57C5D245-5338-4218-B313-326203A16823}" sibTransId="{689D59C4-374E-4931-8855-5D17A8122B8B}"/>
    <dgm:cxn modelId="{AF24205C-0788-48EF-9042-77F497299A9A}" srcId="{6B2EF857-796E-42E1-AC67-768E2FF9238E}" destId="{F6543DB8-32E4-4C23-80EA-7AC0D778F2A8}" srcOrd="0" destOrd="0" parTransId="{5BF00B88-F904-4C8B-8957-0462B9BE0347}" sibTransId="{A17A4101-6B4A-4F7C-B42F-7E153D0B6610}"/>
    <dgm:cxn modelId="{9E014656-42EF-4652-A621-1218B970D306}" srcId="{4A2D2C13-57AD-4F86-B3D1-CC526ECE9E0B}" destId="{17A1E56A-2946-48FB-8E99-A29B914E7C36}" srcOrd="2" destOrd="0" parTransId="{A79622A6-536A-4370-B0A9-244E75C2887D}" sibTransId="{A676A99C-474E-4B13-BCBC-7712867E74F4}"/>
    <dgm:cxn modelId="{448B9A10-B90C-4968-AD0D-804DE96BA038}" srcId="{4A2D2C13-57AD-4F86-B3D1-CC526ECE9E0B}" destId="{001A3B0C-C6A9-4058-A80D-2D8B9D46D6CA}" srcOrd="3" destOrd="0" parTransId="{38EBA097-3D14-4A37-8334-CEC41496A1F3}" sibTransId="{8D13AB4E-E4BB-4D00-8B24-2905D8C87DB4}"/>
    <dgm:cxn modelId="{73F582B3-AF85-45D4-AC0D-156CDC6FA1FF}" srcId="{6B2EF857-796E-42E1-AC67-768E2FF9238E}" destId="{7282324A-D1FC-49F3-B866-AA9B942AE65E}" srcOrd="3" destOrd="0" parTransId="{1C0DF117-61EA-46D0-8A04-9B04DC221281}" sibTransId="{39159312-E6E5-4D54-8F04-891E1F659316}"/>
    <dgm:cxn modelId="{DCFB0899-308D-49C1-857C-97D76CB3F4BC}" type="presOf" srcId="{5F258D7E-280F-4B46-94A3-1D52E45DD5F3}" destId="{6395E819-3ED6-4451-99FA-35B624F5A40D}" srcOrd="0" destOrd="0" presId="urn:microsoft.com/office/officeart/2005/8/layout/hList1"/>
    <dgm:cxn modelId="{3337E215-126C-49BE-AE7B-8DD038D28F8B}" srcId="{6B2EF857-796E-42E1-AC67-768E2FF9238E}" destId="{CDFAC7A7-1514-4C98-BB3A-F73C27CA7318}" srcOrd="1" destOrd="0" parTransId="{1F33DE1B-9121-42F6-A193-02662EDB5997}" sibTransId="{0571234F-D2C1-45FE-B4A6-F44174F466D1}"/>
    <dgm:cxn modelId="{AE7EF9D0-9A89-4D3F-9F1D-CD798F4C50F9}" srcId="{4A2D2C13-57AD-4F86-B3D1-CC526ECE9E0B}" destId="{9FE2ABD7-5135-4AA0-9D02-A970E79CF64D}" srcOrd="5" destOrd="0" parTransId="{765D12D7-6680-4968-92E2-A7F8B6223E4E}" sibTransId="{ABEFCB51-FBA1-44B5-9FAB-C44D24AA2AC1}"/>
    <dgm:cxn modelId="{04BD7FCD-0DE3-40AA-8C43-886CA916F882}" srcId="{4A2D2C13-57AD-4F86-B3D1-CC526ECE9E0B}" destId="{5F258D7E-280F-4B46-94A3-1D52E45DD5F3}" srcOrd="0" destOrd="0" parTransId="{DD483709-4C92-4519-B749-22493125AB6D}" sibTransId="{DC5CED88-ED25-439D-983E-6E9CDC0F7DEE}"/>
    <dgm:cxn modelId="{4F09EEF6-08E2-4147-B404-CDDBE25E9D80}" srcId="{FDCBBE2B-73DB-488C-9569-F19078D66B76}" destId="{6B2EF857-796E-42E1-AC67-768E2FF9238E}" srcOrd="1" destOrd="0" parTransId="{76C46854-7D89-46C4-AE6E-C9690B4A6070}" sibTransId="{52162B59-B5B4-45A5-A21E-755EB6A39E10}"/>
    <dgm:cxn modelId="{4F68A9F7-26D9-4748-B31D-80864382CEE4}" srcId="{6B2EF857-796E-42E1-AC67-768E2FF9238E}" destId="{E9EFF71A-3026-45AF-AA8F-3F7AFA27DF54}" srcOrd="2" destOrd="0" parTransId="{D0C7D0CE-F4A9-4CE7-B0FE-DF320046CBF0}" sibTransId="{94731680-1C5D-46AC-AC80-6E1718115C10}"/>
    <dgm:cxn modelId="{F5E18826-B6AC-45CE-8E90-805825F391A2}" type="presOf" srcId="{3194CBF1-0532-4009-952A-C37DCC0F135F}" destId="{6395E819-3ED6-4451-99FA-35B624F5A40D}" srcOrd="0" destOrd="1" presId="urn:microsoft.com/office/officeart/2005/8/layout/hList1"/>
    <dgm:cxn modelId="{85C3543D-426F-47A9-9235-AC152C373067}" type="presOf" srcId="{F6543DB8-32E4-4C23-80EA-7AC0D778F2A8}" destId="{29EB1DA9-788C-4276-97C7-1D6DFE0D8FC1}" srcOrd="0" destOrd="0" presId="urn:microsoft.com/office/officeart/2005/8/layout/hList1"/>
    <dgm:cxn modelId="{6C6C39A4-D662-4576-8C58-2D123FA81695}" type="presParOf" srcId="{3330914C-CB6C-454F-B2FA-2F93B0FF2731}" destId="{6007F23E-F933-4FA6-A52C-193B46AD3950}" srcOrd="0" destOrd="0" presId="urn:microsoft.com/office/officeart/2005/8/layout/hList1"/>
    <dgm:cxn modelId="{0D8164DA-5965-47FC-B1D3-E1E1537CE512}" type="presParOf" srcId="{6007F23E-F933-4FA6-A52C-193B46AD3950}" destId="{071CE733-4DA7-49FB-9B98-61605CD88EA5}" srcOrd="0" destOrd="0" presId="urn:microsoft.com/office/officeart/2005/8/layout/hList1"/>
    <dgm:cxn modelId="{03717360-B6BD-4811-BCD3-6853403CF443}" type="presParOf" srcId="{6007F23E-F933-4FA6-A52C-193B46AD3950}" destId="{6395E819-3ED6-4451-99FA-35B624F5A40D}" srcOrd="1" destOrd="0" presId="urn:microsoft.com/office/officeart/2005/8/layout/hList1"/>
    <dgm:cxn modelId="{3BBAE79D-7695-439E-95D7-BB50C5E65070}" type="presParOf" srcId="{3330914C-CB6C-454F-B2FA-2F93B0FF2731}" destId="{76079E2A-BEFD-47EF-AA16-9D09D395FC96}" srcOrd="1" destOrd="0" presId="urn:microsoft.com/office/officeart/2005/8/layout/hList1"/>
    <dgm:cxn modelId="{828CA588-EF38-47BB-BA5B-9AE78B12A5DD}" type="presParOf" srcId="{3330914C-CB6C-454F-B2FA-2F93B0FF2731}" destId="{8D71DD7A-204E-4995-BACC-74A90E173F47}" srcOrd="2" destOrd="0" presId="urn:microsoft.com/office/officeart/2005/8/layout/hList1"/>
    <dgm:cxn modelId="{B630BC21-08C0-4644-8449-4F174B985BE2}" type="presParOf" srcId="{8D71DD7A-204E-4995-BACC-74A90E173F47}" destId="{1682C9BE-1D84-45D3-B41B-46A2032D515E}" srcOrd="0" destOrd="0" presId="urn:microsoft.com/office/officeart/2005/8/layout/hList1"/>
    <dgm:cxn modelId="{29B1816D-0169-4FA3-A044-6C519BB5EFB2}" type="presParOf" srcId="{8D71DD7A-204E-4995-BACC-74A90E173F47}" destId="{29EB1DA9-788C-4276-97C7-1D6DFE0D8F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Loops</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Troubleshooting and Debugging VIs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Creating Your First Application</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Navigating LabVIEW</a:t>
          </a:r>
          <a:endParaRPr lang="en-US" sz="1000" kern="1200" dirty="0" smtClean="0"/>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Modularity</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Decision-Making Structures</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Leveraging Data Structures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10</a:t>
          </a:r>
          <a:endParaRPr lang="en-US"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Sequential and </a:t>
          </a:r>
          <a:br>
            <a:rPr lang="en-US" sz="1100" kern="1200" dirty="0" smtClean="0"/>
          </a:br>
          <a:r>
            <a:rPr lang="en-US" sz="1100" kern="1200" smtClean="0"/>
            <a:t>State Machine </a:t>
          </a:r>
          <a:r>
            <a:rPr lang="en-US" sz="1100" kern="1200" dirty="0" smtClean="0"/>
            <a:t>Programming</a:t>
          </a:r>
          <a:endParaRPr lang="en-US"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9</a:t>
          </a:r>
          <a:endParaRPr lang="en-US" sz="1400" kern="1200" dirty="0"/>
        </a:p>
      </dsp:txBody>
      <dsp:txXfrm rot="-10800000">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Accessing Files in </a:t>
          </a:r>
          <a:r>
            <a:rPr lang="en-US" sz="1200" kern="1200" dirty="0" err="1" smtClean="0"/>
            <a:t>LabVIEW</a:t>
          </a:r>
          <a:endParaRPr lang="en-US" sz="12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8</a:t>
          </a:r>
        </a:p>
      </dsp:txBody>
      <dsp:txXfrm rot="-10800000">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Acquiring Measurements </a:t>
          </a:r>
          <a:br>
            <a:rPr lang="en-US" sz="1100" kern="1200" dirty="0" smtClean="0"/>
          </a:br>
          <a:r>
            <a:rPr lang="en-US" sz="1100" kern="1200" dirty="0" smtClean="0"/>
            <a:t>with Hardware</a:t>
          </a:r>
        </a:p>
      </dsp:txBody>
      <dsp:txXfrm>
        <a:off x="0" y="407074"/>
        <a:ext cx="2362199" cy="346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CE733-4DA7-49FB-9B98-61605CD88EA5}">
      <dsp:nvSpPr>
        <dsp:cNvPr id="0" name=""/>
        <dsp:cNvSpPr/>
      </dsp:nvSpPr>
      <dsp:spPr>
        <a:xfrm>
          <a:off x="31" y="113356"/>
          <a:ext cx="3062213" cy="93135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LabVIEW Core 1 Topics</a:t>
          </a:r>
          <a:endParaRPr lang="en-US" sz="2700" kern="1200" dirty="0"/>
        </a:p>
      </dsp:txBody>
      <dsp:txXfrm>
        <a:off x="31" y="113356"/>
        <a:ext cx="3062213" cy="931354"/>
      </dsp:txXfrm>
    </dsp:sp>
    <dsp:sp modelId="{6395E819-3ED6-4451-99FA-35B624F5A40D}">
      <dsp:nvSpPr>
        <dsp:cNvPr id="0" name=""/>
        <dsp:cNvSpPr/>
      </dsp:nvSpPr>
      <dsp:spPr>
        <a:xfrm>
          <a:off x="31" y="1044710"/>
          <a:ext cx="3062213" cy="18899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Graphical</a:t>
          </a:r>
          <a:endParaRPr lang="en-US" sz="1800" kern="1200" dirty="0"/>
        </a:p>
        <a:p>
          <a:pPr marL="171450" lvl="1" indent="-171450" algn="l" defTabSz="800100">
            <a:lnSpc>
              <a:spcPct val="90000"/>
            </a:lnSpc>
            <a:spcBef>
              <a:spcPct val="0"/>
            </a:spcBef>
            <a:spcAft>
              <a:spcPct val="15000"/>
            </a:spcAft>
            <a:buChar char="••"/>
          </a:pPr>
          <a:r>
            <a:rPr lang="en-US" sz="1800" kern="1200" dirty="0" smtClean="0"/>
            <a:t>Dataflow-oriented</a:t>
          </a:r>
          <a:endParaRPr lang="en-US" sz="1800" kern="1200" dirty="0"/>
        </a:p>
        <a:p>
          <a:pPr marL="171450" lvl="1" indent="-171450" algn="l" defTabSz="800100">
            <a:lnSpc>
              <a:spcPct val="90000"/>
            </a:lnSpc>
            <a:spcBef>
              <a:spcPct val="0"/>
            </a:spcBef>
            <a:spcAft>
              <a:spcPct val="15000"/>
            </a:spcAft>
            <a:buChar char="••"/>
          </a:pPr>
          <a:r>
            <a:rPr lang="en-US" sz="1800" kern="1200" dirty="0" smtClean="0"/>
            <a:t>Compiled</a:t>
          </a:r>
          <a:endParaRPr lang="en-US" sz="1800" kern="1200" dirty="0"/>
        </a:p>
        <a:p>
          <a:pPr marL="171450" lvl="1" indent="-171450" algn="l" defTabSz="800100">
            <a:lnSpc>
              <a:spcPct val="90000"/>
            </a:lnSpc>
            <a:spcBef>
              <a:spcPct val="0"/>
            </a:spcBef>
            <a:spcAft>
              <a:spcPct val="15000"/>
            </a:spcAft>
            <a:buChar char="••"/>
          </a:pPr>
          <a:r>
            <a:rPr lang="en-US" sz="1800" kern="1200" dirty="0" smtClean="0"/>
            <a:t>Multi-platform</a:t>
          </a:r>
          <a:endParaRPr lang="en-US" sz="1800" kern="1200" dirty="0"/>
        </a:p>
        <a:p>
          <a:pPr marL="171450" lvl="1" indent="-171450" algn="l" defTabSz="800100">
            <a:lnSpc>
              <a:spcPct val="90000"/>
            </a:lnSpc>
            <a:spcBef>
              <a:spcPct val="0"/>
            </a:spcBef>
            <a:spcAft>
              <a:spcPct val="15000"/>
            </a:spcAft>
            <a:buChar char="••"/>
          </a:pPr>
          <a:r>
            <a:rPr lang="en-US" sz="1800" kern="1200" dirty="0" smtClean="0"/>
            <a:t>Synchronous</a:t>
          </a:r>
          <a:endParaRPr lang="en-US" sz="1800" kern="1200" dirty="0"/>
        </a:p>
        <a:p>
          <a:pPr marL="171450" lvl="1" indent="-171450" algn="l" defTabSz="800100">
            <a:lnSpc>
              <a:spcPct val="90000"/>
            </a:lnSpc>
            <a:spcBef>
              <a:spcPct val="0"/>
            </a:spcBef>
            <a:spcAft>
              <a:spcPct val="15000"/>
            </a:spcAft>
            <a:buChar char="••"/>
          </a:pPr>
          <a:r>
            <a:rPr lang="en-US" sz="1800" kern="1200" dirty="0" smtClean="0"/>
            <a:t>Event-driven</a:t>
          </a:r>
          <a:endParaRPr lang="en-US" sz="1800" kern="1200" dirty="0"/>
        </a:p>
      </dsp:txBody>
      <dsp:txXfrm>
        <a:off x="31" y="1044710"/>
        <a:ext cx="3062213" cy="1889932"/>
      </dsp:txXfrm>
    </dsp:sp>
    <dsp:sp modelId="{1682C9BE-1D84-45D3-B41B-46A2032D515E}">
      <dsp:nvSpPr>
        <dsp:cNvPr id="0" name=""/>
        <dsp:cNvSpPr/>
      </dsp:nvSpPr>
      <dsp:spPr>
        <a:xfrm>
          <a:off x="3490954" y="113356"/>
          <a:ext cx="3062213" cy="93135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LabVIEW Core 2 and Later Topics</a:t>
          </a:r>
          <a:endParaRPr lang="en-US" sz="2700" kern="1200" dirty="0"/>
        </a:p>
      </dsp:txBody>
      <dsp:txXfrm>
        <a:off x="3490954" y="113356"/>
        <a:ext cx="3062213" cy="931354"/>
      </dsp:txXfrm>
    </dsp:sp>
    <dsp:sp modelId="{29EB1DA9-788C-4276-97C7-1D6DFE0D8FC1}">
      <dsp:nvSpPr>
        <dsp:cNvPr id="0" name=""/>
        <dsp:cNvSpPr/>
      </dsp:nvSpPr>
      <dsp:spPr>
        <a:xfrm>
          <a:off x="3490954" y="1044710"/>
          <a:ext cx="3062213" cy="18899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Multi-threaded</a:t>
          </a:r>
          <a:endParaRPr lang="en-US" sz="1800" kern="1200" dirty="0"/>
        </a:p>
        <a:p>
          <a:pPr marL="171450" lvl="1" indent="-171450" algn="l" defTabSz="800100">
            <a:lnSpc>
              <a:spcPct val="90000"/>
            </a:lnSpc>
            <a:spcBef>
              <a:spcPct val="0"/>
            </a:spcBef>
            <a:spcAft>
              <a:spcPct val="15000"/>
            </a:spcAft>
            <a:buChar char="••"/>
          </a:pPr>
          <a:r>
            <a:rPr lang="en-US" sz="1800" kern="1200" dirty="0" smtClean="0"/>
            <a:t>Object-oriented</a:t>
          </a:r>
          <a:endParaRPr lang="en-US" sz="1800" kern="1200" dirty="0"/>
        </a:p>
        <a:p>
          <a:pPr marL="171450" lvl="1" indent="-171450" algn="l" defTabSz="800100">
            <a:lnSpc>
              <a:spcPct val="90000"/>
            </a:lnSpc>
            <a:spcBef>
              <a:spcPct val="0"/>
            </a:spcBef>
            <a:spcAft>
              <a:spcPct val="15000"/>
            </a:spcAft>
            <a:buChar char="••"/>
          </a:pPr>
          <a:r>
            <a:rPr lang="en-US" sz="1800" kern="1200" dirty="0" smtClean="0"/>
            <a:t>Multi-target</a:t>
          </a:r>
          <a:endParaRPr lang="en-US" sz="1800" kern="1200" dirty="0"/>
        </a:p>
        <a:p>
          <a:pPr marL="171450" lvl="1" indent="-171450" algn="l" defTabSz="800100">
            <a:lnSpc>
              <a:spcPct val="90000"/>
            </a:lnSpc>
            <a:spcBef>
              <a:spcPct val="0"/>
            </a:spcBef>
            <a:spcAft>
              <a:spcPct val="15000"/>
            </a:spcAft>
            <a:buChar char="••"/>
          </a:pPr>
          <a:r>
            <a:rPr lang="en-US" sz="1800" kern="1200" dirty="0" smtClean="0"/>
            <a:t>Memory-managed</a:t>
          </a:r>
          <a:endParaRPr lang="en-US" sz="1800" kern="1200" dirty="0"/>
        </a:p>
      </dsp:txBody>
      <dsp:txXfrm>
        <a:off x="3490954" y="1044710"/>
        <a:ext cx="3062213" cy="18899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2725" y="465138"/>
            <a:ext cx="7435850" cy="4183062"/>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23147" y="4880610"/>
            <a:ext cx="5764107" cy="3718560"/>
          </a:xfrm>
          <a:prstGeom prst="rect">
            <a:avLst/>
          </a:prstGeom>
        </p:spPr>
        <p:txBody>
          <a:bodyPr vert="horz" lIns="93177" tIns="46589" rIns="93177" bIns="46589" rtlCol="0">
            <a:normAutofit/>
          </a:bodyPr>
          <a:lstStyle/>
          <a:p>
            <a:pPr marL="0" marR="0" lvl="0" indent="0" algn="l" defTabSz="931774" rtl="0" eaLnBrk="1" fontAlgn="base" latinLnBrk="0" hangingPunct="1">
              <a:lnSpc>
                <a:spcPct val="100000"/>
              </a:lnSpc>
              <a:spcBef>
                <a:spcPct val="30000"/>
              </a:spcBef>
              <a:spcAft>
                <a:spcPct val="0"/>
              </a:spcAft>
              <a:buClrTx/>
              <a:buSzTx/>
              <a:buFontTx/>
              <a:buNone/>
              <a:tabLst>
                <a:tab pos="465887"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31774" rtl="0" eaLnBrk="1" fontAlgn="base" latinLnBrk="0" hangingPunct="1">
              <a:lnSpc>
                <a:spcPct val="100000"/>
              </a:lnSpc>
              <a:spcBef>
                <a:spcPct val="30000"/>
              </a:spcBef>
              <a:spcAft>
                <a:spcPct val="0"/>
              </a:spcAft>
              <a:buClrTx/>
              <a:buSzTx/>
              <a:buFontTx/>
              <a:buNone/>
              <a:tabLst>
                <a:tab pos="46588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32943" marR="0" lvl="2" indent="-232943" algn="l" defTabSz="931774" rtl="0" eaLnBrk="1" fontAlgn="base" latinLnBrk="0" hangingPunct="1">
              <a:lnSpc>
                <a:spcPct val="100000"/>
              </a:lnSpc>
              <a:spcBef>
                <a:spcPct val="30000"/>
              </a:spcBef>
              <a:spcAft>
                <a:spcPct val="0"/>
              </a:spcAft>
              <a:buClrTx/>
              <a:buSzTx/>
              <a:buFont typeface="Arial" pitchFamily="34" charset="0"/>
              <a:buChar char="•"/>
              <a:tabLst>
                <a:tab pos="46588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65887" marR="0" lvl="3" indent="-232943" algn="l" defTabSz="931774" rtl="0" eaLnBrk="1" fontAlgn="base" latinLnBrk="0" hangingPunct="1">
              <a:lnSpc>
                <a:spcPct val="100000"/>
              </a:lnSpc>
              <a:spcBef>
                <a:spcPct val="30000"/>
              </a:spcBef>
              <a:spcAft>
                <a:spcPct val="0"/>
              </a:spcAft>
              <a:buClrTx/>
              <a:buSzTx/>
              <a:buFont typeface="Times New Roman" pitchFamily="18" charset="0"/>
              <a:buChar char="–"/>
              <a:tabLst>
                <a:tab pos="46588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38539" marR="0" lvl="4" indent="-1038539" algn="l" defTabSz="931774" rtl="0" eaLnBrk="1" fontAlgn="base" latinLnBrk="0" hangingPunct="1">
              <a:lnSpc>
                <a:spcPct val="100000"/>
              </a:lnSpc>
              <a:spcBef>
                <a:spcPct val="30000"/>
              </a:spcBef>
              <a:spcAft>
                <a:spcPct val="0"/>
              </a:spcAft>
              <a:buClrTx/>
              <a:buSzTx/>
              <a:buFontTx/>
              <a:buNone/>
              <a:tabLst>
                <a:tab pos="407651" algn="l"/>
                <a:tab pos="1038539"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407319" y="9128549"/>
            <a:ext cx="6247694" cy="158168"/>
          </a:xfrm>
          <a:prstGeom prst="rect">
            <a:avLst/>
          </a:prstGeom>
          <a:noFill/>
          <a:ln w="9525">
            <a:noFill/>
            <a:miter lim="800000"/>
            <a:headEnd/>
            <a:tailEnd/>
          </a:ln>
          <a:effectLst/>
        </p:spPr>
        <p:txBody>
          <a:bodyPr lIns="65729" tIns="26291" rIns="65729" bIns="26291">
            <a:spAutoFit/>
          </a:bodyPr>
          <a:lstStyle/>
          <a:p>
            <a:pPr algn="ctr" defTabSz="960892">
              <a:lnSpc>
                <a:spcPct val="85000"/>
              </a:lnSpc>
              <a:tabLst>
                <a:tab pos="232943" algn="l"/>
                <a:tab pos="2838998" algn="l"/>
                <a:tab pos="5940057" algn="r"/>
              </a:tabLst>
            </a:pPr>
            <a:r>
              <a:rPr lang="en-US" sz="800" b="0" i="1" dirty="0" smtClean="0">
                <a:solidFill>
                  <a:schemeClr val="tx1"/>
                </a:solidFill>
              </a:rPr>
              <a:t>1-</a:t>
            </a:r>
            <a:fld id="{8618B3B7-1819-48C9-894E-FAD3541A3B44}" type="slidenum">
              <a:rPr lang="en-US" sz="800" b="0" i="1" smtClean="0">
                <a:solidFill>
                  <a:schemeClr val="tx1"/>
                </a:solidFill>
              </a:rPr>
              <a:pPr algn="ctr" defTabSz="960892">
                <a:lnSpc>
                  <a:spcPct val="85000"/>
                </a:lnSpc>
                <a:tabLst>
                  <a:tab pos="232943" algn="l"/>
                  <a:tab pos="2838998" algn="l"/>
                  <a:tab pos="5940057"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49275" y="527050"/>
            <a:ext cx="5948363" cy="3346450"/>
          </a:xfrm>
        </p:spPr>
      </p:sp>
      <p:sp>
        <p:nvSpPr>
          <p:cNvPr id="23557"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581743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smtClean="0"/>
              <a:t>Identify controls </a:t>
            </a:r>
            <a:r>
              <a:rPr lang="en-US" dirty="0" smtClean="0"/>
              <a:t>and indicators on this front panel. </a:t>
            </a:r>
          </a:p>
          <a:p>
            <a:endParaRPr lang="en-US" dirty="0" smtClean="0"/>
          </a:p>
          <a:p>
            <a:r>
              <a:rPr lang="en-US" dirty="0" smtClean="0"/>
              <a:t>In the next few slides, you </a:t>
            </a:r>
            <a:r>
              <a:rPr lang="en-US" dirty="0" smtClean="0"/>
              <a:t>learn</a:t>
            </a:r>
            <a:r>
              <a:rPr lang="en-US" baseline="0" dirty="0" smtClean="0"/>
              <a:t> </a:t>
            </a:r>
            <a:r>
              <a:rPr lang="en-US" dirty="0" smtClean="0"/>
              <a:t>basic </a:t>
            </a:r>
            <a:r>
              <a:rPr lang="en-US" dirty="0" smtClean="0"/>
              <a:t>data types: numerics, strings and Booleans. </a:t>
            </a:r>
          </a:p>
          <a:p>
            <a:endParaRPr lang="en-US" dirty="0" smtClean="0"/>
          </a:p>
          <a:p>
            <a:r>
              <a:rPr lang="en-US" dirty="0" smtClean="0"/>
              <a:t>You </a:t>
            </a:r>
            <a:r>
              <a:rPr lang="en-US" dirty="0" smtClean="0"/>
              <a:t>learn representation</a:t>
            </a:r>
            <a:r>
              <a:rPr lang="en-US" dirty="0" smtClean="0"/>
              <a:t>, mechanical action, and string display types in the next lesson.</a:t>
            </a:r>
          </a:p>
          <a:p>
            <a:endParaRPr lang="en-US" dirty="0"/>
          </a:p>
        </p:txBody>
      </p:sp>
    </p:spTree>
    <p:extLst>
      <p:ext uri="{BB962C8B-B14F-4D97-AF65-F5344CB8AC3E}">
        <p14:creationId xmlns:p14="http://schemas.microsoft.com/office/powerpoint/2010/main" val="3803471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pPr defTabSz="931774" eaLnBrk="0" hangingPunct="0">
              <a:tabLst/>
              <a:defRPr/>
            </a:pPr>
            <a:r>
              <a:rPr lang="en-US" dirty="0" smtClean="0"/>
              <a:t>The numeric data in a control or indicator can represent numbers of various types, such as integer or floating-point.</a:t>
            </a:r>
          </a:p>
          <a:p>
            <a:endParaRPr lang="en-US" dirty="0"/>
          </a:p>
        </p:txBody>
      </p:sp>
    </p:spTree>
    <p:extLst>
      <p:ext uri="{BB962C8B-B14F-4D97-AF65-F5344CB8AC3E}">
        <p14:creationId xmlns:p14="http://schemas.microsoft.com/office/powerpoint/2010/main" val="283741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In-Class Exercise</a:t>
            </a:r>
            <a:endParaRPr lang="en-US" dirty="0"/>
          </a:p>
        </p:txBody>
      </p:sp>
    </p:spTree>
    <p:extLst>
      <p:ext uri="{BB962C8B-B14F-4D97-AF65-F5344CB8AC3E}">
        <p14:creationId xmlns:p14="http://schemas.microsoft.com/office/powerpoint/2010/main" val="1760516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smtClean="0"/>
              <a:t>LabVIEW has different control palettes with objects</a:t>
            </a:r>
            <a:r>
              <a:rPr lang="en-US" baseline="0" dirty="0" smtClean="0"/>
              <a:t> for building </a:t>
            </a:r>
            <a:r>
              <a:rPr lang="en-US" dirty="0" smtClean="0"/>
              <a:t>user interface,</a:t>
            </a:r>
            <a:r>
              <a:rPr lang="en-US" baseline="0" dirty="0" smtClean="0"/>
              <a:t> including the </a:t>
            </a:r>
            <a:r>
              <a:rPr lang="en-US" b="1" baseline="0" dirty="0" smtClean="0"/>
              <a:t>Modern</a:t>
            </a:r>
            <a:r>
              <a:rPr lang="en-US" baseline="0" dirty="0" smtClean="0"/>
              <a:t>, </a:t>
            </a:r>
            <a:r>
              <a:rPr lang="en-US" b="1" baseline="0" dirty="0" smtClean="0"/>
              <a:t>Silver</a:t>
            </a:r>
            <a:r>
              <a:rPr lang="en-US" baseline="0" dirty="0" smtClean="0"/>
              <a:t>, </a:t>
            </a:r>
            <a:r>
              <a:rPr lang="en-US" b="1" baseline="0" dirty="0" smtClean="0"/>
              <a:t>Classic</a:t>
            </a:r>
            <a:r>
              <a:rPr lang="en-US" baseline="0" dirty="0" smtClean="0"/>
              <a:t>, and </a:t>
            </a:r>
            <a:r>
              <a:rPr lang="en-US" b="1" baseline="0" dirty="0" smtClean="0"/>
              <a:t>System</a:t>
            </a:r>
            <a:r>
              <a:rPr lang="en-US" baseline="0" dirty="0" smtClean="0"/>
              <a:t> palettes.</a:t>
            </a:r>
            <a:endParaRPr lang="en-US" dirty="0" smtClean="0"/>
          </a:p>
          <a:p>
            <a:r>
              <a:rPr lang="en-US" baseline="0" dirty="0" smtClean="0"/>
              <a:t>The controls and indicators on the </a:t>
            </a:r>
            <a:r>
              <a:rPr lang="en-US" b="1" baseline="0" dirty="0" smtClean="0"/>
              <a:t>Silver</a:t>
            </a:r>
            <a:r>
              <a:rPr lang="en-US" baseline="0" dirty="0" smtClean="0"/>
              <a:t> palette are the newest to LabVIEW. They provide a rich user interface. Because of the added glyphs, the Silver objects tend to be a little larger than other styles.</a:t>
            </a:r>
          </a:p>
          <a:p>
            <a:endParaRPr lang="en-US" baseline="0" dirty="0" smtClean="0"/>
          </a:p>
          <a:p>
            <a:r>
              <a:rPr lang="en-US" baseline="0" dirty="0" smtClean="0"/>
              <a:t>Use objects from the </a:t>
            </a:r>
            <a:r>
              <a:rPr lang="en-US" b="1" baseline="0" dirty="0" smtClean="0"/>
              <a:t>System</a:t>
            </a:r>
            <a:r>
              <a:rPr lang="en-US" baseline="0" dirty="0" smtClean="0"/>
              <a:t> palette when you want a dialog that matches your operating system.  The System controls (also known as dialog controls) change appearance depending on which platform you run the VI. For example, when running on a Mac OS, the controls adapt a different color and appearance than they have on a Windows OS so that they match the appearance of the Mac OS system.</a:t>
            </a:r>
          </a:p>
          <a:p>
            <a:endParaRPr lang="en-US" baseline="0" dirty="0" smtClean="0"/>
          </a:p>
          <a:p>
            <a:r>
              <a:rPr lang="en-US" baseline="0" dirty="0" smtClean="0"/>
              <a:t>Not all palettes have the same options. For example, the </a:t>
            </a:r>
            <a:r>
              <a:rPr lang="en-US" b="1" baseline="0" dirty="0" smtClean="0"/>
              <a:t>System </a:t>
            </a:r>
            <a:r>
              <a:rPr lang="en-US" baseline="0" dirty="0" smtClean="0"/>
              <a:t>palette does not have a LED. </a:t>
            </a:r>
          </a:p>
          <a:p>
            <a:r>
              <a:rPr lang="en-US" baseline="0" dirty="0" smtClean="0"/>
              <a:t>Similarly, if you use Quick Drop, you will notice multiple options.  The new Silver controls will have “Silver” in the parentheses</a:t>
            </a:r>
            <a:r>
              <a:rPr lang="en-US" baseline="0" dirty="0" smtClean="0"/>
              <a:t>.</a:t>
            </a:r>
            <a:endParaRPr lang="en-US" dirty="0" smtClean="0"/>
          </a:p>
        </p:txBody>
      </p:sp>
    </p:spTree>
    <p:extLst>
      <p:ext uri="{BB962C8B-B14F-4D97-AF65-F5344CB8AC3E}">
        <p14:creationId xmlns:p14="http://schemas.microsoft.com/office/powerpoint/2010/main" val="1368961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pPr defTabSz="931774" eaLnBrk="0" hangingPunct="0">
              <a:tabLst/>
              <a:defRPr/>
            </a:pPr>
            <a:r>
              <a:rPr lang="en-US" baseline="0" dirty="0" smtClean="0"/>
              <a:t>Run</a:t>
            </a:r>
            <a:r>
              <a:rPr lang="en-US" baseline="0" dirty="0" smtClean="0"/>
              <a:t>, Run Continuously, Abort Execution, Pause, Highlight Execution, Retain Wire Values, Step Into, Step over, Step Out, Text Settings, Align Objects, Distribute Objects, Reorder, Clean Up Diagram </a:t>
            </a:r>
          </a:p>
          <a:p>
            <a:pPr defTabSz="931774" eaLnBrk="0" hangingPunct="0">
              <a:tabLst/>
              <a:defRPr/>
            </a:pPr>
            <a:endParaRPr lang="en-US" baseline="0" dirty="0" smtClean="0"/>
          </a:p>
          <a:p>
            <a:pPr defTabSz="931774" eaLnBrk="0" hangingPunct="0">
              <a:tabLst/>
              <a:defRPr/>
            </a:pPr>
            <a:r>
              <a:rPr lang="en-US" baseline="0" dirty="0" smtClean="0"/>
              <a:t>Students learn about debugging tools in the next lesson. Use next slide to </a:t>
            </a:r>
            <a:r>
              <a:rPr lang="en-US" baseline="0" dirty="0" smtClean="0"/>
              <a:t>learn about different </a:t>
            </a:r>
            <a:r>
              <a:rPr lang="en-US" baseline="0" dirty="0" smtClean="0"/>
              <a:t>objects on block diagram.</a:t>
            </a:r>
          </a:p>
          <a:p>
            <a:pPr defTabSz="931774" eaLnBrk="0" hangingPunct="0">
              <a:tabLst/>
              <a:defRPr/>
            </a:pPr>
            <a:endParaRPr lang="en-US" baseline="0" dirty="0" smtClean="0"/>
          </a:p>
          <a:p>
            <a:pPr defTabSz="931774" eaLnBrk="0" hangingPunct="0">
              <a:tabLst/>
              <a:defRPr/>
            </a:pPr>
            <a:r>
              <a:rPr lang="en-US" baseline="0" dirty="0" smtClean="0"/>
              <a:t>Click the </a:t>
            </a:r>
            <a:r>
              <a:rPr lang="en-US" b="1" baseline="0" dirty="0" smtClean="0"/>
              <a:t>Run</a:t>
            </a:r>
            <a:r>
              <a:rPr lang="en-US" baseline="0" dirty="0" smtClean="0"/>
              <a:t> button to run the VI. </a:t>
            </a:r>
            <a:r>
              <a:rPr lang="en-US" dirty="0" smtClean="0"/>
              <a:t>LabVIEW compiles the VI, if necessary. You can run a VI if the </a:t>
            </a:r>
            <a:r>
              <a:rPr lang="en-US" b="1" dirty="0" smtClean="0"/>
              <a:t>Run</a:t>
            </a:r>
            <a:r>
              <a:rPr lang="en-US" dirty="0" smtClean="0"/>
              <a:t> button appears as a solid white arrow.</a:t>
            </a:r>
            <a:r>
              <a:rPr lang="en-US" baseline="0" dirty="0" smtClean="0"/>
              <a:t>  If the </a:t>
            </a:r>
            <a:r>
              <a:rPr lang="en-US" b="1" baseline="0" dirty="0" smtClean="0"/>
              <a:t>Run</a:t>
            </a:r>
            <a:r>
              <a:rPr lang="en-US" baseline="0" dirty="0" smtClean="0"/>
              <a:t> button appears broken, the VI contains edit-time errors.  Students learn about fixing edit-time errors in the next lesson.</a:t>
            </a:r>
            <a:endParaRPr lang="en-US" dirty="0" smtClean="0"/>
          </a:p>
          <a:p>
            <a:pPr defTabSz="931774" eaLnBrk="0" hangingPunct="0">
              <a:tabLst/>
              <a:defRPr/>
            </a:pPr>
            <a:endParaRPr lang="en-US" dirty="0" smtClean="0"/>
          </a:p>
        </p:txBody>
      </p:sp>
    </p:spTree>
    <p:extLst>
      <p:ext uri="{BB962C8B-B14F-4D97-AF65-F5344CB8AC3E}">
        <p14:creationId xmlns:p14="http://schemas.microsoft.com/office/powerpoint/2010/main" val="172519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smtClean="0"/>
              <a:t>Objects on the block diagram include terminals and nodes. You build block diagrams by connecting the objects with wires. The color and symbol of each terminal indicate the data type of the corresponding control or indicator. Constants are terminals on the block diagram that supply fixed data values to the block diagram.</a:t>
            </a:r>
          </a:p>
          <a:p>
            <a:endParaRPr lang="en-US" dirty="0" smtClean="0"/>
          </a:p>
          <a:p>
            <a:r>
              <a:rPr lang="en-US" sz="1100" dirty="0">
                <a:latin typeface="Arial" charset="0"/>
              </a:rPr>
              <a:t>Nodes are objects on the block diagram that have inputs and/or outputs and perform operations when a VI runs. </a:t>
            </a:r>
            <a:endParaRPr lang="en-US" dirty="0" smtClean="0"/>
          </a:p>
          <a:p>
            <a:endParaRPr lang="en-US" dirty="0" smtClean="0"/>
          </a:p>
          <a:p>
            <a:endParaRPr lang="en-US" dirty="0"/>
          </a:p>
        </p:txBody>
      </p:sp>
    </p:spTree>
    <p:extLst>
      <p:ext uri="{BB962C8B-B14F-4D97-AF65-F5344CB8AC3E}">
        <p14:creationId xmlns:p14="http://schemas.microsoft.com/office/powerpoint/2010/main" val="3244445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35273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99008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31800" y="708025"/>
            <a:ext cx="6302375" cy="3544888"/>
          </a:xfrm>
          <a:ln/>
        </p:spPr>
      </p:sp>
      <p:sp>
        <p:nvSpPr>
          <p:cNvPr id="41987" name="Notes Placeholder 2"/>
          <p:cNvSpPr>
            <a:spLocks noGrp="1"/>
          </p:cNvSpPr>
          <p:nvPr>
            <p:ph type="body" idx="1"/>
          </p:nvPr>
        </p:nvSpPr>
        <p:spPr>
          <a:noFill/>
          <a:ln/>
        </p:spPr>
        <p:txBody>
          <a:bodyPr/>
          <a:lstStyle/>
          <a:p>
            <a:pPr eaLnBrk="1" hangingPunct="1"/>
            <a:endParaRPr lang="en-US" dirty="0" smtClean="0"/>
          </a:p>
        </p:txBody>
      </p:sp>
      <p:sp>
        <p:nvSpPr>
          <p:cNvPr id="41988" name="Slide Number Placeholder 3"/>
          <p:cNvSpPr>
            <a:spLocks noGrp="1"/>
          </p:cNvSpPr>
          <p:nvPr>
            <p:ph type="sldNum" sz="quarter" idx="5"/>
          </p:nvPr>
        </p:nvSpPr>
        <p:spPr>
          <a:xfrm>
            <a:off x="4058974" y="8977837"/>
            <a:ext cx="3105659" cy="471942"/>
          </a:xfrm>
          <a:prstGeom prst="rect">
            <a:avLst/>
          </a:prstGeom>
          <a:noFill/>
        </p:spPr>
        <p:txBody>
          <a:bodyPr lIns="89478" tIns="44739" rIns="89478" bIns="44739"/>
          <a:lstStyle/>
          <a:p>
            <a:fld id="{42E03ECB-A8C7-4E23-A890-1818491E3E69}" type="slidenum">
              <a:rPr lang="en-US"/>
              <a:pPr/>
              <a:t>30</a:t>
            </a:fld>
            <a:endParaRPr lang="en-US" dirty="0"/>
          </a:p>
        </p:txBody>
      </p:sp>
    </p:spTree>
    <p:extLst>
      <p:ext uri="{BB962C8B-B14F-4D97-AF65-F5344CB8AC3E}">
        <p14:creationId xmlns:p14="http://schemas.microsoft.com/office/powerpoint/2010/main" val="3791994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431800" y="708025"/>
            <a:ext cx="6302375" cy="3544888"/>
          </a:xfrm>
          <a:ln/>
        </p:spPr>
      </p:sp>
      <p:sp>
        <p:nvSpPr>
          <p:cNvPr id="43011" name="Notes Placeholder 2"/>
          <p:cNvSpPr>
            <a:spLocks noGrp="1"/>
          </p:cNvSpPr>
          <p:nvPr>
            <p:ph type="body" idx="1"/>
          </p:nvPr>
        </p:nvSpPr>
        <p:spPr>
          <a:noFill/>
          <a:ln/>
        </p:spPr>
        <p:txBody>
          <a:bodyPr/>
          <a:lstStyle/>
          <a:p>
            <a:pPr eaLnBrk="1" hangingPunct="1"/>
            <a:r>
              <a:rPr lang="en-US" dirty="0" smtClean="0"/>
              <a:t>Use the NI Example Finder to search all installed examples and examples located in the NI Developer Zone on the web.</a:t>
            </a:r>
          </a:p>
          <a:p>
            <a:pPr eaLnBrk="1" hangingPunct="1"/>
            <a:endParaRPr lang="en-US" dirty="0" smtClean="0"/>
          </a:p>
          <a:p>
            <a:pPr eaLnBrk="1" hangingPunct="1"/>
            <a:r>
              <a:rPr lang="en-US" dirty="0" smtClean="0"/>
              <a:t>Modify any example VI to fit an application, or copy and paste from an example into a VI that you create.</a:t>
            </a:r>
          </a:p>
          <a:p>
            <a:pPr eaLnBrk="1" hangingPunct="1"/>
            <a:r>
              <a:rPr lang="en-US" dirty="0" smtClean="0"/>
              <a:t>Methods of accessing the NI Example Finder:</a:t>
            </a:r>
          </a:p>
          <a:p>
            <a:pPr eaLnBrk="1" hangingPunct="1">
              <a:buFont typeface="Arial" pitchFamily="34" charset="0"/>
              <a:buChar char="•"/>
            </a:pPr>
            <a:r>
              <a:rPr lang="en-US" dirty="0" smtClean="0"/>
              <a:t> Select </a:t>
            </a:r>
            <a:r>
              <a:rPr lang="en-US" b="1" dirty="0" smtClean="0"/>
              <a:t>Help»Find Examples </a:t>
            </a:r>
          </a:p>
          <a:p>
            <a:pPr eaLnBrk="1" hangingPunct="1">
              <a:buFont typeface="Arial" pitchFamily="34" charset="0"/>
              <a:buChar char="•"/>
            </a:pPr>
            <a:r>
              <a:rPr lang="en-US" dirty="0" smtClean="0"/>
              <a:t> Click the </a:t>
            </a:r>
            <a:r>
              <a:rPr lang="en-US" b="1" dirty="0" smtClean="0"/>
              <a:t>Find Examples </a:t>
            </a:r>
            <a:r>
              <a:rPr lang="en-US" dirty="0" smtClean="0"/>
              <a:t>link in the </a:t>
            </a:r>
            <a:r>
              <a:rPr lang="en-US" b="1" dirty="0" smtClean="0"/>
              <a:t>Getting Started </a:t>
            </a:r>
            <a:r>
              <a:rPr lang="en-US" dirty="0" smtClean="0"/>
              <a:t>window</a:t>
            </a:r>
          </a:p>
          <a:p>
            <a:pPr eaLnBrk="1" hangingPunct="1">
              <a:buFont typeface="Arial" pitchFamily="34" charset="0"/>
              <a:buChar char="•"/>
            </a:pPr>
            <a:endParaRPr lang="en-US" dirty="0" smtClean="0"/>
          </a:p>
          <a:p>
            <a:pPr eaLnBrk="1" hangingPunct="1">
              <a:buFont typeface="Arial" pitchFamily="34" charset="0"/>
              <a:buNone/>
            </a:pPr>
            <a:r>
              <a:rPr lang="en-US" dirty="0" smtClean="0"/>
              <a:t>You can access examples using the </a:t>
            </a:r>
            <a:r>
              <a:rPr lang="en-US" b="1" dirty="0" smtClean="0"/>
              <a:t>Open example </a:t>
            </a:r>
            <a:r>
              <a:rPr lang="en-US" dirty="0" smtClean="0"/>
              <a:t>and </a:t>
            </a:r>
            <a:r>
              <a:rPr lang="en-US" b="1" dirty="0" smtClean="0"/>
              <a:t>Find related examples</a:t>
            </a:r>
            <a:r>
              <a:rPr lang="en-US" dirty="0" smtClean="0"/>
              <a:t> buttons located at the bottom of certain VI and function reference topics in the </a:t>
            </a:r>
            <a:r>
              <a:rPr lang="en-US" i="1" dirty="0" smtClean="0"/>
              <a:t>LabVIEW Help</a:t>
            </a:r>
            <a:r>
              <a:rPr lang="en-US" dirty="0" smtClean="0"/>
              <a:t>. Click the </a:t>
            </a:r>
            <a:r>
              <a:rPr lang="en-US" b="1" dirty="0" smtClean="0"/>
              <a:t>Open example </a:t>
            </a:r>
            <a:r>
              <a:rPr lang="en-US" dirty="0" smtClean="0"/>
              <a:t>button to open the example VI to which the topic refers. Click </a:t>
            </a:r>
            <a:r>
              <a:rPr lang="en-US" b="1" dirty="0" smtClean="0"/>
              <a:t>the Find related examples</a:t>
            </a:r>
            <a:r>
              <a:rPr lang="en-US" dirty="0" smtClean="0"/>
              <a:t> button to open the NI Example Finder and display related example VIs.</a:t>
            </a:r>
          </a:p>
          <a:p>
            <a:pPr eaLnBrk="1" hangingPunct="1">
              <a:buFont typeface="Arial" pitchFamily="34" charset="0"/>
              <a:buChar char="•"/>
            </a:pPr>
            <a:endParaRPr lang="en-US" dirty="0" smtClean="0"/>
          </a:p>
          <a:p>
            <a:pPr eaLnBrk="1" hangingPunct="1">
              <a:buFont typeface="Arial" pitchFamily="34" charset="0"/>
              <a:buChar char="•"/>
            </a:pPr>
            <a:endParaRPr lang="en-US" dirty="0" smtClean="0"/>
          </a:p>
        </p:txBody>
      </p:sp>
      <p:sp>
        <p:nvSpPr>
          <p:cNvPr id="43012" name="Slide Number Placeholder 3"/>
          <p:cNvSpPr>
            <a:spLocks noGrp="1"/>
          </p:cNvSpPr>
          <p:nvPr>
            <p:ph type="sldNum" sz="quarter" idx="5"/>
          </p:nvPr>
        </p:nvSpPr>
        <p:spPr>
          <a:xfrm>
            <a:off x="4058974" y="8977837"/>
            <a:ext cx="3105659" cy="471942"/>
          </a:xfrm>
          <a:prstGeom prst="rect">
            <a:avLst/>
          </a:prstGeom>
          <a:noFill/>
        </p:spPr>
        <p:txBody>
          <a:bodyPr lIns="89478" tIns="44739" rIns="89478" bIns="44739"/>
          <a:lstStyle/>
          <a:p>
            <a:fld id="{DFF61098-C2E9-4F08-96F2-5A4122B6F24E}" type="slidenum">
              <a:rPr lang="en-US"/>
              <a:pPr/>
              <a:t>31</a:t>
            </a:fld>
            <a:endParaRPr lang="en-US" dirty="0"/>
          </a:p>
        </p:txBody>
      </p:sp>
    </p:spTree>
    <p:extLst>
      <p:ext uri="{BB962C8B-B14F-4D97-AF65-F5344CB8AC3E}">
        <p14:creationId xmlns:p14="http://schemas.microsoft.com/office/powerpoint/2010/main" val="124179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39940" name="Rectangle 4"/>
          <p:cNvSpPr>
            <a:spLocks noGrp="1" noRot="1" noChangeAspect="1" noChangeArrowheads="1" noTextEdit="1"/>
          </p:cNvSpPr>
          <p:nvPr>
            <p:ph type="sldImg"/>
          </p:nvPr>
        </p:nvSpPr>
        <p:spPr>
          <a:xfrm>
            <a:off x="549275" y="527050"/>
            <a:ext cx="5948363" cy="3346450"/>
          </a:xfrm>
        </p:spPr>
      </p:sp>
      <p:sp>
        <p:nvSpPr>
          <p:cNvPr id="39941" name="Rectangle 5"/>
          <p:cNvSpPr>
            <a:spLocks noGrp="1" noChangeArrowheads="1"/>
          </p:cNvSpPr>
          <p:nvPr>
            <p:ph type="body" idx="1"/>
          </p:nvPr>
        </p:nvSpPr>
        <p:spPr/>
        <p:txBody>
          <a:bodyPr/>
          <a:lstStyle/>
          <a:p>
            <a:pPr lvl="1">
              <a:spcBef>
                <a:spcPct val="40000"/>
              </a:spcBef>
            </a:pPr>
            <a:endParaRPr lang="en-US" dirty="0"/>
          </a:p>
        </p:txBody>
      </p:sp>
    </p:spTree>
    <p:extLst>
      <p:ext uri="{BB962C8B-B14F-4D97-AF65-F5344CB8AC3E}">
        <p14:creationId xmlns:p14="http://schemas.microsoft.com/office/powerpoint/2010/main" val="1033557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223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10922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4058569" y="8976987"/>
            <a:ext cx="3105997" cy="472730"/>
          </a:xfrm>
          <a:prstGeom prst="rect">
            <a:avLst/>
          </a:prstGeom>
          <a:noFill/>
          <a:ln>
            <a:miter lim="800000"/>
            <a:headEnd/>
            <a:tailEnd/>
          </a:ln>
        </p:spPr>
        <p:txBody>
          <a:bodyPr lIns="93177" tIns="46589" rIns="93177" bIns="46589"/>
          <a:lstStyle/>
          <a:p>
            <a:fld id="{A0B8568F-3CB3-4C49-AE31-FDE5E2FE4E87}" type="slidenum">
              <a:rPr lang="en-US"/>
              <a:pPr/>
              <a:t>39</a:t>
            </a:fld>
            <a:endParaRPr lang="en-US" dirty="0"/>
          </a:p>
        </p:txBody>
      </p:sp>
      <p:sp>
        <p:nvSpPr>
          <p:cNvPr id="79875" name="Rectangle 2"/>
          <p:cNvSpPr>
            <a:spLocks noGrp="1" noRot="1" noChangeAspect="1" noChangeArrowheads="1" noTextEdit="1"/>
          </p:cNvSpPr>
          <p:nvPr>
            <p:ph type="sldImg"/>
          </p:nvPr>
        </p:nvSpPr>
        <p:spPr>
          <a:xfrm>
            <a:off x="-3175" y="465138"/>
            <a:ext cx="7023100" cy="3951287"/>
          </a:xfrm>
          <a:ln/>
        </p:spPr>
      </p:sp>
      <p:sp>
        <p:nvSpPr>
          <p:cNvPr id="79876" name="Rectangle 3"/>
          <p:cNvSpPr>
            <a:spLocks noGrp="1" noChangeArrowheads="1"/>
          </p:cNvSpPr>
          <p:nvPr>
            <p:ph type="body" idx="1"/>
          </p:nvPr>
        </p:nvSpPr>
        <p:spPr>
          <a:xfrm>
            <a:off x="717268" y="4657441"/>
            <a:ext cx="5731651" cy="4251316"/>
          </a:xfrm>
          <a:noFill/>
          <a:ln/>
        </p:spPr>
        <p:txBody>
          <a:bodyPr/>
          <a:lstStyle/>
          <a:p>
            <a:pPr eaLnBrk="1" hangingPunct="1"/>
            <a:r>
              <a:rPr lang="en-US" dirty="0" smtClean="0"/>
              <a:t>The answer is a, b, and d.</a:t>
            </a:r>
          </a:p>
        </p:txBody>
      </p:sp>
    </p:spTree>
    <p:extLst>
      <p:ext uri="{BB962C8B-B14F-4D97-AF65-F5344CB8AC3E}">
        <p14:creationId xmlns:p14="http://schemas.microsoft.com/office/powerpoint/2010/main" val="33924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4058569" y="8976987"/>
            <a:ext cx="3105997" cy="472730"/>
          </a:xfrm>
          <a:prstGeom prst="rect">
            <a:avLst/>
          </a:prstGeom>
          <a:noFill/>
          <a:ln>
            <a:miter lim="800000"/>
            <a:headEnd/>
            <a:tailEnd/>
          </a:ln>
        </p:spPr>
        <p:txBody>
          <a:bodyPr lIns="93177" tIns="46589" rIns="93177" bIns="46589"/>
          <a:lstStyle/>
          <a:p>
            <a:fld id="{A0B8568F-3CB3-4C49-AE31-FDE5E2FE4E87}" type="slidenum">
              <a:rPr lang="en-US"/>
              <a:pPr/>
              <a:t>40</a:t>
            </a:fld>
            <a:endParaRPr lang="en-US" dirty="0"/>
          </a:p>
        </p:txBody>
      </p:sp>
      <p:sp>
        <p:nvSpPr>
          <p:cNvPr id="79875" name="Rectangle 2"/>
          <p:cNvSpPr>
            <a:spLocks noGrp="1" noRot="1" noChangeAspect="1" noChangeArrowheads="1" noTextEdit="1"/>
          </p:cNvSpPr>
          <p:nvPr>
            <p:ph type="sldImg"/>
          </p:nvPr>
        </p:nvSpPr>
        <p:spPr>
          <a:xfrm>
            <a:off x="-3175" y="465138"/>
            <a:ext cx="7023100" cy="3951287"/>
          </a:xfrm>
          <a:ln/>
        </p:spPr>
      </p:sp>
      <p:sp>
        <p:nvSpPr>
          <p:cNvPr id="79876" name="Rectangle 3"/>
          <p:cNvSpPr>
            <a:spLocks noGrp="1" noChangeArrowheads="1"/>
          </p:cNvSpPr>
          <p:nvPr>
            <p:ph type="body" idx="1"/>
          </p:nvPr>
        </p:nvSpPr>
        <p:spPr>
          <a:xfrm>
            <a:off x="717268" y="4657441"/>
            <a:ext cx="5731651" cy="4251316"/>
          </a:xfrm>
          <a:noFill/>
          <a:ln/>
        </p:spPr>
        <p:txBody>
          <a:bodyPr/>
          <a:lstStyle/>
          <a:p>
            <a:pPr eaLnBrk="1" hangingPunct="1"/>
            <a:r>
              <a:rPr lang="en-US" dirty="0" smtClean="0"/>
              <a:t>The answer is a, b, and d.</a:t>
            </a:r>
          </a:p>
        </p:txBody>
      </p:sp>
    </p:spTree>
    <p:extLst>
      <p:ext uri="{BB962C8B-B14F-4D97-AF65-F5344CB8AC3E}">
        <p14:creationId xmlns:p14="http://schemas.microsoft.com/office/powerpoint/2010/main" val="3793339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When a node executes, it produces output data and passes the data to the next node in the dataflow path.</a:t>
            </a:r>
          </a:p>
          <a:p>
            <a:pPr>
              <a:buFont typeface="Arial" pitchFamily="34" charset="0"/>
              <a:buNone/>
            </a:pPr>
            <a:r>
              <a:rPr lang="en-US" dirty="0" smtClean="0"/>
              <a:t>The movement of data through the nodes determines the execution order of the VIs and functions on the block diagram.</a:t>
            </a:r>
          </a:p>
          <a:p>
            <a:pPr>
              <a:buFont typeface="Arial" pitchFamily="34" charset="0"/>
              <a:buChar char="•"/>
            </a:pPr>
            <a:endParaRPr lang="en-US" dirty="0" smtClean="0"/>
          </a:p>
          <a:p>
            <a:pPr defTabSz="914350" eaLnBrk="0" hangingPunct="0">
              <a:defRPr/>
            </a:pPr>
            <a:r>
              <a:rPr lang="en-US" dirty="0" smtClean="0"/>
              <a:t> LabVIEW does NOT use a control flow program execution model </a:t>
            </a:r>
            <a:r>
              <a:rPr lang="en-US" baseline="0" dirty="0" smtClean="0"/>
              <a:t>like </a:t>
            </a:r>
            <a:r>
              <a:rPr lang="en-US" dirty="0" smtClean="0"/>
              <a:t>Visual Basic, C++, JAVA, and most other text-based programming languages. In a control flow model, the sequential order of program elements determines the execution order of a program.</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Tree>
    <p:extLst>
      <p:ext uri="{BB962C8B-B14F-4D97-AF65-F5344CB8AC3E}">
        <p14:creationId xmlns:p14="http://schemas.microsoft.com/office/powerpoint/2010/main" val="1717429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44</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eaLnBrk="1" hangingPunct="1"/>
            <a:endParaRPr lang="en-US" dirty="0" smtClean="0"/>
          </a:p>
          <a:p>
            <a:pPr eaLnBrk="1" hangingPunct="1">
              <a:buFontTx/>
              <a:buNone/>
            </a:pPr>
            <a:r>
              <a:rPr lang="en-US" baseline="0" dirty="0" smtClean="0"/>
              <a:t>The diagrams and discussion questions for the next slides are also available in the student exercise manual. </a:t>
            </a:r>
          </a:p>
        </p:txBody>
      </p:sp>
    </p:spTree>
    <p:extLst>
      <p:ext uri="{BB962C8B-B14F-4D97-AF65-F5344CB8AC3E}">
        <p14:creationId xmlns:p14="http://schemas.microsoft.com/office/powerpoint/2010/main" val="251576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45</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eaLnBrk="1" hangingPunct="1"/>
            <a:endParaRPr lang="en-US" dirty="0" smtClean="0"/>
          </a:p>
          <a:p>
            <a:pPr eaLnBrk="1" hangingPunct="1"/>
            <a:r>
              <a:rPr lang="en-US" dirty="0" smtClean="0"/>
              <a:t>Use</a:t>
            </a:r>
            <a:r>
              <a:rPr lang="en-US" baseline="0" dirty="0" smtClean="0"/>
              <a:t> this diagram to discuss dataflow.  Focus on the wiring dependencies and data flow between nodes. Students should not to be concerned with specific data types nor the functionality of actual nodes for this exercise.</a:t>
            </a:r>
          </a:p>
          <a:p>
            <a:pPr eaLnBrk="1" hangingPunct="1"/>
            <a:endParaRPr lang="en-US" baseline="0" dirty="0" smtClean="0"/>
          </a:p>
          <a:p>
            <a:pPr eaLnBrk="1" hangingPunct="1"/>
            <a:r>
              <a:rPr lang="en-US" baseline="0" dirty="0" smtClean="0"/>
              <a:t>Discussion areas:</a:t>
            </a:r>
          </a:p>
          <a:p>
            <a:pPr eaLnBrk="1" hangingPunct="1">
              <a:buFontTx/>
              <a:buChar char="-"/>
            </a:pPr>
            <a:r>
              <a:rPr lang="en-US" baseline="0" dirty="0" smtClean="0"/>
              <a:t>   Which node executes first? Last? </a:t>
            </a:r>
          </a:p>
          <a:p>
            <a:pPr eaLnBrk="1" hangingPunct="1">
              <a:buFontTx/>
              <a:buChar char="-"/>
            </a:pPr>
            <a:r>
              <a:rPr lang="en-US" baseline="0" dirty="0" smtClean="0"/>
              <a:t>   Is there any dependency between the File Dialog node and the Simulate Signal node?</a:t>
            </a:r>
          </a:p>
          <a:p>
            <a:pPr eaLnBrk="1" hangingPunct="1">
              <a:buFontTx/>
              <a:buChar char="-"/>
            </a:pPr>
            <a:r>
              <a:rPr lang="en-US" baseline="0" dirty="0" smtClean="0"/>
              <a:t>   Since the green path wire is wired from the File Dialog to the TDMS – File Viewer.vi, can the TDMS – File Viewer.vi execute before the TDMS Close functions?  Point out that all the inputs have to be available before the node can execute.</a:t>
            </a:r>
          </a:p>
          <a:p>
            <a:pPr eaLnBrk="1" hangingPunct="1">
              <a:buFontTx/>
              <a:buChar char="-"/>
            </a:pPr>
            <a:r>
              <a:rPr lang="en-US" baseline="0" dirty="0" smtClean="0"/>
              <a:t>   </a:t>
            </a:r>
            <a:r>
              <a:rPr lang="en-US" b="0" dirty="0" smtClean="0"/>
              <a:t>Should a well-designed block diagram flow in a particular direction?</a:t>
            </a:r>
            <a:r>
              <a:rPr lang="en-US" b="0" baseline="0" dirty="0" smtClean="0"/>
              <a:t> </a:t>
            </a:r>
            <a:r>
              <a:rPr lang="en-US" dirty="0" smtClean="0"/>
              <a:t>Yes, a well-designed</a:t>
            </a:r>
            <a:r>
              <a:rPr lang="en-US" baseline="0" dirty="0" smtClean="0"/>
              <a:t> block diagram typically flows from left to right. This makes it easier to see the flow of data on the block diagram.</a:t>
            </a:r>
            <a:endParaRPr lang="en-US" dirty="0" smtClean="0"/>
          </a:p>
          <a:p>
            <a:pPr eaLnBrk="1" hangingPunct="1">
              <a:buFontTx/>
              <a:buChar char="-"/>
            </a:pPr>
            <a:endParaRPr lang="en-US" baseline="0" dirty="0" smtClean="0"/>
          </a:p>
        </p:txBody>
      </p:sp>
    </p:spTree>
    <p:extLst>
      <p:ext uri="{BB962C8B-B14F-4D97-AF65-F5344CB8AC3E}">
        <p14:creationId xmlns:p14="http://schemas.microsoft.com/office/powerpoint/2010/main" val="1033938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46</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defTabSz="914350">
              <a:defRPr/>
            </a:pPr>
            <a:r>
              <a:rPr lang="en-US" sz="1100" dirty="0">
                <a:latin typeface="Arial" charset="0"/>
              </a:rPr>
              <a:t>Either the Statistics Express VI or the Write to Measurement File Express VI executes last or they execute in parallel. The DAQ Assistant Express VI cannot execute last because both the Statistics Express VI and the Write to Measurement File Express VI are dependent on the data signal from the output of the DAQ Assistant Express VI. It is possible to have simultaneous operations.</a:t>
            </a:r>
          </a:p>
          <a:p>
            <a:pPr defTabSz="914350">
              <a:defRPr/>
            </a:pPr>
            <a:endParaRPr lang="en-US" dirty="0" smtClean="0"/>
          </a:p>
          <a:p>
            <a:pPr defTabSz="914350">
              <a:defRPr/>
            </a:pPr>
            <a:r>
              <a:rPr lang="en-US" dirty="0" smtClean="0"/>
              <a:t>You may want to open a VI and show students what is happening in this diagram using execution highlighting.</a:t>
            </a:r>
          </a:p>
          <a:p>
            <a:pPr defTabSz="914350">
              <a:defRPr/>
            </a:pPr>
            <a:endParaRPr lang="en-US" dirty="0" smtClean="0"/>
          </a:p>
        </p:txBody>
      </p:sp>
    </p:spTree>
    <p:extLst>
      <p:ext uri="{BB962C8B-B14F-4D97-AF65-F5344CB8AC3E}">
        <p14:creationId xmlns:p14="http://schemas.microsoft.com/office/powerpoint/2010/main" val="3904875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47</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defTabSz="914350">
              <a:defRPr/>
            </a:pPr>
            <a:r>
              <a:rPr lang="en-US" dirty="0" smtClean="0"/>
              <a:t>Now</a:t>
            </a:r>
            <a:r>
              <a:rPr lang="en-US" baseline="0" dirty="0" smtClean="0"/>
              <a:t> that there is a new yellow error wire, which express VI executes last?</a:t>
            </a:r>
          </a:p>
          <a:p>
            <a:pPr defTabSz="914350">
              <a:defRPr/>
            </a:pPr>
            <a:endParaRPr lang="en-US" baseline="0" dirty="0" smtClean="0"/>
          </a:p>
          <a:p>
            <a:pPr defTabSz="914350">
              <a:defRPr/>
            </a:pPr>
            <a:r>
              <a:rPr lang="en-US" dirty="0" smtClean="0"/>
              <a:t>The Write to Measurement File executes last because of dependencies on the DAQ Assistant and Statistics Express VIs.</a:t>
            </a:r>
          </a:p>
          <a:p>
            <a:pPr defTabSz="914350">
              <a:defRPr/>
            </a:pPr>
            <a:endParaRPr lang="en-US" dirty="0" smtClean="0"/>
          </a:p>
        </p:txBody>
      </p:sp>
    </p:spTree>
    <p:extLst>
      <p:ext uri="{BB962C8B-B14F-4D97-AF65-F5344CB8AC3E}">
        <p14:creationId xmlns:p14="http://schemas.microsoft.com/office/powerpoint/2010/main" val="1467626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970340" y="8829824"/>
            <a:ext cx="3038475" cy="464980"/>
          </a:xfrm>
          <a:prstGeom prst="rect">
            <a:avLst/>
          </a:prstGeom>
          <a:noFill/>
          <a:ln>
            <a:miter lim="800000"/>
            <a:headEnd/>
            <a:tailEnd/>
          </a:ln>
        </p:spPr>
        <p:txBody>
          <a:bodyPr lIns="93177" tIns="46589" rIns="93177" bIns="46589"/>
          <a:lstStyle/>
          <a:p>
            <a:fld id="{9F030F0C-7FAA-4E5E-8CD2-FCED95BFB79F}" type="slidenum">
              <a:rPr lang="en-US"/>
              <a:pPr/>
              <a:t>48</a:t>
            </a:fld>
            <a:endParaRPr lang="en-US" dirty="0"/>
          </a:p>
        </p:txBody>
      </p:sp>
      <p:sp>
        <p:nvSpPr>
          <p:cNvPr id="75779" name="Rectangle 2"/>
          <p:cNvSpPr>
            <a:spLocks noGrp="1" noRot="1" noChangeAspect="1" noChangeArrowheads="1" noTextEdit="1"/>
          </p:cNvSpPr>
          <p:nvPr>
            <p:ph type="sldImg"/>
          </p:nvPr>
        </p:nvSpPr>
        <p:spPr>
          <a:xfrm>
            <a:off x="-22225" y="457200"/>
            <a:ext cx="6908800" cy="3886200"/>
          </a:xfrm>
          <a:ln/>
        </p:spPr>
      </p:sp>
      <p:sp>
        <p:nvSpPr>
          <p:cNvPr id="75780" name="Rectangle 3"/>
          <p:cNvSpPr>
            <a:spLocks noGrp="1" noChangeArrowheads="1"/>
          </p:cNvSpPr>
          <p:nvPr>
            <p:ph type="body" idx="1"/>
          </p:nvPr>
        </p:nvSpPr>
        <p:spPr>
          <a:xfrm>
            <a:off x="701675" y="4581090"/>
            <a:ext cx="5607050" cy="4181622"/>
          </a:xfrm>
          <a:noFill/>
          <a:ln/>
        </p:spPr>
        <p:txBody>
          <a:bodyPr/>
          <a:lstStyle/>
          <a:p>
            <a:pPr defTabSz="914350">
              <a:defRPr/>
            </a:pPr>
            <a:r>
              <a:rPr lang="en-US" sz="1100" dirty="0">
                <a:latin typeface="Arial" charset="0"/>
              </a:rPr>
              <a:t>Either one of the Tone Measurement Express VIs can execute last. Even though the Tone Measurements 2 Express VI has an extra dependency on the Filter Express VI, the Filter Express VI might execute before the Tone Measurements 1 Express VI allowing the Tone Measurements 2 Express VI to execute before the Tone Measurements 1 Express VI.</a:t>
            </a:r>
          </a:p>
          <a:p>
            <a:pPr defTabSz="914350">
              <a:defRPr/>
            </a:pPr>
            <a:endParaRPr lang="en-US" dirty="0" smtClean="0"/>
          </a:p>
        </p:txBody>
      </p:sp>
    </p:spTree>
    <p:extLst>
      <p:ext uri="{BB962C8B-B14F-4D97-AF65-F5344CB8AC3E}">
        <p14:creationId xmlns:p14="http://schemas.microsoft.com/office/powerpoint/2010/main" val="419042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69988" name="Rectangle 4"/>
          <p:cNvSpPr>
            <a:spLocks noGrp="1" noRot="1" noChangeAspect="1" noChangeArrowheads="1" noTextEdit="1"/>
          </p:cNvSpPr>
          <p:nvPr>
            <p:ph type="sldImg"/>
          </p:nvPr>
        </p:nvSpPr>
        <p:spPr>
          <a:xfrm>
            <a:off x="549275" y="527050"/>
            <a:ext cx="5948363" cy="3346450"/>
          </a:xfrm>
        </p:spPr>
      </p:sp>
      <p:sp>
        <p:nvSpPr>
          <p:cNvPr id="169989" name="Rectangle 5"/>
          <p:cNvSpPr>
            <a:spLocks noGrp="1" noChangeArrowheads="1"/>
          </p:cNvSpPr>
          <p:nvPr>
            <p:ph type="body" idx="1"/>
          </p:nvPr>
        </p:nvSpPr>
        <p:spPr/>
        <p:txBody>
          <a:bodyPr/>
          <a:lstStyle/>
          <a:p>
            <a:endParaRPr lang="en-US" dirty="0" smtClean="0"/>
          </a:p>
        </p:txBody>
      </p:sp>
    </p:spTree>
    <p:extLst>
      <p:ext uri="{BB962C8B-B14F-4D97-AF65-F5344CB8AC3E}">
        <p14:creationId xmlns:p14="http://schemas.microsoft.com/office/powerpoint/2010/main" val="4173138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406400" y="696913"/>
            <a:ext cx="6197600" cy="3486150"/>
          </a:xfrm>
          <a:ln/>
        </p:spPr>
      </p:sp>
      <p:sp>
        <p:nvSpPr>
          <p:cNvPr id="91139" name="Notes Placeholder 2"/>
          <p:cNvSpPr>
            <a:spLocks noGrp="1"/>
          </p:cNvSpPr>
          <p:nvPr>
            <p:ph type="body" idx="1"/>
          </p:nvPr>
        </p:nvSpPr>
        <p:spPr>
          <a:noFill/>
          <a:ln/>
        </p:spPr>
        <p:txBody>
          <a:bodyPr/>
          <a:lstStyle/>
          <a:p>
            <a:r>
              <a:rPr lang="en-US" dirty="0" smtClean="0">
                <a:latin typeface="Arial" pitchFamily="34" charset="0"/>
              </a:rPr>
              <a:t>Terminal</a:t>
            </a:r>
            <a:r>
              <a:rPr lang="en-US" baseline="0" dirty="0" smtClean="0">
                <a:latin typeface="Arial" pitchFamily="34" charset="0"/>
              </a:rPr>
              <a:t> colors, text, arrow direction, and border thickness all provide visual information about the terminal.</a:t>
            </a:r>
          </a:p>
          <a:p>
            <a:endParaRPr lang="en-US" baseline="0" dirty="0" smtClean="0">
              <a:latin typeface="Arial" pitchFamily="34" charset="0"/>
            </a:endParaRPr>
          </a:p>
          <a:p>
            <a:r>
              <a:rPr lang="en-US" baseline="0" dirty="0" smtClean="0">
                <a:latin typeface="Arial" pitchFamily="34" charset="0"/>
              </a:rPr>
              <a:t>For example, Orange represents floating point numbers.   DBL indicates a double-precision floating point number.   </a:t>
            </a:r>
          </a:p>
          <a:p>
            <a:endParaRPr lang="en-US" baseline="0" dirty="0" smtClean="0">
              <a:latin typeface="Arial" pitchFamily="34" charset="0"/>
            </a:endParaRPr>
          </a:p>
          <a:p>
            <a:r>
              <a:rPr lang="en-US" baseline="0" dirty="0" smtClean="0">
                <a:latin typeface="Arial" pitchFamily="34" charset="0"/>
              </a:rPr>
              <a:t>Terminals with thick borders with arrows on the right are control terminals.   Terminals with thin borders with arrows on the left are indicator terminals.</a:t>
            </a:r>
          </a:p>
        </p:txBody>
      </p:sp>
      <p:sp>
        <p:nvSpPr>
          <p:cNvPr id="91140"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2F0F4A0F-E6DE-460C-9349-89E2CB316D16}" type="slidenum">
              <a:rPr lang="en-US"/>
              <a:pPr/>
              <a:t>50</a:t>
            </a:fld>
            <a:endParaRPr lang="en-US" dirty="0"/>
          </a:p>
        </p:txBody>
      </p:sp>
    </p:spTree>
    <p:extLst>
      <p:ext uri="{BB962C8B-B14F-4D97-AF65-F5344CB8AC3E}">
        <p14:creationId xmlns:p14="http://schemas.microsoft.com/office/powerpoint/2010/main" val="1311078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406400" y="696913"/>
            <a:ext cx="6197600" cy="3486150"/>
          </a:xfrm>
          <a:ln/>
        </p:spPr>
      </p:sp>
      <p:sp>
        <p:nvSpPr>
          <p:cNvPr id="93187" name="Notes Placeholder 2"/>
          <p:cNvSpPr>
            <a:spLocks noGrp="1"/>
          </p:cNvSpPr>
          <p:nvPr>
            <p:ph type="body" idx="1"/>
          </p:nvPr>
        </p:nvSpPr>
        <p:spPr>
          <a:noFill/>
          <a:ln/>
        </p:spPr>
        <p:txBody>
          <a:bodyPr/>
          <a:lstStyle/>
          <a:p>
            <a:r>
              <a:rPr lang="en-US" dirty="0" smtClean="0">
                <a:latin typeface="Arial" pitchFamily="34" charset="0"/>
              </a:rPr>
              <a:t>Use Boolean controls and indicators to enter and display Boolean (TRUE/FALSE) values. For example, if you are monitoring the temperature of an experiment, you can place a Boolean warning light (LED) on the front panel to indicate when the temperature exceeds a certain level. To properly use Boolean values they should only be used to represent items that can have </a:t>
            </a:r>
            <a:r>
              <a:rPr lang="en-US" b="1" dirty="0" smtClean="0">
                <a:latin typeface="Arial" pitchFamily="34" charset="0"/>
              </a:rPr>
              <a:t>only</a:t>
            </a:r>
            <a:r>
              <a:rPr lang="en-US" dirty="0" smtClean="0">
                <a:latin typeface="Arial" pitchFamily="34" charset="0"/>
              </a:rPr>
              <a:t> two values: yes/no, true/false, on/off, </a:t>
            </a:r>
            <a:r>
              <a:rPr lang="en-US" dirty="0" err="1" smtClean="0">
                <a:latin typeface="Arial" pitchFamily="34" charset="0"/>
              </a:rPr>
              <a:t>etc</a:t>
            </a:r>
            <a:endParaRPr lang="en-US" dirty="0" smtClean="0">
              <a:latin typeface="Arial" pitchFamily="34" charset="0"/>
            </a:endParaRPr>
          </a:p>
        </p:txBody>
      </p:sp>
      <p:sp>
        <p:nvSpPr>
          <p:cNvPr id="93188"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589F9593-05B3-4A9F-BB00-F1663DD7D2BF}" type="slidenum">
              <a:rPr lang="en-US"/>
              <a:pPr/>
              <a:t>52</a:t>
            </a:fld>
            <a:endParaRPr lang="en-US" dirty="0"/>
          </a:p>
        </p:txBody>
      </p:sp>
    </p:spTree>
    <p:extLst>
      <p:ext uri="{BB962C8B-B14F-4D97-AF65-F5344CB8AC3E}">
        <p14:creationId xmlns:p14="http://schemas.microsoft.com/office/powerpoint/2010/main" val="2377938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Point out that in everyday life we interface</a:t>
            </a:r>
            <a:r>
              <a:rPr lang="en-US" baseline="0" dirty="0" smtClean="0"/>
              <a:t> with many Boolean switches and buttons. These switches and buttons have different mechanical behaviors.</a:t>
            </a:r>
          </a:p>
          <a:p>
            <a:endParaRPr lang="en-US" baseline="0" dirty="0" smtClean="0"/>
          </a:p>
          <a:p>
            <a:r>
              <a:rPr lang="en-US" baseline="0" dirty="0" smtClean="0"/>
              <a:t>Light switches change state when the switch is flipped.  The state stays the same until you flip the switch again.</a:t>
            </a:r>
          </a:p>
          <a:p>
            <a:endParaRPr lang="en-US" baseline="0" dirty="0" smtClean="0"/>
          </a:p>
          <a:p>
            <a:r>
              <a:rPr lang="en-US" baseline="0" dirty="0" smtClean="0"/>
              <a:t>Buzzers and door bells change state on a button press.  They change back when the button is released.</a:t>
            </a:r>
          </a:p>
          <a:p>
            <a:endParaRPr lang="en-US" baseline="0" dirty="0" smtClean="0"/>
          </a:p>
          <a:p>
            <a:r>
              <a:rPr lang="en-US" baseline="0" dirty="0" smtClean="0"/>
              <a:t>Mouse clicks and keyboard presses have a latch behavior.  They change state on a button release.  Furthermore, the key press or mouse click only takes effect when read by the system.   When your computer system is sluggish, we sometimes see a delay in processing a mouse click or key press.  </a:t>
            </a:r>
          </a:p>
          <a:p>
            <a:endParaRPr lang="en-US" baseline="0" dirty="0" smtClean="0"/>
          </a:p>
          <a:p>
            <a:endParaRPr lang="en-US" dirty="0"/>
          </a:p>
        </p:txBody>
      </p:sp>
    </p:spTree>
    <p:extLst>
      <p:ext uri="{BB962C8B-B14F-4D97-AF65-F5344CB8AC3E}">
        <p14:creationId xmlns:p14="http://schemas.microsoft.com/office/powerpoint/2010/main" val="618259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406400" y="696913"/>
            <a:ext cx="6197600" cy="3486150"/>
          </a:xfrm>
          <a:ln/>
        </p:spPr>
      </p:sp>
      <p:sp>
        <p:nvSpPr>
          <p:cNvPr id="92163" name="Notes Placeholder 2"/>
          <p:cNvSpPr>
            <a:spLocks noGrp="1"/>
          </p:cNvSpPr>
          <p:nvPr>
            <p:ph type="body" idx="1"/>
          </p:nvPr>
        </p:nvSpPr>
        <p:spPr>
          <a:noFill/>
          <a:ln/>
        </p:spPr>
        <p:txBody>
          <a:bodyPr>
            <a:normAutofit fontScale="92500" lnSpcReduction="10000"/>
          </a:bodyPr>
          <a:lstStyle/>
          <a:p>
            <a:r>
              <a:rPr lang="en-US" dirty="0" smtClean="0"/>
              <a:t>Various data type representations:</a:t>
            </a:r>
          </a:p>
          <a:p>
            <a:pPr lvl="1"/>
            <a:r>
              <a:rPr lang="en-US" dirty="0" smtClean="0"/>
              <a:t>Floating-point</a:t>
            </a:r>
          </a:p>
          <a:p>
            <a:pPr lvl="1"/>
            <a:r>
              <a:rPr lang="en-US" dirty="0" smtClean="0"/>
              <a:t>Unsigned integers</a:t>
            </a:r>
          </a:p>
          <a:p>
            <a:pPr lvl="1"/>
            <a:r>
              <a:rPr lang="en-US" dirty="0" smtClean="0"/>
              <a:t>Signed integers</a:t>
            </a:r>
          </a:p>
          <a:p>
            <a:pPr lvl="1"/>
            <a:endParaRPr lang="en-US" dirty="0" smtClean="0"/>
          </a:p>
          <a:p>
            <a:pPr lvl="1"/>
            <a:endParaRPr lang="en-US" dirty="0" smtClean="0"/>
          </a:p>
          <a:p>
            <a:r>
              <a:rPr lang="en-US" dirty="0" smtClean="0"/>
              <a:t>Conversion/Coercion</a:t>
            </a:r>
          </a:p>
          <a:p>
            <a:endParaRPr lang="en-US" dirty="0" smtClean="0"/>
          </a:p>
          <a:p>
            <a:endParaRPr lang="en-US" dirty="0" smtClean="0">
              <a:latin typeface="Arial" pitchFamily="34" charset="0"/>
            </a:endParaRPr>
          </a:p>
          <a:p>
            <a:r>
              <a:rPr lang="en-US" dirty="0" smtClean="0">
                <a:latin typeface="Arial" pitchFamily="34" charset="0"/>
              </a:rPr>
              <a:t>For this slide, talk about the difference between unsigned integers, signed integers,</a:t>
            </a:r>
            <a:r>
              <a:rPr lang="en-US" baseline="0" dirty="0" smtClean="0">
                <a:latin typeface="Arial" pitchFamily="34" charset="0"/>
              </a:rPr>
              <a:t> and</a:t>
            </a:r>
            <a:r>
              <a:rPr lang="en-US" dirty="0" smtClean="0">
                <a:latin typeface="Arial" pitchFamily="34" charset="0"/>
              </a:rPr>
              <a:t> floating point.</a:t>
            </a:r>
          </a:p>
          <a:p>
            <a:endParaRPr lang="en-US" dirty="0" smtClean="0">
              <a:latin typeface="Arial" pitchFamily="34" charset="0"/>
            </a:endParaRPr>
          </a:p>
          <a:p>
            <a:r>
              <a:rPr lang="en-US" dirty="0" smtClean="0">
                <a:latin typeface="Arial" pitchFamily="34" charset="0"/>
              </a:rPr>
              <a:t>Integers</a:t>
            </a:r>
            <a:r>
              <a:rPr lang="en-US" baseline="0" dirty="0" smtClean="0">
                <a:latin typeface="Arial" pitchFamily="34" charset="0"/>
              </a:rPr>
              <a:t> represent whole numbers.  </a:t>
            </a:r>
          </a:p>
          <a:p>
            <a:r>
              <a:rPr lang="en-US" baseline="0" dirty="0" smtClean="0">
                <a:latin typeface="Arial" pitchFamily="34" charset="0"/>
              </a:rPr>
              <a:t>Unsigned integers are non-negative values.  </a:t>
            </a:r>
          </a:p>
          <a:p>
            <a:r>
              <a:rPr lang="en-US" baseline="0" dirty="0" smtClean="0">
                <a:latin typeface="Arial" pitchFamily="34" charset="0"/>
              </a:rPr>
              <a:t>Signed integers can be positive, negative, or zero.</a:t>
            </a:r>
          </a:p>
          <a:p>
            <a:endParaRPr lang="en-US" baseline="0" dirty="0" smtClean="0">
              <a:latin typeface="Arial" pitchFamily="34" charset="0"/>
            </a:endParaRPr>
          </a:p>
          <a:p>
            <a:r>
              <a:rPr lang="en-US" dirty="0" smtClean="0">
                <a:latin typeface="Arial" pitchFamily="34" charset="0"/>
              </a:rPr>
              <a:t>Students learned about the numeric, Boolean and string data types in Lesson 1.  Now, they learn about implementing these data types, such as representation, Boolean action, and string display type.  They also learn a couple new data types: Enum and dynamic.</a:t>
            </a:r>
          </a:p>
        </p:txBody>
      </p:sp>
      <p:sp>
        <p:nvSpPr>
          <p:cNvPr id="92164"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4AB6C3F0-D0E5-4BB1-8D11-38F4ABA79C01}" type="slidenum">
              <a:rPr lang="en-US"/>
              <a:pPr/>
              <a:t>54</a:t>
            </a:fld>
            <a:endParaRPr lang="en-US" dirty="0"/>
          </a:p>
        </p:txBody>
      </p:sp>
    </p:spTree>
    <p:extLst>
      <p:ext uri="{BB962C8B-B14F-4D97-AF65-F5344CB8AC3E}">
        <p14:creationId xmlns:p14="http://schemas.microsoft.com/office/powerpoint/2010/main" val="2767239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406400" y="696913"/>
            <a:ext cx="6197600" cy="3486150"/>
          </a:xfrm>
          <a:ln/>
        </p:spPr>
      </p:sp>
      <p:sp>
        <p:nvSpPr>
          <p:cNvPr id="95235" name="Notes Placeholder 2"/>
          <p:cNvSpPr>
            <a:spLocks noGrp="1"/>
          </p:cNvSpPr>
          <p:nvPr>
            <p:ph type="body" idx="1"/>
          </p:nvPr>
        </p:nvSpPr>
        <p:spPr>
          <a:noFill/>
          <a:ln/>
        </p:spPr>
        <p:txBody>
          <a:bodyPr/>
          <a:lstStyle/>
          <a:p>
            <a:r>
              <a:rPr lang="en-US" dirty="0" smtClean="0">
                <a:latin typeface="Arial" pitchFamily="34" charset="0"/>
              </a:rPr>
              <a:t>Uses</a:t>
            </a:r>
            <a:r>
              <a:rPr lang="en-US" baseline="0" dirty="0" smtClean="0">
                <a:latin typeface="Arial" pitchFamily="34" charset="0"/>
              </a:rPr>
              <a:t> for strings:</a:t>
            </a:r>
          </a:p>
          <a:p>
            <a:pPr>
              <a:buFont typeface="Arial" pitchFamily="34" charset="0"/>
              <a:buChar char="•"/>
            </a:pPr>
            <a:r>
              <a:rPr lang="en-US" dirty="0" smtClean="0"/>
              <a:t>Creating simple text messages. </a:t>
            </a:r>
          </a:p>
          <a:p>
            <a:pPr>
              <a:buFont typeface="Arial" pitchFamily="34" charset="0"/>
              <a:buChar char="•"/>
            </a:pPr>
            <a:r>
              <a:rPr lang="en-US" dirty="0" smtClean="0"/>
              <a:t>Controlling instruments by sending text commands to the instrument and returning data values in the form of either ASCII or binary strings which you then convert to numeric values. </a:t>
            </a:r>
          </a:p>
          <a:p>
            <a:pPr>
              <a:buFont typeface="Arial" pitchFamily="34" charset="0"/>
              <a:buChar char="•"/>
            </a:pPr>
            <a:r>
              <a:rPr lang="en-US" dirty="0" smtClean="0"/>
              <a:t>Storing numeric data to disk. To store numeric data in an ASCII file, you must first convert numeric data to strings before writing the data to a disk file. </a:t>
            </a:r>
          </a:p>
          <a:p>
            <a:pPr>
              <a:buFont typeface="Arial" pitchFamily="34" charset="0"/>
              <a:buChar char="•"/>
            </a:pPr>
            <a:r>
              <a:rPr lang="en-US" dirty="0" smtClean="0"/>
              <a:t>Instructing or prompting the user with dialog boxes. </a:t>
            </a:r>
          </a:p>
        </p:txBody>
      </p:sp>
      <p:sp>
        <p:nvSpPr>
          <p:cNvPr id="95236"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FCA74FEB-1287-47B6-ABF8-E4B57F211283}" type="slidenum">
              <a:rPr lang="en-US"/>
              <a:pPr/>
              <a:t>55</a:t>
            </a:fld>
            <a:endParaRPr lang="en-US" dirty="0"/>
          </a:p>
        </p:txBody>
      </p:sp>
    </p:spTree>
    <p:extLst>
      <p:ext uri="{BB962C8B-B14F-4D97-AF65-F5344CB8AC3E}">
        <p14:creationId xmlns:p14="http://schemas.microsoft.com/office/powerpoint/2010/main" val="359482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lvl="1" defTabSz="921617" eaLnBrk="0" hangingPunct="0">
              <a:defRPr/>
            </a:pPr>
            <a:r>
              <a:rPr lang="en-US" dirty="0" smtClean="0"/>
              <a:t>Enums are useful because they make strings equivalent to numbers, and it is easier to manipulate numbers than strings on the block diagram.</a:t>
            </a:r>
          </a:p>
          <a:p>
            <a:pPr lvl="1" defTabSz="921617" eaLnBrk="0" hangingPunct="0">
              <a:defRPr/>
            </a:pPr>
            <a:endParaRPr lang="en-US" dirty="0" smtClean="0"/>
          </a:p>
          <a:p>
            <a:pPr lvl="1" defTabSz="921617" eaLnBrk="0" hangingPunct="0">
              <a:defRPr/>
            </a:pPr>
            <a:r>
              <a:rPr lang="en-US" dirty="0" smtClean="0"/>
              <a:t>The </a:t>
            </a:r>
            <a:r>
              <a:rPr lang="en-US" dirty="0" smtClean="0">
                <a:latin typeface="Arial" pitchFamily="34" charset="0"/>
              </a:rPr>
              <a:t>data </a:t>
            </a:r>
            <a:r>
              <a:rPr lang="en-US" dirty="0" smtClean="0">
                <a:latin typeface="Arial" pitchFamily="34" charset="0"/>
              </a:rPr>
              <a:t>type of the enum terminal is blue, showing that the</a:t>
            </a:r>
            <a:r>
              <a:rPr lang="en-US" baseline="0" dirty="0" smtClean="0">
                <a:latin typeface="Arial" pitchFamily="34" charset="0"/>
              </a:rPr>
              <a:t> enum</a:t>
            </a:r>
            <a:r>
              <a:rPr lang="en-US" dirty="0" smtClean="0">
                <a:latin typeface="Arial" pitchFamily="34" charset="0"/>
              </a:rPr>
              <a:t> is passing an integer value.</a:t>
            </a:r>
          </a:p>
          <a:p>
            <a:pPr lvl="1" defTabSz="921617" eaLnBrk="0" hangingPunct="0">
              <a:defRPr/>
            </a:pPr>
            <a:endParaRPr lang="en-US" dirty="0" smtClean="0"/>
          </a:p>
          <a:p>
            <a:endParaRPr lang="en-US" dirty="0"/>
          </a:p>
        </p:txBody>
      </p:sp>
    </p:spTree>
    <p:extLst>
      <p:ext uri="{BB962C8B-B14F-4D97-AF65-F5344CB8AC3E}">
        <p14:creationId xmlns:p14="http://schemas.microsoft.com/office/powerpoint/2010/main" val="163852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406400" y="696913"/>
            <a:ext cx="6197600" cy="3486150"/>
          </a:xfrm>
          <a:ln/>
        </p:spPr>
      </p:sp>
      <p:sp>
        <p:nvSpPr>
          <p:cNvPr id="98307" name="Notes Placeholder 2"/>
          <p:cNvSpPr>
            <a:spLocks noGrp="1"/>
          </p:cNvSpPr>
          <p:nvPr>
            <p:ph type="body" idx="1"/>
          </p:nvPr>
        </p:nvSpPr>
        <p:spPr>
          <a:noFill/>
          <a:ln/>
        </p:spPr>
        <p:txBody>
          <a:bodyPr/>
          <a:lstStyle/>
          <a:p>
            <a:r>
              <a:rPr lang="en-US" dirty="0" smtClean="0"/>
              <a:t>How might a</a:t>
            </a:r>
            <a:r>
              <a:rPr lang="en-US" baseline="0" dirty="0" smtClean="0"/>
              <a:t> </a:t>
            </a:r>
            <a:r>
              <a:rPr lang="en-US" baseline="0" dirty="0" smtClean="0"/>
              <a:t>Path data type </a:t>
            </a:r>
            <a:r>
              <a:rPr lang="en-US" baseline="0" dirty="0" smtClean="0"/>
              <a:t>differ </a:t>
            </a:r>
            <a:r>
              <a:rPr lang="en-US" baseline="0" dirty="0" smtClean="0"/>
              <a:t>from a String data type?  </a:t>
            </a:r>
          </a:p>
          <a:p>
            <a:endParaRPr lang="en-US" baseline="0" dirty="0" smtClean="0">
              <a:latin typeface="Arial" pitchFamily="34" charset="0"/>
            </a:endParaRPr>
          </a:p>
          <a:p>
            <a:r>
              <a:rPr lang="en-US" baseline="0" dirty="0" smtClean="0">
                <a:latin typeface="Arial" pitchFamily="34" charset="0"/>
              </a:rPr>
              <a:t>Although it is easy to convert a Path to a String, it is best to use a Path data type when working with a location of a file or directory.  Using the Path data type, LabVIEW can handle the folder specifiers (for example, a backslash on Windows).</a:t>
            </a:r>
            <a:endParaRPr lang="en-US" dirty="0" smtClean="0">
              <a:latin typeface="Arial" pitchFamily="34" charset="0"/>
            </a:endParaRPr>
          </a:p>
        </p:txBody>
      </p:sp>
      <p:sp>
        <p:nvSpPr>
          <p:cNvPr id="98308"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lIns="93177" tIns="46589" rIns="93177" bIns="46589"/>
          <a:lstStyle/>
          <a:p>
            <a:fld id="{070F101B-6C13-4109-A713-ED9E4ACEA882}" type="slidenum">
              <a:rPr lang="en-US"/>
              <a:pPr/>
              <a:t>57</a:t>
            </a:fld>
            <a:endParaRPr lang="en-US" dirty="0"/>
          </a:p>
        </p:txBody>
      </p:sp>
    </p:spTree>
    <p:extLst>
      <p:ext uri="{BB962C8B-B14F-4D97-AF65-F5344CB8AC3E}">
        <p14:creationId xmlns:p14="http://schemas.microsoft.com/office/powerpoint/2010/main" val="38537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9684" name="Rectangle 4"/>
          <p:cNvSpPr>
            <a:spLocks noGrp="1" noRot="1" noChangeAspect="1" noChangeArrowheads="1" noTextEdit="1"/>
          </p:cNvSpPr>
          <p:nvPr>
            <p:ph type="sldImg"/>
          </p:nvPr>
        </p:nvSpPr>
        <p:spPr>
          <a:xfrm>
            <a:off x="549275" y="527050"/>
            <a:ext cx="5948363" cy="3346450"/>
          </a:xfrm>
        </p:spPr>
      </p:sp>
      <p:sp>
        <p:nvSpPr>
          <p:cNvPr id="199685" name="Rectangle 5"/>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6589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49275" y="527050"/>
            <a:ext cx="5948363" cy="3346450"/>
          </a:xfrm>
        </p:spPr>
      </p:sp>
      <p:sp>
        <p:nvSpPr>
          <p:cNvPr id="198661"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6358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Class Exercise</a:t>
            </a:r>
            <a:endParaRPr lang="en-US" dirty="0"/>
          </a:p>
        </p:txBody>
      </p:sp>
    </p:spTree>
    <p:extLst>
      <p:ext uri="{BB962C8B-B14F-4D97-AF65-F5344CB8AC3E}">
        <p14:creationId xmlns:p14="http://schemas.microsoft.com/office/powerpoint/2010/main" val="9276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r>
              <a:rPr lang="en-US" dirty="0" smtClean="0"/>
              <a:t>LabVIEW</a:t>
            </a:r>
            <a:r>
              <a:rPr lang="en-US" baseline="0" dirty="0" smtClean="0"/>
              <a:t> uses many different types of files. In this class you will learn about three different LabVIEW files – LabVIEW projects, VIs, and custom controls.</a:t>
            </a:r>
          </a:p>
          <a:p>
            <a:endParaRPr lang="en-US" baseline="0" dirty="0" smtClean="0"/>
          </a:p>
          <a:p>
            <a:r>
              <a:rPr lang="en-US" baseline="0" dirty="0" smtClean="0"/>
              <a:t>Historically, LabVIEW programs are called virtual instruments, or VIs, because their appearance and operation imitate physical instruments, such as oscilloscopes and multimeters. Today LabVIEW VIs can be extremely powerful and sophisticated programs with elegant graphical user interfaces.</a:t>
            </a:r>
          </a:p>
          <a:p>
            <a:endParaRPr lang="en-US" baseline="0" dirty="0" smtClean="0"/>
          </a:p>
          <a:p>
            <a:r>
              <a:rPr lang="en-US" baseline="0" dirty="0" smtClean="0"/>
              <a:t>Later in this course you learn how custom controls can improve maintainability of your LabVIEW application.</a:t>
            </a:r>
          </a:p>
          <a:p>
            <a:endParaRPr lang="en-US" baseline="0" dirty="0" smtClean="0"/>
          </a:p>
          <a:p>
            <a:pPr defTabSz="931774" eaLnBrk="0" hangingPunct="0">
              <a:tabLst/>
              <a:defRPr/>
            </a:pPr>
            <a:r>
              <a:rPr lang="en-US" baseline="0" dirty="0" smtClean="0"/>
              <a:t>LabVIEW projects can also include non-LabVIEW file types. For example, you can include documentation files. </a:t>
            </a:r>
          </a:p>
        </p:txBody>
      </p:sp>
    </p:spTree>
    <p:extLst>
      <p:ext uri="{BB962C8B-B14F-4D97-AF65-F5344CB8AC3E}">
        <p14:creationId xmlns:p14="http://schemas.microsoft.com/office/powerpoint/2010/main" val="16529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fontScale="92500" lnSpcReduction="10000"/>
          </a:bodyPr>
          <a:lstStyle/>
          <a:p>
            <a:r>
              <a:rPr lang="en-US" dirty="0" smtClean="0"/>
              <a:t>In-Class</a:t>
            </a:r>
            <a:r>
              <a:rPr lang="en-US" baseline="0" dirty="0" smtClean="0"/>
              <a:t> Demo</a:t>
            </a:r>
            <a:endParaRPr lang="en-US" dirty="0" smtClean="0"/>
          </a:p>
          <a:p>
            <a:endParaRPr lang="en-US" dirty="0" smtClean="0"/>
          </a:p>
          <a:p>
            <a:r>
              <a:rPr lang="en-US" dirty="0" smtClean="0"/>
              <a:t>Start with</a:t>
            </a:r>
            <a:r>
              <a:rPr lang="en-US" baseline="0" dirty="0" smtClean="0"/>
              <a:t> the </a:t>
            </a:r>
            <a:r>
              <a:rPr lang="en-US" b="1" baseline="0" dirty="0" smtClean="0"/>
              <a:t>Getting Started </a:t>
            </a:r>
            <a:r>
              <a:rPr lang="en-US" baseline="0" dirty="0" smtClean="0"/>
              <a:t>window and demonstrate selecting the </a:t>
            </a:r>
            <a:r>
              <a:rPr lang="en-US" b="1" baseline="0" dirty="0" smtClean="0"/>
              <a:t>Create Project </a:t>
            </a:r>
            <a:r>
              <a:rPr lang="en-US" baseline="0" dirty="0" smtClean="0"/>
              <a:t>button and the </a:t>
            </a:r>
            <a:r>
              <a:rPr lang="en-US" b="1" baseline="0" dirty="0" smtClean="0"/>
              <a:t>Open Existing </a:t>
            </a:r>
            <a:r>
              <a:rPr lang="en-US" baseline="0" dirty="0" smtClean="0"/>
              <a:t>button. O</a:t>
            </a:r>
            <a:r>
              <a:rPr lang="en-US" dirty="0" smtClean="0"/>
              <a:t>pen the Weather Station project (Weather Station.lvproj) solution file to use for this demonstration (Solution 7-1, No HW).  Open</a:t>
            </a:r>
            <a:r>
              <a:rPr lang="en-US" baseline="0" dirty="0" smtClean="0"/>
              <a:t> the </a:t>
            </a:r>
            <a:r>
              <a:rPr lang="en-US" baseline="0" dirty="0" smtClean="0">
                <a:latin typeface="Courier New" pitchFamily="49" charset="0"/>
                <a:cs typeface="Courier New" pitchFamily="49" charset="0"/>
              </a:rPr>
              <a:t>Weather Station UI.vi </a:t>
            </a:r>
            <a:r>
              <a:rPr lang="en-US" baseline="0" dirty="0" smtClean="0"/>
              <a:t>and identify the three parts of a VI – front panel, block diagram, and icon/connector pane.</a:t>
            </a:r>
            <a:endParaRPr lang="en-US" dirty="0" smtClean="0"/>
          </a:p>
          <a:p>
            <a:endParaRPr lang="en-US" dirty="0" smtClean="0"/>
          </a:p>
          <a:p>
            <a:r>
              <a:rPr lang="en-US" dirty="0" smtClean="0"/>
              <a:t>Add a blank VI, an existing VI, a text file, and remove a file from the project.  Be sure to demonstrate that changes made in the </a:t>
            </a:r>
            <a:r>
              <a:rPr lang="en-US" b="1" dirty="0" smtClean="0"/>
              <a:t>Project Explorer </a:t>
            </a:r>
            <a:r>
              <a:rPr lang="en-US" b="0" dirty="0" smtClean="0"/>
              <a:t>window on</a:t>
            </a:r>
            <a:r>
              <a:rPr lang="en-US" dirty="0" smtClean="0"/>
              <a:t> the </a:t>
            </a:r>
            <a:r>
              <a:rPr lang="en-US" b="1" dirty="0" smtClean="0"/>
              <a:t>Items</a:t>
            </a:r>
            <a:r>
              <a:rPr lang="en-US" b="0" baseline="0" dirty="0" smtClean="0"/>
              <a:t> tab </a:t>
            </a:r>
            <a:r>
              <a:rPr lang="en-US" dirty="0" smtClean="0"/>
              <a:t>do not reflect how the files are saved on disk. Also,</a:t>
            </a:r>
            <a:r>
              <a:rPr lang="en-US" baseline="0" dirty="0" smtClean="0"/>
              <a:t> demo the difference between adding/creating virtual folders and adding an auto-populating folder. Demo the difference between the </a:t>
            </a:r>
            <a:r>
              <a:rPr lang="en-US" b="1" baseline="0" dirty="0" smtClean="0"/>
              <a:t>Items</a:t>
            </a:r>
            <a:r>
              <a:rPr lang="en-US" baseline="0" dirty="0" smtClean="0"/>
              <a:t> tab and the </a:t>
            </a:r>
            <a:r>
              <a:rPr lang="en-US" b="1" baseline="0" dirty="0" smtClean="0"/>
              <a:t>Files</a:t>
            </a:r>
            <a:r>
              <a:rPr lang="en-US" baseline="0" dirty="0" smtClean="0"/>
              <a:t> tab (</a:t>
            </a:r>
            <a:r>
              <a:rPr lang="en-US" dirty="0" smtClean="0"/>
              <a:t>The </a:t>
            </a:r>
            <a:r>
              <a:rPr lang="en-US" b="1" dirty="0" smtClean="0"/>
              <a:t>Files</a:t>
            </a:r>
            <a:r>
              <a:rPr lang="en-US" dirty="0" smtClean="0"/>
              <a:t> tab displays the location of project folders on disk. Project operations on the </a:t>
            </a:r>
            <a:r>
              <a:rPr lang="en-US" b="1" dirty="0" smtClean="0"/>
              <a:t>Files</a:t>
            </a:r>
            <a:r>
              <a:rPr lang="en-US" dirty="0" smtClean="0"/>
              <a:t> tab both update and reflect the contents of the folder on disk)</a:t>
            </a:r>
            <a:r>
              <a:rPr lang="en-US" baseline="0" dirty="0" smtClean="0"/>
              <a:t>. </a:t>
            </a:r>
          </a:p>
          <a:p>
            <a:endParaRPr lang="en-US" baseline="0" dirty="0" smtClean="0"/>
          </a:p>
          <a:p>
            <a:r>
              <a:rPr lang="en-US" baseline="0" dirty="0" smtClean="0"/>
              <a:t>NOTE: </a:t>
            </a:r>
            <a:r>
              <a:rPr lang="en-US" dirty="0" smtClean="0"/>
              <a:t>Do not save the project so that you do not affect your project solution.</a:t>
            </a:r>
          </a:p>
          <a:p>
            <a:endParaRPr lang="en-US" dirty="0" smtClean="0"/>
          </a:p>
          <a:p>
            <a:r>
              <a:rPr lang="en-US" dirty="0" smtClean="0"/>
              <a:t>Demonstrate the ability to start a VI in LabVIEW the following ways:</a:t>
            </a:r>
          </a:p>
          <a:p>
            <a:pPr lvl="1"/>
            <a:r>
              <a:rPr lang="en-US" dirty="0" smtClean="0"/>
              <a:t>From within a project, right-click on </a:t>
            </a:r>
            <a:r>
              <a:rPr lang="en-US" b="1" dirty="0" smtClean="0"/>
              <a:t>My Computer </a:t>
            </a:r>
            <a:r>
              <a:rPr lang="en-US" dirty="0" smtClean="0"/>
              <a:t>and select </a:t>
            </a:r>
            <a:r>
              <a:rPr lang="en-US" b="1" dirty="0" smtClean="0"/>
              <a:t>New»</a:t>
            </a:r>
            <a:r>
              <a:rPr lang="en-US" b="1" baseline="0" dirty="0" smtClean="0"/>
              <a:t>VI</a:t>
            </a:r>
            <a:r>
              <a:rPr lang="en-US" b="0" baseline="0" dirty="0" smtClean="0"/>
              <a:t>.</a:t>
            </a:r>
            <a:endParaRPr lang="en-US" b="0" dirty="0" smtClean="0"/>
          </a:p>
          <a:p>
            <a:pPr lvl="1"/>
            <a:r>
              <a:rPr lang="en-US" dirty="0" smtClean="0"/>
              <a:t>With</a:t>
            </a:r>
            <a:r>
              <a:rPr lang="en-US" baseline="0" dirty="0" smtClean="0"/>
              <a:t> project open, select </a:t>
            </a:r>
            <a:r>
              <a:rPr lang="en-US" b="1" baseline="0" dirty="0" smtClean="0"/>
              <a:t>New VI</a:t>
            </a:r>
            <a:r>
              <a:rPr lang="en-US" baseline="0" dirty="0" smtClean="0"/>
              <a:t> from File menu.</a:t>
            </a:r>
            <a:endParaRPr lang="en-US" dirty="0" smtClean="0"/>
          </a:p>
        </p:txBody>
      </p:sp>
    </p:spTree>
    <p:extLst>
      <p:ext uri="{BB962C8B-B14F-4D97-AF65-F5344CB8AC3E}">
        <p14:creationId xmlns:p14="http://schemas.microsoft.com/office/powerpoint/2010/main" val="7635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8025"/>
            <a:ext cx="6302375" cy="3544888"/>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72061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8" name="TextBox 17"/>
          <p:cNvSpPr txBox="1"/>
          <p:nvPr/>
        </p:nvSpPr>
        <p:spPr>
          <a:xfrm>
            <a:off x="457200" y="1456552"/>
            <a:ext cx="59436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mn-lt"/>
              </a:rPr>
              <a:t>LESSON # Lesson Title</a:t>
            </a:r>
            <a:endParaRPr lang="en-US" sz="1200" baseline="0" dirty="0">
              <a:solidFill>
                <a:schemeClr val="bg1"/>
              </a:solidFill>
              <a:latin typeface="+mn-lt"/>
            </a:endParaRPr>
          </a:p>
        </p:txBody>
      </p:sp>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1_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086051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9" name="Slide Number Placeholder 11"/>
          <p:cNvSpPr txBox="1">
            <a:spLocks/>
          </p:cNvSpPr>
          <p:nvPr userDrawn="1"/>
        </p:nvSpPr>
        <p:spPr>
          <a:xfrm>
            <a:off x="8542317" y="4759594"/>
            <a:ext cx="457200" cy="274637"/>
          </a:xfrm>
          <a:prstGeom prst="rect">
            <a:avLst/>
          </a:prstGeom>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fld id="{F7BDED22-11C7-456A-B829-4ED810F305A6}" type="slidenum">
              <a:rPr kumimoji="0" lang="en-US" sz="1200" b="0" i="0" u="none" strike="noStrike" kern="1200" cap="none" spc="0" normalizeH="0" baseline="0" noProof="0" smtClean="0">
                <a:ln>
                  <a:noFill/>
                </a:ln>
                <a:solidFill>
                  <a:schemeClr val="tx1">
                    <a:tint val="75000"/>
                  </a:schemeClr>
                </a:solidFill>
                <a:effectLst/>
                <a:uLnTx/>
                <a:uFillTx/>
                <a:latin typeface="Univers"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Univers" pitchFamily="34" charset="0"/>
              <a:ea typeface="+mn-ea"/>
              <a:cs typeface="+mn-cs"/>
            </a:endParaRPr>
          </a:p>
        </p:txBody>
      </p:sp>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3228608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70994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sp>
        <p:nvSpPr>
          <p:cNvPr id="15" name="TextBox 14"/>
          <p:cNvSpPr txBox="1"/>
          <p:nvPr/>
        </p:nvSpPr>
        <p:spPr>
          <a:xfrm>
            <a:off x="457200" y="1456552"/>
            <a:ext cx="58928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mn-lt"/>
              </a:rPr>
              <a:t>LESSON # Lesson Title</a:t>
            </a:r>
            <a:endParaRPr lang="en-US" sz="1200" baseline="0" dirty="0">
              <a:solidFill>
                <a:schemeClr val="bg1"/>
              </a:solidFill>
              <a:latin typeface="+mn-lt"/>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4" r:id="rId25"/>
    <p:sldLayoutId id="2147483815" r:id="rId26"/>
    <p:sldLayoutId id="2147483816" r:id="rId27"/>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3.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68.jpeg"/><Relationship Id="rId4" Type="http://schemas.openxmlformats.org/officeDocument/2006/relationships/image" Target="../media/image67.jpeg"/></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71.png"/><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4.xml"/><Relationship Id="rId1" Type="http://schemas.openxmlformats.org/officeDocument/2006/relationships/slideLayout" Target="../slideLayouts/slideLayout23.xml"/><Relationship Id="rId5" Type="http://schemas.openxmlformats.org/officeDocument/2006/relationships/image" Target="../media/image74.png"/><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5.xml"/><Relationship Id="rId1" Type="http://schemas.openxmlformats.org/officeDocument/2006/relationships/slideLayout" Target="../slideLayouts/slideLayout1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6.xml"/><Relationship Id="rId1" Type="http://schemas.openxmlformats.org/officeDocument/2006/relationships/slideLayout" Target="../slideLayouts/slideLayout27.xml"/><Relationship Id="rId5" Type="http://schemas.openxmlformats.org/officeDocument/2006/relationships/image" Target="../media/image81.png"/><Relationship Id="rId4" Type="http://schemas.openxmlformats.org/officeDocument/2006/relationships/image" Target="../media/image8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LabVIEW Language Characteristics</a:t>
            </a:r>
            <a:endParaRPr lang="en-US" dirty="0"/>
          </a:p>
        </p:txBody>
      </p:sp>
      <p:sp>
        <p:nvSpPr>
          <p:cNvPr id="3" name="Text Placeholder 2"/>
          <p:cNvSpPr>
            <a:spLocks noGrp="1"/>
          </p:cNvSpPr>
          <p:nvPr>
            <p:ph type="body" sz="quarter" idx="13"/>
          </p:nvPr>
        </p:nvSpPr>
        <p:spPr/>
        <p:txBody>
          <a:bodyPr/>
          <a:lstStyle/>
          <a:p>
            <a:r>
              <a:rPr lang="en-US" dirty="0" smtClean="0"/>
              <a:t>A. LabVIEW Environment</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10</a:t>
            </a:fld>
            <a:endParaRPr lang="en-US" dirty="0"/>
          </a:p>
        </p:txBody>
      </p:sp>
      <p:graphicFrame>
        <p:nvGraphicFramePr>
          <p:cNvPr id="5" name="Diagram 4"/>
          <p:cNvGraphicFramePr/>
          <p:nvPr/>
        </p:nvGraphicFramePr>
        <p:xfrm>
          <a:off x="1219200" y="1200150"/>
          <a:ext cx="6553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428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4"/>
          </p:nvPr>
        </p:nvSpPr>
        <p:spPr/>
        <p:txBody>
          <a:bodyPr/>
          <a:lstStyle/>
          <a:p>
            <a:r>
              <a:rPr lang="en-US" dirty="0" smtClean="0"/>
              <a:t>Activity 1-1</a:t>
            </a:r>
            <a:endParaRPr lang="en-US" dirty="0"/>
          </a:p>
        </p:txBody>
      </p:sp>
      <p:sp>
        <p:nvSpPr>
          <p:cNvPr id="3" name="Text Placeholder 2"/>
          <p:cNvSpPr>
            <a:spLocks noGrp="1"/>
          </p:cNvSpPr>
          <p:nvPr>
            <p:ph type="body" sz="quarter" idx="15"/>
          </p:nvPr>
        </p:nvSpPr>
        <p:spPr/>
        <p:txBody>
          <a:bodyPr/>
          <a:lstStyle/>
          <a:p>
            <a:r>
              <a:rPr lang="en-US" dirty="0" smtClean="0"/>
              <a:t>Build an application to calculate the product of two numbers.</a:t>
            </a:r>
            <a:endParaRPr lang="en-US" dirty="0"/>
          </a:p>
        </p:txBody>
      </p:sp>
      <p:sp>
        <p:nvSpPr>
          <p:cNvPr id="4" name="Slide Number Placeholder 3"/>
          <p:cNvSpPr>
            <a:spLocks noGrp="1"/>
          </p:cNvSpPr>
          <p:nvPr>
            <p:ph type="sldNum" sz="quarter" idx="4294967295"/>
          </p:nvPr>
        </p:nvSpPr>
        <p:spPr>
          <a:xfrm>
            <a:off x="8534400" y="4767263"/>
            <a:ext cx="457200" cy="274637"/>
          </a:xfrm>
        </p:spPr>
        <p:txBody>
          <a:bodyPr/>
          <a:lstStyle/>
          <a:p>
            <a:pPr algn="ctr"/>
            <a:fld id="{F7BDED22-11C7-456A-B829-4ED810F305A6}" type="slidenum">
              <a:rPr lang="en-US" smtClean="0"/>
              <a:pPr algn="ctr"/>
              <a:t>11</a:t>
            </a:fld>
            <a:endParaRPr lang="en-US" dirty="0"/>
          </a:p>
        </p:txBody>
      </p:sp>
      <p:sp>
        <p:nvSpPr>
          <p:cNvPr id="5" name="Text Placeholder 4"/>
          <p:cNvSpPr>
            <a:spLocks noGrp="1"/>
          </p:cNvSpPr>
          <p:nvPr>
            <p:ph type="body" idx="18"/>
          </p:nvPr>
        </p:nvSpPr>
        <p:spPr/>
        <p:txBody>
          <a:bodyPr/>
          <a:lstStyle/>
          <a:p>
            <a:r>
              <a:rPr lang="en-US" dirty="0" smtClean="0"/>
              <a:t>Confidence Activity: Building a VI</a:t>
            </a:r>
            <a:endParaRPr lang="en-US" dirty="0"/>
          </a:p>
        </p:txBody>
      </p:sp>
    </p:spTree>
    <p:extLst>
      <p:ext uri="{BB962C8B-B14F-4D97-AF65-F5344CB8AC3E}">
        <p14:creationId xmlns:p14="http://schemas.microsoft.com/office/powerpoint/2010/main" val="2547530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B. Project Explorer</a:t>
            </a:r>
            <a:endParaRPr lang="en-US" dirty="0"/>
          </a:p>
        </p:txBody>
      </p:sp>
      <p:sp>
        <p:nvSpPr>
          <p:cNvPr id="3" name="Text Placeholder 2"/>
          <p:cNvSpPr>
            <a:spLocks noGrp="1"/>
          </p:cNvSpPr>
          <p:nvPr>
            <p:ph type="body" idx="12"/>
          </p:nvPr>
        </p:nvSpPr>
        <p:spPr/>
        <p:txBody>
          <a:bodyPr/>
          <a:lstStyle/>
          <a:p>
            <a:r>
              <a:rPr lang="en-US" dirty="0" smtClean="0"/>
              <a:t>Recognize the main components of the Project Explorer.</a:t>
            </a:r>
          </a:p>
          <a:p>
            <a:endParaRPr lang="en-US" dirty="0"/>
          </a:p>
        </p:txBody>
      </p:sp>
      <p:sp>
        <p:nvSpPr>
          <p:cNvPr id="4" name="Text Placeholder 3"/>
          <p:cNvSpPr>
            <a:spLocks noGrp="1"/>
          </p:cNvSpPr>
          <p:nvPr>
            <p:ph type="body" sz="quarter" idx="15"/>
          </p:nvPr>
        </p:nvSpPr>
        <p:spPr/>
        <p:txBody>
          <a:bodyPr/>
          <a:lstStyle/>
          <a:p>
            <a:r>
              <a:rPr lang="en-US" dirty="0" smtClean="0"/>
              <a:t>LabVIEW Files</a:t>
            </a:r>
          </a:p>
          <a:p>
            <a:r>
              <a:rPr lang="en-US" dirty="0" smtClean="0"/>
              <a:t>Project Folders</a:t>
            </a:r>
          </a:p>
          <a:p>
            <a:endParaRPr lang="en-US" dirty="0"/>
          </a:p>
        </p:txBody>
      </p:sp>
      <p:sp>
        <p:nvSpPr>
          <p:cNvPr id="5" name="Text Placeholder 4"/>
          <p:cNvSpPr>
            <a:spLocks noGrp="1"/>
          </p:cNvSpPr>
          <p:nvPr>
            <p:ph type="body"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12</a:t>
            </a:fld>
            <a:endParaRPr lang="en-US" dirty="0"/>
          </a:p>
        </p:txBody>
      </p:sp>
    </p:spTree>
    <p:extLst>
      <p:ext uri="{BB962C8B-B14F-4D97-AF65-F5344CB8AC3E}">
        <p14:creationId xmlns:p14="http://schemas.microsoft.com/office/powerpoint/2010/main" val="2313245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lang="en-US" dirty="0" smtClean="0"/>
              <a:t>LabVIEW Files</a:t>
            </a:r>
            <a:endParaRPr lang="en-US" dirty="0"/>
          </a:p>
        </p:txBody>
      </p:sp>
      <p:sp>
        <p:nvSpPr>
          <p:cNvPr id="3" name="Content Placeholder 2"/>
          <p:cNvSpPr>
            <a:spLocks noGrp="1"/>
          </p:cNvSpPr>
          <p:nvPr>
            <p:ph sz="quarter" idx="15"/>
          </p:nvPr>
        </p:nvSpPr>
        <p:spPr/>
        <p:txBody>
          <a:bodyPr/>
          <a:lstStyle/>
          <a:p>
            <a:r>
              <a:rPr lang="en-US" sz="2200" dirty="0" smtClean="0"/>
              <a:t>LabVIEW project —.lvproj</a:t>
            </a:r>
          </a:p>
          <a:p>
            <a:r>
              <a:rPr lang="en-US" sz="2200" dirty="0" smtClean="0"/>
              <a:t>Virtual instrument (VI) — .vi</a:t>
            </a:r>
          </a:p>
          <a:p>
            <a:r>
              <a:rPr lang="en-US" sz="2200" dirty="0" smtClean="0"/>
              <a:t>Custom control — .ctl</a:t>
            </a:r>
          </a:p>
        </p:txBody>
      </p:sp>
      <p:sp>
        <p:nvSpPr>
          <p:cNvPr id="9" name="Content Placeholder 8"/>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B. Project Explorer</a:t>
            </a:r>
            <a:endParaRPr lang="en-US" dirty="0"/>
          </a:p>
        </p:txBody>
      </p:sp>
      <p:pic>
        <p:nvPicPr>
          <p:cNvPr id="4" name="Embedded Image" descr="loc_env_weather station project explorer.png"/>
          <p:cNvPicPr>
            <a:picLocks noChangeAspect="1"/>
          </p:cNvPicPr>
          <p:nvPr/>
        </p:nvPicPr>
        <p:blipFill>
          <a:blip r:embed="rId3" cstate="print"/>
          <a:stretch>
            <a:fillRect/>
          </a:stretch>
        </p:blipFill>
        <p:spPr>
          <a:xfrm>
            <a:off x="4495800" y="1047750"/>
            <a:ext cx="4069795" cy="3781932"/>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13</a:t>
            </a:fld>
            <a:endParaRPr lang="en-US" dirty="0"/>
          </a:p>
        </p:txBody>
      </p:sp>
    </p:spTree>
    <p:extLst>
      <p:ext uri="{BB962C8B-B14F-4D97-AF65-F5344CB8AC3E}">
        <p14:creationId xmlns:p14="http://schemas.microsoft.com/office/powerpoint/2010/main" val="31858740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5"/>
          </p:nvPr>
        </p:nvSpPr>
        <p:spPr>
          <a:xfrm>
            <a:off x="761999" y="2628900"/>
            <a:ext cx="7858125" cy="1695450"/>
          </a:xfrm>
        </p:spPr>
        <p:txBody>
          <a:bodyPr>
            <a:normAutofit/>
          </a:bodyPr>
          <a:lstStyle/>
          <a:p>
            <a:r>
              <a:rPr lang="en-US" dirty="0" smtClean="0"/>
              <a:t>Create a project and VI in LabVIEW.</a:t>
            </a:r>
          </a:p>
        </p:txBody>
      </p:sp>
      <p:sp>
        <p:nvSpPr>
          <p:cNvPr id="4" name="Text Placeholder 3"/>
          <p:cNvSpPr>
            <a:spLocks noGrp="1"/>
          </p:cNvSpPr>
          <p:nvPr>
            <p:ph type="body" idx="18"/>
          </p:nvPr>
        </p:nvSpPr>
        <p:spPr/>
        <p:txBody>
          <a:bodyPr/>
          <a:lstStyle/>
          <a:p>
            <a:r>
              <a:rPr lang="en-US" dirty="0" smtClean="0"/>
              <a:t>Using the Project Explorer and Creating a VI</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14</a:t>
            </a:fld>
            <a:endParaRPr lang="en-US" dirty="0"/>
          </a:p>
        </p:txBody>
      </p:sp>
    </p:spTree>
    <p:extLst>
      <p:ext uri="{BB962C8B-B14F-4D97-AF65-F5344CB8AC3E}">
        <p14:creationId xmlns:p14="http://schemas.microsoft.com/office/powerpoint/2010/main" val="1878510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smtClean="0"/>
              <a:t>Adding Folders to a Project</a:t>
            </a:r>
            <a:endParaRPr lang="en-US" dirty="0"/>
          </a:p>
        </p:txBody>
      </p:sp>
      <p:sp>
        <p:nvSpPr>
          <p:cNvPr id="7" name="Content Placeholder 6"/>
          <p:cNvSpPr>
            <a:spLocks noGrp="1"/>
          </p:cNvSpPr>
          <p:nvPr>
            <p:ph sz="quarter" idx="15"/>
          </p:nvPr>
        </p:nvSpPr>
        <p:spPr/>
        <p:txBody>
          <a:bodyPr>
            <a:normAutofit/>
          </a:bodyPr>
          <a:lstStyle/>
          <a:p>
            <a:endParaRPr lang="en-US" dirty="0" smtClean="0"/>
          </a:p>
          <a:p>
            <a:r>
              <a:rPr lang="en-US" dirty="0" smtClean="0"/>
              <a:t>Virtual folder</a:t>
            </a:r>
          </a:p>
          <a:p>
            <a:endParaRPr lang="en-US" dirty="0" smtClean="0"/>
          </a:p>
          <a:p>
            <a:endParaRPr lang="en-US" dirty="0" smtClean="0"/>
          </a:p>
          <a:p>
            <a:r>
              <a:rPr lang="en-US" dirty="0" smtClean="0"/>
              <a:t>Auto-populating folder</a:t>
            </a:r>
          </a:p>
          <a:p>
            <a:endParaRPr lang="en-US" dirty="0"/>
          </a:p>
        </p:txBody>
      </p:sp>
      <p:pic>
        <p:nvPicPr>
          <p:cNvPr id="11" name="Embedded Image" descr="loc_env_weather station project explorer.png"/>
          <p:cNvPicPr>
            <a:picLocks noGrp="1" noChangeAspect="1"/>
          </p:cNvPicPr>
          <p:nvPr>
            <p:ph sz="quarter" idx="16"/>
          </p:nvPr>
        </p:nvPicPr>
        <p:blipFill>
          <a:blip r:embed="rId2" cstate="print"/>
          <a:stretch>
            <a:fillRect/>
          </a:stretch>
        </p:blipFill>
        <p:spPr>
          <a:xfrm>
            <a:off x="4425450" y="1104900"/>
            <a:ext cx="3874499" cy="3600450"/>
          </a:xfrm>
          <a:prstGeom prst="rect">
            <a:avLst/>
          </a:prstGeom>
        </p:spPr>
      </p:pic>
      <p:sp>
        <p:nvSpPr>
          <p:cNvPr id="6" name="Text Placeholder 5"/>
          <p:cNvSpPr>
            <a:spLocks noGrp="1"/>
          </p:cNvSpPr>
          <p:nvPr>
            <p:ph type="body" sz="quarter" idx="13"/>
          </p:nvPr>
        </p:nvSpPr>
        <p:spPr/>
        <p:txBody>
          <a:bodyPr/>
          <a:lstStyle/>
          <a:p>
            <a:r>
              <a:rPr lang="en-US" dirty="0" smtClean="0"/>
              <a:t>B. Project Explorer</a:t>
            </a:r>
            <a:endParaRPr lang="en-US" dirty="0"/>
          </a:p>
        </p:txBody>
      </p:sp>
      <p:pic>
        <p:nvPicPr>
          <p:cNvPr id="9" name="Embedded Image" descr="noloc_env_lvproj virtual folder.png"/>
          <p:cNvPicPr>
            <a:picLocks noChangeAspect="1"/>
          </p:cNvPicPr>
          <p:nvPr/>
        </p:nvPicPr>
        <p:blipFill>
          <a:blip r:embed="rId3" cstate="print"/>
          <a:stretch>
            <a:fillRect/>
          </a:stretch>
        </p:blipFill>
        <p:spPr>
          <a:xfrm>
            <a:off x="152400" y="1504950"/>
            <a:ext cx="485844" cy="485844"/>
          </a:xfrm>
          <a:prstGeom prst="rect">
            <a:avLst/>
          </a:prstGeom>
        </p:spPr>
      </p:pic>
      <p:pic>
        <p:nvPicPr>
          <p:cNvPr id="10" name="Embedded Image" descr="noloc_env_lvproj autopopulating.png"/>
          <p:cNvPicPr>
            <a:picLocks noChangeAspect="1"/>
          </p:cNvPicPr>
          <p:nvPr/>
        </p:nvPicPr>
        <p:blipFill>
          <a:blip r:embed="rId4" cstate="print"/>
          <a:stretch>
            <a:fillRect/>
          </a:stretch>
        </p:blipFill>
        <p:spPr>
          <a:xfrm>
            <a:off x="152400" y="2876550"/>
            <a:ext cx="485844" cy="485844"/>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15</a:t>
            </a:fld>
            <a:endParaRPr lang="en-US" dirty="0"/>
          </a:p>
        </p:txBody>
      </p:sp>
    </p:spTree>
    <p:extLst>
      <p:ext uri="{BB962C8B-B14F-4D97-AF65-F5344CB8AC3E}">
        <p14:creationId xmlns:p14="http://schemas.microsoft.com/office/powerpoint/2010/main" val="3191442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C. Parts of a VI</a:t>
            </a:r>
            <a:endParaRPr lang="en-US" dirty="0"/>
          </a:p>
        </p:txBody>
      </p:sp>
      <p:sp>
        <p:nvSpPr>
          <p:cNvPr id="3" name="Text Placeholder 2"/>
          <p:cNvSpPr>
            <a:spLocks noGrp="1"/>
          </p:cNvSpPr>
          <p:nvPr>
            <p:ph type="body" idx="12"/>
          </p:nvPr>
        </p:nvSpPr>
        <p:spPr/>
        <p:txBody>
          <a:bodyPr/>
          <a:lstStyle/>
          <a:p>
            <a:r>
              <a:rPr lang="en-US" dirty="0" smtClean="0"/>
              <a:t>Recognize and understand the difference between the front panel and block diagram.</a:t>
            </a:r>
          </a:p>
          <a:p>
            <a:endParaRPr lang="en-US" dirty="0"/>
          </a:p>
        </p:txBody>
      </p:sp>
      <p:sp>
        <p:nvSpPr>
          <p:cNvPr id="4" name="Text Placeholder 3"/>
          <p:cNvSpPr>
            <a:spLocks noGrp="1"/>
          </p:cNvSpPr>
          <p:nvPr>
            <p:ph type="body" sz="quarter" idx="15"/>
          </p:nvPr>
        </p:nvSpPr>
        <p:spPr/>
        <p:txBody>
          <a:bodyPr>
            <a:normAutofit/>
          </a:bodyPr>
          <a:lstStyle/>
          <a:p>
            <a:endParaRPr lang="en-US" dirty="0"/>
          </a:p>
        </p:txBody>
      </p:sp>
      <p:sp>
        <p:nvSpPr>
          <p:cNvPr id="5" name="Text Placeholder 4"/>
          <p:cNvSpPr>
            <a:spLocks noGrp="1"/>
          </p:cNvSpPr>
          <p:nvPr>
            <p:ph type="body"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16</a:t>
            </a:fld>
            <a:endParaRPr lang="en-US" dirty="0"/>
          </a:p>
        </p:txBody>
      </p:sp>
    </p:spTree>
    <p:extLst>
      <p:ext uri="{BB962C8B-B14F-4D97-AF65-F5344CB8AC3E}">
        <p14:creationId xmlns:p14="http://schemas.microsoft.com/office/powerpoint/2010/main" val="1698560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mbedded Image" descr="loc_fp_add&amp;sub-window.png"/>
          <p:cNvPicPr>
            <a:picLocks noChangeAspect="1"/>
          </p:cNvPicPr>
          <p:nvPr/>
        </p:nvPicPr>
        <p:blipFill>
          <a:blip r:embed="rId3" cstate="print"/>
          <a:stretch>
            <a:fillRect/>
          </a:stretch>
        </p:blipFill>
        <p:spPr>
          <a:xfrm>
            <a:off x="1371600" y="2391151"/>
            <a:ext cx="3224267" cy="2204394"/>
          </a:xfrm>
          <a:prstGeom prst="rect">
            <a:avLst/>
          </a:prstGeom>
        </p:spPr>
      </p:pic>
      <p:pic>
        <p:nvPicPr>
          <p:cNvPr id="9" name="Embedded Image" descr="loc_bd_add&amp;sub-window.png"/>
          <p:cNvPicPr>
            <a:picLocks noChangeAspect="1"/>
          </p:cNvPicPr>
          <p:nvPr/>
        </p:nvPicPr>
        <p:blipFill>
          <a:blip r:embed="rId4" cstate="print"/>
          <a:stretch>
            <a:fillRect/>
          </a:stretch>
        </p:blipFill>
        <p:spPr>
          <a:xfrm>
            <a:off x="4397433" y="2992348"/>
            <a:ext cx="3374967" cy="1998752"/>
          </a:xfrm>
          <a:prstGeom prst="rect">
            <a:avLst/>
          </a:prstGeom>
        </p:spPr>
      </p:pic>
      <p:sp>
        <p:nvSpPr>
          <p:cNvPr id="8" name="Rectangle 3"/>
          <p:cNvSpPr txBox="1">
            <a:spLocks noChangeArrowheads="1"/>
          </p:cNvSpPr>
          <p:nvPr/>
        </p:nvSpPr>
        <p:spPr>
          <a:xfrm>
            <a:off x="5910349" y="2877834"/>
            <a:ext cx="1629295"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Block diagram  </a:t>
            </a:r>
          </a:p>
        </p:txBody>
      </p:sp>
      <p:sp>
        <p:nvSpPr>
          <p:cNvPr id="11" name="Rectangle 3"/>
          <p:cNvSpPr txBox="1">
            <a:spLocks noChangeArrowheads="1"/>
          </p:cNvSpPr>
          <p:nvPr/>
        </p:nvSpPr>
        <p:spPr>
          <a:xfrm>
            <a:off x="1487978" y="4366517"/>
            <a:ext cx="1338349"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Front</a:t>
            </a:r>
            <a:r>
              <a:rPr kumimoji="0" lang="en-US" sz="2800" b="0" i="0" u="none" strike="noStrike" kern="1200" cap="none" spc="0" normalizeH="0" noProof="0" dirty="0" smtClean="0">
                <a:ln>
                  <a:noFill/>
                </a:ln>
                <a:solidFill>
                  <a:schemeClr val="tx1"/>
                </a:solidFill>
                <a:effectLst/>
                <a:uLnTx/>
                <a:uFillTx/>
                <a:latin typeface="+mn-lt"/>
                <a:ea typeface="+mn-ea"/>
                <a:cs typeface="+mn-cs"/>
              </a:rPr>
              <a:t> panel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12" name="Oval 11"/>
          <p:cNvSpPr/>
          <p:nvPr/>
        </p:nvSpPr>
        <p:spPr>
          <a:xfrm>
            <a:off x="3873731" y="2477035"/>
            <a:ext cx="931025" cy="472370"/>
          </a:xfrm>
          <a:prstGeom prst="ellipse">
            <a:avLst/>
          </a:prstGeom>
          <a:noFill/>
          <a:ln w="63500">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3"/>
          <p:cNvSpPr txBox="1">
            <a:spLocks noChangeArrowheads="1"/>
          </p:cNvSpPr>
          <p:nvPr/>
        </p:nvSpPr>
        <p:spPr>
          <a:xfrm>
            <a:off x="4630189" y="2190750"/>
            <a:ext cx="2443942"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Icon/Connector pane</a:t>
            </a:r>
          </a:p>
        </p:txBody>
      </p:sp>
      <p:sp>
        <p:nvSpPr>
          <p:cNvPr id="13" name="Text Placeholder 12"/>
          <p:cNvSpPr>
            <a:spLocks noGrp="1"/>
          </p:cNvSpPr>
          <p:nvPr>
            <p:ph type="body" sz="quarter" idx="15"/>
          </p:nvPr>
        </p:nvSpPr>
        <p:spPr/>
        <p:txBody>
          <a:bodyPr/>
          <a:lstStyle/>
          <a:p>
            <a:endParaRPr lang="en-US" dirty="0" smtClean="0"/>
          </a:p>
        </p:txBody>
      </p:sp>
      <p:sp>
        <p:nvSpPr>
          <p:cNvPr id="16" name="Text Placeholder 15"/>
          <p:cNvSpPr>
            <a:spLocks noGrp="1"/>
          </p:cNvSpPr>
          <p:nvPr>
            <p:ph type="body" idx="18"/>
          </p:nvPr>
        </p:nvSpPr>
        <p:spPr/>
        <p:txBody>
          <a:bodyPr/>
          <a:lstStyle/>
          <a:p>
            <a:r>
              <a:rPr lang="en-US" dirty="0" smtClean="0"/>
              <a:t>Components of a VI</a:t>
            </a:r>
            <a:endParaRPr lang="en-US"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17</a:t>
            </a:fld>
            <a:endParaRPr lang="en-US" dirty="0"/>
          </a:p>
        </p:txBody>
      </p:sp>
    </p:spTree>
    <p:extLst>
      <p:ext uri="{BB962C8B-B14F-4D97-AF65-F5344CB8AC3E}">
        <p14:creationId xmlns:p14="http://schemas.microsoft.com/office/powerpoint/2010/main" val="3363447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D. Front Panel</a:t>
            </a:r>
            <a:endParaRPr lang="en-US" dirty="0"/>
          </a:p>
        </p:txBody>
      </p:sp>
      <p:sp>
        <p:nvSpPr>
          <p:cNvPr id="3" name="Text Placeholder 2"/>
          <p:cNvSpPr>
            <a:spLocks noGrp="1"/>
          </p:cNvSpPr>
          <p:nvPr>
            <p:ph type="body" idx="12"/>
          </p:nvPr>
        </p:nvSpPr>
        <p:spPr/>
        <p:txBody>
          <a:bodyPr/>
          <a:lstStyle/>
          <a:p>
            <a:r>
              <a:rPr lang="en-US" dirty="0" smtClean="0"/>
              <a:t>Recognize the components and functionality of the Front Panel window and select appropriate controls and indicators.</a:t>
            </a:r>
          </a:p>
          <a:p>
            <a:endParaRPr lang="en-US" dirty="0"/>
          </a:p>
        </p:txBody>
      </p:sp>
      <p:sp>
        <p:nvSpPr>
          <p:cNvPr id="4" name="Text Placeholder 3"/>
          <p:cNvSpPr>
            <a:spLocks noGrp="1"/>
          </p:cNvSpPr>
          <p:nvPr>
            <p:ph type="body" sz="quarter" idx="15"/>
          </p:nvPr>
        </p:nvSpPr>
        <p:spPr/>
        <p:txBody>
          <a:bodyPr>
            <a:normAutofit lnSpcReduction="10000"/>
          </a:bodyPr>
          <a:lstStyle/>
          <a:p>
            <a:r>
              <a:rPr lang="en-US" dirty="0" smtClean="0"/>
              <a:t>Front Panel Window Toolbar</a:t>
            </a:r>
          </a:p>
          <a:p>
            <a:r>
              <a:rPr lang="en-US" dirty="0" smtClean="0"/>
              <a:t>Controls and Indicators</a:t>
            </a:r>
          </a:p>
          <a:p>
            <a:r>
              <a:rPr lang="en-US" dirty="0" smtClean="0"/>
              <a:t>String, Boolean, and Numeric Data Types</a:t>
            </a:r>
          </a:p>
          <a:p>
            <a:r>
              <a:rPr lang="en-US" dirty="0" smtClean="0"/>
              <a:t>Front Panel Object Styles</a:t>
            </a:r>
          </a:p>
          <a:p>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18</a:t>
            </a:fld>
            <a:endParaRPr lang="en-US" dirty="0"/>
          </a:p>
        </p:txBody>
      </p:sp>
    </p:spTree>
    <p:extLst>
      <p:ext uri="{BB962C8B-B14F-4D97-AF65-F5344CB8AC3E}">
        <p14:creationId xmlns:p14="http://schemas.microsoft.com/office/powerpoint/2010/main" val="2675161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Front Panel Window Toolbar</a:t>
            </a:r>
            <a:endParaRPr lang="en-US" dirty="0"/>
          </a:p>
        </p:txBody>
      </p:sp>
      <p:sp>
        <p:nvSpPr>
          <p:cNvPr id="3" name="Text Placeholder 2"/>
          <p:cNvSpPr>
            <a:spLocks noGrp="1"/>
          </p:cNvSpPr>
          <p:nvPr>
            <p:ph type="body" sz="quarter" idx="13"/>
          </p:nvPr>
        </p:nvSpPr>
        <p:spPr/>
        <p:txBody>
          <a:bodyPr/>
          <a:lstStyle/>
          <a:p>
            <a:r>
              <a:rPr lang="en-US" dirty="0" smtClean="0"/>
              <a:t>D. Front Panel</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19</a:t>
            </a:fld>
            <a:endParaRPr lang="en-US" dirty="0"/>
          </a:p>
        </p:txBody>
      </p:sp>
      <p:pic>
        <p:nvPicPr>
          <p:cNvPr id="6" name="Embedded Image" descr="loc_env_using temperature - fp window.png"/>
          <p:cNvPicPr>
            <a:picLocks noChangeAspect="1"/>
          </p:cNvPicPr>
          <p:nvPr/>
        </p:nvPicPr>
        <p:blipFill>
          <a:blip r:embed="rId2" cstate="print"/>
          <a:stretch>
            <a:fillRect/>
          </a:stretch>
        </p:blipFill>
        <p:spPr>
          <a:xfrm>
            <a:off x="1777310" y="1710094"/>
            <a:ext cx="4810910" cy="3222243"/>
          </a:xfrm>
          <a:prstGeom prst="rect">
            <a:avLst/>
          </a:prstGeom>
        </p:spPr>
      </p:pic>
      <p:pic>
        <p:nvPicPr>
          <p:cNvPr id="7" name="Picture 6" descr="fp toolbar.bmp"/>
          <p:cNvPicPr>
            <a:picLocks noChangeAspect="1"/>
          </p:cNvPicPr>
          <p:nvPr/>
        </p:nvPicPr>
        <p:blipFill>
          <a:blip r:embed="rId3" cstate="print"/>
          <a:stretch>
            <a:fillRect/>
          </a:stretch>
        </p:blipFill>
        <p:spPr>
          <a:xfrm>
            <a:off x="527564" y="1123950"/>
            <a:ext cx="7397236" cy="329706"/>
          </a:xfrm>
          <a:prstGeom prst="rect">
            <a:avLst/>
          </a:prstGeom>
        </p:spPr>
      </p:pic>
      <p:sp>
        <p:nvSpPr>
          <p:cNvPr id="8" name="Rectangle 7"/>
          <p:cNvSpPr/>
          <p:nvPr/>
        </p:nvSpPr>
        <p:spPr>
          <a:xfrm>
            <a:off x="2070043" y="2113069"/>
            <a:ext cx="4244699" cy="18317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 name="Shape 9"/>
          <p:cNvCxnSpPr>
            <a:endCxn id="8" idx="1"/>
          </p:cNvCxnSpPr>
          <p:nvPr/>
        </p:nvCxnSpPr>
        <p:spPr>
          <a:xfrm>
            <a:off x="1118645" y="1471973"/>
            <a:ext cx="951398" cy="732680"/>
          </a:xfrm>
          <a:prstGeom prst="bentConnector3">
            <a:avLst>
              <a:gd name="adj1" fmla="val -2594"/>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29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lang="en-US" dirty="0" err="1" smtClean="0"/>
              <a:t>LabVIEW</a:t>
            </a:r>
            <a:r>
              <a:rPr lang="en-US" dirty="0" smtClean="0"/>
              <a:t> Core 1</a:t>
            </a:r>
            <a:endParaRPr lang="en-US"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lang="en-US" dirty="0" smtClean="0"/>
              <a:t>Controls and Indicators</a:t>
            </a:r>
            <a:endParaRPr lang="en-US" dirty="0"/>
          </a:p>
        </p:txBody>
      </p:sp>
      <p:sp>
        <p:nvSpPr>
          <p:cNvPr id="33795" name="Rectangle 5"/>
          <p:cNvSpPr>
            <a:spLocks noGrp="1" noChangeArrowheads="1"/>
          </p:cNvSpPr>
          <p:nvPr>
            <p:ph sz="quarter" idx="15"/>
          </p:nvPr>
        </p:nvSpPr>
        <p:spPr/>
        <p:txBody>
          <a:bodyPr>
            <a:normAutofit/>
          </a:bodyPr>
          <a:lstStyle/>
          <a:p>
            <a:r>
              <a:rPr lang="en-US" dirty="0" smtClean="0"/>
              <a:t>Controls: Inputs</a:t>
            </a:r>
          </a:p>
          <a:p>
            <a:r>
              <a:rPr lang="en-US" dirty="0" smtClean="0"/>
              <a:t>Indicators: Outputs</a:t>
            </a:r>
          </a:p>
        </p:txBody>
      </p:sp>
      <p:sp>
        <p:nvSpPr>
          <p:cNvPr id="7" name="Content Placeholder 6"/>
          <p:cNvSpPr>
            <a:spLocks noGrp="1"/>
          </p:cNvSpPr>
          <p:nvPr>
            <p:ph sz="quarter" idx="16"/>
          </p:nvPr>
        </p:nvSpPr>
        <p:spPr/>
        <p:txBody>
          <a:bodyPr/>
          <a:lstStyle/>
          <a:p>
            <a:endParaRPr lang="en-US" dirty="0"/>
          </a:p>
        </p:txBody>
      </p:sp>
      <p:sp>
        <p:nvSpPr>
          <p:cNvPr id="8" name="Text Placeholder 7"/>
          <p:cNvSpPr>
            <a:spLocks noGrp="1"/>
          </p:cNvSpPr>
          <p:nvPr>
            <p:ph type="body" sz="quarter" idx="13"/>
          </p:nvPr>
        </p:nvSpPr>
        <p:spPr/>
        <p:txBody>
          <a:bodyPr/>
          <a:lstStyle/>
          <a:p>
            <a:r>
              <a:rPr lang="en-US" dirty="0" smtClean="0"/>
              <a:t>D. Front Panel</a:t>
            </a:r>
            <a:endParaRPr lang="en-US" dirty="0"/>
          </a:p>
        </p:txBody>
      </p:sp>
      <p:pic>
        <p:nvPicPr>
          <p:cNvPr id="9" name="Embedded Image" descr="loc_fp_Using Temperature.bmp"/>
          <p:cNvPicPr>
            <a:picLocks noChangeAspect="1"/>
          </p:cNvPicPr>
          <p:nvPr/>
        </p:nvPicPr>
        <p:blipFill>
          <a:blip r:embed="rId3" cstate="print"/>
          <a:stretch>
            <a:fillRect/>
          </a:stretch>
        </p:blipFill>
        <p:spPr>
          <a:xfrm>
            <a:off x="4267200" y="1352550"/>
            <a:ext cx="4419600" cy="2477853"/>
          </a:xfrm>
          <a:prstGeom prst="rect">
            <a:avLst/>
          </a:prstGeom>
        </p:spPr>
      </p:pic>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39087732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475488" y="514350"/>
            <a:ext cx="8135112" cy="1200150"/>
          </a:xfrm>
        </p:spPr>
        <p:txBody>
          <a:bodyPr/>
          <a:lstStyle/>
          <a:p>
            <a:r>
              <a:rPr lang="en-US" dirty="0" smtClean="0"/>
              <a:t>String, Boolean, and Numeric Data Types</a:t>
            </a:r>
            <a:endParaRPr lang="en-US" dirty="0"/>
          </a:p>
        </p:txBody>
      </p:sp>
      <p:sp>
        <p:nvSpPr>
          <p:cNvPr id="23" name="Text Placeholder 22"/>
          <p:cNvSpPr>
            <a:spLocks noGrp="1"/>
          </p:cNvSpPr>
          <p:nvPr>
            <p:ph type="body" sz="quarter" idx="13"/>
          </p:nvPr>
        </p:nvSpPr>
        <p:spPr/>
        <p:txBody>
          <a:bodyPr/>
          <a:lstStyle/>
          <a:p>
            <a:r>
              <a:rPr lang="en-US" dirty="0" smtClean="0"/>
              <a:t>D. Front Panel</a:t>
            </a:r>
            <a:endParaRPr lang="en-US" dirty="0"/>
          </a:p>
        </p:txBody>
      </p:sp>
      <p:pic>
        <p:nvPicPr>
          <p:cNvPr id="21" name="Embedded Image" descr="loc_fp_string.png"/>
          <p:cNvPicPr>
            <a:picLocks noGrp="1" noChangeAspect="1"/>
          </p:cNvPicPr>
          <p:nvPr>
            <p:ph idx="4294967295"/>
          </p:nvPr>
        </p:nvPicPr>
        <p:blipFill>
          <a:blip r:embed="rId3" cstate="print"/>
          <a:stretch>
            <a:fillRect/>
          </a:stretch>
        </p:blipFill>
        <p:spPr>
          <a:xfrm>
            <a:off x="228600" y="1428750"/>
            <a:ext cx="3962400" cy="1757363"/>
          </a:xfrm>
          <a:prstGeom prst="rect">
            <a:avLst/>
          </a:prstGeom>
        </p:spPr>
      </p:pic>
      <p:grpSp>
        <p:nvGrpSpPr>
          <p:cNvPr id="2" name="Group 10"/>
          <p:cNvGrpSpPr/>
          <p:nvPr/>
        </p:nvGrpSpPr>
        <p:grpSpPr>
          <a:xfrm>
            <a:off x="2424689" y="2647950"/>
            <a:ext cx="6643111" cy="2133600"/>
            <a:chOff x="-51174" y="2092764"/>
            <a:chExt cx="9021971" cy="4553025"/>
          </a:xfrm>
        </p:grpSpPr>
        <p:pic>
          <p:nvPicPr>
            <p:cNvPr id="14" name="Embedded Image" descr="loc_fp_Numeric Sample.png"/>
            <p:cNvPicPr>
              <a:picLocks noChangeAspect="1"/>
            </p:cNvPicPr>
            <p:nvPr/>
          </p:nvPicPr>
          <p:blipFill>
            <a:blip r:embed="rId4" cstate="print"/>
            <a:stretch>
              <a:fillRect/>
            </a:stretch>
          </p:blipFill>
          <p:spPr>
            <a:xfrm>
              <a:off x="4506816" y="2092764"/>
              <a:ext cx="2099967" cy="4553025"/>
            </a:xfrm>
            <a:prstGeom prst="rect">
              <a:avLst/>
            </a:prstGeom>
          </p:spPr>
        </p:pic>
        <p:sp>
          <p:nvSpPr>
            <p:cNvPr id="34822" name="Text Box 6"/>
            <p:cNvSpPr txBox="1">
              <a:spLocks noChangeArrowheads="1"/>
            </p:cNvSpPr>
            <p:nvPr/>
          </p:nvSpPr>
          <p:spPr bwMode="auto">
            <a:xfrm>
              <a:off x="1615880" y="4800599"/>
              <a:ext cx="2432439" cy="722462"/>
            </a:xfrm>
            <a:prstGeom prst="rect">
              <a:avLst/>
            </a:prstGeom>
            <a:noFill/>
            <a:ln w="9525" algn="ctr">
              <a:noFill/>
              <a:miter lim="800000"/>
              <a:headEnd type="none" w="sm" len="sm"/>
              <a:tailEnd type="none" w="sm" len="sm"/>
            </a:ln>
          </p:spPr>
          <p:txBody>
            <a:bodyPr wrap="none">
              <a:spAutoFit/>
            </a:bodyPr>
            <a:lstStyle/>
            <a:p>
              <a:r>
                <a:rPr lang="en-US" sz="1600" b="0" dirty="0">
                  <a:solidFill>
                    <a:schemeClr val="hlink"/>
                  </a:solidFill>
                  <a:latin typeface="+mn-lt"/>
                </a:rPr>
                <a:t>Numeric </a:t>
              </a:r>
              <a:r>
                <a:rPr lang="en-US" sz="1600" b="0" dirty="0" smtClean="0">
                  <a:solidFill>
                    <a:schemeClr val="hlink"/>
                  </a:solidFill>
                  <a:latin typeface="+mn-lt"/>
                </a:rPr>
                <a:t>indicator</a:t>
              </a:r>
              <a:endParaRPr lang="en-US" sz="1600" b="0" dirty="0">
                <a:solidFill>
                  <a:schemeClr val="hlink"/>
                </a:solidFill>
                <a:latin typeface="+mn-lt"/>
              </a:endParaRPr>
            </a:p>
          </p:txBody>
        </p:sp>
        <p:sp>
          <p:nvSpPr>
            <p:cNvPr id="34823" name="Text Box 7"/>
            <p:cNvSpPr txBox="1">
              <a:spLocks noChangeArrowheads="1"/>
            </p:cNvSpPr>
            <p:nvPr/>
          </p:nvSpPr>
          <p:spPr bwMode="auto">
            <a:xfrm>
              <a:off x="6738906" y="3352801"/>
              <a:ext cx="2231891" cy="722462"/>
            </a:xfrm>
            <a:prstGeom prst="rect">
              <a:avLst/>
            </a:prstGeom>
            <a:noFill/>
            <a:ln w="9525" algn="ctr">
              <a:noFill/>
              <a:miter lim="800000"/>
              <a:headEnd type="none" w="sm" len="sm"/>
              <a:tailEnd type="none" w="sm" len="sm"/>
            </a:ln>
          </p:spPr>
          <p:txBody>
            <a:bodyPr wrap="none">
              <a:spAutoFit/>
            </a:bodyPr>
            <a:lstStyle/>
            <a:p>
              <a:r>
                <a:rPr lang="en-US" sz="1600" b="0" dirty="0">
                  <a:solidFill>
                    <a:schemeClr val="hlink"/>
                  </a:solidFill>
                  <a:latin typeface="+mn-lt"/>
                </a:rPr>
                <a:t>Numeric </a:t>
              </a:r>
              <a:r>
                <a:rPr lang="en-US" sz="1600" b="0" dirty="0" smtClean="0">
                  <a:solidFill>
                    <a:schemeClr val="hlink"/>
                  </a:solidFill>
                  <a:latin typeface="+mn-lt"/>
                </a:rPr>
                <a:t>control</a:t>
              </a:r>
              <a:endParaRPr lang="en-US" sz="1600" b="0" dirty="0">
                <a:solidFill>
                  <a:schemeClr val="hlink"/>
                </a:solidFill>
                <a:latin typeface="+mn-lt"/>
              </a:endParaRPr>
            </a:p>
          </p:txBody>
        </p:sp>
        <p:sp>
          <p:nvSpPr>
            <p:cNvPr id="34826" name="Line 10"/>
            <p:cNvSpPr>
              <a:spLocks noChangeShapeType="1"/>
            </p:cNvSpPr>
            <p:nvPr/>
          </p:nvSpPr>
          <p:spPr bwMode="auto">
            <a:xfrm flipH="1">
              <a:off x="6239114" y="3581400"/>
              <a:ext cx="544417"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34827" name="Line 11"/>
            <p:cNvSpPr>
              <a:spLocks noChangeShapeType="1"/>
            </p:cNvSpPr>
            <p:nvPr/>
          </p:nvSpPr>
          <p:spPr bwMode="auto">
            <a:xfrm flipV="1">
              <a:off x="3885899" y="3581400"/>
              <a:ext cx="762300" cy="381361"/>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13" name="Rectangle 12"/>
            <p:cNvSpPr/>
            <p:nvPr/>
          </p:nvSpPr>
          <p:spPr>
            <a:xfrm>
              <a:off x="-51174" y="3733801"/>
              <a:ext cx="4017315" cy="722462"/>
            </a:xfrm>
            <a:prstGeom prst="rect">
              <a:avLst/>
            </a:prstGeom>
          </p:spPr>
          <p:txBody>
            <a:bodyPr wrap="none">
              <a:spAutoFit/>
            </a:bodyPr>
            <a:lstStyle/>
            <a:p>
              <a:r>
                <a:rPr lang="en-US" sz="1600" b="0" dirty="0" smtClean="0">
                  <a:solidFill>
                    <a:schemeClr val="hlink"/>
                  </a:solidFill>
                  <a:latin typeface="+mn-lt"/>
                </a:rPr>
                <a:t>Increment/Decrement buttons</a:t>
              </a:r>
              <a:endParaRPr lang="en-US" sz="1600" b="0" dirty="0">
                <a:solidFill>
                  <a:schemeClr val="hlink"/>
                </a:solidFill>
                <a:latin typeface="+mn-lt"/>
              </a:endParaRPr>
            </a:p>
          </p:txBody>
        </p:sp>
      </p:grpSp>
      <p:sp>
        <p:nvSpPr>
          <p:cNvPr id="16" name="Text Box 4"/>
          <p:cNvSpPr txBox="1">
            <a:spLocks noChangeArrowheads="1"/>
          </p:cNvSpPr>
          <p:nvPr/>
        </p:nvSpPr>
        <p:spPr bwMode="auto">
          <a:xfrm>
            <a:off x="4180655" y="1524001"/>
            <a:ext cx="919547" cy="584775"/>
          </a:xfrm>
          <a:prstGeom prst="rect">
            <a:avLst/>
          </a:prstGeom>
          <a:noFill/>
          <a:ln w="9525" algn="ctr">
            <a:noFill/>
            <a:miter lim="800000"/>
            <a:headEnd type="none" w="sm" len="sm"/>
            <a:tailEnd type="none" w="sm" len="sm"/>
          </a:ln>
        </p:spPr>
        <p:txBody>
          <a:bodyPr wrap="none">
            <a:spAutoFit/>
          </a:bodyPr>
          <a:lstStyle/>
          <a:p>
            <a:pPr algn="l"/>
            <a:r>
              <a:rPr lang="en-US" sz="1600" b="0" dirty="0" smtClean="0">
                <a:solidFill>
                  <a:schemeClr val="hlink"/>
                </a:solidFill>
                <a:latin typeface="+mn-lt"/>
              </a:rPr>
              <a:t>Boolean</a:t>
            </a:r>
            <a:endParaRPr lang="en-US" sz="1600" b="0" dirty="0">
              <a:solidFill>
                <a:schemeClr val="hlink"/>
              </a:solidFill>
              <a:latin typeface="+mn-lt"/>
            </a:endParaRPr>
          </a:p>
          <a:p>
            <a:pPr algn="l"/>
            <a:r>
              <a:rPr lang="en-US" sz="1600" b="0" dirty="0">
                <a:solidFill>
                  <a:schemeClr val="hlink"/>
                </a:solidFill>
                <a:latin typeface="+mn-lt"/>
              </a:rPr>
              <a:t>c</a:t>
            </a:r>
            <a:r>
              <a:rPr lang="en-US" sz="1600" b="0" dirty="0" smtClean="0">
                <a:solidFill>
                  <a:schemeClr val="hlink"/>
                </a:solidFill>
                <a:latin typeface="+mn-lt"/>
              </a:rPr>
              <a:t>ontrol</a:t>
            </a:r>
            <a:endParaRPr lang="en-US" sz="1600" b="0" dirty="0">
              <a:solidFill>
                <a:schemeClr val="hlink"/>
              </a:solidFill>
              <a:latin typeface="+mn-lt"/>
            </a:endParaRPr>
          </a:p>
        </p:txBody>
      </p:sp>
      <p:sp>
        <p:nvSpPr>
          <p:cNvPr id="17" name="Text Box 5"/>
          <p:cNvSpPr txBox="1">
            <a:spLocks noChangeArrowheads="1"/>
          </p:cNvSpPr>
          <p:nvPr/>
        </p:nvSpPr>
        <p:spPr bwMode="auto">
          <a:xfrm>
            <a:off x="8042059" y="1597890"/>
            <a:ext cx="959109" cy="584775"/>
          </a:xfrm>
          <a:prstGeom prst="rect">
            <a:avLst/>
          </a:prstGeom>
          <a:noFill/>
          <a:ln w="9525" algn="ctr">
            <a:noFill/>
            <a:miter lim="800000"/>
            <a:headEnd type="none" w="sm" len="sm"/>
            <a:tailEnd type="none" w="sm" len="sm"/>
          </a:ln>
        </p:spPr>
        <p:txBody>
          <a:bodyPr wrap="none">
            <a:spAutoFit/>
          </a:bodyPr>
          <a:lstStyle/>
          <a:p>
            <a:pPr algn="l"/>
            <a:r>
              <a:rPr lang="en-US" sz="1600" b="0" dirty="0">
                <a:solidFill>
                  <a:schemeClr val="hlink"/>
                </a:solidFill>
                <a:latin typeface="+mn-lt"/>
              </a:rPr>
              <a:t>Boolean</a:t>
            </a:r>
          </a:p>
          <a:p>
            <a:pPr algn="l"/>
            <a:r>
              <a:rPr lang="en-US" sz="1600" b="0" dirty="0">
                <a:solidFill>
                  <a:schemeClr val="hlink"/>
                </a:solidFill>
                <a:latin typeface="+mn-lt"/>
              </a:rPr>
              <a:t>i</a:t>
            </a:r>
            <a:r>
              <a:rPr lang="en-US" sz="1600" b="0" dirty="0" smtClean="0">
                <a:solidFill>
                  <a:schemeClr val="hlink"/>
                </a:solidFill>
                <a:latin typeface="+mn-lt"/>
              </a:rPr>
              <a:t>ndicator</a:t>
            </a:r>
            <a:endParaRPr lang="en-US" sz="1600" b="0" dirty="0">
              <a:solidFill>
                <a:schemeClr val="hlink"/>
              </a:solidFill>
              <a:latin typeface="+mn-lt"/>
            </a:endParaRPr>
          </a:p>
        </p:txBody>
      </p:sp>
      <p:pic>
        <p:nvPicPr>
          <p:cNvPr id="18" name="Embedded Image" descr="loc_fp_Boolean Control and Indicator.png"/>
          <p:cNvPicPr>
            <a:picLocks noChangeAspect="1"/>
          </p:cNvPicPr>
          <p:nvPr/>
        </p:nvPicPr>
        <p:blipFill>
          <a:blip r:embed="rId5" cstate="print"/>
          <a:stretch>
            <a:fillRect/>
          </a:stretch>
        </p:blipFill>
        <p:spPr>
          <a:xfrm>
            <a:off x="5323655" y="1219201"/>
            <a:ext cx="2694212" cy="1200149"/>
          </a:xfrm>
          <a:prstGeom prst="rect">
            <a:avLst/>
          </a:prstGeom>
        </p:spPr>
      </p:pic>
      <p:sp>
        <p:nvSpPr>
          <p:cNvPr id="19" name="Line 7"/>
          <p:cNvSpPr>
            <a:spLocks noChangeShapeType="1"/>
          </p:cNvSpPr>
          <p:nvPr/>
        </p:nvSpPr>
        <p:spPr bwMode="auto">
          <a:xfrm>
            <a:off x="5012812" y="1842009"/>
            <a:ext cx="434203"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20" name="Line 8"/>
          <p:cNvSpPr>
            <a:spLocks noChangeShapeType="1"/>
          </p:cNvSpPr>
          <p:nvPr/>
        </p:nvSpPr>
        <p:spPr bwMode="auto">
          <a:xfrm flipH="1">
            <a:off x="7618032" y="1842009"/>
            <a:ext cx="434203"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34825" name="Line 9"/>
          <p:cNvSpPr>
            <a:spLocks noChangeShapeType="1"/>
          </p:cNvSpPr>
          <p:nvPr/>
        </p:nvSpPr>
        <p:spPr bwMode="auto">
          <a:xfrm>
            <a:off x="5476055" y="4038600"/>
            <a:ext cx="381000"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24" name="Slide Number Placeholder 23"/>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Tree>
    <p:extLst>
      <p:ext uri="{BB962C8B-B14F-4D97-AF65-F5344CB8AC3E}">
        <p14:creationId xmlns:p14="http://schemas.microsoft.com/office/powerpoint/2010/main" val="28228746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4"/>
          </p:nvPr>
        </p:nvSpPr>
        <p:spPr/>
        <p:txBody>
          <a:bodyPr/>
          <a:lstStyle/>
          <a:p>
            <a:r>
              <a:rPr lang="en-US" dirty="0" smtClean="0"/>
              <a:t>Activity 1-2</a:t>
            </a:r>
            <a:endParaRPr lang="en-US" dirty="0"/>
          </a:p>
        </p:txBody>
      </p:sp>
      <p:sp>
        <p:nvSpPr>
          <p:cNvPr id="5" name="Text Placeholder 4"/>
          <p:cNvSpPr>
            <a:spLocks noGrp="1"/>
          </p:cNvSpPr>
          <p:nvPr>
            <p:ph type="body" sz="quarter" idx="15"/>
          </p:nvPr>
        </p:nvSpPr>
        <p:spPr/>
        <p:txBody>
          <a:bodyPr/>
          <a:lstStyle/>
          <a:p>
            <a:pPr marL="0" indent="0"/>
            <a:r>
              <a:rPr lang="en-US" dirty="0" smtClean="0"/>
              <a:t>For each scenario, determine the appropriate data type and whether the front panel object should be a control or indicator.</a:t>
            </a:r>
          </a:p>
        </p:txBody>
      </p:sp>
      <p:sp>
        <p:nvSpPr>
          <p:cNvPr id="7" name="Slide Number Placeholder 6"/>
          <p:cNvSpPr>
            <a:spLocks noGrp="1"/>
          </p:cNvSpPr>
          <p:nvPr>
            <p:ph type="sldNum" sz="quarter" idx="4294967295"/>
          </p:nvPr>
        </p:nvSpPr>
        <p:spPr>
          <a:xfrm>
            <a:off x="8534400" y="4767263"/>
            <a:ext cx="457200" cy="274637"/>
          </a:xfrm>
        </p:spPr>
        <p:txBody>
          <a:bodyPr/>
          <a:lstStyle/>
          <a:p>
            <a:fld id="{F7BDED22-11C7-456A-B829-4ED810F305A6}" type="slidenum">
              <a:rPr lang="en-US" smtClean="0"/>
              <a:pPr/>
              <a:t>22</a:t>
            </a:fld>
            <a:endParaRPr lang="en-US" dirty="0"/>
          </a:p>
        </p:txBody>
      </p:sp>
      <p:sp>
        <p:nvSpPr>
          <p:cNvPr id="6" name="Text Placeholder 5"/>
          <p:cNvSpPr>
            <a:spLocks noGrp="1"/>
          </p:cNvSpPr>
          <p:nvPr>
            <p:ph type="body" idx="18"/>
          </p:nvPr>
        </p:nvSpPr>
        <p:spPr/>
        <p:txBody>
          <a:bodyPr/>
          <a:lstStyle/>
          <a:p>
            <a:r>
              <a:rPr lang="en-US" dirty="0" smtClean="0"/>
              <a:t>Select Front Panel Objects</a:t>
            </a:r>
            <a:endParaRPr lang="en-US" dirty="0"/>
          </a:p>
        </p:txBody>
      </p:sp>
    </p:spTree>
    <p:extLst>
      <p:ext uri="{BB962C8B-B14F-4D97-AF65-F5344CB8AC3E}">
        <p14:creationId xmlns:p14="http://schemas.microsoft.com/office/powerpoint/2010/main" val="3837665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Panel Object Styles</a:t>
            </a:r>
            <a:endParaRPr lang="en-US" dirty="0"/>
          </a:p>
        </p:txBody>
      </p:sp>
      <p:sp>
        <p:nvSpPr>
          <p:cNvPr id="6" name="Text Placeholder 5"/>
          <p:cNvSpPr>
            <a:spLocks noGrp="1"/>
          </p:cNvSpPr>
          <p:nvPr>
            <p:ph type="body" sz="quarter" idx="13"/>
          </p:nvPr>
        </p:nvSpPr>
        <p:spPr/>
        <p:txBody>
          <a:bodyPr/>
          <a:lstStyle/>
          <a:p>
            <a:r>
              <a:rPr lang="en-US" dirty="0" smtClean="0"/>
              <a:t>D. Front Panel</a:t>
            </a:r>
            <a:endParaRPr lang="en-US" dirty="0"/>
          </a:p>
        </p:txBody>
      </p:sp>
      <p:pic>
        <p:nvPicPr>
          <p:cNvPr id="4" name="Embedded Image" descr="loc_fp_control style examples.png"/>
          <p:cNvPicPr>
            <a:picLocks noGrp="1" noChangeAspect="1"/>
          </p:cNvPicPr>
          <p:nvPr>
            <p:ph idx="4294967295"/>
          </p:nvPr>
        </p:nvPicPr>
        <p:blipFill>
          <a:blip r:embed="rId3" cstate="print"/>
          <a:stretch>
            <a:fillRect/>
          </a:stretch>
        </p:blipFill>
        <p:spPr>
          <a:xfrm>
            <a:off x="1668463" y="1123950"/>
            <a:ext cx="5189537" cy="3810000"/>
          </a:xfr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23</a:t>
            </a:fld>
            <a:endParaRPr lang="en-US" dirty="0"/>
          </a:p>
        </p:txBody>
      </p:sp>
    </p:spTree>
    <p:extLst>
      <p:ext uri="{BB962C8B-B14F-4D97-AF65-F5344CB8AC3E}">
        <p14:creationId xmlns:p14="http://schemas.microsoft.com/office/powerpoint/2010/main" val="2204655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E. Block Diagram</a:t>
            </a:r>
            <a:endParaRPr lang="en-US" dirty="0"/>
          </a:p>
        </p:txBody>
      </p:sp>
      <p:sp>
        <p:nvSpPr>
          <p:cNvPr id="7" name="Text Placeholder 6"/>
          <p:cNvSpPr>
            <a:spLocks noGrp="1"/>
          </p:cNvSpPr>
          <p:nvPr>
            <p:ph type="body" idx="12"/>
          </p:nvPr>
        </p:nvSpPr>
        <p:spPr/>
        <p:txBody>
          <a:bodyPr/>
          <a:lstStyle/>
          <a:p>
            <a:r>
              <a:rPr lang="en-US" dirty="0" smtClean="0"/>
              <a:t>Recognize features of the Block Diagram and be able to select functions.</a:t>
            </a:r>
          </a:p>
          <a:p>
            <a:endParaRPr lang="en-US" dirty="0"/>
          </a:p>
        </p:txBody>
      </p:sp>
      <p:sp>
        <p:nvSpPr>
          <p:cNvPr id="8" name="Text Placeholder 7"/>
          <p:cNvSpPr>
            <a:spLocks noGrp="1"/>
          </p:cNvSpPr>
          <p:nvPr>
            <p:ph type="body" sz="quarter" idx="15"/>
          </p:nvPr>
        </p:nvSpPr>
        <p:spPr/>
        <p:txBody>
          <a:bodyPr>
            <a:normAutofit fontScale="92500" lnSpcReduction="10000"/>
          </a:bodyPr>
          <a:lstStyle/>
          <a:p>
            <a:r>
              <a:rPr lang="en-US" dirty="0" smtClean="0"/>
              <a:t>Block Diagram Toolbar</a:t>
            </a:r>
          </a:p>
          <a:p>
            <a:r>
              <a:rPr lang="en-US" dirty="0" smtClean="0"/>
              <a:t>Components of a Block Diagram</a:t>
            </a:r>
          </a:p>
          <a:p>
            <a:r>
              <a:rPr lang="en-US" dirty="0" smtClean="0"/>
              <a:t>Express VIs</a:t>
            </a:r>
          </a:p>
          <a:p>
            <a:r>
              <a:rPr lang="en-US" dirty="0" smtClean="0"/>
              <a:t>Node Appearance</a:t>
            </a:r>
          </a:p>
          <a:p>
            <a:endParaRPr lang="en-US" dirty="0"/>
          </a:p>
        </p:txBody>
      </p:sp>
      <p:sp>
        <p:nvSpPr>
          <p:cNvPr id="9" name="Text Placeholder 8"/>
          <p:cNvSpPr>
            <a:spLocks noGrp="1"/>
          </p:cNvSpPr>
          <p:nvPr>
            <p:ph type="body" sz="quarter" idx="16"/>
          </p:nvPr>
        </p:nvSpPr>
        <p:spPr/>
        <p:txBody>
          <a:bodyPr>
            <a:normAutofit lnSpcReduction="10000"/>
          </a:bodyPr>
          <a:lstStyle/>
          <a:p>
            <a:r>
              <a:rPr lang="en-US" dirty="0" smtClean="0"/>
              <a:t>Wires</a:t>
            </a:r>
          </a:p>
          <a:p>
            <a:r>
              <a:rPr lang="en-US" dirty="0" smtClean="0"/>
              <a:t>Context Help and LabVIEW Help</a:t>
            </a:r>
          </a:p>
          <a:p>
            <a:r>
              <a:rPr lang="en-US" dirty="0" smtClean="0"/>
              <a:t>Examples</a:t>
            </a:r>
          </a:p>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24</a:t>
            </a:fld>
            <a:endParaRPr lang="en-US" dirty="0"/>
          </a:p>
        </p:txBody>
      </p:sp>
    </p:spTree>
    <p:extLst>
      <p:ext uri="{BB962C8B-B14F-4D97-AF65-F5344CB8AC3E}">
        <p14:creationId xmlns:p14="http://schemas.microsoft.com/office/powerpoint/2010/main" val="1548504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Block Diagram Toolbar</a:t>
            </a:r>
            <a:endParaRPr lang="en-US" dirty="0"/>
          </a:p>
        </p:txBody>
      </p:sp>
      <p:sp>
        <p:nvSpPr>
          <p:cNvPr id="12" name="Text Placeholder 11"/>
          <p:cNvSpPr>
            <a:spLocks noGrp="1"/>
          </p:cNvSpPr>
          <p:nvPr>
            <p:ph type="body" sz="quarter" idx="13"/>
          </p:nvPr>
        </p:nvSpPr>
        <p:spPr/>
        <p:txBody>
          <a:bodyPr/>
          <a:lstStyle/>
          <a:p>
            <a:r>
              <a:rPr lang="en-US" dirty="0" smtClean="0"/>
              <a:t>E. Block Diagram</a:t>
            </a:r>
            <a:endParaRPr lang="en-US" dirty="0"/>
          </a:p>
        </p:txBody>
      </p:sp>
      <p:pic>
        <p:nvPicPr>
          <p:cNvPr id="7" name="Embedded Image" descr="bd toolbar.bmp"/>
          <p:cNvPicPr>
            <a:picLocks noChangeAspect="1"/>
          </p:cNvPicPr>
          <p:nvPr/>
        </p:nvPicPr>
        <p:blipFill>
          <a:blip r:embed="rId3" cstate="print"/>
          <a:stretch>
            <a:fillRect/>
          </a:stretch>
        </p:blipFill>
        <p:spPr>
          <a:xfrm>
            <a:off x="838200" y="1200150"/>
            <a:ext cx="7315195" cy="361879"/>
          </a:xfrm>
          <a:prstGeom prst="rect">
            <a:avLst/>
          </a:prstGeom>
        </p:spPr>
      </p:pic>
      <p:pic>
        <p:nvPicPr>
          <p:cNvPr id="8" name="Embedded Image" descr="loc_env_using temperature - bd window.png"/>
          <p:cNvPicPr>
            <a:picLocks noChangeAspect="1"/>
          </p:cNvPicPr>
          <p:nvPr/>
        </p:nvPicPr>
        <p:blipFill>
          <a:blip r:embed="rId4" cstate="print"/>
          <a:stretch>
            <a:fillRect/>
          </a:stretch>
        </p:blipFill>
        <p:spPr>
          <a:xfrm>
            <a:off x="1979234" y="1751586"/>
            <a:ext cx="5134648" cy="3060684"/>
          </a:xfrm>
          <a:prstGeom prst="rect">
            <a:avLst/>
          </a:prstGeom>
        </p:spPr>
      </p:pic>
      <p:cxnSp>
        <p:nvCxnSpPr>
          <p:cNvPr id="11" name="Shape 10"/>
          <p:cNvCxnSpPr/>
          <p:nvPr/>
        </p:nvCxnSpPr>
        <p:spPr>
          <a:xfrm rot="16200000" flipH="1">
            <a:off x="1474720" y="1367627"/>
            <a:ext cx="723759" cy="99840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362200" y="2114550"/>
            <a:ext cx="4343400"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3214741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endParaRPr lang="en-US" dirty="0" smtClean="0"/>
          </a:p>
          <a:p>
            <a:endParaRPr lang="en-US" dirty="0" smtClean="0"/>
          </a:p>
        </p:txBody>
      </p:sp>
      <p:sp>
        <p:nvSpPr>
          <p:cNvPr id="6" name="Text Placeholder 5"/>
          <p:cNvSpPr>
            <a:spLocks noGrp="1"/>
          </p:cNvSpPr>
          <p:nvPr>
            <p:ph type="body" idx="18"/>
          </p:nvPr>
        </p:nvSpPr>
        <p:spPr/>
        <p:txBody>
          <a:bodyPr/>
          <a:lstStyle/>
          <a:p>
            <a:r>
              <a:rPr lang="en-US" dirty="0" smtClean="0"/>
              <a:t>Components of a Block Diagram</a:t>
            </a:r>
            <a:endParaRPr lang="en-US" dirty="0"/>
          </a:p>
        </p:txBody>
      </p:sp>
      <p:pic>
        <p:nvPicPr>
          <p:cNvPr id="5" name="Embedded Image" descr="loc_bd_Using Temperature.bmp"/>
          <p:cNvPicPr>
            <a:picLocks noChangeAspect="1"/>
          </p:cNvPicPr>
          <p:nvPr/>
        </p:nvPicPr>
        <p:blipFill>
          <a:blip r:embed="rId3" cstate="print"/>
          <a:stretch>
            <a:fillRect/>
          </a:stretch>
        </p:blipFill>
        <p:spPr>
          <a:xfrm>
            <a:off x="2057400" y="2114550"/>
            <a:ext cx="4343400" cy="2647690"/>
          </a:xfrm>
          <a:prstGeom prst="rect">
            <a:avLst/>
          </a:prstGeom>
        </p:spPr>
      </p:pic>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26</a:t>
            </a:fld>
            <a:endParaRPr lang="en-US" dirty="0"/>
          </a:p>
        </p:txBody>
      </p:sp>
    </p:spTree>
    <p:extLst>
      <p:ext uri="{BB962C8B-B14F-4D97-AF65-F5344CB8AC3E}">
        <p14:creationId xmlns:p14="http://schemas.microsoft.com/office/powerpoint/2010/main" val="13155344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Express VIs</a:t>
            </a:r>
            <a:endParaRPr lang="en-US" dirty="0"/>
          </a:p>
        </p:txBody>
      </p:sp>
      <p:sp>
        <p:nvSpPr>
          <p:cNvPr id="6" name="Text Placeholder 5"/>
          <p:cNvSpPr>
            <a:spLocks noGrp="1"/>
          </p:cNvSpPr>
          <p:nvPr>
            <p:ph type="body" sz="quarter" idx="13"/>
          </p:nvPr>
        </p:nvSpPr>
        <p:spPr/>
        <p:txBody>
          <a:bodyPr/>
          <a:lstStyle/>
          <a:p>
            <a:r>
              <a:rPr lang="en-US" dirty="0" smtClean="0"/>
              <a:t>E. Block Diagram</a:t>
            </a:r>
            <a:endParaRPr lang="en-US" dirty="0"/>
          </a:p>
        </p:txBody>
      </p:sp>
      <p:pic>
        <p:nvPicPr>
          <p:cNvPr id="47109" name="Picture 7" descr="loc_elapsed time express VI.bmp"/>
          <p:cNvPicPr>
            <a:picLocks noChangeAspect="1" noChangeArrowheads="1"/>
          </p:cNvPicPr>
          <p:nvPr/>
        </p:nvPicPr>
        <p:blipFill>
          <a:blip r:embed="rId3" cstate="print"/>
          <a:stretch>
            <a:fillRect/>
          </a:stretch>
        </p:blipFill>
        <p:spPr bwMode="auto">
          <a:xfrm>
            <a:off x="1447800" y="1504950"/>
            <a:ext cx="1524000" cy="2247669"/>
          </a:xfrm>
          <a:prstGeom prst="rect">
            <a:avLst/>
          </a:prstGeom>
          <a:noFill/>
          <a:ln w="9525" algn="ctr">
            <a:noFill/>
            <a:miter lim="800000"/>
            <a:headEnd type="none" w="sm" len="sm"/>
            <a:tailEnd type="none" w="sm" len="sm"/>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27</a:t>
            </a:fld>
            <a:endParaRPr lang="en-US" dirty="0"/>
          </a:p>
        </p:txBody>
      </p:sp>
      <p:pic>
        <p:nvPicPr>
          <p:cNvPr id="10" name="Content Placeholder 9" descr="loc_env_express_Vi_configuration_window.png"/>
          <p:cNvPicPr>
            <a:picLocks noGrp="1" noChangeAspect="1"/>
          </p:cNvPicPr>
          <p:nvPr>
            <p:ph sz="quarter" idx="15"/>
          </p:nvPr>
        </p:nvPicPr>
        <p:blipFill>
          <a:blip r:embed="rId4" cstate="print"/>
          <a:stretch>
            <a:fillRect/>
          </a:stretch>
        </p:blipFill>
        <p:spPr>
          <a:xfrm>
            <a:off x="3886200" y="1352550"/>
            <a:ext cx="4010123" cy="2333866"/>
          </a:xfrm>
        </p:spPr>
      </p:pic>
    </p:spTree>
    <p:extLst>
      <p:ext uri="{BB962C8B-B14F-4D97-AF65-F5344CB8AC3E}">
        <p14:creationId xmlns:p14="http://schemas.microsoft.com/office/powerpoint/2010/main" val="1456050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Node Appearance</a:t>
            </a:r>
            <a:endParaRPr lang="en-US" dirty="0"/>
          </a:p>
        </p:txBody>
      </p:sp>
      <p:sp>
        <p:nvSpPr>
          <p:cNvPr id="8" name="Text Placeholder 7"/>
          <p:cNvSpPr>
            <a:spLocks noGrp="1"/>
          </p:cNvSpPr>
          <p:nvPr>
            <p:ph type="body" sz="quarter" idx="13"/>
          </p:nvPr>
        </p:nvSpPr>
        <p:spPr/>
        <p:txBody>
          <a:bodyPr/>
          <a:lstStyle/>
          <a:p>
            <a:r>
              <a:rPr lang="en-US" dirty="0" smtClean="0"/>
              <a:t>E. Block Diagram</a:t>
            </a:r>
          </a:p>
          <a:p>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28</a:t>
            </a:fld>
            <a:endParaRPr lang="en-US" dirty="0"/>
          </a:p>
        </p:txBody>
      </p:sp>
      <p:sp>
        <p:nvSpPr>
          <p:cNvPr id="48132" name="Text Box 7"/>
          <p:cNvSpPr txBox="1">
            <a:spLocks noChangeArrowheads="1"/>
          </p:cNvSpPr>
          <p:nvPr/>
        </p:nvSpPr>
        <p:spPr bwMode="auto">
          <a:xfrm>
            <a:off x="1355436" y="884637"/>
            <a:ext cx="184730" cy="461665"/>
          </a:xfrm>
          <a:prstGeom prst="rect">
            <a:avLst/>
          </a:prstGeom>
          <a:noFill/>
          <a:ln w="9525" algn="ctr">
            <a:noFill/>
            <a:miter lim="800000"/>
            <a:headEnd type="none" w="sm" len="sm"/>
            <a:tailEnd type="none" w="sm" len="sm"/>
          </a:ln>
        </p:spPr>
        <p:txBody>
          <a:bodyPr wrap="none">
            <a:spAutoFit/>
          </a:bodyPr>
          <a:lstStyle/>
          <a:p>
            <a:endParaRPr lang="en-US" dirty="0"/>
          </a:p>
        </p:txBody>
      </p:sp>
      <p:pic>
        <p:nvPicPr>
          <p:cNvPr id="48133" name="Picture 8" descr="funcgen icon.bmp"/>
          <p:cNvPicPr>
            <a:picLocks noChangeAspect="1" noChangeArrowheads="1"/>
          </p:cNvPicPr>
          <p:nvPr/>
        </p:nvPicPr>
        <p:blipFill>
          <a:blip r:embed="rId3" cstate="print"/>
          <a:stretch>
            <a:fillRect/>
          </a:stretch>
        </p:blipFill>
        <p:spPr bwMode="auto">
          <a:xfrm>
            <a:off x="2258726" y="2762370"/>
            <a:ext cx="457385" cy="457385"/>
          </a:xfrm>
          <a:prstGeom prst="rect">
            <a:avLst/>
          </a:prstGeom>
          <a:noFill/>
          <a:ln w="9525" algn="ctr">
            <a:noFill/>
            <a:miter lim="800000"/>
            <a:headEnd type="none" w="sm" len="sm"/>
            <a:tailEnd type="none" w="sm" len="sm"/>
          </a:ln>
        </p:spPr>
      </p:pic>
      <p:pic>
        <p:nvPicPr>
          <p:cNvPr id="48134" name="Picture 9" descr="funcgen expnode 2.bmp"/>
          <p:cNvPicPr>
            <a:picLocks noChangeAspect="1" noChangeArrowheads="1"/>
          </p:cNvPicPr>
          <p:nvPr/>
        </p:nvPicPr>
        <p:blipFill>
          <a:blip r:embed="rId4" cstate="print"/>
          <a:stretch>
            <a:fillRect/>
          </a:stretch>
        </p:blipFill>
        <p:spPr bwMode="auto">
          <a:xfrm>
            <a:off x="5941463" y="971550"/>
            <a:ext cx="1463811" cy="4039025"/>
          </a:xfrm>
          <a:prstGeom prst="rect">
            <a:avLst/>
          </a:prstGeom>
          <a:noFill/>
          <a:ln w="9525" algn="ctr">
            <a:noFill/>
            <a:miter lim="800000"/>
            <a:headEnd type="none" w="sm" len="sm"/>
            <a:tailEnd type="none" w="sm" len="sm"/>
          </a:ln>
        </p:spPr>
      </p:pic>
      <p:pic>
        <p:nvPicPr>
          <p:cNvPr id="48135" name="Picture 10" descr="funcgen expnode 1.bmp"/>
          <p:cNvPicPr>
            <a:picLocks noChangeAspect="1" noChangeArrowheads="1"/>
          </p:cNvPicPr>
          <p:nvPr/>
        </p:nvPicPr>
        <p:blipFill>
          <a:blip r:embed="rId5" cstate="print"/>
          <a:stretch>
            <a:fillRect/>
          </a:stretch>
        </p:blipFill>
        <p:spPr bwMode="auto">
          <a:xfrm>
            <a:off x="3589562" y="2281306"/>
            <a:ext cx="1478450" cy="1419512"/>
          </a:xfrm>
          <a:prstGeom prst="rect">
            <a:avLst/>
          </a:prstGeom>
          <a:noFill/>
          <a:ln w="9525" algn="ctr">
            <a:noFill/>
            <a:miter lim="800000"/>
            <a:headEnd type="none" w="sm" len="sm"/>
            <a:tailEnd type="none" w="sm" len="sm"/>
          </a:ln>
        </p:spPr>
      </p:pic>
      <p:sp>
        <p:nvSpPr>
          <p:cNvPr id="12" name="TextBox 11"/>
          <p:cNvSpPr txBox="1"/>
          <p:nvPr/>
        </p:nvSpPr>
        <p:spPr>
          <a:xfrm>
            <a:off x="2155436" y="1352550"/>
            <a:ext cx="663964" cy="461665"/>
          </a:xfrm>
          <a:prstGeom prst="rect">
            <a:avLst/>
          </a:prstGeom>
          <a:noFill/>
        </p:spPr>
        <p:txBody>
          <a:bodyPr wrap="none" rtlCol="0">
            <a:spAutoFit/>
          </a:bodyPr>
          <a:lstStyle/>
          <a:p>
            <a:r>
              <a:rPr lang="en-US" b="0" dirty="0" smtClean="0">
                <a:solidFill>
                  <a:schemeClr val="tx1"/>
                </a:solidFill>
              </a:rPr>
              <a:t>Icon</a:t>
            </a:r>
            <a:endParaRPr lang="en-US" b="0" dirty="0">
              <a:solidFill>
                <a:schemeClr val="tx1"/>
              </a:solidFill>
            </a:endParaRPr>
          </a:p>
        </p:txBody>
      </p:sp>
      <p:sp>
        <p:nvSpPr>
          <p:cNvPr id="13" name="TextBox 12"/>
          <p:cNvSpPr txBox="1"/>
          <p:nvPr/>
        </p:nvSpPr>
        <p:spPr>
          <a:xfrm>
            <a:off x="3200400" y="1352550"/>
            <a:ext cx="2199641" cy="461665"/>
          </a:xfrm>
          <a:prstGeom prst="rect">
            <a:avLst/>
          </a:prstGeom>
          <a:noFill/>
        </p:spPr>
        <p:txBody>
          <a:bodyPr wrap="none" rtlCol="0">
            <a:spAutoFit/>
          </a:bodyPr>
          <a:lstStyle/>
          <a:p>
            <a:r>
              <a:rPr lang="en-US" b="0" dirty="0" smtClean="0">
                <a:solidFill>
                  <a:schemeClr val="tx1"/>
                </a:solidFill>
              </a:rPr>
              <a:t>Expandable Node</a:t>
            </a:r>
            <a:endParaRPr lang="en-US" b="0" dirty="0">
              <a:solidFill>
                <a:schemeClr val="tx1"/>
              </a:solidFill>
            </a:endParaRPr>
          </a:p>
        </p:txBody>
      </p:sp>
      <p:sp>
        <p:nvSpPr>
          <p:cNvPr id="16" name="Trapezoid 15"/>
          <p:cNvSpPr/>
          <p:nvPr/>
        </p:nvSpPr>
        <p:spPr>
          <a:xfrm>
            <a:off x="2657537" y="2609956"/>
            <a:ext cx="990600" cy="762212"/>
          </a:xfrm>
          <a:prstGeom prst="trapezoid">
            <a:avLst>
              <a:gd name="adj" fmla="val 38345"/>
            </a:avLst>
          </a:prstGeom>
          <a:solidFill>
            <a:schemeClr val="accent1"/>
          </a:solidFill>
          <a:ln>
            <a:no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rapezoid 18"/>
          <p:cNvSpPr/>
          <p:nvPr/>
        </p:nvSpPr>
        <p:spPr>
          <a:xfrm>
            <a:off x="3485438" y="2590906"/>
            <a:ext cx="4038600" cy="800312"/>
          </a:xfrm>
          <a:prstGeom prst="trapezoid">
            <a:avLst>
              <a:gd name="adj" fmla="val 164769"/>
            </a:avLst>
          </a:prstGeom>
          <a:solidFill>
            <a:schemeClr val="accent1"/>
          </a:solidFill>
          <a:ln>
            <a:no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797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488" y="514350"/>
            <a:ext cx="7848600" cy="685800"/>
          </a:xfrm>
        </p:spPr>
        <p:txBody>
          <a:bodyPr/>
          <a:lstStyle/>
          <a:p>
            <a:r>
              <a:rPr lang="en-US" dirty="0" smtClean="0"/>
              <a:t>Wires</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29</a:t>
            </a:fld>
            <a:endParaRPr lang="en-US" dirty="0"/>
          </a:p>
        </p:txBody>
      </p:sp>
      <p:sp>
        <p:nvSpPr>
          <p:cNvPr id="5" name="Content Placeholder 4"/>
          <p:cNvSpPr>
            <a:spLocks noGrp="1"/>
          </p:cNvSpPr>
          <p:nvPr>
            <p:ph sz="quarter" idx="15"/>
          </p:nvPr>
        </p:nvSpPr>
        <p:spPr>
          <a:xfrm>
            <a:off x="533400" y="1200150"/>
            <a:ext cx="7772400" cy="3429000"/>
          </a:xfrm>
        </p:spPr>
        <p:txBody>
          <a:bodyPr/>
          <a:lstStyle/>
          <a:p>
            <a:r>
              <a:rPr lang="en-US" dirty="0" smtClean="0"/>
              <a:t>Wires transfer data between block diagram objects.</a:t>
            </a:r>
          </a:p>
          <a:p>
            <a:r>
              <a:rPr lang="en-US" dirty="0" smtClean="0"/>
              <a:t>A broken wire:</a:t>
            </a:r>
          </a:p>
          <a:p>
            <a:endParaRPr lang="en-US" dirty="0" smtClean="0"/>
          </a:p>
          <a:p>
            <a:endParaRPr lang="en-US" dirty="0"/>
          </a:p>
        </p:txBody>
      </p:sp>
      <p:sp>
        <p:nvSpPr>
          <p:cNvPr id="3" name="Text Placeholder 2"/>
          <p:cNvSpPr>
            <a:spLocks noGrp="1"/>
          </p:cNvSpPr>
          <p:nvPr>
            <p:ph type="body" sz="quarter" idx="13"/>
          </p:nvPr>
        </p:nvSpPr>
        <p:spPr/>
        <p:txBody>
          <a:bodyPr/>
          <a:lstStyle/>
          <a:p>
            <a:r>
              <a:rPr lang="en-US" dirty="0" smtClean="0"/>
              <a:t>E. Block Diagram</a:t>
            </a:r>
            <a:endParaRPr lang="en-US" dirty="0"/>
          </a:p>
        </p:txBody>
      </p:sp>
      <p:grpSp>
        <p:nvGrpSpPr>
          <p:cNvPr id="9" name="Group 8"/>
          <p:cNvGrpSpPr/>
          <p:nvPr/>
        </p:nvGrpSpPr>
        <p:grpSpPr>
          <a:xfrm>
            <a:off x="720048" y="2286000"/>
            <a:ext cx="7703905" cy="1414477"/>
            <a:chOff x="720048" y="2286000"/>
            <a:chExt cx="7703905" cy="1414477"/>
          </a:xfrm>
        </p:grpSpPr>
        <p:pic>
          <p:nvPicPr>
            <p:cNvPr id="10" name="Picture 7" descr="wirestrgary2.bmp"/>
            <p:cNvPicPr>
              <a:picLocks noChangeAspect="1" noChangeArrowheads="1"/>
            </p:cNvPicPr>
            <p:nvPr/>
          </p:nvPicPr>
          <p:blipFill>
            <a:blip r:embed="rId2" cstate="print"/>
            <a:srcRect/>
            <a:stretch>
              <a:fillRect/>
            </a:stretch>
          </p:blipFill>
          <p:spPr bwMode="auto">
            <a:xfrm>
              <a:off x="5860828" y="3371850"/>
              <a:ext cx="762000" cy="57150"/>
            </a:xfrm>
            <a:prstGeom prst="rect">
              <a:avLst/>
            </a:prstGeom>
            <a:noFill/>
            <a:ln w="9525">
              <a:noFill/>
              <a:miter lim="800000"/>
              <a:headEnd/>
              <a:tailEnd/>
            </a:ln>
          </p:spPr>
        </p:pic>
        <p:pic>
          <p:nvPicPr>
            <p:cNvPr id="11" name="Picture 8" descr="wirenum.bmp"/>
            <p:cNvPicPr>
              <a:picLocks noChangeAspect="1" noChangeArrowheads="1"/>
            </p:cNvPicPr>
            <p:nvPr/>
          </p:nvPicPr>
          <p:blipFill>
            <a:blip r:embed="rId3"/>
            <a:srcRect t="-259802" b="-259802"/>
            <a:stretch>
              <a:fillRect/>
            </a:stretch>
          </p:blipFill>
          <p:spPr bwMode="auto">
            <a:xfrm>
              <a:off x="2091648" y="2820382"/>
              <a:ext cx="762000" cy="88526"/>
            </a:xfrm>
            <a:prstGeom prst="rect">
              <a:avLst/>
            </a:prstGeom>
            <a:noFill/>
            <a:ln w="9525">
              <a:noFill/>
              <a:miter lim="800000"/>
              <a:headEnd/>
              <a:tailEnd/>
            </a:ln>
          </p:spPr>
        </p:pic>
        <p:pic>
          <p:nvPicPr>
            <p:cNvPr id="12" name="Picture 9" descr="wirenumary.bmp"/>
            <p:cNvPicPr>
              <a:picLocks noChangeAspect="1" noChangeArrowheads="1"/>
            </p:cNvPicPr>
            <p:nvPr/>
          </p:nvPicPr>
          <p:blipFill>
            <a:blip r:embed="rId4" cstate="print"/>
            <a:srcRect t="-449982" b="-449982"/>
            <a:stretch>
              <a:fillRect/>
            </a:stretch>
          </p:blipFill>
          <p:spPr bwMode="auto">
            <a:xfrm>
              <a:off x="2091648" y="2986092"/>
              <a:ext cx="762000" cy="285740"/>
            </a:xfrm>
            <a:prstGeom prst="rect">
              <a:avLst/>
            </a:prstGeom>
            <a:noFill/>
            <a:ln w="9525">
              <a:noFill/>
              <a:miter lim="800000"/>
              <a:headEnd/>
              <a:tailEnd/>
            </a:ln>
          </p:spPr>
        </p:pic>
        <p:pic>
          <p:nvPicPr>
            <p:cNvPr id="13" name="Picture 10" descr="wirenumary2.bmp"/>
            <p:cNvPicPr>
              <a:picLocks noChangeAspect="1" noChangeArrowheads="1"/>
            </p:cNvPicPr>
            <p:nvPr/>
          </p:nvPicPr>
          <p:blipFill>
            <a:blip r:embed="rId5" cstate="print"/>
            <a:srcRect/>
            <a:stretch>
              <a:fillRect/>
            </a:stretch>
          </p:blipFill>
          <p:spPr bwMode="auto">
            <a:xfrm>
              <a:off x="2091648" y="3386139"/>
              <a:ext cx="762000" cy="42863"/>
            </a:xfrm>
            <a:prstGeom prst="rect">
              <a:avLst/>
            </a:prstGeom>
            <a:noFill/>
            <a:ln w="9525">
              <a:noFill/>
              <a:miter lim="800000"/>
              <a:headEnd/>
              <a:tailEnd/>
            </a:ln>
          </p:spPr>
        </p:pic>
        <p:pic>
          <p:nvPicPr>
            <p:cNvPr id="14" name="Picture 11" descr="wirestrg.bmp"/>
            <p:cNvPicPr>
              <a:picLocks noChangeAspect="1" noChangeArrowheads="1"/>
            </p:cNvPicPr>
            <p:nvPr/>
          </p:nvPicPr>
          <p:blipFill>
            <a:blip r:embed="rId6" cstate="print"/>
            <a:srcRect t="-449982" b="-449982"/>
            <a:stretch>
              <a:fillRect/>
            </a:stretch>
          </p:blipFill>
          <p:spPr bwMode="auto">
            <a:xfrm>
              <a:off x="5860828" y="2728918"/>
              <a:ext cx="762000" cy="285740"/>
            </a:xfrm>
            <a:prstGeom prst="rect">
              <a:avLst/>
            </a:prstGeom>
            <a:noFill/>
            <a:ln w="9525">
              <a:noFill/>
              <a:miter lim="800000"/>
              <a:headEnd/>
              <a:tailEnd/>
            </a:ln>
          </p:spPr>
        </p:pic>
        <p:pic>
          <p:nvPicPr>
            <p:cNvPr id="15" name="Picture 12" descr="wirestrgary.bmp"/>
            <p:cNvPicPr>
              <a:picLocks noChangeAspect="1" noChangeArrowheads="1"/>
            </p:cNvPicPr>
            <p:nvPr/>
          </p:nvPicPr>
          <p:blipFill>
            <a:blip r:embed="rId7" cstate="print"/>
            <a:srcRect/>
            <a:stretch>
              <a:fillRect/>
            </a:stretch>
          </p:blipFill>
          <p:spPr bwMode="auto">
            <a:xfrm>
              <a:off x="5860828" y="3107533"/>
              <a:ext cx="762000" cy="42863"/>
            </a:xfrm>
            <a:prstGeom prst="rect">
              <a:avLst/>
            </a:prstGeom>
            <a:noFill/>
            <a:ln w="9525">
              <a:noFill/>
              <a:miter lim="800000"/>
              <a:headEnd/>
              <a:tailEnd/>
            </a:ln>
          </p:spPr>
        </p:pic>
        <p:pic>
          <p:nvPicPr>
            <p:cNvPr id="16" name="Picture 13" descr="wireintary2.bmp"/>
            <p:cNvPicPr>
              <a:picLocks noChangeAspect="1" noChangeArrowheads="1"/>
            </p:cNvPicPr>
            <p:nvPr/>
          </p:nvPicPr>
          <p:blipFill>
            <a:blip r:embed="rId8" cstate="print"/>
            <a:srcRect/>
            <a:stretch>
              <a:fillRect/>
            </a:stretch>
          </p:blipFill>
          <p:spPr bwMode="auto">
            <a:xfrm>
              <a:off x="4072848" y="3386139"/>
              <a:ext cx="762000" cy="42863"/>
            </a:xfrm>
            <a:prstGeom prst="rect">
              <a:avLst/>
            </a:prstGeom>
            <a:noFill/>
            <a:ln w="9525">
              <a:noFill/>
              <a:miter lim="800000"/>
              <a:headEnd/>
              <a:tailEnd/>
            </a:ln>
          </p:spPr>
        </p:pic>
        <p:pic>
          <p:nvPicPr>
            <p:cNvPr id="17" name="Picture 14" descr="wireint.bmp"/>
            <p:cNvPicPr>
              <a:picLocks noChangeAspect="1" noChangeArrowheads="1"/>
            </p:cNvPicPr>
            <p:nvPr/>
          </p:nvPicPr>
          <p:blipFill>
            <a:blip r:embed="rId9"/>
            <a:srcRect/>
            <a:stretch>
              <a:fillRect/>
            </a:stretch>
          </p:blipFill>
          <p:spPr bwMode="auto">
            <a:xfrm>
              <a:off x="4072848" y="2857501"/>
              <a:ext cx="762000" cy="14288"/>
            </a:xfrm>
            <a:prstGeom prst="rect">
              <a:avLst/>
            </a:prstGeom>
            <a:noFill/>
            <a:ln w="9525">
              <a:noFill/>
              <a:miter lim="800000"/>
              <a:headEnd/>
              <a:tailEnd/>
            </a:ln>
          </p:spPr>
        </p:pic>
        <p:sp>
          <p:nvSpPr>
            <p:cNvPr id="18" name="Text Box 16"/>
            <p:cNvSpPr txBox="1">
              <a:spLocks noChangeArrowheads="1"/>
            </p:cNvSpPr>
            <p:nvPr/>
          </p:nvSpPr>
          <p:spPr bwMode="auto">
            <a:xfrm>
              <a:off x="720053" y="2686050"/>
              <a:ext cx="816249" cy="400110"/>
            </a:xfrm>
            <a:prstGeom prst="rect">
              <a:avLst/>
            </a:prstGeom>
            <a:noFill/>
            <a:ln w="9525" algn="ctr">
              <a:noFill/>
              <a:miter lim="800000"/>
              <a:headEnd type="none" w="sm" len="sm"/>
              <a:tailEnd type="none" w="sm" len="sm"/>
            </a:ln>
          </p:spPr>
          <p:txBody>
            <a:bodyPr wrap="none">
              <a:spAutoFit/>
            </a:bodyPr>
            <a:lstStyle/>
            <a:p>
              <a:pPr algn="l"/>
              <a:r>
                <a:rPr lang="en-US" sz="2000" dirty="0" smtClean="0">
                  <a:solidFill>
                    <a:schemeClr val="tx1"/>
                  </a:solidFill>
                </a:rPr>
                <a:t>Scalar</a:t>
              </a:r>
              <a:endParaRPr lang="en-US" sz="2000" dirty="0">
                <a:solidFill>
                  <a:schemeClr val="tx1"/>
                </a:solidFill>
              </a:endParaRPr>
            </a:p>
          </p:txBody>
        </p:sp>
        <p:pic>
          <p:nvPicPr>
            <p:cNvPr id="19" name="Embedded Image" descr="wireintary.bmp"/>
            <p:cNvPicPr preferRelativeResize="0">
              <a:picLocks noChangeAspect="1"/>
            </p:cNvPicPr>
            <p:nvPr/>
          </p:nvPicPr>
          <p:blipFill>
            <a:blip r:embed="rId10" cstate="print"/>
            <a:srcRect t="-79957" b="-79957"/>
            <a:stretch>
              <a:fillRect/>
            </a:stretch>
          </p:blipFill>
          <p:spPr>
            <a:xfrm>
              <a:off x="4072847" y="3087258"/>
              <a:ext cx="785814" cy="89122"/>
            </a:xfrm>
            <a:prstGeom prst="rect">
              <a:avLst/>
            </a:prstGeom>
          </p:spPr>
        </p:pic>
        <p:pic>
          <p:nvPicPr>
            <p:cNvPr id="20" name="Embedded Image" descr="wirebool.bmp"/>
            <p:cNvPicPr>
              <a:picLocks noChangeAspect="1"/>
            </p:cNvPicPr>
            <p:nvPr/>
          </p:nvPicPr>
          <p:blipFill>
            <a:blip r:embed="rId11"/>
            <a:srcRect t="-259915" b="-259915"/>
            <a:stretch>
              <a:fillRect/>
            </a:stretch>
          </p:blipFill>
          <p:spPr>
            <a:xfrm>
              <a:off x="7537228" y="2832738"/>
              <a:ext cx="758952" cy="88205"/>
            </a:xfrm>
            <a:prstGeom prst="rect">
              <a:avLst/>
            </a:prstGeom>
          </p:spPr>
        </p:pic>
        <p:pic>
          <p:nvPicPr>
            <p:cNvPr id="21" name="Embedded Image" descr="wireboolary.bmp"/>
            <p:cNvPicPr>
              <a:picLocks noChangeAspect="1"/>
            </p:cNvPicPr>
            <p:nvPr/>
          </p:nvPicPr>
          <p:blipFill>
            <a:blip r:embed="rId12" cstate="print"/>
            <a:stretch>
              <a:fillRect/>
            </a:stretch>
          </p:blipFill>
          <p:spPr>
            <a:xfrm>
              <a:off x="7537228" y="3143252"/>
              <a:ext cx="758952" cy="28461"/>
            </a:xfrm>
            <a:prstGeom prst="rect">
              <a:avLst/>
            </a:prstGeom>
          </p:spPr>
        </p:pic>
        <p:pic>
          <p:nvPicPr>
            <p:cNvPr id="22" name="Embedded Image" descr="wireboolary2.bmp"/>
            <p:cNvPicPr>
              <a:picLocks noChangeAspect="1"/>
            </p:cNvPicPr>
            <p:nvPr/>
          </p:nvPicPr>
          <p:blipFill>
            <a:blip r:embed="rId13" cstate="print"/>
            <a:stretch>
              <a:fillRect/>
            </a:stretch>
          </p:blipFill>
          <p:spPr>
            <a:xfrm>
              <a:off x="7537228" y="3371851"/>
              <a:ext cx="758952" cy="42692"/>
            </a:xfrm>
            <a:prstGeom prst="rect">
              <a:avLst/>
            </a:prstGeom>
          </p:spPr>
        </p:pic>
        <p:sp>
          <p:nvSpPr>
            <p:cNvPr id="23" name="TextBox 22"/>
            <p:cNvSpPr txBox="1"/>
            <p:nvPr/>
          </p:nvSpPr>
          <p:spPr>
            <a:xfrm>
              <a:off x="1622312" y="2286000"/>
              <a:ext cx="1584088" cy="400110"/>
            </a:xfrm>
            <a:prstGeom prst="rect">
              <a:avLst/>
            </a:prstGeom>
            <a:noFill/>
          </p:spPr>
          <p:txBody>
            <a:bodyPr wrap="none" rtlCol="0">
              <a:spAutoFit/>
            </a:bodyPr>
            <a:lstStyle/>
            <a:p>
              <a:r>
                <a:rPr lang="en-US" sz="2000" dirty="0" smtClean="0">
                  <a:solidFill>
                    <a:schemeClr val="tx1"/>
                  </a:solidFill>
                </a:rPr>
                <a:t>Floating-point</a:t>
              </a:r>
              <a:endParaRPr lang="en-US" sz="2000" dirty="0">
                <a:solidFill>
                  <a:schemeClr val="tx1"/>
                </a:solidFill>
              </a:endParaRPr>
            </a:p>
          </p:txBody>
        </p:sp>
        <p:sp>
          <p:nvSpPr>
            <p:cNvPr id="24" name="TextBox 23"/>
            <p:cNvSpPr txBox="1"/>
            <p:nvPr/>
          </p:nvSpPr>
          <p:spPr>
            <a:xfrm>
              <a:off x="4029171" y="2286000"/>
              <a:ext cx="885179" cy="400110"/>
            </a:xfrm>
            <a:prstGeom prst="rect">
              <a:avLst/>
            </a:prstGeom>
            <a:noFill/>
          </p:spPr>
          <p:txBody>
            <a:bodyPr wrap="none" rtlCol="0">
              <a:spAutoFit/>
            </a:bodyPr>
            <a:lstStyle/>
            <a:p>
              <a:r>
                <a:rPr lang="en-US" sz="2000" dirty="0" smtClean="0">
                  <a:solidFill>
                    <a:schemeClr val="tx1"/>
                  </a:solidFill>
                </a:rPr>
                <a:t>Integer</a:t>
              </a:r>
              <a:endParaRPr lang="en-US" sz="2000" dirty="0">
                <a:solidFill>
                  <a:schemeClr val="tx1"/>
                </a:solidFill>
              </a:endParaRPr>
            </a:p>
          </p:txBody>
        </p:sp>
        <p:sp>
          <p:nvSpPr>
            <p:cNvPr id="25" name="TextBox 24"/>
            <p:cNvSpPr txBox="1"/>
            <p:nvPr/>
          </p:nvSpPr>
          <p:spPr>
            <a:xfrm>
              <a:off x="5825453" y="2286000"/>
              <a:ext cx="792205" cy="400110"/>
            </a:xfrm>
            <a:prstGeom prst="rect">
              <a:avLst/>
            </a:prstGeom>
            <a:noFill/>
          </p:spPr>
          <p:txBody>
            <a:bodyPr wrap="none" rtlCol="0">
              <a:spAutoFit/>
            </a:bodyPr>
            <a:lstStyle/>
            <a:p>
              <a:r>
                <a:rPr lang="en-US" sz="2000" dirty="0" smtClean="0">
                  <a:solidFill>
                    <a:schemeClr val="tx1"/>
                  </a:solidFill>
                </a:rPr>
                <a:t>String</a:t>
              </a:r>
              <a:endParaRPr lang="en-US" sz="2000" dirty="0">
                <a:solidFill>
                  <a:schemeClr val="tx1"/>
                </a:solidFill>
              </a:endParaRPr>
            </a:p>
          </p:txBody>
        </p:sp>
        <p:sp>
          <p:nvSpPr>
            <p:cNvPr id="26" name="TextBox 25"/>
            <p:cNvSpPr txBox="1"/>
            <p:nvPr/>
          </p:nvSpPr>
          <p:spPr>
            <a:xfrm>
              <a:off x="7410535" y="2286000"/>
              <a:ext cx="1013418" cy="400110"/>
            </a:xfrm>
            <a:prstGeom prst="rect">
              <a:avLst/>
            </a:prstGeom>
            <a:noFill/>
          </p:spPr>
          <p:txBody>
            <a:bodyPr wrap="none" rtlCol="0">
              <a:spAutoFit/>
            </a:bodyPr>
            <a:lstStyle/>
            <a:p>
              <a:r>
                <a:rPr lang="en-US" sz="2000" dirty="0" smtClean="0">
                  <a:solidFill>
                    <a:schemeClr val="tx1"/>
                  </a:solidFill>
                </a:rPr>
                <a:t>Boolean</a:t>
              </a:r>
              <a:endParaRPr lang="en-US" sz="2000" dirty="0">
                <a:solidFill>
                  <a:schemeClr val="tx1"/>
                </a:solidFill>
              </a:endParaRPr>
            </a:p>
          </p:txBody>
        </p:sp>
        <p:sp>
          <p:nvSpPr>
            <p:cNvPr id="27" name="Text Box 16"/>
            <p:cNvSpPr txBox="1">
              <a:spLocks noChangeArrowheads="1"/>
            </p:cNvSpPr>
            <p:nvPr/>
          </p:nvSpPr>
          <p:spPr bwMode="auto">
            <a:xfrm>
              <a:off x="720048" y="2971800"/>
              <a:ext cx="1124410" cy="400110"/>
            </a:xfrm>
            <a:prstGeom prst="rect">
              <a:avLst/>
            </a:prstGeom>
            <a:noFill/>
            <a:ln w="9525" algn="ctr">
              <a:noFill/>
              <a:miter lim="800000"/>
              <a:headEnd type="none" w="sm" len="sm"/>
              <a:tailEnd type="none" w="sm" len="sm"/>
            </a:ln>
          </p:spPr>
          <p:txBody>
            <a:bodyPr wrap="none">
              <a:spAutoFit/>
            </a:bodyPr>
            <a:lstStyle/>
            <a:p>
              <a:pPr algn="l"/>
              <a:r>
                <a:rPr lang="en-US" sz="2000" dirty="0" smtClean="0">
                  <a:solidFill>
                    <a:schemeClr val="tx1"/>
                  </a:solidFill>
                </a:rPr>
                <a:t>1-D Array</a:t>
              </a:r>
              <a:endParaRPr lang="en-US" sz="2000" dirty="0">
                <a:solidFill>
                  <a:schemeClr val="tx1"/>
                </a:solidFill>
              </a:endParaRPr>
            </a:p>
          </p:txBody>
        </p:sp>
        <p:sp>
          <p:nvSpPr>
            <p:cNvPr id="28" name="Text Box 16"/>
            <p:cNvSpPr txBox="1">
              <a:spLocks noChangeArrowheads="1"/>
            </p:cNvSpPr>
            <p:nvPr/>
          </p:nvSpPr>
          <p:spPr bwMode="auto">
            <a:xfrm>
              <a:off x="720048" y="3300367"/>
              <a:ext cx="1124410" cy="400110"/>
            </a:xfrm>
            <a:prstGeom prst="rect">
              <a:avLst/>
            </a:prstGeom>
            <a:noFill/>
            <a:ln w="9525" algn="ctr">
              <a:noFill/>
              <a:miter lim="800000"/>
              <a:headEnd type="none" w="sm" len="sm"/>
              <a:tailEnd type="none" w="sm" len="sm"/>
            </a:ln>
          </p:spPr>
          <p:txBody>
            <a:bodyPr wrap="none">
              <a:spAutoFit/>
            </a:bodyPr>
            <a:lstStyle/>
            <a:p>
              <a:pPr algn="l"/>
              <a:r>
                <a:rPr lang="en-US" sz="2000" dirty="0" smtClean="0">
                  <a:solidFill>
                    <a:schemeClr val="tx1"/>
                  </a:solidFill>
                </a:rPr>
                <a:t>2-D Array</a:t>
              </a:r>
              <a:endParaRPr lang="en-US" sz="2000" dirty="0">
                <a:solidFill>
                  <a:schemeClr val="tx1"/>
                </a:solidFill>
              </a:endParaRPr>
            </a:p>
          </p:txBody>
        </p:sp>
      </p:grpSp>
      <p:pic>
        <p:nvPicPr>
          <p:cNvPr id="30" name="Picture 29" descr="noloc_bd_broken_wire.png"/>
          <p:cNvPicPr>
            <a:picLocks noChangeAspect="1"/>
          </p:cNvPicPr>
          <p:nvPr/>
        </p:nvPicPr>
        <p:blipFill>
          <a:blip r:embed="rId14" cstate="print"/>
          <a:stretch>
            <a:fillRect/>
          </a:stretch>
        </p:blipFill>
        <p:spPr>
          <a:xfrm>
            <a:off x="2895600" y="1676349"/>
            <a:ext cx="866896" cy="362001"/>
          </a:xfrm>
          <a:prstGeom prst="rect">
            <a:avLst/>
          </a:prstGeom>
        </p:spPr>
      </p:pic>
    </p:spTree>
    <p:extLst>
      <p:ext uri="{BB962C8B-B14F-4D97-AF65-F5344CB8AC3E}">
        <p14:creationId xmlns:p14="http://schemas.microsoft.com/office/powerpoint/2010/main" val="599992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noloc_LV_Computer.tif"/>
          <p:cNvPicPr>
            <a:picLocks noChangeAspect="1"/>
          </p:cNvPicPr>
          <p:nvPr/>
        </p:nvPicPr>
        <p:blipFill>
          <a:blip r:embed="rId3" cstate="print"/>
          <a:stretch>
            <a:fillRect/>
          </a:stretch>
        </p:blipFill>
        <p:spPr>
          <a:xfrm>
            <a:off x="258359" y="755840"/>
            <a:ext cx="2942041" cy="3416864"/>
          </a:xfrm>
          <a:prstGeom prst="rect">
            <a:avLst/>
          </a:prstGeom>
          <a:solidFill>
            <a:schemeClr val="bg1"/>
          </a:solidFill>
          <a:ln>
            <a:noFill/>
          </a:ln>
          <a:effectLst>
            <a:softEdge rad="635000"/>
          </a:effectLst>
        </p:spPr>
      </p:pic>
      <p:pic>
        <p:nvPicPr>
          <p:cNvPr id="2" name="Picture 6" descr="noloc_open book.bmp"/>
          <p:cNvPicPr>
            <a:picLocks noChangeAspect="1" noChangeArrowheads="1"/>
          </p:cNvPicPr>
          <p:nvPr/>
        </p:nvPicPr>
        <p:blipFill>
          <a:blip r:embed="rId4" cstate="print"/>
          <a:srcRect/>
          <a:stretch>
            <a:fillRect/>
          </a:stretch>
        </p:blipFill>
        <p:spPr bwMode="auto">
          <a:xfrm>
            <a:off x="6772102" y="123652"/>
            <a:ext cx="2219498" cy="2219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softEdge rad="635000"/>
          </a:effectLst>
        </p:spPr>
      </p:pic>
      <p:sp>
        <p:nvSpPr>
          <p:cNvPr id="7" name="Text Placeholder 6"/>
          <p:cNvSpPr>
            <a:spLocks noGrp="1"/>
          </p:cNvSpPr>
          <p:nvPr>
            <p:ph type="body" sz="quarter" idx="10"/>
          </p:nvPr>
        </p:nvSpPr>
        <p:spPr/>
        <p:txBody>
          <a:bodyPr/>
          <a:lstStyle/>
          <a:p>
            <a:r>
              <a:rPr lang="en-US" dirty="0" smtClean="0"/>
              <a:t>What You Need To Get Started</a:t>
            </a:r>
            <a:endParaRPr lang="en-US" dirty="0"/>
          </a:p>
        </p:txBody>
      </p:sp>
      <p:sp>
        <p:nvSpPr>
          <p:cNvPr id="10" name="Text Placeholder 9"/>
          <p:cNvSpPr>
            <a:spLocks noGrp="1"/>
          </p:cNvSpPr>
          <p:nvPr>
            <p:ph type="body" sz="quarter" idx="13"/>
          </p:nvPr>
        </p:nvSpPr>
        <p:spPr/>
        <p:txBody>
          <a:bodyPr/>
          <a:lstStyle/>
          <a:p>
            <a:r>
              <a:rPr lang="en-US" dirty="0" smtClean="0"/>
              <a:t>Welcome to </a:t>
            </a:r>
            <a:r>
              <a:rPr lang="en-US" dirty="0" err="1" smtClean="0"/>
              <a:t>LabVIEW</a:t>
            </a:r>
            <a:r>
              <a:rPr lang="en-US" dirty="0" smtClean="0"/>
              <a:t> Core 1</a:t>
            </a:r>
            <a:endParaRPr lang="en-US" dirty="0"/>
          </a:p>
        </p:txBody>
      </p:sp>
      <p:sp>
        <p:nvSpPr>
          <p:cNvPr id="38915" name="Text Box 3"/>
          <p:cNvSpPr txBox="1">
            <a:spLocks noChangeArrowheads="1"/>
          </p:cNvSpPr>
          <p:nvPr/>
        </p:nvSpPr>
        <p:spPr bwMode="auto">
          <a:xfrm>
            <a:off x="3657600" y="2210880"/>
            <a:ext cx="4495800" cy="1089521"/>
          </a:xfrm>
          <a:prstGeom prst="rect">
            <a:avLst/>
          </a:prstGeom>
          <a:noFill/>
          <a:ln w="9525">
            <a:noFill/>
            <a:miter lim="800000"/>
            <a:headEnd type="none" w="sm" len="sm"/>
            <a:tailEnd type="none" w="sm" len="sm"/>
          </a:ln>
          <a:effectLst/>
        </p:spPr>
        <p:txBody>
          <a:bodyPr wrap="square" lIns="91430" tIns="45716" rIns="91430" bIns="45716">
            <a:spAutoFit/>
          </a:bodyPr>
          <a:lstStyle/>
          <a:p>
            <a:pPr>
              <a:lnSpc>
                <a:spcPct val="90000"/>
              </a:lnSpc>
            </a:pPr>
            <a:r>
              <a:rPr lang="en-US" sz="1800" dirty="0">
                <a:solidFill>
                  <a:schemeClr val="tx1"/>
                </a:solidFill>
              </a:rPr>
              <a:t>Computer running </a:t>
            </a:r>
            <a:br>
              <a:rPr lang="en-US" sz="1800" dirty="0">
                <a:solidFill>
                  <a:schemeClr val="tx1"/>
                </a:solidFill>
              </a:rPr>
            </a:br>
            <a:r>
              <a:rPr lang="en-US" sz="1800" dirty="0" smtClean="0">
                <a:solidFill>
                  <a:schemeClr val="tx1"/>
                </a:solidFill>
              </a:rPr>
              <a:t>Windows XP or later and LabVIEW 2014</a:t>
            </a:r>
          </a:p>
          <a:p>
            <a:pPr>
              <a:lnSpc>
                <a:spcPct val="90000"/>
              </a:lnSpc>
            </a:pPr>
            <a:endParaRPr lang="en-US" dirty="0"/>
          </a:p>
          <a:p>
            <a:pPr>
              <a:lnSpc>
                <a:spcPct val="90000"/>
              </a:lnSpc>
            </a:pPr>
            <a:r>
              <a:rPr lang="en-US" sz="1800" dirty="0" smtClean="0">
                <a:solidFill>
                  <a:schemeClr val="tx1"/>
                </a:solidFill>
              </a:rPr>
              <a:t>NI LabVIEW Student Edition</a:t>
            </a:r>
            <a:endParaRPr lang="en-US" sz="1800" dirty="0">
              <a:solidFill>
                <a:schemeClr val="tx1"/>
              </a:solidFill>
            </a:endParaRPr>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p:txBody>
          <a:bodyPr/>
          <a:lstStyle/>
          <a:p>
            <a:endParaRPr lang="en-US" dirty="0"/>
          </a:p>
        </p:txBody>
      </p:sp>
      <p:sp>
        <p:nvSpPr>
          <p:cNvPr id="10" name="Text Placeholder 9"/>
          <p:cNvSpPr>
            <a:spLocks noGrp="1"/>
          </p:cNvSpPr>
          <p:nvPr>
            <p:ph type="body" idx="18"/>
          </p:nvPr>
        </p:nvSpPr>
        <p:spPr/>
        <p:txBody>
          <a:bodyPr/>
          <a:lstStyle/>
          <a:p>
            <a:r>
              <a:rPr lang="en-US" dirty="0" smtClean="0"/>
              <a:t>Context Help and LabVIEW Help</a:t>
            </a:r>
          </a:p>
          <a:p>
            <a:endParaRPr lang="en-US" dirty="0"/>
          </a:p>
        </p:txBody>
      </p:sp>
      <p:pic>
        <p:nvPicPr>
          <p:cNvPr id="1026" name="Picture 2" descr="loc_env_labview_help.bmp"/>
          <p:cNvPicPr>
            <a:picLocks noChangeAspect="1" noChangeArrowheads="1"/>
          </p:cNvPicPr>
          <p:nvPr/>
        </p:nvPicPr>
        <p:blipFill>
          <a:blip r:embed="rId3" cstate="print"/>
          <a:stretch>
            <a:fillRect/>
          </a:stretch>
        </p:blipFill>
        <p:spPr bwMode="auto">
          <a:xfrm>
            <a:off x="4800600" y="2266950"/>
            <a:ext cx="3276600" cy="2564908"/>
          </a:xfrm>
          <a:prstGeom prst="rect">
            <a:avLst/>
          </a:prstGeom>
          <a:noFill/>
        </p:spPr>
      </p:pic>
      <p:sp>
        <p:nvSpPr>
          <p:cNvPr id="6" name="Rectangle 3"/>
          <p:cNvSpPr txBox="1">
            <a:spLocks noChangeArrowheads="1"/>
          </p:cNvSpPr>
          <p:nvPr/>
        </p:nvSpPr>
        <p:spPr>
          <a:xfrm>
            <a:off x="457200" y="1657350"/>
            <a:ext cx="4114800" cy="3086101"/>
          </a:xfrm>
          <a:prstGeom prst="rect">
            <a:avLst/>
          </a:prstGeom>
        </p:spPr>
        <p:txBody>
          <a:bodyPr vert="horz" lIns="91440" tIns="45720" rIns="91440" bIns="45720" rtlCol="0">
            <a:noAutofit/>
          </a:bodyPr>
          <a:lstStyle/>
          <a:p>
            <a:pPr marL="233363" marR="0" lvl="1" indent="-233363" algn="l" defTabSz="914400" rtl="0" eaLnBrk="1" fontAlgn="auto" latinLnBrk="0" hangingPunct="1">
              <a:lnSpc>
                <a:spcPct val="100000"/>
              </a:lnSpc>
              <a:spcBef>
                <a:spcPct val="20000"/>
              </a:spcBef>
              <a:spcAft>
                <a:spcPts val="0"/>
              </a:spcAft>
              <a:buClr>
                <a:schemeClr val="bg1">
                  <a:lumMod val="50000"/>
                </a:schemeClr>
              </a:buClr>
              <a:buSzPct val="70000"/>
              <a:buFont typeface="Arial" pitchFamily="34" charset="0"/>
              <a:buChar char="•"/>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 descr="conthlp.bmp"/>
          <p:cNvPicPr>
            <a:picLocks noChangeAspect="1"/>
          </p:cNvPicPr>
          <p:nvPr/>
        </p:nvPicPr>
        <p:blipFill>
          <a:blip r:embed="rId4" cstate="print"/>
          <a:stretch>
            <a:fillRect/>
          </a:stretch>
        </p:blipFill>
        <p:spPr>
          <a:xfrm>
            <a:off x="1524000" y="3562350"/>
            <a:ext cx="2362200" cy="1380506"/>
          </a:xfrm>
          <a:prstGeom prst="rect">
            <a:avLst/>
          </a:prstGeom>
        </p:spPr>
      </p:pic>
      <p:pic>
        <p:nvPicPr>
          <p:cNvPr id="8" name="Embedded Image" descr="loc_env_integer wire context help.png"/>
          <p:cNvPicPr>
            <a:picLocks noChangeAspect="1"/>
          </p:cNvPicPr>
          <p:nvPr/>
        </p:nvPicPr>
        <p:blipFill>
          <a:blip r:embed="rId5" cstate="print"/>
          <a:stretch>
            <a:fillRect/>
          </a:stretch>
        </p:blipFill>
        <p:spPr>
          <a:xfrm>
            <a:off x="1219200" y="2190750"/>
            <a:ext cx="2862183" cy="1219392"/>
          </a:xfrm>
          <a:prstGeom prst="rect">
            <a:avLst/>
          </a:prstGeom>
        </p:spPr>
      </p:pic>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30</a:t>
            </a:fld>
            <a:endParaRPr lang="en-US" dirty="0"/>
          </a:p>
        </p:txBody>
      </p:sp>
    </p:spTree>
    <p:extLst>
      <p:ext uri="{BB962C8B-B14F-4D97-AF65-F5344CB8AC3E}">
        <p14:creationId xmlns:p14="http://schemas.microsoft.com/office/powerpoint/2010/main" val="35751423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lnSpcReduction="10000"/>
          </a:bodyPr>
          <a:lstStyle/>
          <a:p>
            <a:r>
              <a:rPr lang="en-US" dirty="0" smtClean="0"/>
              <a:t>Examples</a:t>
            </a:r>
            <a:endParaRPr lang="en-US" dirty="0"/>
          </a:p>
        </p:txBody>
      </p:sp>
      <p:sp>
        <p:nvSpPr>
          <p:cNvPr id="7" name="Content Placeholder 6"/>
          <p:cNvSpPr>
            <a:spLocks noGrp="1"/>
          </p:cNvSpPr>
          <p:nvPr>
            <p:ph sz="quarter" idx="15"/>
          </p:nvPr>
        </p:nvSpPr>
        <p:spPr/>
        <p:txBody>
          <a:bodyPr>
            <a:normAutofit/>
          </a:bodyPr>
          <a:lstStyle/>
          <a:p>
            <a:pPr indent="0">
              <a:buNone/>
            </a:pPr>
            <a:r>
              <a:rPr lang="en-US" dirty="0" smtClean="0"/>
              <a:t>Use NI Example Finder (</a:t>
            </a:r>
            <a:r>
              <a:rPr lang="en-US" b="1" dirty="0" smtClean="0"/>
              <a:t>Help»Find Examples</a:t>
            </a:r>
            <a:r>
              <a:rPr lang="en-US" dirty="0" smtClean="0"/>
              <a:t>) to browse and search hundreds of installed examples.</a:t>
            </a:r>
          </a:p>
          <a:p>
            <a:endParaRPr lang="en-US" dirty="0" smtClean="0"/>
          </a:p>
        </p:txBody>
      </p:sp>
      <p:sp>
        <p:nvSpPr>
          <p:cNvPr id="13" name="Text Placeholder 12"/>
          <p:cNvSpPr>
            <a:spLocks noGrp="1"/>
          </p:cNvSpPr>
          <p:nvPr>
            <p:ph type="body" sz="quarter" idx="13"/>
          </p:nvPr>
        </p:nvSpPr>
        <p:spPr/>
        <p:txBody>
          <a:bodyPr/>
          <a:lstStyle/>
          <a:p>
            <a:r>
              <a:rPr lang="en-US" dirty="0" smtClean="0"/>
              <a:t>E. Block Diagram</a:t>
            </a:r>
            <a:endParaRPr lang="en-US"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31</a:t>
            </a:fld>
            <a:endParaRPr lang="en-US" dirty="0"/>
          </a:p>
        </p:txBody>
      </p:sp>
      <p:sp>
        <p:nvSpPr>
          <p:cNvPr id="16" name="Content Placeholder 15"/>
          <p:cNvSpPr>
            <a:spLocks noGrp="1"/>
          </p:cNvSpPr>
          <p:nvPr>
            <p:ph sz="quarter" idx="16"/>
          </p:nvPr>
        </p:nvSpPr>
        <p:spPr/>
        <p:txBody>
          <a:bodyPr/>
          <a:lstStyle/>
          <a:p>
            <a:endParaRPr lang="en-US" dirty="0"/>
          </a:p>
        </p:txBody>
      </p:sp>
      <p:pic>
        <p:nvPicPr>
          <p:cNvPr id="18" name="Picture 17" descr="exfind.bmp"/>
          <p:cNvPicPr>
            <a:picLocks noChangeAspect="1"/>
          </p:cNvPicPr>
          <p:nvPr/>
        </p:nvPicPr>
        <p:blipFill>
          <a:blip r:embed="rId3" cstate="print"/>
          <a:stretch>
            <a:fillRect/>
          </a:stretch>
        </p:blipFill>
        <p:spPr>
          <a:xfrm>
            <a:off x="4343400" y="1047750"/>
            <a:ext cx="4656157" cy="3200400"/>
          </a:xfrm>
          <a:prstGeom prst="rect">
            <a:avLst/>
          </a:prstGeom>
        </p:spPr>
      </p:pic>
    </p:spTree>
    <p:extLst>
      <p:ext uri="{BB962C8B-B14F-4D97-AF65-F5344CB8AC3E}">
        <p14:creationId xmlns:p14="http://schemas.microsoft.com/office/powerpoint/2010/main" val="3574427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Identify the parts of an existing VI.</a:t>
            </a:r>
          </a:p>
          <a:p>
            <a:endParaRPr lang="en-US" dirty="0"/>
          </a:p>
        </p:txBody>
      </p:sp>
      <p:sp>
        <p:nvSpPr>
          <p:cNvPr id="4" name="Text Placeholder 3"/>
          <p:cNvSpPr>
            <a:spLocks noGrp="1"/>
          </p:cNvSpPr>
          <p:nvPr>
            <p:ph type="body" idx="10"/>
          </p:nvPr>
        </p:nvSpPr>
        <p:spPr/>
        <p:txBody>
          <a:bodyPr/>
          <a:lstStyle/>
          <a:p>
            <a:r>
              <a:rPr lang="en-US" dirty="0" smtClean="0"/>
              <a:t>Exercise 1-1</a:t>
            </a:r>
            <a:endParaRPr lang="en-US" dirty="0"/>
          </a:p>
        </p:txBody>
      </p:sp>
      <p:sp>
        <p:nvSpPr>
          <p:cNvPr id="6" name="Text Placeholder 5"/>
          <p:cNvSpPr>
            <a:spLocks noGrp="1"/>
          </p:cNvSpPr>
          <p:nvPr>
            <p:ph type="body" idx="14"/>
          </p:nvPr>
        </p:nvSpPr>
        <p:spPr/>
        <p:txBody>
          <a:bodyPr/>
          <a:lstStyle/>
          <a:p>
            <a:r>
              <a:rPr lang="en-US" dirty="0" smtClean="0"/>
              <a:t>Exploring a VI</a:t>
            </a:r>
            <a:endParaRPr lang="en-US" dirty="0"/>
          </a:p>
        </p:txBody>
      </p:sp>
      <p:sp>
        <p:nvSpPr>
          <p:cNvPr id="7" name="Slide Number Placeholder 6"/>
          <p:cNvSpPr>
            <a:spLocks noGrp="1"/>
          </p:cNvSpPr>
          <p:nvPr>
            <p:ph type="sldNum" sz="quarter" idx="12"/>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3737197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Exercise 1-1</a:t>
            </a:r>
            <a:endParaRPr lang="en-US" dirty="0"/>
          </a:p>
        </p:txBody>
      </p:sp>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33</a:t>
            </a:fld>
            <a:endParaRPr lang="en-US" dirty="0"/>
          </a:p>
        </p:txBody>
      </p:sp>
      <p:sp>
        <p:nvSpPr>
          <p:cNvPr id="4" name="Text Placeholder 3"/>
          <p:cNvSpPr>
            <a:spLocks noGrp="1"/>
          </p:cNvSpPr>
          <p:nvPr>
            <p:ph type="body" sz="quarter" idx="13"/>
          </p:nvPr>
        </p:nvSpPr>
        <p:spPr/>
        <p:txBody>
          <a:bodyPr/>
          <a:lstStyle/>
          <a:p>
            <a:r>
              <a:rPr lang="en-US" dirty="0" smtClean="0"/>
              <a:t>What are constants and when should you use them?</a:t>
            </a:r>
          </a:p>
          <a:p>
            <a:r>
              <a:rPr lang="en-US" dirty="0" smtClean="0"/>
              <a:t>What are free labels and when should you use them?</a:t>
            </a:r>
          </a:p>
          <a:p>
            <a:endParaRPr lang="en-US" dirty="0"/>
          </a:p>
        </p:txBody>
      </p:sp>
      <p:sp>
        <p:nvSpPr>
          <p:cNvPr id="5" name="Text Placeholder 4"/>
          <p:cNvSpPr>
            <a:spLocks noGrp="1"/>
          </p:cNvSpPr>
          <p:nvPr>
            <p:ph type="body" idx="14"/>
          </p:nvPr>
        </p:nvSpPr>
        <p:spPr/>
        <p:txBody>
          <a:bodyPr/>
          <a:lstStyle/>
          <a:p>
            <a:r>
              <a:rPr lang="en-US" dirty="0" smtClean="0"/>
              <a:t>Exploring a VI</a:t>
            </a:r>
            <a:endParaRPr lang="en-US" dirty="0"/>
          </a:p>
        </p:txBody>
      </p:sp>
    </p:spTree>
    <p:extLst>
      <p:ext uri="{BB962C8B-B14F-4D97-AF65-F5344CB8AC3E}">
        <p14:creationId xmlns:p14="http://schemas.microsoft.com/office/powerpoint/2010/main" val="718038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F. Searching for Controls, VIs, and Functions</a:t>
            </a:r>
            <a:endParaRPr lang="en-US" dirty="0"/>
          </a:p>
        </p:txBody>
      </p:sp>
      <p:sp>
        <p:nvSpPr>
          <p:cNvPr id="7" name="Text Placeholder 6"/>
          <p:cNvSpPr>
            <a:spLocks noGrp="1"/>
          </p:cNvSpPr>
          <p:nvPr>
            <p:ph type="body" idx="12"/>
          </p:nvPr>
        </p:nvSpPr>
        <p:spPr/>
        <p:txBody>
          <a:bodyPr/>
          <a:lstStyle/>
          <a:p>
            <a:r>
              <a:rPr lang="en-US" dirty="0" smtClean="0"/>
              <a:t>Find the controls, indicators, and functions you need.</a:t>
            </a:r>
          </a:p>
          <a:p>
            <a:endParaRPr lang="en-US" dirty="0"/>
          </a:p>
        </p:txBody>
      </p:sp>
      <p:sp>
        <p:nvSpPr>
          <p:cNvPr id="8" name="Text Placeholder 7"/>
          <p:cNvSpPr>
            <a:spLocks noGrp="1"/>
          </p:cNvSpPr>
          <p:nvPr>
            <p:ph type="body" sz="quarter" idx="15"/>
          </p:nvPr>
        </p:nvSpPr>
        <p:spPr/>
        <p:txBody>
          <a:bodyPr/>
          <a:lstStyle/>
          <a:p>
            <a:r>
              <a:rPr lang="en-US" dirty="0" smtClean="0"/>
              <a:t>Palettes </a:t>
            </a:r>
          </a:p>
          <a:p>
            <a:r>
              <a:rPr lang="en-US" dirty="0" smtClean="0"/>
              <a:t>Quick Drop</a:t>
            </a:r>
          </a:p>
          <a:p>
            <a:r>
              <a:rPr lang="en-US" dirty="0" smtClean="0"/>
              <a:t>NI Global Search</a:t>
            </a:r>
          </a:p>
          <a:p>
            <a:endParaRPr lang="en-US" dirty="0"/>
          </a:p>
        </p:txBody>
      </p:sp>
      <p:sp>
        <p:nvSpPr>
          <p:cNvPr id="9" name="Text Placeholder 8"/>
          <p:cNvSpPr>
            <a:spLocks noGrp="1"/>
          </p:cNvSpPr>
          <p:nvPr>
            <p:ph type="body"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34</a:t>
            </a:fld>
            <a:endParaRPr lang="en-US" dirty="0"/>
          </a:p>
        </p:txBody>
      </p:sp>
    </p:spTree>
    <p:extLst>
      <p:ext uri="{BB962C8B-B14F-4D97-AF65-F5344CB8AC3E}">
        <p14:creationId xmlns:p14="http://schemas.microsoft.com/office/powerpoint/2010/main" val="1349410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761999" y="2343150"/>
            <a:ext cx="7858125" cy="2362200"/>
          </a:xfrm>
        </p:spPr>
        <p:txBody>
          <a:bodyPr>
            <a:normAutofit/>
          </a:bodyPr>
          <a:lstStyle/>
          <a:p>
            <a:pPr marL="169863"/>
            <a:r>
              <a:rPr lang="en-US" dirty="0" smtClean="0"/>
              <a:t>Using the palettes, Quick Drop, and Global Search demonstrate searching for controls, VIs, and functions.</a:t>
            </a:r>
          </a:p>
          <a:p>
            <a:endParaRPr lang="en-US" dirty="0"/>
          </a:p>
        </p:txBody>
      </p:sp>
      <p:sp>
        <p:nvSpPr>
          <p:cNvPr id="3" name="Slide Number Placeholder 2"/>
          <p:cNvSpPr>
            <a:spLocks noGrp="1"/>
          </p:cNvSpPr>
          <p:nvPr>
            <p:ph type="sldNum" sz="quarter" idx="17"/>
          </p:nvPr>
        </p:nvSpPr>
        <p:spPr/>
        <p:txBody>
          <a:bodyPr/>
          <a:lstStyle/>
          <a:p>
            <a:fld id="{F7BDED22-11C7-456A-B829-4ED810F305A6}" type="slidenum">
              <a:rPr lang="en-US" smtClean="0"/>
              <a:pPr/>
              <a:t>35</a:t>
            </a:fld>
            <a:endParaRPr lang="en-US" dirty="0"/>
          </a:p>
        </p:txBody>
      </p:sp>
      <p:sp>
        <p:nvSpPr>
          <p:cNvPr id="7" name="Text Placeholder 6"/>
          <p:cNvSpPr>
            <a:spLocks noGrp="1"/>
          </p:cNvSpPr>
          <p:nvPr>
            <p:ph type="body" idx="18"/>
          </p:nvPr>
        </p:nvSpPr>
        <p:spPr/>
        <p:txBody>
          <a:bodyPr/>
          <a:lstStyle/>
          <a:p>
            <a:r>
              <a:rPr lang="en-US" dirty="0" smtClean="0"/>
              <a:t>Searching for Controls, VIs, and Functions</a:t>
            </a:r>
          </a:p>
          <a:p>
            <a:endParaRPr lang="en-US" dirty="0"/>
          </a:p>
        </p:txBody>
      </p:sp>
    </p:spTree>
    <p:extLst>
      <p:ext uri="{BB962C8B-B14F-4D97-AF65-F5344CB8AC3E}">
        <p14:creationId xmlns:p14="http://schemas.microsoft.com/office/powerpoint/2010/main" val="1245902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36</a:t>
            </a:fld>
            <a:endParaRPr lang="en-US" dirty="0"/>
          </a:p>
        </p:txBody>
      </p:sp>
      <p:sp>
        <p:nvSpPr>
          <p:cNvPr id="7" name="Text Placeholder 6"/>
          <p:cNvSpPr>
            <a:spLocks noGrp="1"/>
          </p:cNvSpPr>
          <p:nvPr>
            <p:ph type="body" sz="quarter" idx="13"/>
          </p:nvPr>
        </p:nvSpPr>
        <p:spPr/>
        <p:txBody>
          <a:bodyPr/>
          <a:lstStyle/>
          <a:p>
            <a:r>
              <a:rPr lang="en-US" dirty="0" smtClean="0"/>
              <a:t>Learn to use the palettes and search for controls, functions and VIs.</a:t>
            </a:r>
          </a:p>
          <a:p>
            <a:endParaRPr lang="en-US" dirty="0"/>
          </a:p>
        </p:txBody>
      </p:sp>
      <p:sp>
        <p:nvSpPr>
          <p:cNvPr id="6" name="Text Placeholder 5"/>
          <p:cNvSpPr>
            <a:spLocks noGrp="1"/>
          </p:cNvSpPr>
          <p:nvPr>
            <p:ph type="body" idx="10"/>
          </p:nvPr>
        </p:nvSpPr>
        <p:spPr/>
        <p:txBody>
          <a:bodyPr/>
          <a:lstStyle/>
          <a:p>
            <a:r>
              <a:rPr lang="en-US" dirty="0" smtClean="0"/>
              <a:t>Exercise 1-2</a:t>
            </a:r>
            <a:endParaRPr lang="en-US" dirty="0"/>
          </a:p>
        </p:txBody>
      </p:sp>
      <p:sp>
        <p:nvSpPr>
          <p:cNvPr id="8" name="Text Placeholder 7"/>
          <p:cNvSpPr>
            <a:spLocks noGrp="1"/>
          </p:cNvSpPr>
          <p:nvPr>
            <p:ph type="body" idx="14"/>
          </p:nvPr>
        </p:nvSpPr>
        <p:spPr/>
        <p:txBody>
          <a:bodyPr/>
          <a:lstStyle/>
          <a:p>
            <a:r>
              <a:rPr lang="en-US" dirty="0" smtClean="0"/>
              <a:t>Locating Controls, Functions, and VIs</a:t>
            </a:r>
            <a:endParaRPr lang="en-US" dirty="0"/>
          </a:p>
        </p:txBody>
      </p:sp>
    </p:spTree>
    <p:extLst>
      <p:ext uri="{BB962C8B-B14F-4D97-AF65-F5344CB8AC3E}">
        <p14:creationId xmlns:p14="http://schemas.microsoft.com/office/powerpoint/2010/main" val="1026474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Exercise 1-2</a:t>
            </a:r>
            <a:endParaRPr lang="en-US" dirty="0"/>
          </a:p>
        </p:txBody>
      </p:sp>
      <p:sp>
        <p:nvSpPr>
          <p:cNvPr id="2" name="Slide Number Placeholder 1"/>
          <p:cNvSpPr>
            <a:spLocks noGrp="1"/>
          </p:cNvSpPr>
          <p:nvPr>
            <p:ph type="sldNum" sz="quarter" idx="12"/>
          </p:nvPr>
        </p:nvSpPr>
        <p:spPr/>
        <p:txBody>
          <a:bodyPr/>
          <a:lstStyle/>
          <a:p>
            <a:pPr algn="ctr"/>
            <a:fld id="{F7BDED22-11C7-456A-B829-4ED810F305A6}" type="slidenum">
              <a:rPr lang="en-US" smtClean="0"/>
              <a:pPr algn="ctr"/>
              <a:t>37</a:t>
            </a:fld>
            <a:endParaRPr lang="en-US" dirty="0"/>
          </a:p>
        </p:txBody>
      </p:sp>
      <p:sp>
        <p:nvSpPr>
          <p:cNvPr id="7" name="Text Placeholder 6"/>
          <p:cNvSpPr>
            <a:spLocks noGrp="1"/>
          </p:cNvSpPr>
          <p:nvPr>
            <p:ph type="body" sz="quarter" idx="13"/>
          </p:nvPr>
        </p:nvSpPr>
        <p:spPr/>
        <p:txBody>
          <a:bodyPr/>
          <a:lstStyle/>
          <a:p>
            <a:pPr marL="0" indent="0"/>
            <a:r>
              <a:rPr lang="en-US" dirty="0" smtClean="0"/>
              <a:t>Why would you want to add a function to the </a:t>
            </a:r>
            <a:r>
              <a:rPr lang="en-US" b="1" dirty="0" smtClean="0"/>
              <a:t>Favorites</a:t>
            </a:r>
            <a:r>
              <a:rPr lang="en-US" dirty="0" smtClean="0"/>
              <a:t> category in the </a:t>
            </a:r>
            <a:r>
              <a:rPr lang="en-US" b="1" dirty="0" smtClean="0"/>
              <a:t>Functions</a:t>
            </a:r>
            <a:r>
              <a:rPr lang="en-US" dirty="0" smtClean="0"/>
              <a:t> palette?</a:t>
            </a:r>
          </a:p>
          <a:p>
            <a:pPr marL="0" indent="0"/>
            <a:r>
              <a:rPr lang="en-US" dirty="0" smtClean="0"/>
              <a:t>Why would you use the </a:t>
            </a:r>
            <a:r>
              <a:rPr lang="en-US" b="1" dirty="0" smtClean="0"/>
              <a:t>Quick Drop</a:t>
            </a:r>
            <a:r>
              <a:rPr lang="en-US" dirty="0" smtClean="0"/>
              <a:t> dialog box instead of the </a:t>
            </a:r>
            <a:r>
              <a:rPr lang="en-US" b="1" dirty="0" smtClean="0"/>
              <a:t>Search</a:t>
            </a:r>
            <a:r>
              <a:rPr lang="en-US" dirty="0" smtClean="0"/>
              <a:t> button on the </a:t>
            </a:r>
            <a:r>
              <a:rPr lang="en-US" b="1" dirty="0" smtClean="0"/>
              <a:t>Controls</a:t>
            </a:r>
            <a:r>
              <a:rPr lang="en-US" dirty="0" smtClean="0"/>
              <a:t> and </a:t>
            </a:r>
            <a:r>
              <a:rPr lang="en-US" b="1" dirty="0" smtClean="0"/>
              <a:t>Functions</a:t>
            </a:r>
            <a:r>
              <a:rPr lang="en-US" dirty="0" smtClean="0"/>
              <a:t> palettes?</a:t>
            </a:r>
          </a:p>
          <a:p>
            <a:endParaRPr lang="en-US" dirty="0"/>
          </a:p>
        </p:txBody>
      </p:sp>
      <p:sp>
        <p:nvSpPr>
          <p:cNvPr id="8" name="Text Placeholder 7"/>
          <p:cNvSpPr>
            <a:spLocks noGrp="1"/>
          </p:cNvSpPr>
          <p:nvPr>
            <p:ph type="body" idx="14"/>
          </p:nvPr>
        </p:nvSpPr>
        <p:spPr/>
        <p:txBody>
          <a:bodyPr/>
          <a:lstStyle/>
          <a:p>
            <a:r>
              <a:rPr lang="en-US" dirty="0" smtClean="0"/>
              <a:t>Locating Controls, Functions, and VIs</a:t>
            </a:r>
            <a:endParaRPr lang="en-US" dirty="0"/>
          </a:p>
        </p:txBody>
      </p:sp>
    </p:spTree>
    <p:extLst>
      <p:ext uri="{BB962C8B-B14F-4D97-AF65-F5344CB8AC3E}">
        <p14:creationId xmlns:p14="http://schemas.microsoft.com/office/powerpoint/2010/main" val="21099827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1-3</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4294967295"/>
          </p:nvPr>
        </p:nvSpPr>
        <p:spPr>
          <a:xfrm>
            <a:off x="8534400" y="4767263"/>
            <a:ext cx="457200" cy="274637"/>
          </a:xfrm>
        </p:spPr>
        <p:txBody>
          <a:bodyPr/>
          <a:lstStyle/>
          <a:p>
            <a:pPr algn="ctr"/>
            <a:fld id="{F7BDED22-11C7-456A-B829-4ED810F305A6}" type="slidenum">
              <a:rPr lang="en-US" smtClean="0"/>
              <a:pPr algn="ctr"/>
              <a:t>38</a:t>
            </a:fld>
            <a:endParaRPr lang="en-US" dirty="0"/>
          </a:p>
        </p:txBody>
      </p:sp>
      <p:sp>
        <p:nvSpPr>
          <p:cNvPr id="7" name="Text Placeholder 6"/>
          <p:cNvSpPr>
            <a:spLocks noGrp="1"/>
          </p:cNvSpPr>
          <p:nvPr>
            <p:ph type="body" idx="18"/>
          </p:nvPr>
        </p:nvSpPr>
        <p:spPr/>
        <p:txBody>
          <a:bodyPr/>
          <a:lstStyle/>
          <a:p>
            <a:r>
              <a:rPr lang="en-US" dirty="0" smtClean="0"/>
              <a:t>Lesson Review</a:t>
            </a:r>
            <a:endParaRPr lang="en-US" dirty="0"/>
          </a:p>
        </p:txBody>
      </p:sp>
      <p:pic>
        <p:nvPicPr>
          <p:cNvPr id="8" name="Picture 7" descr="participant guide blue.png"/>
          <p:cNvPicPr>
            <a:picLocks noChangeAspect="1"/>
          </p:cNvPicPr>
          <p:nvPr/>
        </p:nvPicPr>
        <p:blipFill>
          <a:blip r:embed="rId3"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2129971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What are the three parts of a VI?</a:t>
            </a:r>
          </a:p>
          <a:p>
            <a:endParaRPr lang="en-US" dirty="0"/>
          </a:p>
        </p:txBody>
      </p:sp>
      <p:sp>
        <p:nvSpPr>
          <p:cNvPr id="68611" name="Rectangle 13"/>
          <p:cNvSpPr>
            <a:spLocks noGrp="1" noChangeArrowheads="1"/>
          </p:cNvSpPr>
          <p:nvPr>
            <p:ph sz="quarter" idx="15"/>
          </p:nvPr>
        </p:nvSpPr>
        <p:spPr/>
        <p:txBody>
          <a:bodyPr/>
          <a:lstStyle/>
          <a:p>
            <a:r>
              <a:rPr lang="en-US" dirty="0" smtClean="0"/>
              <a:t>Front panel</a:t>
            </a:r>
          </a:p>
          <a:p>
            <a:r>
              <a:rPr lang="en-US" dirty="0" smtClean="0"/>
              <a:t>Block diagram</a:t>
            </a:r>
          </a:p>
          <a:p>
            <a:r>
              <a:rPr lang="en-US" dirty="0" smtClean="0"/>
              <a:t>Project</a:t>
            </a:r>
          </a:p>
          <a:p>
            <a:r>
              <a:rPr lang="en-US" dirty="0" smtClean="0"/>
              <a:t>Icon/Connector pane</a:t>
            </a:r>
          </a:p>
        </p:txBody>
      </p:sp>
      <p:sp>
        <p:nvSpPr>
          <p:cNvPr id="5" name="Text Placeholder 4"/>
          <p:cNvSpPr>
            <a:spLocks noGrp="1"/>
          </p:cNvSpPr>
          <p:nvPr>
            <p:ph type="body" sz="quarter" idx="13"/>
          </p:nvPr>
        </p:nvSpPr>
        <p:spPr/>
        <p:txBody>
          <a:bodyPr/>
          <a:lstStyle/>
          <a:p>
            <a:r>
              <a:rPr lang="en-US" dirty="0" smtClean="0"/>
              <a:t>Lesson Review</a:t>
            </a:r>
            <a:endParaRPr lang="en-US" dirty="0"/>
          </a:p>
        </p:txBody>
      </p:sp>
      <p:sp>
        <p:nvSpPr>
          <p:cNvPr id="7" name="Slide Number Placeholder 4"/>
          <p:cNvSpPr>
            <a:spLocks noGrp="1"/>
          </p:cNvSpPr>
          <p:nvPr>
            <p:ph type="sldNum" sz="quarter" idx="14"/>
          </p:nvPr>
        </p:nvSpPr>
        <p:spPr>
          <a:xfrm>
            <a:off x="8534400" y="4767263"/>
            <a:ext cx="457200" cy="274637"/>
          </a:xfrm>
        </p:spPr>
        <p:txBody>
          <a:bodyPr/>
          <a:lstStyle/>
          <a:p>
            <a:pPr algn="ctr"/>
            <a:fld id="{F7BDED22-11C7-456A-B829-4ED810F305A6}" type="slidenum">
              <a:rPr lang="en-US" smtClean="0"/>
              <a:pPr algn="ctr"/>
              <a:t>39</a:t>
            </a:fld>
            <a:endParaRPr lang="en-US" dirty="0"/>
          </a:p>
        </p:txBody>
      </p:sp>
    </p:spTree>
    <p:extLst>
      <p:ext uri="{BB962C8B-B14F-4D97-AF65-F5344CB8AC3E}">
        <p14:creationId xmlns:p14="http://schemas.microsoft.com/office/powerpoint/2010/main" val="23634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Getting the Most </a:t>
            </a:r>
            <a:r>
              <a:rPr lang="en-US" smtClean="0"/>
              <a:t>Out of This </a:t>
            </a:r>
            <a:r>
              <a:rPr lang="en-US" dirty="0" smtClean="0"/>
              <a:t>Course</a:t>
            </a:r>
            <a:endParaRPr lang="en-US" dirty="0"/>
          </a:p>
        </p:txBody>
      </p:sp>
      <p:sp>
        <p:nvSpPr>
          <p:cNvPr id="168963" name="Rectangle 3"/>
          <p:cNvSpPr>
            <a:spLocks noGrp="1" noChangeArrowheads="1"/>
          </p:cNvSpPr>
          <p:nvPr>
            <p:ph sz="quarter" idx="15"/>
          </p:nvPr>
        </p:nvSpPr>
        <p:spPr/>
        <p:txBody>
          <a:bodyPr/>
          <a:lstStyle/>
          <a:p>
            <a:r>
              <a:rPr lang="en-US" smtClean="0"/>
              <a:t>Ask questions!</a:t>
            </a:r>
          </a:p>
          <a:p>
            <a:r>
              <a:rPr lang="en-US" smtClean="0"/>
              <a:t>Experiment with hands-on exercises to understand the methods used</a:t>
            </a:r>
          </a:p>
          <a:p>
            <a:r>
              <a:rPr lang="en-US" smtClean="0"/>
              <a:t>Explore solutions</a:t>
            </a:r>
          </a:p>
          <a:p>
            <a:r>
              <a:rPr lang="en-US" smtClean="0"/>
              <a:t>Implementations explore a possible solution—you may find a better one</a:t>
            </a:r>
            <a:endParaRPr lang="en-US" dirty="0"/>
          </a:p>
        </p:txBody>
      </p:sp>
      <p:sp>
        <p:nvSpPr>
          <p:cNvPr id="10" name="Text Placeholder 9"/>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4</a:t>
            </a:fld>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What are the three parts of a VI?</a:t>
            </a:r>
          </a:p>
          <a:p>
            <a:endParaRPr lang="en-US" dirty="0"/>
          </a:p>
        </p:txBody>
      </p:sp>
      <p:sp>
        <p:nvSpPr>
          <p:cNvPr id="68611" name="Rectangle 13"/>
          <p:cNvSpPr>
            <a:spLocks noGrp="1" noChangeArrowheads="1"/>
          </p:cNvSpPr>
          <p:nvPr>
            <p:ph sz="quarter" idx="15"/>
          </p:nvPr>
        </p:nvSpPr>
        <p:spPr/>
        <p:txBody>
          <a:bodyPr/>
          <a:lstStyle/>
          <a:p>
            <a:r>
              <a:rPr lang="en-US" b="1" dirty="0" smtClean="0"/>
              <a:t>Front panel</a:t>
            </a:r>
          </a:p>
          <a:p>
            <a:r>
              <a:rPr lang="en-US" b="1" dirty="0" smtClean="0"/>
              <a:t>Block diagram</a:t>
            </a:r>
          </a:p>
          <a:p>
            <a:r>
              <a:rPr lang="en-US" dirty="0" smtClean="0"/>
              <a:t>Project</a:t>
            </a:r>
          </a:p>
          <a:p>
            <a:r>
              <a:rPr lang="en-US" b="1" dirty="0" smtClean="0"/>
              <a:t>Icon/Connector pane</a:t>
            </a:r>
          </a:p>
        </p:txBody>
      </p:sp>
      <p:sp>
        <p:nvSpPr>
          <p:cNvPr id="5" name="Text Placeholder 4"/>
          <p:cNvSpPr>
            <a:spLocks noGrp="1"/>
          </p:cNvSpPr>
          <p:nvPr>
            <p:ph type="body" sz="quarter" idx="13"/>
          </p:nvPr>
        </p:nvSpPr>
        <p:spPr/>
        <p:txBody>
          <a:bodyPr/>
          <a:lstStyle/>
          <a:p>
            <a:r>
              <a:rPr lang="en-US" dirty="0" smtClean="0"/>
              <a:t>Lesson Review</a:t>
            </a:r>
          </a:p>
          <a:p>
            <a:endParaRPr lang="en-US" dirty="0"/>
          </a:p>
        </p:txBody>
      </p:sp>
      <p:sp>
        <p:nvSpPr>
          <p:cNvPr id="6" name="Slide Number Placeholder 4"/>
          <p:cNvSpPr>
            <a:spLocks noGrp="1"/>
          </p:cNvSpPr>
          <p:nvPr>
            <p:ph type="sldNum" sz="quarter" idx="14"/>
          </p:nvPr>
        </p:nvSpPr>
        <p:spPr>
          <a:xfrm>
            <a:off x="8534400" y="4767263"/>
            <a:ext cx="457200" cy="274637"/>
          </a:xfrm>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3992906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Lesson 2 Creating Your First Application</a:t>
            </a:r>
            <a:endParaRPr lang="en-US" dirty="0"/>
          </a:p>
        </p:txBody>
      </p:sp>
      <p:sp>
        <p:nvSpPr>
          <p:cNvPr id="11" name="Content Placeholder 10"/>
          <p:cNvSpPr>
            <a:spLocks noGrp="1"/>
          </p:cNvSpPr>
          <p:nvPr>
            <p:ph type="body" idx="14"/>
          </p:nvPr>
        </p:nvSpPr>
        <p:spPr/>
        <p:txBody>
          <a:bodyPr>
            <a:normAutofit/>
          </a:bodyPr>
          <a:lstStyle/>
          <a:p>
            <a:r>
              <a:rPr lang="en-US" sz="2000" dirty="0" smtClean="0"/>
              <a:t>Use Express VIs to produce a project and simple VI that acquires and analyzes data and then displays the results.</a:t>
            </a:r>
            <a:endParaRPr lang="en-US" sz="2000" dirty="0"/>
          </a:p>
        </p:txBody>
      </p:sp>
      <p:sp>
        <p:nvSpPr>
          <p:cNvPr id="10" name="Text Placeholder 9"/>
          <p:cNvSpPr>
            <a:spLocks noGrp="1"/>
          </p:cNvSpPr>
          <p:nvPr>
            <p:ph type="body" sz="quarter" idx="19"/>
          </p:nvPr>
        </p:nvSpPr>
        <p:spPr/>
        <p:txBody>
          <a:bodyPr/>
          <a:lstStyle/>
          <a:p>
            <a:r>
              <a:rPr lang="en-US" dirty="0" smtClean="0"/>
              <a:t>Dataflow</a:t>
            </a:r>
          </a:p>
          <a:p>
            <a:r>
              <a:rPr lang="en-US" dirty="0" smtClean="0"/>
              <a:t>LabVIEW Data Types</a:t>
            </a:r>
          </a:p>
          <a:p>
            <a:r>
              <a:rPr lang="en-US" dirty="0" smtClean="0"/>
              <a:t>Tools for Programming, Cleaning and Organizing Your VI</a:t>
            </a:r>
          </a:p>
          <a:p>
            <a:r>
              <a:rPr lang="en-US" dirty="0" smtClean="0"/>
              <a:t>Building a Basic VI</a:t>
            </a:r>
          </a:p>
          <a:p>
            <a:pPr>
              <a:buNone/>
            </a:pPr>
            <a:endParaRPr lang="en-US" dirty="0"/>
          </a:p>
        </p:txBody>
      </p:sp>
      <p:sp>
        <p:nvSpPr>
          <p:cNvPr id="5" name="Slide Number Placeholder 4"/>
          <p:cNvSpPr>
            <a:spLocks noGrp="1"/>
          </p:cNvSpPr>
          <p:nvPr>
            <p:ph type="sldNum" sz="quarter" idx="15"/>
          </p:nvPr>
        </p:nvSpPr>
        <p:spPr/>
        <p:txBody>
          <a:bodyPr/>
          <a:lstStyle/>
          <a:p>
            <a:fld id="{F7BDED22-11C7-456A-B829-4ED810F305A6}" type="slidenum">
              <a:rPr lang="en-US" smtClean="0"/>
              <a:pPr/>
              <a:t>41</a:t>
            </a:fld>
            <a:endParaRPr lang="en-US" dirty="0"/>
          </a:p>
        </p:txBody>
      </p:sp>
    </p:spTree>
    <p:extLst>
      <p:ext uri="{BB962C8B-B14F-4D97-AF65-F5344CB8AC3E}">
        <p14:creationId xmlns:p14="http://schemas.microsoft.com/office/powerpoint/2010/main" val="1275197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2"/>
          </p:nvPr>
        </p:nvSpPr>
        <p:spPr/>
        <p:txBody>
          <a:bodyPr/>
          <a:lstStyle/>
          <a:p>
            <a:r>
              <a:rPr lang="en-US" dirty="0" smtClean="0"/>
              <a:t>Recognize characteristics of dataflow on the block diagram.</a:t>
            </a:r>
          </a:p>
          <a:p>
            <a:endParaRPr lang="en-US" dirty="0"/>
          </a:p>
        </p:txBody>
      </p:sp>
      <p:sp>
        <p:nvSpPr>
          <p:cNvPr id="10" name="Text Placeholder 9"/>
          <p:cNvSpPr>
            <a:spLocks noGrp="1"/>
          </p:cNvSpPr>
          <p:nvPr>
            <p:ph type="body" sz="quarter" idx="15"/>
          </p:nvPr>
        </p:nvSpPr>
        <p:spPr/>
        <p:txBody>
          <a:bodyPr/>
          <a:lstStyle/>
          <a:p>
            <a:endParaRPr lang="en-US" dirty="0"/>
          </a:p>
        </p:txBody>
      </p:sp>
      <p:sp>
        <p:nvSpPr>
          <p:cNvPr id="11" name="Text Placeholder 10"/>
          <p:cNvSpPr>
            <a:spLocks noGrp="1"/>
          </p:cNvSpPr>
          <p:nvPr>
            <p:ph type="body" sz="quarter" idx="16"/>
          </p:nvPr>
        </p:nvSpPr>
        <p:spPr/>
        <p:txBody>
          <a:bodyPr/>
          <a:lstStyle/>
          <a:p>
            <a:endParaRPr lang="en-US" dirty="0"/>
          </a:p>
        </p:txBody>
      </p:sp>
      <p:sp>
        <p:nvSpPr>
          <p:cNvPr id="12" name="Title 3"/>
          <p:cNvSpPr>
            <a:spLocks noGrp="1"/>
          </p:cNvSpPr>
          <p:nvPr>
            <p:ph type="body" idx="10"/>
          </p:nvPr>
        </p:nvSpPr>
        <p:spPr/>
        <p:txBody>
          <a:bodyPr/>
          <a:lstStyle/>
          <a:p>
            <a:r>
              <a:rPr lang="en-US" dirty="0" smtClean="0"/>
              <a:t>A. Dataflow</a:t>
            </a: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2412838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5"/>
          </p:nvPr>
        </p:nvSpPr>
        <p:spPr/>
        <p:txBody>
          <a:bodyPr/>
          <a:lstStyle/>
          <a:p>
            <a:endParaRPr lang="en-US" dirty="0"/>
          </a:p>
        </p:txBody>
      </p:sp>
      <p:sp>
        <p:nvSpPr>
          <p:cNvPr id="12" name="Text Placeholder 11"/>
          <p:cNvSpPr>
            <a:spLocks noGrp="1"/>
          </p:cNvSpPr>
          <p:nvPr>
            <p:ph type="body" sz="quarter" idx="13"/>
          </p:nvPr>
        </p:nvSpPr>
        <p:spPr/>
        <p:txBody>
          <a:bodyPr/>
          <a:lstStyle/>
          <a:p>
            <a:r>
              <a:rPr lang="en-US" dirty="0" smtClean="0"/>
              <a:t>A. Dataflow</a:t>
            </a:r>
            <a:endParaRPr lang="en-US" dirty="0"/>
          </a:p>
        </p:txBody>
      </p:sp>
      <p:pic>
        <p:nvPicPr>
          <p:cNvPr id="55301" name="Picture 5" descr="dataflow.bmp"/>
          <p:cNvPicPr>
            <a:picLocks noChangeAspect="1" noChangeArrowheads="1"/>
          </p:cNvPicPr>
          <p:nvPr/>
        </p:nvPicPr>
        <p:blipFill>
          <a:blip r:embed="rId3" cstate="print"/>
          <a:stretch>
            <a:fillRect/>
          </a:stretch>
        </p:blipFill>
        <p:spPr bwMode="auto">
          <a:xfrm>
            <a:off x="2247900" y="1881653"/>
            <a:ext cx="4648200" cy="1625557"/>
          </a:xfrm>
          <a:prstGeom prst="rect">
            <a:avLst/>
          </a:prstGeom>
          <a:noFill/>
          <a:ln w="9525" algn="ctr">
            <a:noFill/>
            <a:miter lim="800000"/>
            <a:headEnd type="none" w="sm" len="sm"/>
            <a:tailEnd type="none" w="sm" len="sm"/>
          </a:ln>
        </p:spPr>
      </p:pic>
      <p:sp>
        <p:nvSpPr>
          <p:cNvPr id="5" name="Rectangle 7"/>
          <p:cNvSpPr txBox="1">
            <a:spLocks noChangeArrowheads="1"/>
          </p:cNvSpPr>
          <p:nvPr/>
        </p:nvSpPr>
        <p:spPr>
          <a:xfrm>
            <a:off x="3886200" y="3486150"/>
            <a:ext cx="4724400" cy="838044"/>
          </a:xfrm>
          <a:prstGeom prst="rect">
            <a:avLst/>
          </a:prstGeom>
        </p:spPr>
        <p:txBody>
          <a:bodyPr vert="horz" lIns="91435" tIns="45717" rIns="91435" bIns="45717" rtlCol="0">
            <a:normAutofit fontScale="85000" lnSpcReduction="20000"/>
          </a:bodyPr>
          <a:lstStyle/>
          <a:p>
            <a:pPr marR="0" lvl="0" algn="l" defTabSz="457174" rtl="0" eaLnBrk="1" fontAlgn="auto" latinLnBrk="0" hangingPunct="1">
              <a:lnSpc>
                <a:spcPct val="100000"/>
              </a:lnSpc>
              <a:spcBef>
                <a:spcPts val="573"/>
              </a:spcBef>
              <a:spcAft>
                <a:spcPts val="0"/>
              </a:spcAft>
              <a:buClr>
                <a:schemeClr val="bg1">
                  <a:lumMod val="50000"/>
                </a:schemeClr>
              </a:buClr>
              <a:buSzPct val="70000"/>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a:rPr>
              <a:t>Node supplies data to the output terminals only when it is finished executing.</a:t>
            </a:r>
          </a:p>
          <a:p>
            <a:pPr marL="173038" marR="0" lvl="0" indent="-173038" algn="l" defTabSz="457174" rtl="0" eaLnBrk="1" fontAlgn="auto" latinLnBrk="0" hangingPunct="1">
              <a:lnSpc>
                <a:spcPct val="100000"/>
              </a:lnSpc>
              <a:spcBef>
                <a:spcPts val="573"/>
              </a:spcBef>
              <a:spcAft>
                <a:spcPts val="0"/>
              </a:spcAft>
              <a:buClr>
                <a:schemeClr val="bg1">
                  <a:lumMod val="50000"/>
                </a:schemeClr>
              </a:buClr>
              <a:buSzPct val="70000"/>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Arial"/>
            </a:endParaRPr>
          </a:p>
        </p:txBody>
      </p:sp>
      <p:cxnSp>
        <p:nvCxnSpPr>
          <p:cNvPr id="7" name="Straight Arrow Connector 6"/>
          <p:cNvCxnSpPr/>
          <p:nvPr/>
        </p:nvCxnSpPr>
        <p:spPr>
          <a:xfrm>
            <a:off x="3657600" y="1428750"/>
            <a:ext cx="15240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57600" y="1428750"/>
            <a:ext cx="15240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0"/>
          </p:cNvCxnSpPr>
          <p:nvPr/>
        </p:nvCxnSpPr>
        <p:spPr>
          <a:xfrm flipH="1" flipV="1">
            <a:off x="5638800" y="2724150"/>
            <a:ext cx="6096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7"/>
          <p:cNvSpPr txBox="1">
            <a:spLocks noChangeArrowheads="1"/>
          </p:cNvSpPr>
          <p:nvPr/>
        </p:nvSpPr>
        <p:spPr>
          <a:xfrm>
            <a:off x="838200" y="1047750"/>
            <a:ext cx="4724400" cy="838044"/>
          </a:xfrm>
          <a:prstGeom prst="rect">
            <a:avLst/>
          </a:prstGeom>
        </p:spPr>
        <p:txBody>
          <a:bodyPr vert="horz" lIns="91435" tIns="45717" rIns="91435" bIns="45717" rtlCol="0">
            <a:normAutofit/>
          </a:bodyPr>
          <a:lstStyle/>
          <a:p>
            <a:r>
              <a:rPr lang="en-US" sz="2000" dirty="0" smtClean="0"/>
              <a:t>Node executes only when all input data are available.</a:t>
            </a:r>
          </a:p>
        </p:txBody>
      </p:sp>
      <p:sp>
        <p:nvSpPr>
          <p:cNvPr id="15" name="Rectangle 6"/>
          <p:cNvSpPr>
            <a:spLocks noGrp="1" noChangeArrowheads="1"/>
          </p:cNvSpPr>
          <p:nvPr>
            <p:ph type="body" sz="quarter" idx="10"/>
          </p:nvPr>
        </p:nvSpPr>
        <p:spPr/>
        <p:txBody>
          <a:bodyPr/>
          <a:lstStyle/>
          <a:p>
            <a:r>
              <a:rPr lang="en-US" dirty="0" smtClean="0"/>
              <a:t>Key Points of Dataflow</a:t>
            </a:r>
          </a:p>
        </p:txBody>
      </p:sp>
      <p:sp>
        <p:nvSpPr>
          <p:cNvPr id="16" name="Slide Number Placeholder 15"/>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2152597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4"/>
          </p:nvPr>
        </p:nvSpPr>
        <p:spPr/>
        <p:txBody>
          <a:bodyPr>
            <a:normAutofit/>
          </a:bodyPr>
          <a:lstStyle/>
          <a:p>
            <a:r>
              <a:rPr lang="en-US" dirty="0" smtClean="0"/>
              <a:t>Activity 2-1</a:t>
            </a:r>
          </a:p>
        </p:txBody>
      </p:sp>
      <p:sp>
        <p:nvSpPr>
          <p:cNvPr id="4" name="Text Placeholder 3"/>
          <p:cNvSpPr>
            <a:spLocks noGrp="1"/>
          </p:cNvSpPr>
          <p:nvPr>
            <p:ph type="body" sz="quarter" idx="15"/>
          </p:nvPr>
        </p:nvSpPr>
        <p:spPr/>
        <p:txBody>
          <a:bodyPr/>
          <a:lstStyle/>
          <a:p>
            <a:r>
              <a:rPr lang="en-US" dirty="0" smtClean="0"/>
              <a:t>Identify dataflow execution order in the following block diagrams.</a:t>
            </a:r>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44</a:t>
            </a:fld>
            <a:endParaRPr lang="en-US" dirty="0"/>
          </a:p>
        </p:txBody>
      </p:sp>
      <p:sp>
        <p:nvSpPr>
          <p:cNvPr id="5" name="Text Placeholder 4"/>
          <p:cNvSpPr>
            <a:spLocks noGrp="1"/>
          </p:cNvSpPr>
          <p:nvPr>
            <p:ph type="body" idx="18"/>
          </p:nvPr>
        </p:nvSpPr>
        <p:spPr/>
        <p:txBody>
          <a:bodyPr/>
          <a:lstStyle/>
          <a:p>
            <a:r>
              <a:rPr lang="en-US" dirty="0" smtClean="0"/>
              <a:t>Exploring Dataflow</a:t>
            </a:r>
            <a:endParaRPr lang="en-US" dirty="0"/>
          </a:p>
        </p:txBody>
      </p:sp>
    </p:spTree>
    <p:extLst>
      <p:ext uri="{BB962C8B-B14F-4D97-AF65-F5344CB8AC3E}">
        <p14:creationId xmlns:p14="http://schemas.microsoft.com/office/powerpoint/2010/main" val="22379668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lang="en-US" dirty="0" smtClean="0"/>
              <a:t>A. Dataflow</a:t>
            </a:r>
          </a:p>
          <a:p>
            <a:endParaRPr lang="en-US" dirty="0"/>
          </a:p>
        </p:txBody>
      </p:sp>
      <p:pic>
        <p:nvPicPr>
          <p:cNvPr id="7" name="Embedded Image" descr="loc_bd_Dataflow Demo BD.png"/>
          <p:cNvPicPr>
            <a:picLocks noChangeAspect="1"/>
          </p:cNvPicPr>
          <p:nvPr/>
        </p:nvPicPr>
        <p:blipFill>
          <a:blip r:embed="rId3" cstate="print"/>
          <a:stretch>
            <a:fillRect/>
          </a:stretch>
        </p:blipFill>
        <p:spPr>
          <a:xfrm>
            <a:off x="96865" y="1200150"/>
            <a:ext cx="8950271" cy="2743200"/>
          </a:xfrm>
          <a:prstGeom prst="rect">
            <a:avLst/>
          </a:prstGeom>
        </p:spPr>
      </p:pic>
      <p:sp>
        <p:nvSpPr>
          <p:cNvPr id="12" name="Rectangle 2"/>
          <p:cNvSpPr>
            <a:spLocks noGrp="1" noChangeArrowheads="1"/>
          </p:cNvSpPr>
          <p:nvPr>
            <p:ph type="body" sz="quarter" idx="10"/>
          </p:nvPr>
        </p:nvSpPr>
        <p:spPr/>
        <p:txBody>
          <a:bodyPr>
            <a:normAutofit/>
          </a:bodyPr>
          <a:lstStyle/>
          <a:p>
            <a:r>
              <a:rPr lang="en-US" dirty="0" smtClean="0"/>
              <a:t>Dataflow: Example A</a:t>
            </a:r>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45</a:t>
            </a:fld>
            <a:endParaRPr lang="en-US" dirty="0"/>
          </a:p>
        </p:txBody>
      </p:sp>
    </p:spTree>
    <p:extLst>
      <p:ext uri="{BB962C8B-B14F-4D97-AF65-F5344CB8AC3E}">
        <p14:creationId xmlns:p14="http://schemas.microsoft.com/office/powerpoint/2010/main" val="307086725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mbedded Image" descr="loc_bd_Simple AAP-Dataflow1.png"/>
          <p:cNvPicPr>
            <a:picLocks noChangeAspect="1"/>
          </p:cNvPicPr>
          <p:nvPr/>
        </p:nvPicPr>
        <p:blipFill>
          <a:blip r:embed="rId3" cstate="print"/>
          <a:stretch>
            <a:fillRect/>
          </a:stretch>
        </p:blipFill>
        <p:spPr>
          <a:xfrm>
            <a:off x="1752600" y="1238250"/>
            <a:ext cx="5164813" cy="3716536"/>
          </a:xfrm>
          <a:prstGeom prst="rect">
            <a:avLst/>
          </a:prstGeom>
        </p:spPr>
      </p:pic>
      <p:sp>
        <p:nvSpPr>
          <p:cNvPr id="10" name="Text Placeholder 9"/>
          <p:cNvSpPr>
            <a:spLocks noGrp="1"/>
          </p:cNvSpPr>
          <p:nvPr>
            <p:ph type="body" sz="quarter" idx="13"/>
          </p:nvPr>
        </p:nvSpPr>
        <p:spPr/>
        <p:txBody>
          <a:bodyPr/>
          <a:lstStyle/>
          <a:p>
            <a:r>
              <a:rPr lang="en-US" dirty="0" smtClean="0"/>
              <a:t>A. Dataflow</a:t>
            </a:r>
          </a:p>
          <a:p>
            <a:endParaRPr lang="en-US" dirty="0"/>
          </a:p>
        </p:txBody>
      </p:sp>
      <p:cxnSp>
        <p:nvCxnSpPr>
          <p:cNvPr id="11" name="Straight Arrow Connector 10"/>
          <p:cNvCxnSpPr/>
          <p:nvPr/>
        </p:nvCxnSpPr>
        <p:spPr>
          <a:xfrm>
            <a:off x="2438400" y="4438651"/>
            <a:ext cx="3276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438400" y="2990851"/>
            <a:ext cx="16002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7400" y="4286251"/>
            <a:ext cx="457200" cy="369332"/>
          </a:xfrm>
          <a:prstGeom prst="rect">
            <a:avLst/>
          </a:prstGeom>
          <a:noFill/>
        </p:spPr>
        <p:txBody>
          <a:bodyPr wrap="square" rtlCol="0">
            <a:spAutoFit/>
          </a:bodyPr>
          <a:lstStyle/>
          <a:p>
            <a:r>
              <a:rPr lang="en-US" b="1" dirty="0" smtClean="0"/>
              <a:t>?</a:t>
            </a:r>
            <a:endParaRPr lang="en-US" b="1" dirty="0"/>
          </a:p>
        </p:txBody>
      </p:sp>
      <p:sp>
        <p:nvSpPr>
          <p:cNvPr id="12" name="Rectangle 2"/>
          <p:cNvSpPr>
            <a:spLocks noGrp="1" noChangeArrowheads="1"/>
          </p:cNvSpPr>
          <p:nvPr>
            <p:ph type="body" sz="quarter" idx="10"/>
          </p:nvPr>
        </p:nvSpPr>
        <p:spPr/>
        <p:txBody>
          <a:bodyPr>
            <a:normAutofit/>
          </a:bodyPr>
          <a:lstStyle/>
          <a:p>
            <a:r>
              <a:rPr lang="en-US" dirty="0" smtClean="0"/>
              <a:t>Dataflow: Example B</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440524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mbedded Image" descr="loc_bd_Simple AAP-Dataflow2.png"/>
          <p:cNvPicPr>
            <a:picLocks noChangeAspect="1"/>
          </p:cNvPicPr>
          <p:nvPr/>
        </p:nvPicPr>
        <p:blipFill>
          <a:blip r:embed="rId3" cstate="print"/>
          <a:stretch>
            <a:fillRect/>
          </a:stretch>
        </p:blipFill>
        <p:spPr>
          <a:xfrm>
            <a:off x="1752599" y="1126997"/>
            <a:ext cx="5173334" cy="3904001"/>
          </a:xfrm>
          <a:prstGeom prst="rect">
            <a:avLst/>
          </a:prstGeom>
        </p:spPr>
      </p:pic>
      <p:sp>
        <p:nvSpPr>
          <p:cNvPr id="9" name="Text Placeholder 8"/>
          <p:cNvSpPr>
            <a:spLocks noGrp="1"/>
          </p:cNvSpPr>
          <p:nvPr>
            <p:ph type="body" sz="quarter" idx="13"/>
          </p:nvPr>
        </p:nvSpPr>
        <p:spPr/>
        <p:txBody>
          <a:bodyPr/>
          <a:lstStyle/>
          <a:p>
            <a:r>
              <a:rPr lang="en-US" dirty="0" smtClean="0"/>
              <a:t>A. Dataflow</a:t>
            </a:r>
          </a:p>
          <a:p>
            <a:endParaRPr lang="en-US" dirty="0"/>
          </a:p>
        </p:txBody>
      </p:sp>
      <p:cxnSp>
        <p:nvCxnSpPr>
          <p:cNvPr id="22" name="Straight Arrow Connector 21"/>
          <p:cNvCxnSpPr/>
          <p:nvPr/>
        </p:nvCxnSpPr>
        <p:spPr>
          <a:xfrm>
            <a:off x="2438400" y="4327399"/>
            <a:ext cx="3276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879599"/>
            <a:ext cx="16002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4174999"/>
            <a:ext cx="457200" cy="369332"/>
          </a:xfrm>
          <a:prstGeom prst="rect">
            <a:avLst/>
          </a:prstGeom>
          <a:noFill/>
        </p:spPr>
        <p:txBody>
          <a:bodyPr wrap="square" rtlCol="0">
            <a:spAutoFit/>
          </a:bodyPr>
          <a:lstStyle/>
          <a:p>
            <a:r>
              <a:rPr lang="en-US" b="1" dirty="0" smtClean="0"/>
              <a:t>?</a:t>
            </a:r>
            <a:endParaRPr lang="en-US" b="1" dirty="0"/>
          </a:p>
        </p:txBody>
      </p:sp>
      <p:sp>
        <p:nvSpPr>
          <p:cNvPr id="11" name="Rectangle 2"/>
          <p:cNvSpPr>
            <a:spLocks noGrp="1" noChangeArrowheads="1"/>
          </p:cNvSpPr>
          <p:nvPr>
            <p:ph type="body" sz="quarter" idx="10"/>
          </p:nvPr>
        </p:nvSpPr>
        <p:spPr/>
        <p:txBody>
          <a:bodyPr>
            <a:normAutofit/>
          </a:bodyPr>
          <a:lstStyle/>
          <a:p>
            <a:r>
              <a:rPr lang="en-US" dirty="0" smtClean="0"/>
              <a:t>Dataflow: Example C</a:t>
            </a:r>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28275311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mbedded Image" descr="loc_bd_DataFlow-Express Filter.png"/>
          <p:cNvPicPr>
            <a:picLocks noChangeAspect="1"/>
          </p:cNvPicPr>
          <p:nvPr/>
        </p:nvPicPr>
        <p:blipFill>
          <a:blip r:embed="rId3" cstate="print"/>
          <a:stretch>
            <a:fillRect/>
          </a:stretch>
        </p:blipFill>
        <p:spPr>
          <a:xfrm>
            <a:off x="457200" y="1066801"/>
            <a:ext cx="8182128" cy="3943349"/>
          </a:xfrm>
          <a:prstGeom prst="rect">
            <a:avLst/>
          </a:prstGeom>
        </p:spPr>
      </p:pic>
      <p:sp>
        <p:nvSpPr>
          <p:cNvPr id="9" name="Text Placeholder 8"/>
          <p:cNvSpPr>
            <a:spLocks noGrp="1"/>
          </p:cNvSpPr>
          <p:nvPr>
            <p:ph type="body" sz="quarter" idx="13"/>
          </p:nvPr>
        </p:nvSpPr>
        <p:spPr/>
        <p:txBody>
          <a:bodyPr/>
          <a:lstStyle/>
          <a:p>
            <a:r>
              <a:rPr lang="en-US" dirty="0" smtClean="0"/>
              <a:t>A. Dataflow</a:t>
            </a:r>
          </a:p>
          <a:p>
            <a:endParaRPr lang="en-US" dirty="0"/>
          </a:p>
        </p:txBody>
      </p:sp>
      <p:sp>
        <p:nvSpPr>
          <p:cNvPr id="2" name="TextBox 1"/>
          <p:cNvSpPr txBox="1"/>
          <p:nvPr/>
        </p:nvSpPr>
        <p:spPr>
          <a:xfrm>
            <a:off x="990600" y="4191001"/>
            <a:ext cx="381000" cy="369332"/>
          </a:xfrm>
          <a:prstGeom prst="rect">
            <a:avLst/>
          </a:prstGeom>
          <a:noFill/>
        </p:spPr>
        <p:txBody>
          <a:bodyPr wrap="square" rtlCol="0">
            <a:spAutoFit/>
          </a:bodyPr>
          <a:lstStyle/>
          <a:p>
            <a:pPr algn="r"/>
            <a:r>
              <a:rPr lang="en-US" b="1" dirty="0" smtClean="0">
                <a:solidFill>
                  <a:schemeClr val="tx1"/>
                </a:solidFill>
                <a:latin typeface="+mn-lt"/>
              </a:rPr>
              <a:t>? </a:t>
            </a:r>
            <a:endParaRPr lang="en-US" b="1" dirty="0">
              <a:solidFill>
                <a:schemeClr val="tx1"/>
              </a:solidFill>
              <a:latin typeface="+mn-lt"/>
            </a:endParaRPr>
          </a:p>
        </p:txBody>
      </p:sp>
      <p:cxnSp>
        <p:nvCxnSpPr>
          <p:cNvPr id="5" name="Straight Arrow Connector 4"/>
          <p:cNvCxnSpPr>
            <a:stCxn id="2" idx="3"/>
          </p:cNvCxnSpPr>
          <p:nvPr/>
        </p:nvCxnSpPr>
        <p:spPr>
          <a:xfrm flipV="1">
            <a:off x="1371600" y="2819403"/>
            <a:ext cx="2209800" cy="15562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 idx="3"/>
          </p:cNvCxnSpPr>
          <p:nvPr/>
        </p:nvCxnSpPr>
        <p:spPr>
          <a:xfrm flipV="1">
            <a:off x="1371600" y="4343401"/>
            <a:ext cx="3962400" cy="322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2"/>
          <p:cNvSpPr>
            <a:spLocks noGrp="1" noChangeArrowheads="1"/>
          </p:cNvSpPr>
          <p:nvPr>
            <p:ph type="body" sz="quarter" idx="10"/>
          </p:nvPr>
        </p:nvSpPr>
        <p:spPr/>
        <p:txBody>
          <a:bodyPr>
            <a:normAutofit/>
          </a:bodyPr>
          <a:lstStyle/>
          <a:p>
            <a:r>
              <a:rPr lang="en-US" dirty="0" smtClean="0"/>
              <a:t>Dataflow: Example D</a:t>
            </a:r>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48</a:t>
            </a:fld>
            <a:endParaRPr lang="en-US" dirty="0"/>
          </a:p>
        </p:txBody>
      </p:sp>
    </p:spTree>
    <p:extLst>
      <p:ext uri="{BB962C8B-B14F-4D97-AF65-F5344CB8AC3E}">
        <p14:creationId xmlns:p14="http://schemas.microsoft.com/office/powerpoint/2010/main" val="3067287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0"/>
          </p:nvPr>
        </p:nvSpPr>
        <p:spPr/>
        <p:txBody>
          <a:bodyPr/>
          <a:lstStyle/>
          <a:p>
            <a:pPr lvl="0"/>
            <a:r>
              <a:rPr lang="en-US" dirty="0" smtClean="0"/>
              <a:t>B. LabVIEW Data Types</a:t>
            </a:r>
            <a:endParaRPr lang="en-US" dirty="0"/>
          </a:p>
        </p:txBody>
      </p:sp>
      <p:sp>
        <p:nvSpPr>
          <p:cNvPr id="9" name="Content Placeholder 8"/>
          <p:cNvSpPr>
            <a:spLocks noGrp="1"/>
          </p:cNvSpPr>
          <p:nvPr>
            <p:ph type="body" idx="12"/>
          </p:nvPr>
        </p:nvSpPr>
        <p:spPr/>
        <p:txBody>
          <a:bodyPr/>
          <a:lstStyle/>
          <a:p>
            <a:r>
              <a:rPr lang="en-US" dirty="0" smtClean="0"/>
              <a:t>Recognize the different data types and how they relate to front panel objects.</a:t>
            </a:r>
            <a:endParaRPr lang="en-US" dirty="0"/>
          </a:p>
        </p:txBody>
      </p:sp>
      <p:sp>
        <p:nvSpPr>
          <p:cNvPr id="14" name="Text Placeholder 13"/>
          <p:cNvSpPr>
            <a:spLocks noGrp="1"/>
          </p:cNvSpPr>
          <p:nvPr>
            <p:ph type="body" sz="quarter" idx="15"/>
          </p:nvPr>
        </p:nvSpPr>
        <p:spPr/>
        <p:txBody>
          <a:bodyPr>
            <a:normAutofit/>
          </a:bodyPr>
          <a:lstStyle/>
          <a:p>
            <a:r>
              <a:rPr lang="en-US" dirty="0" smtClean="0"/>
              <a:t>Accessing Object Properties</a:t>
            </a:r>
          </a:p>
          <a:p>
            <a:r>
              <a:rPr lang="en-US" dirty="0" smtClean="0"/>
              <a:t>Boolean Data</a:t>
            </a:r>
          </a:p>
          <a:p>
            <a:r>
              <a:rPr lang="en-US" dirty="0" smtClean="0"/>
              <a:t>Numeric Data Representations</a:t>
            </a:r>
          </a:p>
          <a:p>
            <a:endParaRPr lang="en-US" dirty="0"/>
          </a:p>
        </p:txBody>
      </p:sp>
      <p:sp>
        <p:nvSpPr>
          <p:cNvPr id="15" name="Text Placeholder 14"/>
          <p:cNvSpPr>
            <a:spLocks noGrp="1"/>
          </p:cNvSpPr>
          <p:nvPr>
            <p:ph type="body" sz="quarter" idx="16"/>
          </p:nvPr>
        </p:nvSpPr>
        <p:spPr/>
        <p:txBody>
          <a:bodyPr>
            <a:normAutofit/>
          </a:bodyPr>
          <a:lstStyle/>
          <a:p>
            <a:r>
              <a:rPr lang="en-US" dirty="0" smtClean="0"/>
              <a:t>Strings</a:t>
            </a:r>
          </a:p>
          <a:p>
            <a:r>
              <a:rPr lang="en-US" dirty="0" smtClean="0"/>
              <a:t>Enums</a:t>
            </a:r>
          </a:p>
          <a:p>
            <a:r>
              <a:rPr lang="en-US" dirty="0" smtClean="0"/>
              <a:t>Other Data Types</a:t>
            </a:r>
            <a:endParaRPr lang="en-US" dirty="0"/>
          </a:p>
        </p:txBody>
      </p:sp>
      <p:sp>
        <p:nvSpPr>
          <p:cNvPr id="6" name="Slide Number Placeholder 5"/>
          <p:cNvSpPr>
            <a:spLocks noGrp="1"/>
          </p:cNvSpPr>
          <p:nvPr>
            <p:ph type="sldNum" sz="quarter" idx="17"/>
          </p:nvPr>
        </p:nvSpPr>
        <p:spPr/>
        <p:txBody>
          <a:bodyPr/>
          <a:lstStyle/>
          <a:p>
            <a:fld id="{F7BDED22-11C7-456A-B829-4ED810F305A6}" type="slidenum">
              <a:rPr lang="en-US" smtClean="0"/>
              <a:pPr/>
              <a:t>49</a:t>
            </a:fld>
            <a:endParaRPr lang="en-US" dirty="0"/>
          </a:p>
        </p:txBody>
      </p:sp>
    </p:spTree>
    <p:extLst>
      <p:ext uri="{BB962C8B-B14F-4D97-AF65-F5344CB8AC3E}">
        <p14:creationId xmlns:p14="http://schemas.microsoft.com/office/powerpoint/2010/main" val="182822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p:txBody>
          <a:bodyPr/>
          <a:lstStyle/>
          <a:p>
            <a:r>
              <a:rPr lang="en-US" dirty="0" err="1" smtClean="0"/>
              <a:t>LabVIEW</a:t>
            </a:r>
            <a:r>
              <a:rPr lang="en-US" dirty="0" smtClean="0"/>
              <a:t> Certification</a:t>
            </a:r>
            <a:endParaRPr lang="en-US" dirty="0"/>
          </a:p>
        </p:txBody>
      </p:sp>
      <p:sp>
        <p:nvSpPr>
          <p:cNvPr id="40" name="Text Placeholder 39"/>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5</a:t>
            </a:fld>
            <a:endParaRPr lang="en-US" dirty="0"/>
          </a:p>
        </p:txBody>
      </p:sp>
      <p:pic>
        <p:nvPicPr>
          <p:cNvPr id="9" name="Picture 8" descr="LabVIEW_Learning_Path_for_Slide.png"/>
          <p:cNvPicPr>
            <a:picLocks noChangeAspect="1"/>
          </p:cNvPicPr>
          <p:nvPr/>
        </p:nvPicPr>
        <p:blipFill>
          <a:blip r:embed="rId3" cstate="print"/>
          <a:stretch>
            <a:fillRect/>
          </a:stretch>
        </p:blipFill>
        <p:spPr>
          <a:xfrm>
            <a:off x="457200" y="1123950"/>
            <a:ext cx="8150586" cy="38862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mbedded Image" descr="loc_bd_Seconds Breakdown - Compact.png"/>
          <p:cNvPicPr>
            <a:picLocks noChangeAspect="1"/>
          </p:cNvPicPr>
          <p:nvPr/>
        </p:nvPicPr>
        <p:blipFill>
          <a:blip r:embed="rId3" cstate="print"/>
          <a:stretch>
            <a:fillRect/>
          </a:stretch>
        </p:blipFill>
        <p:spPr>
          <a:xfrm>
            <a:off x="1828800" y="1657350"/>
            <a:ext cx="5029197" cy="3024807"/>
          </a:xfrm>
          <a:prstGeom prst="rect">
            <a:avLst/>
          </a:prstGeom>
        </p:spPr>
      </p:pic>
      <p:sp>
        <p:nvSpPr>
          <p:cNvPr id="29699" name="Rectangle 12"/>
          <p:cNvSpPr>
            <a:spLocks noGrp="1" noChangeArrowheads="1"/>
          </p:cNvSpPr>
          <p:nvPr>
            <p:ph sz="quarter" idx="15"/>
          </p:nvPr>
        </p:nvSpPr>
        <p:spPr>
          <a:xfrm>
            <a:off x="533400" y="1123950"/>
            <a:ext cx="7772400" cy="3505200"/>
          </a:xfrm>
        </p:spPr>
        <p:txBody>
          <a:bodyPr/>
          <a:lstStyle/>
          <a:p>
            <a:pPr marL="0" indent="0">
              <a:buFontTx/>
              <a:buNone/>
            </a:pPr>
            <a:r>
              <a:rPr lang="en-US" dirty="0" smtClean="0"/>
              <a:t>Terminals visually convey information about data type.</a:t>
            </a:r>
          </a:p>
        </p:txBody>
      </p:sp>
      <p:sp>
        <p:nvSpPr>
          <p:cNvPr id="6" name="Text Placeholder 5"/>
          <p:cNvSpPr>
            <a:spLocks noGrp="1"/>
          </p:cNvSpPr>
          <p:nvPr>
            <p:ph type="body" sz="quarter" idx="13"/>
          </p:nvPr>
        </p:nvSpPr>
        <p:spPr/>
        <p:txBody>
          <a:bodyPr/>
          <a:lstStyle/>
          <a:p>
            <a:r>
              <a:rPr lang="en-US" dirty="0" smtClean="0"/>
              <a:t>B. LabVIEW Data Types</a:t>
            </a:r>
            <a:endParaRPr lang="en-US" dirty="0"/>
          </a:p>
        </p:txBody>
      </p:sp>
      <p:sp>
        <p:nvSpPr>
          <p:cNvPr id="8" name="Rectangle 11"/>
          <p:cNvSpPr>
            <a:spLocks noGrp="1" noChangeArrowheads="1"/>
          </p:cNvSpPr>
          <p:nvPr>
            <p:ph type="body" sz="quarter" idx="10"/>
          </p:nvPr>
        </p:nvSpPr>
        <p:spPr/>
        <p:txBody>
          <a:bodyPr/>
          <a:lstStyle/>
          <a:p>
            <a:r>
              <a:rPr lang="en-US" dirty="0" smtClean="0"/>
              <a:t>Terminals and LabVIEW Data Types</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50</a:t>
            </a:fld>
            <a:endParaRPr lang="en-US" dirty="0"/>
          </a:p>
        </p:txBody>
      </p:sp>
    </p:spTree>
    <p:extLst>
      <p:ext uri="{BB962C8B-B14F-4D97-AF65-F5344CB8AC3E}">
        <p14:creationId xmlns:p14="http://schemas.microsoft.com/office/powerpoint/2010/main" val="13189071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dirty="0"/>
          </a:p>
        </p:txBody>
      </p:sp>
      <p:pic>
        <p:nvPicPr>
          <p:cNvPr id="4" name="Picture 3" descr="loc_fp_shortcut_menu_silver.png"/>
          <p:cNvPicPr>
            <a:picLocks noChangeAspect="1"/>
          </p:cNvPicPr>
          <p:nvPr/>
        </p:nvPicPr>
        <p:blipFill>
          <a:blip r:embed="rId2" cstate="print"/>
          <a:stretch>
            <a:fillRect/>
          </a:stretch>
        </p:blipFill>
        <p:spPr>
          <a:xfrm>
            <a:off x="1524000" y="2266950"/>
            <a:ext cx="2806840" cy="2633221"/>
          </a:xfrm>
          <a:prstGeom prst="rect">
            <a:avLst/>
          </a:prstGeom>
        </p:spPr>
      </p:pic>
      <p:pic>
        <p:nvPicPr>
          <p:cNvPr id="5" name="Content Placeholder 7" descr="meterProperty.bmp"/>
          <p:cNvPicPr>
            <a:picLocks noChangeAspect="1"/>
          </p:cNvPicPr>
          <p:nvPr/>
        </p:nvPicPr>
        <p:blipFill>
          <a:blip r:embed="rId3" cstate="print"/>
          <a:stretch>
            <a:fillRect/>
          </a:stretch>
        </p:blipFill>
        <p:spPr>
          <a:xfrm>
            <a:off x="4724400" y="2266950"/>
            <a:ext cx="2689376" cy="2609016"/>
          </a:xfrm>
          <a:prstGeom prst="rect">
            <a:avLst/>
          </a:prstGeom>
        </p:spPr>
      </p:pic>
      <p:sp>
        <p:nvSpPr>
          <p:cNvPr id="8" name="Title 1"/>
          <p:cNvSpPr>
            <a:spLocks noGrp="1"/>
          </p:cNvSpPr>
          <p:nvPr>
            <p:ph type="body" idx="18"/>
          </p:nvPr>
        </p:nvSpPr>
        <p:spPr/>
        <p:txBody>
          <a:bodyPr/>
          <a:lstStyle/>
          <a:p>
            <a:r>
              <a:rPr lang="en-US" dirty="0" smtClean="0"/>
              <a:t>Accessing Object Properties</a:t>
            </a: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51</a:t>
            </a:fld>
            <a:endParaRPr lang="en-US" dirty="0"/>
          </a:p>
        </p:txBody>
      </p:sp>
    </p:spTree>
    <p:extLst>
      <p:ext uri="{BB962C8B-B14F-4D97-AF65-F5344CB8AC3E}">
        <p14:creationId xmlns:p14="http://schemas.microsoft.com/office/powerpoint/2010/main" val="18640121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B. LabVIEW Data Types</a:t>
            </a:r>
            <a:endParaRPr lang="en-US" dirty="0"/>
          </a:p>
        </p:txBody>
      </p:sp>
      <p:pic>
        <p:nvPicPr>
          <p:cNvPr id="10" name="Embedded Image" descr="loc_fp_Boolean Samples.png"/>
          <p:cNvPicPr>
            <a:picLocks noChangeAspect="1"/>
          </p:cNvPicPr>
          <p:nvPr/>
        </p:nvPicPr>
        <p:blipFill>
          <a:blip r:embed="rId3" cstate="print"/>
          <a:stretch>
            <a:fillRect/>
          </a:stretch>
        </p:blipFill>
        <p:spPr>
          <a:xfrm>
            <a:off x="4724400" y="2190750"/>
            <a:ext cx="3429000" cy="1143000"/>
          </a:xfrm>
          <a:prstGeom prst="rect">
            <a:avLst/>
          </a:prstGeom>
          <a:ln>
            <a:solidFill>
              <a:schemeClr val="tx1"/>
            </a:solidFill>
          </a:ln>
        </p:spPr>
      </p:pic>
      <p:pic>
        <p:nvPicPr>
          <p:cNvPr id="8" name="Embedded Image" descr="loc_bd_Boolean Samples.png"/>
          <p:cNvPicPr>
            <a:picLocks noChangeAspect="1"/>
          </p:cNvPicPr>
          <p:nvPr/>
        </p:nvPicPr>
        <p:blipFill>
          <a:blip r:embed="rId4" cstate="print"/>
          <a:stretch>
            <a:fillRect/>
          </a:stretch>
        </p:blipFill>
        <p:spPr>
          <a:xfrm>
            <a:off x="609600" y="2038350"/>
            <a:ext cx="3657600" cy="1445198"/>
          </a:xfrm>
          <a:prstGeom prst="rect">
            <a:avLst/>
          </a:prstGeom>
        </p:spPr>
      </p:pic>
      <p:sp>
        <p:nvSpPr>
          <p:cNvPr id="7" name="Rectangle 6"/>
          <p:cNvSpPr>
            <a:spLocks noGrp="1" noChangeArrowheads="1"/>
          </p:cNvSpPr>
          <p:nvPr>
            <p:ph type="body" sz="quarter" idx="10"/>
          </p:nvPr>
        </p:nvSpPr>
        <p:spPr/>
        <p:txBody>
          <a:bodyPr/>
          <a:lstStyle/>
          <a:p>
            <a:r>
              <a:rPr lang="en-US" dirty="0" smtClean="0"/>
              <a:t>Boolean Data</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52</a:t>
            </a:fld>
            <a:endParaRPr lang="en-US" dirty="0"/>
          </a:p>
        </p:txBody>
      </p:sp>
    </p:spTree>
    <p:extLst>
      <p:ext uri="{BB962C8B-B14F-4D97-AF65-F5344CB8AC3E}">
        <p14:creationId xmlns:p14="http://schemas.microsoft.com/office/powerpoint/2010/main" val="165526665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dirty="0"/>
          </a:p>
        </p:txBody>
      </p:sp>
      <p:sp>
        <p:nvSpPr>
          <p:cNvPr id="7" name="Text Placeholder 6"/>
          <p:cNvSpPr>
            <a:spLocks noGrp="1"/>
          </p:cNvSpPr>
          <p:nvPr>
            <p:ph type="body" sz="quarter" idx="16"/>
          </p:nvPr>
        </p:nvSpPr>
        <p:spPr/>
        <p:txBody>
          <a:bodyPr/>
          <a:lstStyle/>
          <a:p>
            <a:endParaRPr lang="en-US" dirty="0"/>
          </a:p>
        </p:txBody>
      </p:sp>
      <p:pic>
        <p:nvPicPr>
          <p:cNvPr id="14" name="Embedded Image" descr="noloc_call bell.jpg"/>
          <p:cNvPicPr>
            <a:picLocks noGrp="1" noChangeAspect="1"/>
          </p:cNvPicPr>
          <p:nvPr>
            <p:ph idx="4294967295"/>
          </p:nvPr>
        </p:nvPicPr>
        <p:blipFill>
          <a:blip r:embed="rId3" cstate="print"/>
          <a:stretch>
            <a:fillRect/>
          </a:stretch>
        </p:blipFill>
        <p:spPr>
          <a:xfrm>
            <a:off x="838200" y="2548204"/>
            <a:ext cx="1905000" cy="1905000"/>
          </a:xfrm>
        </p:spPr>
      </p:pic>
      <p:pic>
        <p:nvPicPr>
          <p:cNvPr id="12" name="Embedded Image" descr="noloc_doorbell.jpg"/>
          <p:cNvPicPr>
            <a:picLocks noChangeAspect="1"/>
          </p:cNvPicPr>
          <p:nvPr/>
        </p:nvPicPr>
        <p:blipFill>
          <a:blip r:embed="rId4" cstate="print"/>
          <a:stretch>
            <a:fillRect/>
          </a:stretch>
        </p:blipFill>
        <p:spPr>
          <a:xfrm>
            <a:off x="3745706" y="2571750"/>
            <a:ext cx="1271588" cy="2138363"/>
          </a:xfrm>
          <a:prstGeom prst="rect">
            <a:avLst/>
          </a:prstGeom>
        </p:spPr>
      </p:pic>
      <p:pic>
        <p:nvPicPr>
          <p:cNvPr id="17" name="Embedded Image" descr="noloc_computer mouse.jpg"/>
          <p:cNvPicPr>
            <a:picLocks noChangeAspect="1"/>
          </p:cNvPicPr>
          <p:nvPr/>
        </p:nvPicPr>
        <p:blipFill>
          <a:blip r:embed="rId5" cstate="print"/>
          <a:stretch>
            <a:fillRect/>
          </a:stretch>
        </p:blipFill>
        <p:spPr>
          <a:xfrm>
            <a:off x="6019800" y="2647950"/>
            <a:ext cx="1828800" cy="1603248"/>
          </a:xfrm>
          <a:prstGeom prst="rect">
            <a:avLst/>
          </a:prstGeom>
          <a:ln>
            <a:solidFill>
              <a:schemeClr val="tx1"/>
            </a:solidFill>
          </a:ln>
        </p:spPr>
      </p:pic>
      <p:sp>
        <p:nvSpPr>
          <p:cNvPr id="9" name="Title 1"/>
          <p:cNvSpPr>
            <a:spLocks noGrp="1"/>
          </p:cNvSpPr>
          <p:nvPr>
            <p:ph type="body" idx="18"/>
          </p:nvPr>
        </p:nvSpPr>
        <p:spPr/>
        <p:txBody>
          <a:bodyPr/>
          <a:lstStyle/>
          <a:p>
            <a:r>
              <a:rPr lang="en-US" dirty="0" smtClean="0"/>
              <a:t>Mechanical Actions of Boolean Controls</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53</a:t>
            </a:fld>
            <a:endParaRPr lang="en-US" dirty="0"/>
          </a:p>
        </p:txBody>
      </p:sp>
    </p:spTree>
    <p:extLst>
      <p:ext uri="{BB962C8B-B14F-4D97-AF65-F5344CB8AC3E}">
        <p14:creationId xmlns:p14="http://schemas.microsoft.com/office/powerpoint/2010/main" val="1847775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endParaRPr lang="en-US" dirty="0"/>
          </a:p>
        </p:txBody>
      </p:sp>
      <p:sp>
        <p:nvSpPr>
          <p:cNvPr id="10" name="Text Placeholder 9"/>
          <p:cNvSpPr>
            <a:spLocks noGrp="1"/>
          </p:cNvSpPr>
          <p:nvPr>
            <p:ph type="body" sz="quarter" idx="16"/>
          </p:nvPr>
        </p:nvSpPr>
        <p:spPr/>
        <p:txBody>
          <a:bodyPr/>
          <a:lstStyle/>
          <a:p>
            <a:endParaRPr lang="en-US" dirty="0"/>
          </a:p>
        </p:txBody>
      </p:sp>
      <p:pic>
        <p:nvPicPr>
          <p:cNvPr id="8" name="Embedded Image" descr="loc_bd_Numeric Terminals - Sample.png"/>
          <p:cNvPicPr>
            <a:picLocks noChangeAspect="1"/>
          </p:cNvPicPr>
          <p:nvPr/>
        </p:nvPicPr>
        <p:blipFill>
          <a:blip r:embed="rId3" cstate="print"/>
          <a:stretch>
            <a:fillRect/>
          </a:stretch>
        </p:blipFill>
        <p:spPr>
          <a:xfrm>
            <a:off x="3124200" y="2190750"/>
            <a:ext cx="2280062" cy="1219200"/>
          </a:xfrm>
          <a:prstGeom prst="rect">
            <a:avLst/>
          </a:prstGeom>
        </p:spPr>
      </p:pic>
      <p:pic>
        <p:nvPicPr>
          <p:cNvPr id="7" name="Embedded Image" descr="loc_bd_Numeric Conversion - explicit.png"/>
          <p:cNvPicPr>
            <a:picLocks noChangeAspect="1"/>
          </p:cNvPicPr>
          <p:nvPr/>
        </p:nvPicPr>
        <p:blipFill>
          <a:blip r:embed="rId4" cstate="print"/>
          <a:stretch>
            <a:fillRect/>
          </a:stretch>
        </p:blipFill>
        <p:spPr>
          <a:xfrm>
            <a:off x="5029200" y="3714750"/>
            <a:ext cx="3067431" cy="1170051"/>
          </a:xfrm>
          <a:prstGeom prst="rect">
            <a:avLst/>
          </a:prstGeom>
        </p:spPr>
      </p:pic>
      <p:pic>
        <p:nvPicPr>
          <p:cNvPr id="11" name="Embedded Image" descr="loc_bd_numeric_conversion.bmp"/>
          <p:cNvPicPr>
            <a:picLocks noChangeAspect="1"/>
          </p:cNvPicPr>
          <p:nvPr/>
        </p:nvPicPr>
        <p:blipFill>
          <a:blip r:embed="rId5" cstate="print"/>
          <a:stretch>
            <a:fillRect/>
          </a:stretch>
        </p:blipFill>
        <p:spPr>
          <a:xfrm>
            <a:off x="1295400" y="3638550"/>
            <a:ext cx="2438400" cy="1288870"/>
          </a:xfrm>
          <a:prstGeom prst="rect">
            <a:avLst/>
          </a:prstGeom>
        </p:spPr>
      </p:pic>
      <p:sp>
        <p:nvSpPr>
          <p:cNvPr id="13" name="Rectangle 2"/>
          <p:cNvSpPr>
            <a:spLocks noGrp="1" noChangeArrowheads="1"/>
          </p:cNvSpPr>
          <p:nvPr>
            <p:ph type="body" idx="18"/>
          </p:nvPr>
        </p:nvSpPr>
        <p:spPr/>
        <p:txBody>
          <a:bodyPr/>
          <a:lstStyle/>
          <a:p>
            <a:r>
              <a:rPr lang="en-US" dirty="0" smtClean="0"/>
              <a:t>Numeric Data Representations </a:t>
            </a:r>
          </a:p>
        </p:txBody>
      </p:sp>
      <p:sp>
        <p:nvSpPr>
          <p:cNvPr id="12" name="Slide Number Placeholder 11"/>
          <p:cNvSpPr>
            <a:spLocks noGrp="1"/>
          </p:cNvSpPr>
          <p:nvPr>
            <p:ph type="sldNum" sz="quarter" idx="17"/>
          </p:nvPr>
        </p:nvSpPr>
        <p:spPr/>
        <p:txBody>
          <a:bodyPr/>
          <a:lstStyle/>
          <a:p>
            <a:pPr algn="ctr"/>
            <a:fld id="{F7BDED22-11C7-456A-B829-4ED810F305A6}" type="slidenum">
              <a:rPr lang="en-US" smtClean="0"/>
              <a:pPr algn="ctr"/>
              <a:t>54</a:t>
            </a:fld>
            <a:endParaRPr lang="en-US" dirty="0"/>
          </a:p>
        </p:txBody>
      </p:sp>
    </p:spTree>
    <p:extLst>
      <p:ext uri="{BB962C8B-B14F-4D97-AF65-F5344CB8AC3E}">
        <p14:creationId xmlns:p14="http://schemas.microsoft.com/office/powerpoint/2010/main" val="53624262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B. LabVIEW Data Types</a:t>
            </a:r>
            <a:endParaRPr lang="en-US" dirty="0"/>
          </a:p>
        </p:txBody>
      </p:sp>
      <p:pic>
        <p:nvPicPr>
          <p:cNvPr id="7" name="Embedded Image" descr="loc_env_string_properties_appearance.png"/>
          <p:cNvPicPr>
            <a:picLocks noGrp="1" noChangeAspect="1"/>
          </p:cNvPicPr>
          <p:nvPr>
            <p:ph sz="half" idx="4294967295"/>
          </p:nvPr>
        </p:nvPicPr>
        <p:blipFill>
          <a:blip r:embed="rId3" cstate="print"/>
          <a:stretch>
            <a:fillRect/>
          </a:stretch>
        </p:blipFill>
        <p:spPr>
          <a:xfrm>
            <a:off x="4572000" y="666750"/>
            <a:ext cx="4267200" cy="4141788"/>
          </a:xfrm>
        </p:spPr>
      </p:pic>
      <p:pic>
        <p:nvPicPr>
          <p:cNvPr id="9" name="Embedded Image" descr="loc_fp_String Samples.png"/>
          <p:cNvPicPr>
            <a:picLocks noChangeAspect="1"/>
          </p:cNvPicPr>
          <p:nvPr/>
        </p:nvPicPr>
        <p:blipFill>
          <a:blip r:embed="rId4" cstate="print"/>
          <a:stretch>
            <a:fillRect/>
          </a:stretch>
        </p:blipFill>
        <p:spPr>
          <a:xfrm>
            <a:off x="457200" y="1428750"/>
            <a:ext cx="3810000" cy="805962"/>
          </a:xfrm>
          <a:prstGeom prst="rect">
            <a:avLst/>
          </a:prstGeom>
        </p:spPr>
      </p:pic>
      <p:pic>
        <p:nvPicPr>
          <p:cNvPr id="1027" name="Picture 3" descr="loc_bd_String Samples.png"/>
          <p:cNvPicPr>
            <a:picLocks noChangeAspect="1" noChangeArrowheads="1"/>
          </p:cNvPicPr>
          <p:nvPr/>
        </p:nvPicPr>
        <p:blipFill>
          <a:blip r:embed="rId5" cstate="print"/>
          <a:stretch>
            <a:fillRect/>
          </a:stretch>
        </p:blipFill>
        <p:spPr bwMode="auto">
          <a:xfrm>
            <a:off x="838200" y="2724150"/>
            <a:ext cx="3235070" cy="1531000"/>
          </a:xfrm>
          <a:prstGeom prst="rect">
            <a:avLst/>
          </a:prstGeom>
          <a:noFill/>
          <a:ln w="9525">
            <a:noFill/>
            <a:miter lim="800000"/>
            <a:headEnd/>
            <a:tailEnd/>
          </a:ln>
        </p:spPr>
      </p:pic>
      <p:sp>
        <p:nvSpPr>
          <p:cNvPr id="10" name="Rectangle 4"/>
          <p:cNvSpPr>
            <a:spLocks noGrp="1" noChangeArrowheads="1"/>
          </p:cNvSpPr>
          <p:nvPr>
            <p:ph type="body" sz="quarter" idx="10"/>
          </p:nvPr>
        </p:nvSpPr>
        <p:spPr/>
        <p:txBody>
          <a:bodyPr/>
          <a:lstStyle/>
          <a:p>
            <a:r>
              <a:rPr lang="en-US" dirty="0" smtClean="0"/>
              <a:t>Strings</a:t>
            </a:r>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55</a:t>
            </a:fld>
            <a:endParaRPr lang="en-US" dirty="0"/>
          </a:p>
        </p:txBody>
      </p:sp>
    </p:spTree>
    <p:extLst>
      <p:ext uri="{BB962C8B-B14F-4D97-AF65-F5344CB8AC3E}">
        <p14:creationId xmlns:p14="http://schemas.microsoft.com/office/powerpoint/2010/main" val="17312296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endParaRPr lang="en-US" dirty="0"/>
          </a:p>
        </p:txBody>
      </p:sp>
      <p:pic>
        <p:nvPicPr>
          <p:cNvPr id="6" name="Embedded Image" descr="loc_env_enum_properties_edit items.png"/>
          <p:cNvPicPr>
            <a:picLocks noGrp="1" noChangeAspect="1"/>
          </p:cNvPicPr>
          <p:nvPr>
            <p:ph sz="half" idx="4294967295"/>
          </p:nvPr>
        </p:nvPicPr>
        <p:blipFill>
          <a:blip r:embed="rId3" cstate="print"/>
          <a:stretch>
            <a:fillRect/>
          </a:stretch>
        </p:blipFill>
        <p:spPr>
          <a:xfrm>
            <a:off x="5715000" y="2190750"/>
            <a:ext cx="2890837" cy="2806404"/>
          </a:xfrm>
          <a:prstGeom prst="rect">
            <a:avLst/>
          </a:prstGeom>
        </p:spPr>
      </p:pic>
      <p:pic>
        <p:nvPicPr>
          <p:cNvPr id="7" name="Embedded Image" descr="loc_bd_Enum Sample.png"/>
          <p:cNvPicPr>
            <a:picLocks noChangeAspect="1"/>
          </p:cNvPicPr>
          <p:nvPr/>
        </p:nvPicPr>
        <p:blipFill>
          <a:blip r:embed="rId4" cstate="print"/>
          <a:stretch>
            <a:fillRect/>
          </a:stretch>
        </p:blipFill>
        <p:spPr>
          <a:xfrm>
            <a:off x="4038600" y="4248150"/>
            <a:ext cx="1491673" cy="647700"/>
          </a:xfrm>
          <a:prstGeom prst="rect">
            <a:avLst/>
          </a:prstGeom>
        </p:spPr>
      </p:pic>
      <p:pic>
        <p:nvPicPr>
          <p:cNvPr id="8" name="Embedded Image" descr="loc_fp_enum sample.png"/>
          <p:cNvPicPr>
            <a:picLocks noChangeAspect="1"/>
          </p:cNvPicPr>
          <p:nvPr/>
        </p:nvPicPr>
        <p:blipFill>
          <a:blip r:embed="rId5" cstate="print"/>
          <a:stretch>
            <a:fillRect/>
          </a:stretch>
        </p:blipFill>
        <p:spPr>
          <a:xfrm>
            <a:off x="381000" y="2343150"/>
            <a:ext cx="1838497" cy="869366"/>
          </a:xfrm>
          <a:prstGeom prst="rect">
            <a:avLst/>
          </a:prstGeom>
        </p:spPr>
      </p:pic>
      <p:pic>
        <p:nvPicPr>
          <p:cNvPr id="9" name="Embedded Image" descr="loc_fp_enum sample - menu.png"/>
          <p:cNvPicPr>
            <a:picLocks noChangeAspect="1"/>
          </p:cNvPicPr>
          <p:nvPr/>
        </p:nvPicPr>
        <p:blipFill>
          <a:blip r:embed="rId6" cstate="print"/>
          <a:stretch>
            <a:fillRect/>
          </a:stretch>
        </p:blipFill>
        <p:spPr>
          <a:xfrm>
            <a:off x="2286000" y="3028950"/>
            <a:ext cx="1686097" cy="1307051"/>
          </a:xfrm>
          <a:prstGeom prst="rect">
            <a:avLst/>
          </a:prstGeom>
        </p:spPr>
      </p:pic>
      <p:sp>
        <p:nvSpPr>
          <p:cNvPr id="12" name="Title 1"/>
          <p:cNvSpPr>
            <a:spLocks noGrp="1"/>
          </p:cNvSpPr>
          <p:nvPr>
            <p:ph type="body" idx="18"/>
          </p:nvPr>
        </p:nvSpPr>
        <p:spPr/>
        <p:txBody>
          <a:bodyPr/>
          <a:lstStyle/>
          <a:p>
            <a:r>
              <a:rPr lang="en-US" dirty="0" smtClean="0"/>
              <a:t>Enums</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56</a:t>
            </a:fld>
            <a:endParaRPr lang="en-US" dirty="0"/>
          </a:p>
        </p:txBody>
      </p:sp>
    </p:spTree>
    <p:extLst>
      <p:ext uri="{BB962C8B-B14F-4D97-AF65-F5344CB8AC3E}">
        <p14:creationId xmlns:p14="http://schemas.microsoft.com/office/powerpoint/2010/main" val="381678446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type="body" sz="quarter" idx="10"/>
          </p:nvPr>
        </p:nvSpPr>
        <p:spPr/>
        <p:txBody>
          <a:bodyPr/>
          <a:lstStyle/>
          <a:p>
            <a:r>
              <a:rPr lang="en-US" dirty="0" smtClean="0"/>
              <a:t>Other Data Types</a:t>
            </a:r>
          </a:p>
        </p:txBody>
      </p:sp>
      <p:sp>
        <p:nvSpPr>
          <p:cNvPr id="8" name="Slide Number Placeholder 7"/>
          <p:cNvSpPr>
            <a:spLocks noGrp="1"/>
          </p:cNvSpPr>
          <p:nvPr>
            <p:ph type="sldNum" sz="quarter" idx="14"/>
          </p:nvPr>
        </p:nvSpPr>
        <p:spPr/>
        <p:txBody>
          <a:bodyPr/>
          <a:lstStyle/>
          <a:p>
            <a:fld id="{F7BDED22-11C7-456A-B829-4ED810F305A6}" type="slidenum">
              <a:rPr lang="en-US" smtClean="0"/>
              <a:pPr/>
              <a:t>57</a:t>
            </a:fld>
            <a:endParaRPr lang="en-US" dirty="0"/>
          </a:p>
        </p:txBody>
      </p:sp>
      <p:sp>
        <p:nvSpPr>
          <p:cNvPr id="9" name="Text Placeholder 8"/>
          <p:cNvSpPr>
            <a:spLocks noGrp="1"/>
          </p:cNvSpPr>
          <p:nvPr>
            <p:ph type="body" sz="quarter" idx="13"/>
          </p:nvPr>
        </p:nvSpPr>
        <p:spPr/>
        <p:txBody>
          <a:bodyPr/>
          <a:lstStyle/>
          <a:p>
            <a:r>
              <a:rPr lang="en-US" dirty="0" smtClean="0"/>
              <a:t>B. LabVIEW Data Types</a:t>
            </a:r>
            <a:endParaRPr lang="en-US" dirty="0"/>
          </a:p>
        </p:txBody>
      </p:sp>
      <p:graphicFrame>
        <p:nvGraphicFramePr>
          <p:cNvPr id="30" name="Content Placeholder 29"/>
          <p:cNvGraphicFramePr>
            <a:graphicFrameLocks noGrp="1"/>
          </p:cNvGraphicFramePr>
          <p:nvPr>
            <p:ph sz="quarter" idx="15"/>
          </p:nvPr>
        </p:nvGraphicFramePr>
        <p:xfrm>
          <a:off x="533400" y="1123949"/>
          <a:ext cx="7620001" cy="3586481"/>
        </p:xfrm>
        <a:graphic>
          <a:graphicData uri="http://schemas.openxmlformats.org/drawingml/2006/table">
            <a:tbl>
              <a:tblPr firstRow="1" bandRow="1">
                <a:tableStyleId>{5C22544A-7EE6-4342-B048-85BDC9FD1C3A}</a:tableStyleId>
              </a:tblPr>
              <a:tblGrid>
                <a:gridCol w="1516007"/>
                <a:gridCol w="1372464"/>
                <a:gridCol w="4731530"/>
              </a:tblGrid>
              <a:tr h="580517">
                <a:tc>
                  <a:txBody>
                    <a:bodyPr/>
                    <a:lstStyle/>
                    <a:p>
                      <a:r>
                        <a:rPr lang="en-US" dirty="0" smtClean="0"/>
                        <a:t>Type</a:t>
                      </a:r>
                      <a:endParaRPr lang="en-US" dirty="0"/>
                    </a:p>
                  </a:txBody>
                  <a:tcPr/>
                </a:tc>
                <a:tc>
                  <a:txBody>
                    <a:bodyPr/>
                    <a:lstStyle/>
                    <a:p>
                      <a:pPr algn="ctr"/>
                      <a:r>
                        <a:rPr lang="en-US" dirty="0" smtClean="0"/>
                        <a:t>Terminal</a:t>
                      </a:r>
                      <a:endParaRPr lang="en-US" dirty="0"/>
                    </a:p>
                  </a:txBody>
                  <a:tcPr/>
                </a:tc>
                <a:tc>
                  <a:txBody>
                    <a:bodyPr/>
                    <a:lstStyle/>
                    <a:p>
                      <a:r>
                        <a:rPr lang="en-US" dirty="0" smtClean="0"/>
                        <a:t>Description</a:t>
                      </a:r>
                      <a:endParaRPr lang="en-US" dirty="0"/>
                    </a:p>
                  </a:txBody>
                  <a:tcPr/>
                </a:tc>
              </a:tr>
              <a:tr h="1001988">
                <a:tc>
                  <a:txBody>
                    <a:bodyPr/>
                    <a:lstStyle/>
                    <a:p>
                      <a:r>
                        <a:rPr lang="en-US" dirty="0" smtClean="0"/>
                        <a:t>Dynamic</a:t>
                      </a:r>
                      <a:endParaRPr lang="en-US" dirty="0"/>
                    </a:p>
                  </a:txBody>
                  <a:tcPr/>
                </a:tc>
                <a:tc>
                  <a:txBody>
                    <a:bodyPr/>
                    <a:lstStyle/>
                    <a:p>
                      <a:pPr algn="ctr"/>
                      <a:endParaRPr lang="en-US" dirty="0"/>
                    </a:p>
                  </a:txBody>
                  <a:tcPr/>
                </a:tc>
                <a:tc>
                  <a:txBody>
                    <a:bodyPr/>
                    <a:lstStyle/>
                    <a:p>
                      <a:pPr marL="0" marR="0" lvl="1" indent="0" algn="l" defTabSz="457174" rtl="0" eaLnBrk="1" fontAlgn="auto" latinLnBrk="0" hangingPunct="1">
                        <a:lnSpc>
                          <a:spcPct val="100000"/>
                        </a:lnSpc>
                        <a:spcBef>
                          <a:spcPts val="0"/>
                        </a:spcBef>
                        <a:spcAft>
                          <a:spcPts val="0"/>
                        </a:spcAft>
                        <a:buClrTx/>
                        <a:buSzTx/>
                        <a:buFontTx/>
                        <a:buNone/>
                        <a:tabLst/>
                        <a:defRPr/>
                      </a:pPr>
                      <a:r>
                        <a:rPr lang="en-US" dirty="0" smtClean="0"/>
                        <a:t>Stores the information generated or acquired by an Express VI</a:t>
                      </a:r>
                    </a:p>
                  </a:txBody>
                  <a:tcPr/>
                </a:tc>
              </a:tr>
              <a:tr h="1001988">
                <a:tc>
                  <a:txBody>
                    <a:bodyPr/>
                    <a:lstStyle/>
                    <a:p>
                      <a:r>
                        <a:rPr lang="en-US" dirty="0" smtClean="0"/>
                        <a:t>Path</a:t>
                      </a:r>
                      <a:endParaRPr lang="en-US" dirty="0"/>
                    </a:p>
                  </a:txBody>
                  <a:tcPr/>
                </a:tc>
                <a:tc>
                  <a:txBody>
                    <a:bodyPr/>
                    <a:lstStyle/>
                    <a:p>
                      <a:pPr algn="ctr"/>
                      <a:endParaRPr lang="en-US" dirty="0"/>
                    </a:p>
                  </a:txBody>
                  <a:tcPr/>
                </a:tc>
                <a:tc>
                  <a:txBody>
                    <a:bodyPr/>
                    <a:lstStyle/>
                    <a:p>
                      <a:r>
                        <a:rPr lang="en-US" dirty="0" smtClean="0"/>
                        <a:t>Stores the location of a file or directory</a:t>
                      </a:r>
                      <a:endParaRPr lang="en-US" dirty="0"/>
                    </a:p>
                  </a:txBody>
                  <a:tcPr/>
                </a:tc>
              </a:tr>
              <a:tr h="1001988">
                <a:tc>
                  <a:txBody>
                    <a:bodyPr/>
                    <a:lstStyle/>
                    <a:p>
                      <a:r>
                        <a:rPr lang="en-US" dirty="0" smtClean="0"/>
                        <a:t>Waveform</a:t>
                      </a:r>
                      <a:endParaRPr lang="en-US" dirty="0"/>
                    </a:p>
                  </a:txBody>
                  <a:tcPr/>
                </a:tc>
                <a:tc>
                  <a:txBody>
                    <a:bodyPr/>
                    <a:lstStyle/>
                    <a:p>
                      <a:pPr algn="ctr"/>
                      <a:endParaRPr lang="en-US" dirty="0"/>
                    </a:p>
                  </a:txBody>
                  <a:tcPr/>
                </a:tc>
                <a:tc>
                  <a:txBody>
                    <a:bodyPr/>
                    <a:lstStyle/>
                    <a:p>
                      <a:r>
                        <a:rPr lang="en-US" dirty="0" smtClean="0"/>
                        <a:t>Carries the data, start time, and dt of a waveform</a:t>
                      </a:r>
                      <a:endParaRPr lang="en-US" dirty="0"/>
                    </a:p>
                  </a:txBody>
                  <a:tcPr/>
                </a:tc>
              </a:tr>
            </a:tbl>
          </a:graphicData>
        </a:graphic>
      </p:graphicFrame>
      <p:pic>
        <p:nvPicPr>
          <p:cNvPr id="31" name="Embedded Image" descr="noloc_path_terminal.png"/>
          <p:cNvPicPr>
            <a:picLocks noChangeAspect="1"/>
          </p:cNvPicPr>
          <p:nvPr/>
        </p:nvPicPr>
        <p:blipFill>
          <a:blip r:embed="rId3" cstate="print"/>
          <a:stretch>
            <a:fillRect/>
          </a:stretch>
        </p:blipFill>
        <p:spPr>
          <a:xfrm>
            <a:off x="2438400" y="2876550"/>
            <a:ext cx="649486" cy="324744"/>
          </a:xfrm>
          <a:prstGeom prst="rect">
            <a:avLst/>
          </a:prstGeom>
        </p:spPr>
      </p:pic>
      <p:pic>
        <p:nvPicPr>
          <p:cNvPr id="32" name="Embedded Image" descr="noloc_waveform_terminal.png"/>
          <p:cNvPicPr>
            <a:picLocks noChangeAspect="1"/>
          </p:cNvPicPr>
          <p:nvPr/>
        </p:nvPicPr>
        <p:blipFill>
          <a:blip r:embed="rId4" cstate="print"/>
          <a:stretch>
            <a:fillRect/>
          </a:stretch>
        </p:blipFill>
        <p:spPr>
          <a:xfrm>
            <a:off x="2438400" y="3943350"/>
            <a:ext cx="649486" cy="324744"/>
          </a:xfrm>
          <a:prstGeom prst="rect">
            <a:avLst/>
          </a:prstGeom>
        </p:spPr>
      </p:pic>
      <p:pic>
        <p:nvPicPr>
          <p:cNvPr id="33" name="Embedded Image" descr="dynamic dt.bmp"/>
          <p:cNvPicPr>
            <a:picLocks noChangeAspect="1"/>
          </p:cNvPicPr>
          <p:nvPr/>
        </p:nvPicPr>
        <p:blipFill>
          <a:blip r:embed="rId5" cstate="print"/>
          <a:stretch>
            <a:fillRect/>
          </a:stretch>
        </p:blipFill>
        <p:spPr>
          <a:xfrm>
            <a:off x="2438400" y="1885950"/>
            <a:ext cx="658366" cy="329184"/>
          </a:xfrm>
          <a:prstGeom prst="rect">
            <a:avLst/>
          </a:prstGeom>
        </p:spPr>
      </p:pic>
    </p:spTree>
    <p:extLst>
      <p:ext uri="{BB962C8B-B14F-4D97-AF65-F5344CB8AC3E}">
        <p14:creationId xmlns:p14="http://schemas.microsoft.com/office/powerpoint/2010/main" val="277744146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491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graphicFrame>
        <p:nvGraphicFramePr>
          <p:cNvPr id="22" name="Diagram 21"/>
          <p:cNvGraphicFramePr/>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Lesson 1</a:t>
            </a:r>
          </a:p>
        </p:txBody>
      </p:sp>
      <p:sp>
        <p:nvSpPr>
          <p:cNvPr id="3" name="Text Placeholder 2"/>
          <p:cNvSpPr>
            <a:spLocks noGrp="1"/>
          </p:cNvSpPr>
          <p:nvPr>
            <p:ph type="body" idx="14"/>
          </p:nvPr>
        </p:nvSpPr>
        <p:spPr/>
        <p:txBody>
          <a:bodyPr/>
          <a:lstStyle/>
          <a:p>
            <a:r>
              <a:rPr lang="en-US" dirty="0" smtClean="0"/>
              <a:t>Recognize the main components of the LabVIEW environment and create a new project and VI.</a:t>
            </a:r>
          </a:p>
          <a:p>
            <a:endParaRPr lang="en-US" dirty="0"/>
          </a:p>
        </p:txBody>
      </p:sp>
      <p:sp>
        <p:nvSpPr>
          <p:cNvPr id="4" name="Slide Number Placeholder 3"/>
          <p:cNvSpPr>
            <a:spLocks noGrp="1"/>
          </p:cNvSpPr>
          <p:nvPr>
            <p:ph type="sldNum" sz="quarter" idx="15"/>
          </p:nvPr>
        </p:nvSpPr>
        <p:spPr/>
        <p:txBody>
          <a:bodyPr/>
          <a:lstStyle/>
          <a:p>
            <a:fld id="{F7BDED22-11C7-456A-B829-4ED810F305A6}" type="slidenum">
              <a:rPr lang="en-US" smtClean="0"/>
              <a:pPr/>
              <a:t>7</a:t>
            </a:fld>
            <a:endParaRPr lang="en-US" dirty="0"/>
          </a:p>
        </p:txBody>
      </p:sp>
      <p:sp>
        <p:nvSpPr>
          <p:cNvPr id="5" name="Text Placeholder 4"/>
          <p:cNvSpPr>
            <a:spLocks noGrp="1"/>
          </p:cNvSpPr>
          <p:nvPr>
            <p:ph type="body" sz="quarter" idx="18"/>
          </p:nvPr>
        </p:nvSpPr>
        <p:spPr/>
        <p:txBody>
          <a:bodyPr/>
          <a:lstStyle/>
          <a:p>
            <a:pPr marL="342900" indent="-342900">
              <a:buFont typeface="+mj-lt"/>
              <a:buAutoNum type="alphaUcPeriod" startAt="4"/>
            </a:pPr>
            <a:r>
              <a:rPr lang="en-US" dirty="0" smtClean="0"/>
              <a:t>Front Panel</a:t>
            </a:r>
          </a:p>
          <a:p>
            <a:pPr marL="342900" indent="-342900">
              <a:buFont typeface="+mj-lt"/>
              <a:buAutoNum type="alphaUcPeriod" startAt="4"/>
            </a:pPr>
            <a:r>
              <a:rPr lang="en-US" dirty="0" smtClean="0"/>
              <a:t>Block Diagram</a:t>
            </a:r>
          </a:p>
          <a:p>
            <a:pPr marL="342900" indent="-342900">
              <a:buFont typeface="+mj-lt"/>
              <a:buAutoNum type="alphaUcPeriod" startAt="4"/>
            </a:pPr>
            <a:r>
              <a:rPr lang="en-US" dirty="0" smtClean="0"/>
              <a:t>Searching for Controls, VIs, and Functions</a:t>
            </a:r>
            <a:endParaRPr lang="en-US" dirty="0"/>
          </a:p>
        </p:txBody>
      </p:sp>
      <p:sp>
        <p:nvSpPr>
          <p:cNvPr id="6" name="Text Placeholder 5"/>
          <p:cNvSpPr>
            <a:spLocks noGrp="1"/>
          </p:cNvSpPr>
          <p:nvPr>
            <p:ph type="body" sz="quarter" idx="19"/>
          </p:nvPr>
        </p:nvSpPr>
        <p:spPr/>
        <p:txBody>
          <a:bodyPr/>
          <a:lstStyle/>
          <a:p>
            <a:r>
              <a:rPr lang="en-US" dirty="0" smtClean="0"/>
              <a:t>What is LabVIEW?</a:t>
            </a:r>
          </a:p>
          <a:p>
            <a:r>
              <a:rPr lang="en-US" dirty="0" smtClean="0"/>
              <a:t>Project Explorer</a:t>
            </a:r>
          </a:p>
          <a:p>
            <a:r>
              <a:rPr lang="en-US" dirty="0" smtClean="0"/>
              <a:t>Parts of a VI</a:t>
            </a:r>
          </a:p>
          <a:p>
            <a:endParaRPr lang="en-US" dirty="0" smtClean="0"/>
          </a:p>
          <a:p>
            <a:endParaRPr lang="en-US" dirty="0"/>
          </a:p>
        </p:txBody>
      </p:sp>
      <p:sp>
        <p:nvSpPr>
          <p:cNvPr id="7" name="Text Placeholder 6"/>
          <p:cNvSpPr>
            <a:spLocks noGrp="1"/>
          </p:cNvSpPr>
          <p:nvPr>
            <p:ph type="body" idx="20"/>
          </p:nvPr>
        </p:nvSpPr>
        <p:spPr/>
        <p:txBody>
          <a:bodyPr/>
          <a:lstStyle/>
          <a:p>
            <a:r>
              <a:rPr lang="en-US" dirty="0" smtClean="0"/>
              <a:t>Navigating LabVIEW</a:t>
            </a:r>
          </a:p>
        </p:txBody>
      </p:sp>
    </p:spTree>
    <p:extLst>
      <p:ext uri="{BB962C8B-B14F-4D97-AF65-F5344CB8AC3E}">
        <p14:creationId xmlns:p14="http://schemas.microsoft.com/office/powerpoint/2010/main" val="1636322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A. What is LabVIEW?</a:t>
            </a:r>
            <a:endParaRPr lang="en-US" dirty="0"/>
          </a:p>
        </p:txBody>
      </p:sp>
      <p:sp>
        <p:nvSpPr>
          <p:cNvPr id="3" name="Text Placeholder 2"/>
          <p:cNvSpPr>
            <a:spLocks noGrp="1"/>
          </p:cNvSpPr>
          <p:nvPr>
            <p:ph type="body" idx="12"/>
          </p:nvPr>
        </p:nvSpPr>
        <p:spPr/>
        <p:txBody>
          <a:bodyPr/>
          <a:lstStyle/>
          <a:p>
            <a:r>
              <a:rPr lang="en-US" dirty="0" smtClean="0"/>
              <a:t>Recognize benefits of LabVIEW. </a:t>
            </a:r>
            <a:endParaRPr lang="en-US" dirty="0"/>
          </a:p>
        </p:txBody>
      </p:sp>
      <p:sp>
        <p:nvSpPr>
          <p:cNvPr id="4" name="Text Placeholder 3"/>
          <p:cNvSpPr>
            <a:spLocks noGrp="1"/>
          </p:cNvSpPr>
          <p:nvPr>
            <p:ph type="body" sz="quarter" idx="15"/>
          </p:nvPr>
        </p:nvSpPr>
        <p:spPr/>
        <p:txBody>
          <a:bodyPr/>
          <a:lstStyle/>
          <a:p>
            <a:endParaRPr lang="en-US" dirty="0"/>
          </a:p>
        </p:txBody>
      </p:sp>
      <p:sp>
        <p:nvSpPr>
          <p:cNvPr id="5" name="Text Placeholder 4"/>
          <p:cNvSpPr>
            <a:spLocks noGrp="1"/>
          </p:cNvSpPr>
          <p:nvPr>
            <p:ph type="body"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8</a:t>
            </a:fld>
            <a:endParaRPr lang="en-US" dirty="0"/>
          </a:p>
        </p:txBody>
      </p:sp>
    </p:spTree>
    <p:extLst>
      <p:ext uri="{BB962C8B-B14F-4D97-AF65-F5344CB8AC3E}">
        <p14:creationId xmlns:p14="http://schemas.microsoft.com/office/powerpoint/2010/main" val="3167472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Benefits of LabVIEW</a:t>
            </a:r>
            <a:endParaRPr lang="en-US"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9</a:t>
            </a:fld>
            <a:endParaRPr lang="en-US" dirty="0"/>
          </a:p>
        </p:txBody>
      </p:sp>
      <p:pic>
        <p:nvPicPr>
          <p:cNvPr id="6" name="Embedded Image" descr="loc_bd_weather_station_ui.bmp"/>
          <p:cNvPicPr>
            <a:picLocks noGrp="1" noChangeAspect="1"/>
          </p:cNvPicPr>
          <p:nvPr>
            <p:ph sz="quarter" idx="15"/>
          </p:nvPr>
        </p:nvPicPr>
        <p:blipFill>
          <a:blip r:embed="rId2" cstate="print"/>
          <a:stretch>
            <a:fillRect/>
          </a:stretch>
        </p:blipFill>
        <p:spPr>
          <a:xfrm>
            <a:off x="381000" y="1428750"/>
            <a:ext cx="3920612" cy="2209800"/>
          </a:xfrm>
          <a:prstGeom prst="rect">
            <a:avLst/>
          </a:prstGeom>
        </p:spPr>
      </p:pic>
      <p:sp>
        <p:nvSpPr>
          <p:cNvPr id="8" name="Content Placeholder 7"/>
          <p:cNvSpPr>
            <a:spLocks noGrp="1"/>
          </p:cNvSpPr>
          <p:nvPr>
            <p:ph sz="quarter" idx="16"/>
          </p:nvPr>
        </p:nvSpPr>
        <p:spPr/>
        <p:txBody>
          <a:bodyPr>
            <a:normAutofit/>
          </a:bodyPr>
          <a:lstStyle/>
          <a:p>
            <a:pPr marL="233363" lvl="1" indent="-233363">
              <a:buFont typeface="Arial" pitchFamily="34" charset="0"/>
              <a:buChar char="•"/>
            </a:pPr>
            <a:r>
              <a:rPr lang="en-US" dirty="0" smtClean="0"/>
              <a:t>Interfaces with wide variety of hardware</a:t>
            </a:r>
          </a:p>
          <a:p>
            <a:pPr marL="233363" lvl="1" indent="-233363">
              <a:buFont typeface="Arial" pitchFamily="34" charset="0"/>
              <a:buChar char="•"/>
            </a:pPr>
            <a:r>
              <a:rPr lang="en-US" dirty="0" smtClean="0"/>
              <a:t>Scales across different targets and OSs</a:t>
            </a:r>
          </a:p>
          <a:p>
            <a:pPr marL="233363" lvl="1" indent="-233363">
              <a:buFont typeface="Arial" pitchFamily="34" charset="0"/>
              <a:buChar char="•"/>
            </a:pPr>
            <a:r>
              <a:rPr lang="en-US" dirty="0" smtClean="0"/>
              <a:t>Provides built-in analysis libraries</a:t>
            </a:r>
          </a:p>
          <a:p>
            <a:endParaRPr lang="en-US" dirty="0"/>
          </a:p>
        </p:txBody>
      </p:sp>
      <p:sp>
        <p:nvSpPr>
          <p:cNvPr id="7" name="Text Placeholder 6"/>
          <p:cNvSpPr>
            <a:spLocks noGrp="1"/>
          </p:cNvSpPr>
          <p:nvPr>
            <p:ph type="body" sz="quarter" idx="13"/>
          </p:nvPr>
        </p:nvSpPr>
        <p:spPr/>
        <p:txBody>
          <a:bodyPr/>
          <a:lstStyle/>
          <a:p>
            <a:r>
              <a:rPr lang="en-US" dirty="0" smtClean="0"/>
              <a:t>A. What is LabVIEW?</a:t>
            </a:r>
            <a:endParaRPr lang="en-US" dirty="0"/>
          </a:p>
        </p:txBody>
      </p:sp>
    </p:spTree>
    <p:extLst>
      <p:ext uri="{BB962C8B-B14F-4D97-AF65-F5344CB8AC3E}">
        <p14:creationId xmlns:p14="http://schemas.microsoft.com/office/powerpoint/2010/main" val="11648020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7200</TotalTime>
  <Words>3059</Words>
  <Application>Microsoft Office PowerPoint</Application>
  <PresentationFormat>On-screen Show (16:9)</PresentationFormat>
  <Paragraphs>438</Paragraphs>
  <Slides>58</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PowerPoint Presentation</vt:lpstr>
      <vt:lpstr>LabVIEW Core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LabVIEW</cp:lastModifiedBy>
  <cp:revision>254</cp:revision>
  <cp:lastPrinted>2015-08-18T20:08:54Z</cp:lastPrinted>
  <dcterms:created xsi:type="dcterms:W3CDTF">2007-10-28T01:05:52Z</dcterms:created>
  <dcterms:modified xsi:type="dcterms:W3CDTF">2016-01-28T20:57:46Z</dcterms:modified>
</cp:coreProperties>
</file>