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51"/>
  </p:notesMasterIdLst>
  <p:sldIdLst>
    <p:sldId id="283" r:id="rId2"/>
    <p:sldId id="257" r:id="rId3"/>
    <p:sldId id="361" r:id="rId4"/>
    <p:sldId id="441"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2" r:id="rId20"/>
    <p:sldId id="443" r:id="rId21"/>
    <p:sldId id="444" r:id="rId22"/>
    <p:sldId id="445" r:id="rId23"/>
    <p:sldId id="446" r:id="rId24"/>
    <p:sldId id="447" r:id="rId25"/>
    <p:sldId id="448" r:id="rId26"/>
    <p:sldId id="449" r:id="rId27"/>
    <p:sldId id="450" r:id="rId28"/>
    <p:sldId id="451"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 id="467" r:id="rId45"/>
    <p:sldId id="468" r:id="rId46"/>
    <p:sldId id="469" r:id="rId47"/>
    <p:sldId id="470" r:id="rId48"/>
    <p:sldId id="471" r:id="rId49"/>
    <p:sldId id="426" r:id="rId50"/>
  </p:sldIdLst>
  <p:sldSz cx="9144000" cy="5143500" type="screen16x9"/>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76" autoAdjust="0"/>
    <p:restoredTop sz="65709" autoAdjust="0"/>
  </p:normalViewPr>
  <p:slideViewPr>
    <p:cSldViewPr>
      <p:cViewPr varScale="1">
        <p:scale>
          <a:sx n="64" d="100"/>
          <a:sy n="64" d="100"/>
        </p:scale>
        <p:origin x="930" y="72"/>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5">
            <a:lumMod val="60000"/>
            <a:lumOff val="40000"/>
          </a:schemeClr>
        </a:solidFill>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Troubleshooting and Debugging VIs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dgm:spPr>
        <a:solidFill>
          <a:schemeClr val="accent1">
            <a:lumMod val="20000"/>
            <a:lumOff val="80000"/>
          </a:schemeClr>
        </a:solidFill>
      </dgm:spPr>
      <dgm:t>
        <a:bodyPr/>
        <a:lstStyle/>
        <a:p>
          <a:r>
            <a:rPr lang="en-US" dirty="0" smtClean="0"/>
            <a:t>Lesson 4</a:t>
          </a:r>
          <a:endParaRPr lang="en-US"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dgm:spPr>
        <a:solidFill>
          <a:schemeClr val="accent5">
            <a:lumMod val="60000"/>
            <a:lumOff val="40000"/>
          </a:schemeClr>
        </a:solidFill>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smtClean="0"/>
            <a:t>Navigating LabVIEW</a:t>
          </a:r>
          <a:endParaRPr lang="en-US" dirty="0" smtClean="0"/>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Creating Your First Application</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a:solidFill>
          <a:schemeClr val="accent1">
            <a:lumMod val="20000"/>
            <a:lumOff val="80000"/>
          </a:schemeClr>
        </a:solidFill>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dgm:spPr/>
      <dgm:t>
        <a:bodyPr/>
        <a:lstStyle/>
        <a:p>
          <a:r>
            <a:rPr lang="en-US" dirty="0" smtClean="0"/>
            <a:t>Using Loops</a:t>
          </a:r>
          <a:endParaRPr lang="en-US"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3B73E94B-9D89-4AF4-B5A8-6096EA7C13E9}" srcId="{55C6FB44-A985-45F8-92FB-19BBF542FA67}" destId="{82A9D05C-E0FE-4095-808C-36195A639D13}" srcOrd="0" destOrd="0" parTransId="{8ED82903-5EB5-4BC5-980E-7AF804F15AA6}" sibTransId="{5EABCF8A-42A2-4FDA-B3DC-0A39071E4896}"/>
    <dgm:cxn modelId="{B14030BE-F7A9-4779-8129-52284C988D47}" type="presOf" srcId="{63A1ED43-AC35-40AD-85BF-17DC05BD0938}" destId="{CF6C6E4E-5B5D-4471-9394-75F54A9377C8}"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6C54317E-4170-4CDC-A40F-C7CCE0CC8FF7}" type="presOf" srcId="{255C46B9-17B6-450C-8E38-9519AD0489EF}" destId="{05301027-04BC-4541-BE60-F2A1C22690F8}" srcOrd="1" destOrd="0" presId="urn:microsoft.com/office/officeart/2005/8/layout/process4"/>
    <dgm:cxn modelId="{6E881692-22D4-4BCE-B941-78CAF151D6BF}" type="presOf" srcId="{C531B99D-2AAF-47B7-9ADC-940B51371CBC}" destId="{4BE792FD-BCB4-44EB-8672-F4001B35D8D7}" srcOrd="0" destOrd="0" presId="urn:microsoft.com/office/officeart/2005/8/layout/process4"/>
    <dgm:cxn modelId="{7C34EBA0-F089-43FF-8035-E673394CD794}" type="presOf" srcId="{82A9D05C-E0FE-4095-808C-36195A639D13}" destId="{27BE7760-F6B5-45EE-8956-941501131730}" srcOrd="0" destOrd="0" presId="urn:microsoft.com/office/officeart/2005/8/layout/process4"/>
    <dgm:cxn modelId="{B9AB3C0E-666F-4984-83C6-7FEF8F26543D}" type="presOf" srcId="{DE8A20ED-B8E2-4C21-A26B-AA3A9C5BC628}" destId="{8E1B657C-65E8-4303-A67C-609EECF6EF25}" srcOrd="1"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44F6D72A-26C3-4E77-A6D6-8CE64EA5ACDA}" srcId="{63A1ED43-AC35-40AD-85BF-17DC05BD0938}" destId="{83622ABD-E064-4BFC-916E-53B83E9021F8}" srcOrd="0" destOrd="0" parTransId="{589CFAA6-E7DA-40E7-BB3A-4677A82BF9D3}" sibTransId="{18EB27F0-7989-42EA-95E0-56291E9DD6C3}"/>
    <dgm:cxn modelId="{55587823-7146-4023-AFAA-3D06412DE442}" srcId="{17EBAEB6-D0E6-4EED-B716-2177AE58D86F}" destId="{55C6FB44-A985-45F8-92FB-19BBF542FA67}" srcOrd="2" destOrd="0" parTransId="{62FE0A38-C78B-408B-BEC0-6DEA44404E07}" sibTransId="{2FF3C745-B3B1-4F02-9F3E-42D47C016259}"/>
    <dgm:cxn modelId="{0C239721-32BB-453C-944C-5F8596353C26}" type="presOf" srcId="{17EBAEB6-D0E6-4EED-B716-2177AE58D86F}" destId="{2ADE2D3B-C947-42B6-8F99-1B3FEDC276D0}" srcOrd="0" destOrd="0" presId="urn:microsoft.com/office/officeart/2005/8/layout/process4"/>
    <dgm:cxn modelId="{0A992602-7CB3-4761-91EB-9E184C025AE6}" type="presOf" srcId="{55C6FB44-A985-45F8-92FB-19BBF542FA67}" destId="{E552DAC0-216A-4B88-AF1A-937842626E7F}" srcOrd="1" destOrd="0" presId="urn:microsoft.com/office/officeart/2005/8/layout/process4"/>
    <dgm:cxn modelId="{CC9DCA89-2211-45BB-AF53-91F24E836395}" type="presOf" srcId="{477044C5-1D51-44A3-89C9-052ED3523E41}" destId="{8F6D97A3-568C-4D42-9F79-089C76ADC77E}" srcOrd="0" destOrd="0" presId="urn:microsoft.com/office/officeart/2005/8/layout/process4"/>
    <dgm:cxn modelId="{C7E5E178-BFB7-47D1-ABFA-01039A48B05C}" type="presOf" srcId="{83622ABD-E064-4BFC-916E-53B83E9021F8}" destId="{CB273461-0642-4901-9B3B-9EBCF230DDBF}" srcOrd="0" destOrd="0" presId="urn:microsoft.com/office/officeart/2005/8/layout/process4"/>
    <dgm:cxn modelId="{F76697AC-897D-4146-BC83-E37E87728748}" type="presOf" srcId="{DE8A20ED-B8E2-4C21-A26B-AA3A9C5BC628}" destId="{67D9205C-B0C7-436D-A517-EE3892A8FFC0}"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AB5FC9D9-B3A3-48A0-B6CA-479BCCA29D88}" type="presOf" srcId="{55C6FB44-A985-45F8-92FB-19BBF542FA67}" destId="{8CD4145B-AF44-4ADE-B18B-5F8C0E4C6282}" srcOrd="0" destOrd="0" presId="urn:microsoft.com/office/officeart/2005/8/layout/process4"/>
    <dgm:cxn modelId="{D84AA42F-78C6-49B6-8708-98EB8F604C2A}" srcId="{DE8A20ED-B8E2-4C21-A26B-AA3A9C5BC628}" destId="{477044C5-1D51-44A3-89C9-052ED3523E41}" srcOrd="0" destOrd="0" parTransId="{E5A867D1-3FD8-4A5C-88D7-C28D45A59636}" sibTransId="{749DF233-B93D-45B7-9AE9-68D947D69780}"/>
    <dgm:cxn modelId="{5249E942-025C-4554-8F95-1B831053B3F0}" type="presOf" srcId="{63A1ED43-AC35-40AD-85BF-17DC05BD0938}" destId="{C9E1EBD9-D03D-4086-B7FE-8CD684B69897}" srcOrd="1"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E4197D56-2C42-48F7-AD35-7C1245B4E01F}" type="presOf" srcId="{255C46B9-17B6-450C-8E38-9519AD0489EF}" destId="{1EC5EF38-74C9-4808-86EF-4AFC5CB65931}" srcOrd="0" destOrd="0" presId="urn:microsoft.com/office/officeart/2005/8/layout/process4"/>
    <dgm:cxn modelId="{856585CA-84B1-461D-93E3-CE2E81B1B75F}" type="presParOf" srcId="{2ADE2D3B-C947-42B6-8F99-1B3FEDC276D0}" destId="{1358874F-6C22-423A-AE19-BF2BDAD459DE}" srcOrd="0" destOrd="0" presId="urn:microsoft.com/office/officeart/2005/8/layout/process4"/>
    <dgm:cxn modelId="{C91130C1-31A4-43BB-A8C0-C0B7B8567F11}" type="presParOf" srcId="{1358874F-6C22-423A-AE19-BF2BDAD459DE}" destId="{67D9205C-B0C7-436D-A517-EE3892A8FFC0}" srcOrd="0" destOrd="0" presId="urn:microsoft.com/office/officeart/2005/8/layout/process4"/>
    <dgm:cxn modelId="{DE339B54-605D-4F76-982A-3E1552D34CB0}" type="presParOf" srcId="{1358874F-6C22-423A-AE19-BF2BDAD459DE}" destId="{8E1B657C-65E8-4303-A67C-609EECF6EF25}" srcOrd="1" destOrd="0" presId="urn:microsoft.com/office/officeart/2005/8/layout/process4"/>
    <dgm:cxn modelId="{92B9B086-D334-4338-95ED-6AFC667C93A5}" type="presParOf" srcId="{1358874F-6C22-423A-AE19-BF2BDAD459DE}" destId="{56C653EE-AA0C-4E35-B21A-089F8298FBD4}" srcOrd="2" destOrd="0" presId="urn:microsoft.com/office/officeart/2005/8/layout/process4"/>
    <dgm:cxn modelId="{E2174543-FC41-4916-AE3C-AB61D8FD9F69}" type="presParOf" srcId="{56C653EE-AA0C-4E35-B21A-089F8298FBD4}" destId="{8F6D97A3-568C-4D42-9F79-089C76ADC77E}" srcOrd="0" destOrd="0" presId="urn:microsoft.com/office/officeart/2005/8/layout/process4"/>
    <dgm:cxn modelId="{846F1BB2-4121-4B83-8FF1-2F74ABF0662D}" type="presParOf" srcId="{2ADE2D3B-C947-42B6-8F99-1B3FEDC276D0}" destId="{C4BDCED5-B51B-420A-BEA2-6C52CAF77143}" srcOrd="1" destOrd="0" presId="urn:microsoft.com/office/officeart/2005/8/layout/process4"/>
    <dgm:cxn modelId="{F7BA7B16-358D-4134-8A3C-FA92E21FBC2D}" type="presParOf" srcId="{2ADE2D3B-C947-42B6-8F99-1B3FEDC276D0}" destId="{F5DD961D-CF95-4FC5-863B-0212472F390B}" srcOrd="2" destOrd="0" presId="urn:microsoft.com/office/officeart/2005/8/layout/process4"/>
    <dgm:cxn modelId="{A575FC8C-4A2D-4B5F-B287-49C244D0D1A5}" type="presParOf" srcId="{F5DD961D-CF95-4FC5-863B-0212472F390B}" destId="{8CD4145B-AF44-4ADE-B18B-5F8C0E4C6282}" srcOrd="0" destOrd="0" presId="urn:microsoft.com/office/officeart/2005/8/layout/process4"/>
    <dgm:cxn modelId="{780E72F7-0C45-4A3F-93D1-99A49E628CD7}" type="presParOf" srcId="{F5DD961D-CF95-4FC5-863B-0212472F390B}" destId="{E552DAC0-216A-4B88-AF1A-937842626E7F}" srcOrd="1" destOrd="0" presId="urn:microsoft.com/office/officeart/2005/8/layout/process4"/>
    <dgm:cxn modelId="{A1F470E5-CB36-4977-950A-CBCC70FC67D6}" type="presParOf" srcId="{F5DD961D-CF95-4FC5-863B-0212472F390B}" destId="{2B3D6047-A90B-4B0C-80C1-638354C667A5}" srcOrd="2" destOrd="0" presId="urn:microsoft.com/office/officeart/2005/8/layout/process4"/>
    <dgm:cxn modelId="{41266A6D-F126-4299-BD19-1920A8D06E37}" type="presParOf" srcId="{2B3D6047-A90B-4B0C-80C1-638354C667A5}" destId="{27BE7760-F6B5-45EE-8956-941501131730}" srcOrd="0" destOrd="0" presId="urn:microsoft.com/office/officeart/2005/8/layout/process4"/>
    <dgm:cxn modelId="{4062C633-8FDF-424D-BAB7-789C6F68509E}" type="presParOf" srcId="{2ADE2D3B-C947-42B6-8F99-1B3FEDC276D0}" destId="{6872A97C-D449-48B8-B48A-6414A82B5680}" srcOrd="3" destOrd="0" presId="urn:microsoft.com/office/officeart/2005/8/layout/process4"/>
    <dgm:cxn modelId="{8937096B-D0F4-4E7C-8D9D-A99DF182A6F6}" type="presParOf" srcId="{2ADE2D3B-C947-42B6-8F99-1B3FEDC276D0}" destId="{E7A11DED-60A7-4BC3-89FE-F4E69397AE3C}" srcOrd="4" destOrd="0" presId="urn:microsoft.com/office/officeart/2005/8/layout/process4"/>
    <dgm:cxn modelId="{8EDDB56E-6BB6-4A80-9A29-7AA694D5E1E8}" type="presParOf" srcId="{E7A11DED-60A7-4BC3-89FE-F4E69397AE3C}" destId="{CF6C6E4E-5B5D-4471-9394-75F54A9377C8}" srcOrd="0" destOrd="0" presId="urn:microsoft.com/office/officeart/2005/8/layout/process4"/>
    <dgm:cxn modelId="{FB11CDBA-5708-45CF-BEAA-53D3F38D8CD9}" type="presParOf" srcId="{E7A11DED-60A7-4BC3-89FE-F4E69397AE3C}" destId="{C9E1EBD9-D03D-4086-B7FE-8CD684B69897}" srcOrd="1" destOrd="0" presId="urn:microsoft.com/office/officeart/2005/8/layout/process4"/>
    <dgm:cxn modelId="{8EA2CA36-F4DB-418A-983C-0D8AFD063DC9}" type="presParOf" srcId="{E7A11DED-60A7-4BC3-89FE-F4E69397AE3C}" destId="{D18F0391-1D2C-4B99-A316-22233E77FF40}" srcOrd="2" destOrd="0" presId="urn:microsoft.com/office/officeart/2005/8/layout/process4"/>
    <dgm:cxn modelId="{44BD15DB-9296-4DAF-B4E2-D26D79C654BA}" type="presParOf" srcId="{D18F0391-1D2C-4B99-A316-22233E77FF40}" destId="{CB273461-0642-4901-9B3B-9EBCF230DDBF}" srcOrd="0" destOrd="0" presId="urn:microsoft.com/office/officeart/2005/8/layout/process4"/>
    <dgm:cxn modelId="{CF371218-7A35-41EB-8EE2-D25856B82FC0}" type="presParOf" srcId="{2ADE2D3B-C947-42B6-8F99-1B3FEDC276D0}" destId="{477BA6E9-6A31-433E-AE09-3C4C08F9AFFD}" srcOrd="5" destOrd="0" presId="urn:microsoft.com/office/officeart/2005/8/layout/process4"/>
    <dgm:cxn modelId="{B1E848E0-1688-4FAA-9C21-58219DB65FC8}" type="presParOf" srcId="{2ADE2D3B-C947-42B6-8F99-1B3FEDC276D0}" destId="{62686E2A-BF86-480D-A01D-DDFAE5F5E8E8}" srcOrd="6" destOrd="0" presId="urn:microsoft.com/office/officeart/2005/8/layout/process4"/>
    <dgm:cxn modelId="{06A18883-E6C6-4C84-BE38-148D78AAE9FD}" type="presParOf" srcId="{62686E2A-BF86-480D-A01D-DDFAE5F5E8E8}" destId="{1EC5EF38-74C9-4808-86EF-4AFC5CB65931}" srcOrd="0" destOrd="0" presId="urn:microsoft.com/office/officeart/2005/8/layout/process4"/>
    <dgm:cxn modelId="{A3ADE597-7293-454F-8C4B-BD70ED8C5834}" type="presParOf" srcId="{62686E2A-BF86-480D-A01D-DDFAE5F5E8E8}" destId="{05301027-04BC-4541-BE60-F2A1C22690F8}" srcOrd="1" destOrd="0" presId="urn:microsoft.com/office/officeart/2005/8/layout/process4"/>
    <dgm:cxn modelId="{6D260FB9-C29C-4869-A6CF-683E53EC65CA}" type="presParOf" srcId="{62686E2A-BF86-480D-A01D-DDFAE5F5E8E8}" destId="{451C2562-08CE-430D-8173-7A2AB8276007}" srcOrd="2" destOrd="0" presId="urn:microsoft.com/office/officeart/2005/8/layout/process4"/>
    <dgm:cxn modelId="{5FD832E3-B60D-40DD-9907-32EDBD7E9CA7}"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5</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Modularity</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6</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Creating and Leveraging Data Structures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Using Decision-Making Structures</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7</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F11D3E2E-67F8-48DF-90A4-0B1B8580D0A0}" type="presOf" srcId="{55C6FB44-A985-45F8-92FB-19BBF542FA67}" destId="{1ACEF5D3-078B-451B-9CB5-CB71F3B070B4}" srcOrd="1" destOrd="0" presId="urn:microsoft.com/office/officeart/2005/8/layout/process4"/>
    <dgm:cxn modelId="{9A96793D-0D98-4EFE-92CE-4E84A699A177}" type="presOf" srcId="{17EBAEB6-D0E6-4EED-B716-2177AE58D86F}" destId="{2ADE2D3B-C947-42B6-8F99-1B3FEDC276D0}"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44F6D72A-26C3-4E77-A6D6-8CE64EA5ACDA}" srcId="{63A1ED43-AC35-40AD-85BF-17DC05BD0938}" destId="{83622ABD-E064-4BFC-916E-53B83E9021F8}" srcOrd="0" destOrd="0" parTransId="{589CFAA6-E7DA-40E7-BB3A-4677A82BF9D3}" sibTransId="{18EB27F0-7989-42EA-95E0-56291E9DD6C3}"/>
    <dgm:cxn modelId="{2DBA7628-CBD1-44A7-8206-0CAEE552BB46}" type="presOf" srcId="{255C46B9-17B6-450C-8E38-9519AD0489EF}" destId="{05301027-04BC-4541-BE60-F2A1C22690F8}" srcOrd="1"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13C73F3F-981E-4C94-B863-6F1052C347BE}" srcId="{17EBAEB6-D0E6-4EED-B716-2177AE58D86F}" destId="{63A1ED43-AC35-40AD-85BF-17DC05BD0938}" srcOrd="1" destOrd="0" parTransId="{BDB36EB9-BBED-46D4-B8BE-263D92E244FB}" sibTransId="{4DF2FFAD-E7C1-4C73-91BF-E7F0305EEAB6}"/>
    <dgm:cxn modelId="{773C050F-8607-44A5-8C21-817E80520D2F}" type="presOf" srcId="{82A9D05C-E0FE-4095-808C-36195A639D13}" destId="{0E0FBB84-906E-4FE6-B300-7C9E4F2765B6}" srcOrd="0" destOrd="0" presId="urn:microsoft.com/office/officeart/2005/8/layout/process4"/>
    <dgm:cxn modelId="{E8EC2E7E-3878-4E67-B01C-4A7F450B7309}" type="presOf" srcId="{63A1ED43-AC35-40AD-85BF-17DC05BD0938}" destId="{CF6C6E4E-5B5D-4471-9394-75F54A9377C8}"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B73E94B-9D89-4AF4-B5A8-6096EA7C13E9}" srcId="{55C6FB44-A985-45F8-92FB-19BBF542FA67}" destId="{82A9D05C-E0FE-4095-808C-36195A639D13}" srcOrd="0" destOrd="0" parTransId="{8ED82903-5EB5-4BC5-980E-7AF804F15AA6}" sibTransId="{5EABCF8A-42A2-4FDA-B3DC-0A39071E4896}"/>
    <dgm:cxn modelId="{6D35858A-1341-4F8E-BC62-798E122105CA}" type="presOf" srcId="{255C46B9-17B6-450C-8E38-9519AD0489EF}" destId="{1EC5EF38-74C9-4808-86EF-4AFC5CB65931}" srcOrd="0" destOrd="0" presId="urn:microsoft.com/office/officeart/2005/8/layout/process4"/>
    <dgm:cxn modelId="{A04CCAA3-749E-4803-BA64-7EA1286AA452}" type="presOf" srcId="{83622ABD-E064-4BFC-916E-53B83E9021F8}" destId="{CB273461-0642-4901-9B3B-9EBCF230DDBF}" srcOrd="0" destOrd="0" presId="urn:microsoft.com/office/officeart/2005/8/layout/process4"/>
    <dgm:cxn modelId="{49E9AA16-13FF-4F3E-BCFF-17D972DE60F5}" type="presOf" srcId="{C531B99D-2AAF-47B7-9ADC-940B51371CBC}" destId="{4BE792FD-BCB4-44EB-8672-F4001B35D8D7}" srcOrd="0" destOrd="0" presId="urn:microsoft.com/office/officeart/2005/8/layout/process4"/>
    <dgm:cxn modelId="{5863274E-08D4-4401-853D-CC7EA17C24F5}" type="presOf" srcId="{63A1ED43-AC35-40AD-85BF-17DC05BD0938}" destId="{C9E1EBD9-D03D-4086-B7FE-8CD684B69897}" srcOrd="1" destOrd="0" presId="urn:microsoft.com/office/officeart/2005/8/layout/process4"/>
    <dgm:cxn modelId="{1537DE85-991D-4391-B214-B099E679A8F2}" type="presOf" srcId="{55C6FB44-A985-45F8-92FB-19BBF542FA67}" destId="{634B9CA2-3E8D-405E-9EF3-8262D83DEEEE}" srcOrd="0" destOrd="0" presId="urn:microsoft.com/office/officeart/2005/8/layout/process4"/>
    <dgm:cxn modelId="{4B4E474D-1E50-4A33-978B-5B43EB5F590C}" type="presParOf" srcId="{2ADE2D3B-C947-42B6-8F99-1B3FEDC276D0}" destId="{D74163A3-AB2D-48D6-A6BA-7DC441FFA651}" srcOrd="0" destOrd="0" presId="urn:microsoft.com/office/officeart/2005/8/layout/process4"/>
    <dgm:cxn modelId="{98F1A44C-9BC4-4A3A-BF03-F5CE640CE3B8}" type="presParOf" srcId="{D74163A3-AB2D-48D6-A6BA-7DC441FFA651}" destId="{634B9CA2-3E8D-405E-9EF3-8262D83DEEEE}" srcOrd="0" destOrd="0" presId="urn:microsoft.com/office/officeart/2005/8/layout/process4"/>
    <dgm:cxn modelId="{A5027CE4-7531-46CC-9163-23CC52699847}" type="presParOf" srcId="{D74163A3-AB2D-48D6-A6BA-7DC441FFA651}" destId="{1ACEF5D3-078B-451B-9CB5-CB71F3B070B4}" srcOrd="1" destOrd="0" presId="urn:microsoft.com/office/officeart/2005/8/layout/process4"/>
    <dgm:cxn modelId="{8DC1AA1F-C67D-4CC6-A39D-0246D33CEF20}" type="presParOf" srcId="{D74163A3-AB2D-48D6-A6BA-7DC441FFA651}" destId="{C2FADBCD-744E-471C-A2B2-E596A6FDA8B0}" srcOrd="2" destOrd="0" presId="urn:microsoft.com/office/officeart/2005/8/layout/process4"/>
    <dgm:cxn modelId="{9908C89B-8FD4-44D9-89A3-F6250A2A0237}" type="presParOf" srcId="{C2FADBCD-744E-471C-A2B2-E596A6FDA8B0}" destId="{0E0FBB84-906E-4FE6-B300-7C9E4F2765B6}" srcOrd="0" destOrd="0" presId="urn:microsoft.com/office/officeart/2005/8/layout/process4"/>
    <dgm:cxn modelId="{61A08521-3D93-4E9F-A17C-81CFA21E1AB7}" type="presParOf" srcId="{2ADE2D3B-C947-42B6-8F99-1B3FEDC276D0}" destId="{6872A97C-D449-48B8-B48A-6414A82B5680}" srcOrd="1" destOrd="0" presId="urn:microsoft.com/office/officeart/2005/8/layout/process4"/>
    <dgm:cxn modelId="{F983DC6B-A9B3-4F7E-9CA9-3A3E14741CE0}" type="presParOf" srcId="{2ADE2D3B-C947-42B6-8F99-1B3FEDC276D0}" destId="{E7A11DED-60A7-4BC3-89FE-F4E69397AE3C}" srcOrd="2" destOrd="0" presId="urn:microsoft.com/office/officeart/2005/8/layout/process4"/>
    <dgm:cxn modelId="{D07770C8-1DBE-4271-BB71-BA83350DC74C}" type="presParOf" srcId="{E7A11DED-60A7-4BC3-89FE-F4E69397AE3C}" destId="{CF6C6E4E-5B5D-4471-9394-75F54A9377C8}" srcOrd="0" destOrd="0" presId="urn:microsoft.com/office/officeart/2005/8/layout/process4"/>
    <dgm:cxn modelId="{3FF44CFB-596A-45EC-9AEF-006A0379C4A3}" type="presParOf" srcId="{E7A11DED-60A7-4BC3-89FE-F4E69397AE3C}" destId="{C9E1EBD9-D03D-4086-B7FE-8CD684B69897}" srcOrd="1" destOrd="0" presId="urn:microsoft.com/office/officeart/2005/8/layout/process4"/>
    <dgm:cxn modelId="{436BB7D8-FDA0-4B81-A473-ADB895CD1868}" type="presParOf" srcId="{E7A11DED-60A7-4BC3-89FE-F4E69397AE3C}" destId="{D18F0391-1D2C-4B99-A316-22233E77FF40}" srcOrd="2" destOrd="0" presId="urn:microsoft.com/office/officeart/2005/8/layout/process4"/>
    <dgm:cxn modelId="{28B0D609-4792-41EA-8676-CE7BCC46E0A8}" type="presParOf" srcId="{D18F0391-1D2C-4B99-A316-22233E77FF40}" destId="{CB273461-0642-4901-9B3B-9EBCF230DDBF}" srcOrd="0" destOrd="0" presId="urn:microsoft.com/office/officeart/2005/8/layout/process4"/>
    <dgm:cxn modelId="{0E435B83-8FF6-484A-9241-3AABFC00D1E3}" type="presParOf" srcId="{2ADE2D3B-C947-42B6-8F99-1B3FEDC276D0}" destId="{477BA6E9-6A31-433E-AE09-3C4C08F9AFFD}" srcOrd="3" destOrd="0" presId="urn:microsoft.com/office/officeart/2005/8/layout/process4"/>
    <dgm:cxn modelId="{BCA90DFA-3C0B-432B-B292-489E6031D99E}" type="presParOf" srcId="{2ADE2D3B-C947-42B6-8F99-1B3FEDC276D0}" destId="{62686E2A-BF86-480D-A01D-DDFAE5F5E8E8}" srcOrd="4" destOrd="0" presId="urn:microsoft.com/office/officeart/2005/8/layout/process4"/>
    <dgm:cxn modelId="{7AD2FB54-E0C1-41CF-B881-3429B2B39EA6}" type="presParOf" srcId="{62686E2A-BF86-480D-A01D-DDFAE5F5E8E8}" destId="{1EC5EF38-74C9-4808-86EF-4AFC5CB65931}" srcOrd="0" destOrd="0" presId="urn:microsoft.com/office/officeart/2005/8/layout/process4"/>
    <dgm:cxn modelId="{1E3B7046-4E00-4DA4-A4A1-C00512E7D141}" type="presParOf" srcId="{62686E2A-BF86-480D-A01D-DDFAE5F5E8E8}" destId="{05301027-04BC-4541-BE60-F2A1C22690F8}" srcOrd="1" destOrd="0" presId="urn:microsoft.com/office/officeart/2005/8/layout/process4"/>
    <dgm:cxn modelId="{6E202B6F-21C7-4BD7-A701-0047B5BAC38F}" type="presParOf" srcId="{62686E2A-BF86-480D-A01D-DDFAE5F5E8E8}" destId="{451C2562-08CE-430D-8173-7A2AB8276007}" srcOrd="2" destOrd="0" presId="urn:microsoft.com/office/officeart/2005/8/layout/process4"/>
    <dgm:cxn modelId="{EACF97ED-0A19-4E0A-95F4-FAC4612218E1}"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8</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lang="en-US" sz="1100" dirty="0" smtClean="0"/>
            <a:t>Using Sequential and </a:t>
          </a:r>
          <a:br>
            <a:rPr lang="en-US" sz="1100" dirty="0" smtClean="0"/>
          </a:br>
          <a:r>
            <a:rPr lang="en-US" sz="1100" smtClean="0"/>
            <a:t>State Machine </a:t>
          </a:r>
          <a:r>
            <a:rPr lang="en-US" sz="1100" dirty="0" smtClean="0"/>
            <a:t>Programming</a:t>
          </a:r>
          <a:endParaRPr lang="en-US"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9</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lang="en-US" sz="1100" dirty="0" smtClean="0"/>
            <a:t>Acquiring Measurements </a:t>
          </a:r>
          <a:br>
            <a:rPr lang="en-US" sz="1100" dirty="0" smtClean="0"/>
          </a:br>
          <a:r>
            <a:rPr lang="en-US" sz="1100" dirty="0" smtClean="0"/>
            <a:t>with Hardware</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lang="en-US" sz="1200" dirty="0" smtClean="0"/>
            <a:t>Accessing Files in </a:t>
          </a:r>
          <a:r>
            <a:rPr lang="en-US" sz="1200" dirty="0" err="1" smtClean="0"/>
            <a:t>LabVIEW</a:t>
          </a:r>
          <a:endParaRPr lang="en-US" sz="12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10</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CCAC1241-064D-4ACF-AEEC-F486887B6998}" type="pres">
      <dgm:prSet presAssocID="{55C6FB44-A985-45F8-92FB-19BBF542FA67}" presName="boxAndChildren" presStyleCnt="0"/>
      <dgm:spPr/>
      <dgm:t>
        <a:bodyPr/>
        <a:lstStyle/>
        <a:p>
          <a:endParaRPr lang="en-US"/>
        </a:p>
      </dgm:t>
    </dgm:pt>
    <dgm:pt modelId="{FC59B698-4F46-474C-A5F1-6AF5972B6A99}" type="pres">
      <dgm:prSet presAssocID="{55C6FB44-A985-45F8-92FB-19BBF542FA67}" presName="parentTextBox" presStyleLbl="node1" presStyleIdx="0" presStyleCnt="3"/>
      <dgm:spPr/>
      <dgm:t>
        <a:bodyPr/>
        <a:lstStyle/>
        <a:p>
          <a:endParaRPr lang="en-US"/>
        </a:p>
      </dgm:t>
    </dgm:pt>
    <dgm:pt modelId="{93BB1C99-DBF9-4BC6-9BF4-A8AB3952FBB8}" type="pres">
      <dgm:prSet presAssocID="{55C6FB44-A985-45F8-92FB-19BBF542FA67}" presName="entireBox" presStyleLbl="node1" presStyleIdx="0" presStyleCnt="3"/>
      <dgm:spPr/>
      <dgm:t>
        <a:bodyPr/>
        <a:lstStyle/>
        <a:p>
          <a:endParaRPr lang="en-US"/>
        </a:p>
      </dgm:t>
    </dgm:pt>
    <dgm:pt modelId="{67CEEAC9-EF20-44FC-B05A-9B4CB6D2B7B2}" type="pres">
      <dgm:prSet presAssocID="{55C6FB44-A985-45F8-92FB-19BBF542FA67}" presName="descendantBox" presStyleCnt="0"/>
      <dgm:spPr/>
      <dgm:t>
        <a:bodyPr/>
        <a:lstStyle/>
        <a:p>
          <a:endParaRPr lang="en-US"/>
        </a:p>
      </dgm:t>
    </dgm:pt>
    <dgm:pt modelId="{CD4BFA61-F11C-4625-A615-11815B9ABA95}"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E1316B67-9A9B-4CCF-A22C-C15341DA6BDB}" srcId="{17EBAEB6-D0E6-4EED-B716-2177AE58D86F}" destId="{255C46B9-17B6-450C-8E38-9519AD0489EF}" srcOrd="0" destOrd="0" parTransId="{2A22FD43-3FEA-4931-A58B-4D7F516A8BF7}" sibTransId="{00A008E8-3B88-42C4-8BDD-F43409998BCE}"/>
    <dgm:cxn modelId="{CD2DA11B-603B-4EA4-85C4-AF95263BE0DA}" type="presOf" srcId="{63A1ED43-AC35-40AD-85BF-17DC05BD0938}" destId="{C9E1EBD9-D03D-4086-B7FE-8CD684B69897}" srcOrd="1"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538868D1-73ED-4AD8-9755-4EA7BB102C44}" type="presOf" srcId="{63A1ED43-AC35-40AD-85BF-17DC05BD0938}" destId="{CF6C6E4E-5B5D-4471-9394-75F54A9377C8}" srcOrd="0" destOrd="0" presId="urn:microsoft.com/office/officeart/2005/8/layout/process4"/>
    <dgm:cxn modelId="{7CEE83E3-5B87-4CE4-B0A5-F889857C6CAE}" type="presOf" srcId="{83622ABD-E064-4BFC-916E-53B83E9021F8}" destId="{CB273461-0642-4901-9B3B-9EBCF230DDBF}"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E13323E1-EA56-47CE-969A-C176BA658582}" type="presOf" srcId="{C531B99D-2AAF-47B7-9ADC-940B51371CBC}" destId="{4BE792FD-BCB4-44EB-8672-F4001B35D8D7}"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DE321B6B-54D9-45C5-803C-46E01A55AE56}" type="presOf" srcId="{55C6FB44-A985-45F8-92FB-19BBF542FA67}" destId="{93BB1C99-DBF9-4BC6-9BF4-A8AB3952FBB8}" srcOrd="1"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13B2452-2141-4CDA-9250-B2C2A48FC997}" type="presOf" srcId="{82A9D05C-E0FE-4095-808C-36195A639D13}" destId="{CD4BFA61-F11C-4625-A615-11815B9ABA95}"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4BBAB44D-962F-4FBC-939C-A3D3E4F57745}" type="presOf" srcId="{255C46B9-17B6-450C-8E38-9519AD0489EF}" destId="{05301027-04BC-4541-BE60-F2A1C22690F8}" srcOrd="1" destOrd="0" presId="urn:microsoft.com/office/officeart/2005/8/layout/process4"/>
    <dgm:cxn modelId="{76F3ABDB-55C9-4D65-9E70-B291F53D93C4}" type="presOf" srcId="{255C46B9-17B6-450C-8E38-9519AD0489EF}" destId="{1EC5EF38-74C9-4808-86EF-4AFC5CB65931}" srcOrd="0" destOrd="0" presId="urn:microsoft.com/office/officeart/2005/8/layout/process4"/>
    <dgm:cxn modelId="{8B4042FA-2110-449C-83AD-2EE20CD7FC25}" type="presOf" srcId="{17EBAEB6-D0E6-4EED-B716-2177AE58D86F}" destId="{2ADE2D3B-C947-42B6-8F99-1B3FEDC276D0}" srcOrd="0" destOrd="0" presId="urn:microsoft.com/office/officeart/2005/8/layout/process4"/>
    <dgm:cxn modelId="{5D493901-C275-420A-8B47-C6774F11ED14}" type="presOf" srcId="{55C6FB44-A985-45F8-92FB-19BBF542FA67}" destId="{FC59B698-4F46-474C-A5F1-6AF5972B6A99}" srcOrd="0" destOrd="0" presId="urn:microsoft.com/office/officeart/2005/8/layout/process4"/>
    <dgm:cxn modelId="{0ADDDB3F-E3B5-421D-B56B-55C4DA9564EF}" type="presParOf" srcId="{2ADE2D3B-C947-42B6-8F99-1B3FEDC276D0}" destId="{CCAC1241-064D-4ACF-AEEC-F486887B6998}" srcOrd="0" destOrd="0" presId="urn:microsoft.com/office/officeart/2005/8/layout/process4"/>
    <dgm:cxn modelId="{A856CA13-BE19-4010-966F-124C611661D9}" type="presParOf" srcId="{CCAC1241-064D-4ACF-AEEC-F486887B6998}" destId="{FC59B698-4F46-474C-A5F1-6AF5972B6A99}" srcOrd="0" destOrd="0" presId="urn:microsoft.com/office/officeart/2005/8/layout/process4"/>
    <dgm:cxn modelId="{C57A49CF-A78B-4C33-A451-374A68A1A533}" type="presParOf" srcId="{CCAC1241-064D-4ACF-AEEC-F486887B6998}" destId="{93BB1C99-DBF9-4BC6-9BF4-A8AB3952FBB8}" srcOrd="1" destOrd="0" presId="urn:microsoft.com/office/officeart/2005/8/layout/process4"/>
    <dgm:cxn modelId="{0FAAE2AE-29AB-4AE3-BF2D-6DACA7568005}" type="presParOf" srcId="{CCAC1241-064D-4ACF-AEEC-F486887B6998}" destId="{67CEEAC9-EF20-44FC-B05A-9B4CB6D2B7B2}" srcOrd="2" destOrd="0" presId="urn:microsoft.com/office/officeart/2005/8/layout/process4"/>
    <dgm:cxn modelId="{589AD08C-0261-4500-B113-1F798821DFCB}" type="presParOf" srcId="{67CEEAC9-EF20-44FC-B05A-9B4CB6D2B7B2}" destId="{CD4BFA61-F11C-4625-A615-11815B9ABA95}" srcOrd="0" destOrd="0" presId="urn:microsoft.com/office/officeart/2005/8/layout/process4"/>
    <dgm:cxn modelId="{C6171EDF-EB73-4E35-9F10-E9BA6FB8D6BE}" type="presParOf" srcId="{2ADE2D3B-C947-42B6-8F99-1B3FEDC276D0}" destId="{6872A97C-D449-48B8-B48A-6414A82B5680}" srcOrd="1" destOrd="0" presId="urn:microsoft.com/office/officeart/2005/8/layout/process4"/>
    <dgm:cxn modelId="{709AF421-2503-47AB-9BE0-DF815EA69745}" type="presParOf" srcId="{2ADE2D3B-C947-42B6-8F99-1B3FEDC276D0}" destId="{E7A11DED-60A7-4BC3-89FE-F4E69397AE3C}" srcOrd="2" destOrd="0" presId="urn:microsoft.com/office/officeart/2005/8/layout/process4"/>
    <dgm:cxn modelId="{BC938059-2895-4ABE-92F9-3BAD0F95906E}" type="presParOf" srcId="{E7A11DED-60A7-4BC3-89FE-F4E69397AE3C}" destId="{CF6C6E4E-5B5D-4471-9394-75F54A9377C8}" srcOrd="0" destOrd="0" presId="urn:microsoft.com/office/officeart/2005/8/layout/process4"/>
    <dgm:cxn modelId="{673538C9-8517-4CA4-9AB2-8EBC01E58757}" type="presParOf" srcId="{E7A11DED-60A7-4BC3-89FE-F4E69397AE3C}" destId="{C9E1EBD9-D03D-4086-B7FE-8CD684B69897}" srcOrd="1" destOrd="0" presId="urn:microsoft.com/office/officeart/2005/8/layout/process4"/>
    <dgm:cxn modelId="{C8FB6EF2-B996-48DE-8414-ED49F3B74A2E}" type="presParOf" srcId="{E7A11DED-60A7-4BC3-89FE-F4E69397AE3C}" destId="{D18F0391-1D2C-4B99-A316-22233E77FF40}" srcOrd="2" destOrd="0" presId="urn:microsoft.com/office/officeart/2005/8/layout/process4"/>
    <dgm:cxn modelId="{D9EA804A-7508-4436-BC68-F86CDC705968}" type="presParOf" srcId="{D18F0391-1D2C-4B99-A316-22233E77FF40}" destId="{CB273461-0642-4901-9B3B-9EBCF230DDBF}" srcOrd="0" destOrd="0" presId="urn:microsoft.com/office/officeart/2005/8/layout/process4"/>
    <dgm:cxn modelId="{571CAEF7-ED60-4733-B3A8-645F63C6074E}" type="presParOf" srcId="{2ADE2D3B-C947-42B6-8F99-1B3FEDC276D0}" destId="{477BA6E9-6A31-433E-AE09-3C4C08F9AFFD}" srcOrd="3" destOrd="0" presId="urn:microsoft.com/office/officeart/2005/8/layout/process4"/>
    <dgm:cxn modelId="{25164090-B186-4E26-BCC4-A3EBE90F1C2F}" type="presParOf" srcId="{2ADE2D3B-C947-42B6-8F99-1B3FEDC276D0}" destId="{62686E2A-BF86-480D-A01D-DDFAE5F5E8E8}" srcOrd="4" destOrd="0" presId="urn:microsoft.com/office/officeart/2005/8/layout/process4"/>
    <dgm:cxn modelId="{790542B2-2D84-4A7F-A055-B0BBEA3D179D}" type="presParOf" srcId="{62686E2A-BF86-480D-A01D-DDFAE5F5E8E8}" destId="{1EC5EF38-74C9-4808-86EF-4AFC5CB65931}" srcOrd="0" destOrd="0" presId="urn:microsoft.com/office/officeart/2005/8/layout/process4"/>
    <dgm:cxn modelId="{95DA39A0-EEC4-47CF-B121-06C3DEC187E0}" type="presParOf" srcId="{62686E2A-BF86-480D-A01D-DDFAE5F5E8E8}" destId="{05301027-04BC-4541-BE60-F2A1C22690F8}" srcOrd="1" destOrd="0" presId="urn:microsoft.com/office/officeart/2005/8/layout/process4"/>
    <dgm:cxn modelId="{43EADD9C-EC82-43B3-BFD0-0264371A5D30}" type="presParOf" srcId="{62686E2A-BF86-480D-A01D-DDFAE5F5E8E8}" destId="{451C2562-08CE-430D-8173-7A2AB8276007}" srcOrd="2" destOrd="0" presId="urn:microsoft.com/office/officeart/2005/8/layout/process4"/>
    <dgm:cxn modelId="{ACF50C0C-A2C2-4F1C-8D70-E6E3ED4D0C54}"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C1B6BE-8FA0-4DE5-8F8A-C5226D8FC871}" type="doc">
      <dgm:prSet loTypeId="urn:microsoft.com/office/officeart/2005/8/layout/vList3#4" loCatId="list" qsTypeId="urn:microsoft.com/office/officeart/2005/8/quickstyle/simple1" qsCatId="simple" csTypeId="urn:microsoft.com/office/officeart/2005/8/colors/accent1_2" csCatId="accent1" phldr="1"/>
      <dgm:spPr/>
    </dgm:pt>
    <dgm:pt modelId="{DD5DADC8-057E-4ED0-B7BD-541A43552FDE}">
      <dgm:prSet phldrT="[Text]" custT="1"/>
      <dgm:spPr/>
      <dgm:t>
        <a:bodyPr/>
        <a:lstStyle/>
        <a:p>
          <a:pPr algn="l"/>
          <a:r>
            <a:rPr lang="en-US" sz="1800" b="1" dirty="0" smtClean="0"/>
            <a:t>Polymorphism</a:t>
          </a:r>
          <a:r>
            <a:rPr lang="en-US" sz="1800" dirty="0" smtClean="0"/>
            <a:t>—The ability of VIs and functions to automatically adapt to accept input data of different data types.</a:t>
          </a:r>
          <a:endParaRPr lang="en-US" sz="1800" dirty="0"/>
        </a:p>
      </dgm:t>
    </dgm:pt>
    <dgm:pt modelId="{50CAFF54-E521-4B79-AFC7-5A6AD09CD541}" type="parTrans" cxnId="{CEEA4456-AA85-4A18-BE69-6CD5CFA0B822}">
      <dgm:prSet/>
      <dgm:spPr/>
      <dgm:t>
        <a:bodyPr/>
        <a:lstStyle/>
        <a:p>
          <a:endParaRPr lang="en-US" sz="2000"/>
        </a:p>
      </dgm:t>
    </dgm:pt>
    <dgm:pt modelId="{7CB12A3B-2A85-47A5-8ED9-0CB9FB3A65BF}" type="sibTrans" cxnId="{CEEA4456-AA85-4A18-BE69-6CD5CFA0B822}">
      <dgm:prSet/>
      <dgm:spPr/>
      <dgm:t>
        <a:bodyPr/>
        <a:lstStyle/>
        <a:p>
          <a:endParaRPr lang="en-US" sz="2000"/>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93250"/>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custLinFactNeighborY="6691">
        <dgm:presLayoutVars>
          <dgm:bulletEnabled val="1"/>
        </dgm:presLayoutVars>
      </dgm:prSet>
      <dgm:spPr/>
      <dgm:t>
        <a:bodyPr/>
        <a:lstStyle/>
        <a:p>
          <a:endParaRPr lang="en-US"/>
        </a:p>
      </dgm:t>
    </dgm:pt>
  </dgm:ptLst>
  <dgm:cxnLst>
    <dgm:cxn modelId="{DCDACBF9-89EA-496C-BB3F-D83ED6A2F7DA}" type="presOf" srcId="{DD5DADC8-057E-4ED0-B7BD-541A43552FDE}" destId="{976B7E68-86E5-49D8-B5B7-76B4CC9C4B78}" srcOrd="0" destOrd="0" presId="urn:microsoft.com/office/officeart/2005/8/layout/vList3#4"/>
    <dgm:cxn modelId="{CEEA4456-AA85-4A18-BE69-6CD5CFA0B822}" srcId="{F7C1B6BE-8FA0-4DE5-8F8A-C5226D8FC871}" destId="{DD5DADC8-057E-4ED0-B7BD-541A43552FDE}" srcOrd="0" destOrd="0" parTransId="{50CAFF54-E521-4B79-AFC7-5A6AD09CD541}" sibTransId="{7CB12A3B-2A85-47A5-8ED9-0CB9FB3A65BF}"/>
    <dgm:cxn modelId="{1975C58B-8ABC-4AB5-9904-6A17D686B490}" type="presOf" srcId="{F7C1B6BE-8FA0-4DE5-8F8A-C5226D8FC871}" destId="{A6D2E80D-6F4F-466E-9117-C731AF13AEFA}" srcOrd="0" destOrd="0" presId="urn:microsoft.com/office/officeart/2005/8/layout/vList3#4"/>
    <dgm:cxn modelId="{697DFA85-9962-4560-B22A-4D777A404C4A}" type="presParOf" srcId="{A6D2E80D-6F4F-466E-9117-C731AF13AEFA}" destId="{0B4ADA14-A5D8-4086-9622-AF9526F0FCCD}" srcOrd="0" destOrd="0" presId="urn:microsoft.com/office/officeart/2005/8/layout/vList3#4"/>
    <dgm:cxn modelId="{48BFB59D-D1C6-4F8D-9E35-C3AB88ECD00A}" type="presParOf" srcId="{0B4ADA14-A5D8-4086-9622-AF9526F0FCCD}" destId="{477119AC-1B9B-4A4A-8F20-CAFF1C725AD3}" srcOrd="0" destOrd="0" presId="urn:microsoft.com/office/officeart/2005/8/layout/vList3#4"/>
    <dgm:cxn modelId="{588D4BC2-8972-43CF-9F9B-BA6DD148ADDF}" type="presParOf" srcId="{0B4ADA14-A5D8-4086-9622-AF9526F0FCCD}" destId="{976B7E68-86E5-49D8-B5B7-76B4CC9C4B78}" srcOrd="1" destOrd="0" presId="urn:microsoft.com/office/officeart/2005/8/layout/vList3#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4</a:t>
          </a:r>
          <a:endParaRPr lang="en-US" sz="12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Using Loops</a:t>
          </a:r>
          <a:endParaRPr lang="en-US" sz="10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3</a:t>
          </a:r>
          <a:endParaRPr lang="en-US" sz="1200" kern="1200" dirty="0"/>
        </a:p>
      </dsp:txBody>
      <dsp:txXfrm rot="-10800000">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Troubleshooting and Debugging VIs</a:t>
          </a:r>
          <a:endParaRPr lang="en-US" sz="10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2</a:t>
          </a:r>
          <a:endParaRPr lang="en-US" sz="1200" kern="1200" dirty="0"/>
        </a:p>
      </dsp:txBody>
      <dsp:txXfrm rot="-10800000">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Creating Your First Application</a:t>
          </a:r>
          <a:endParaRPr lang="en-US" sz="10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1</a:t>
          </a:r>
        </a:p>
      </dsp:txBody>
      <dsp:txXfrm rot="-10800000">
        <a:off x="0" y="1243"/>
        <a:ext cx="2362199" cy="354312"/>
      </dsp:txXfrm>
    </dsp:sp>
    <dsp:sp modelId="{4BE792FD-BCB4-44EB-8672-F4001B35D8D7}">
      <dsp:nvSpPr>
        <dsp:cNvPr id="0" name=""/>
        <dsp:cNvSpPr/>
      </dsp:nvSpPr>
      <dsp:spPr>
        <a:xfrm>
          <a:off x="0" y="355556"/>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Navigating LabVIEW</a:t>
          </a:r>
          <a:endParaRPr lang="en-US" sz="1000" kern="1200" dirty="0" smtClean="0"/>
        </a:p>
      </dsp:txBody>
      <dsp:txXfrm>
        <a:off x="0" y="355556"/>
        <a:ext cx="2362199" cy="301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7</a:t>
          </a:r>
          <a:endParaRPr lang="en-US"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Modularity</a:t>
          </a:r>
          <a:endParaRPr lang="en-US"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6</a:t>
          </a:r>
          <a:endParaRPr lang="en-US" sz="1400" kern="1200" dirty="0"/>
        </a:p>
      </dsp:txBody>
      <dsp:txXfrm rot="-10800000">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Decision-Making Structures</a:t>
          </a:r>
          <a:endParaRPr lang="en-US"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5</a:t>
          </a:r>
        </a:p>
      </dsp:txBody>
      <dsp:txXfrm rot="-10800000">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Creating and Leveraging Data Structures</a:t>
          </a:r>
        </a:p>
      </dsp:txBody>
      <dsp:txXfrm>
        <a:off x="0" y="396897"/>
        <a:ext cx="2362199" cy="337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B1C99-DBF9-4BC6-9BF4-A8AB3952FBB8}">
      <dsp:nvSpPr>
        <dsp:cNvPr id="0" name=""/>
        <dsp:cNvSpPr/>
      </dsp:nvSpPr>
      <dsp:spPr>
        <a:xfrm>
          <a:off x="0" y="2294390"/>
          <a:ext cx="2362199" cy="75307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10</a:t>
          </a:r>
          <a:endParaRPr lang="en-US" sz="1400" kern="1200" dirty="0"/>
        </a:p>
      </dsp:txBody>
      <dsp:txXfrm>
        <a:off x="0" y="2294390"/>
        <a:ext cx="2362199" cy="406657"/>
      </dsp:txXfrm>
    </dsp:sp>
    <dsp:sp modelId="{CD4BFA61-F11C-4625-A615-11815B9ABA95}">
      <dsp:nvSpPr>
        <dsp:cNvPr id="0" name=""/>
        <dsp:cNvSpPr/>
      </dsp:nvSpPr>
      <dsp:spPr>
        <a:xfrm>
          <a:off x="0" y="2685987"/>
          <a:ext cx="2362199" cy="3464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Sequential and </a:t>
          </a:r>
          <a:br>
            <a:rPr lang="en-US" sz="1100" kern="1200" dirty="0" smtClean="0"/>
          </a:br>
          <a:r>
            <a:rPr lang="en-US" sz="1100" kern="1200" smtClean="0"/>
            <a:t>State Machine </a:t>
          </a:r>
          <a:r>
            <a:rPr lang="en-US" sz="1100" kern="1200" dirty="0" smtClean="0"/>
            <a:t>Programming</a:t>
          </a:r>
          <a:endParaRPr lang="en-US" sz="1100" kern="1200" dirty="0"/>
        </a:p>
      </dsp:txBody>
      <dsp:txXfrm>
        <a:off x="0" y="2685987"/>
        <a:ext cx="2362199" cy="346412"/>
      </dsp:txXfrm>
    </dsp:sp>
    <dsp:sp modelId="{C9E1EBD9-D03D-4086-B7FE-8CD684B69897}">
      <dsp:nvSpPr>
        <dsp:cNvPr id="0" name=""/>
        <dsp:cNvSpPr/>
      </dsp:nvSpPr>
      <dsp:spPr>
        <a:xfrm rot="10800000">
          <a:off x="0" y="1147464"/>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9</a:t>
          </a:r>
          <a:endParaRPr lang="en-US" sz="1400" kern="1200" dirty="0"/>
        </a:p>
      </dsp:txBody>
      <dsp:txXfrm rot="-10800000">
        <a:off x="0" y="1147464"/>
        <a:ext cx="2362199" cy="406535"/>
      </dsp:txXfrm>
    </dsp:sp>
    <dsp:sp modelId="{CB273461-0642-4901-9B3B-9EBCF230DDBF}">
      <dsp:nvSpPr>
        <dsp:cNvPr id="0" name=""/>
        <dsp:cNvSpPr/>
      </dsp:nvSpPr>
      <dsp:spPr>
        <a:xfrm>
          <a:off x="0" y="1554000"/>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Accessing Files in </a:t>
          </a:r>
          <a:r>
            <a:rPr lang="en-US" sz="1200" kern="1200" dirty="0" err="1" smtClean="0"/>
            <a:t>LabVIEW</a:t>
          </a:r>
          <a:endParaRPr lang="en-US" sz="1200" kern="1200" dirty="0"/>
        </a:p>
      </dsp:txBody>
      <dsp:txXfrm>
        <a:off x="0" y="1554000"/>
        <a:ext cx="2362199" cy="346308"/>
      </dsp:txXfrm>
    </dsp:sp>
    <dsp:sp modelId="{05301027-04BC-4541-BE60-F2A1C22690F8}">
      <dsp:nvSpPr>
        <dsp:cNvPr id="0" name=""/>
        <dsp:cNvSpPr/>
      </dsp:nvSpPr>
      <dsp:spPr>
        <a:xfrm rot="10800000">
          <a:off x="0" y="538"/>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8</a:t>
          </a:r>
        </a:p>
      </dsp:txBody>
      <dsp:txXfrm rot="-10800000">
        <a:off x="0" y="538"/>
        <a:ext cx="2362199" cy="406535"/>
      </dsp:txXfrm>
    </dsp:sp>
    <dsp:sp modelId="{4BE792FD-BCB4-44EB-8672-F4001B35D8D7}">
      <dsp:nvSpPr>
        <dsp:cNvPr id="0" name=""/>
        <dsp:cNvSpPr/>
      </dsp:nvSpPr>
      <dsp:spPr>
        <a:xfrm>
          <a:off x="0" y="407074"/>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Acquiring Measurements </a:t>
          </a:r>
          <a:br>
            <a:rPr lang="en-US" sz="1100" kern="1200" dirty="0" smtClean="0"/>
          </a:br>
          <a:r>
            <a:rPr lang="en-US" sz="1100" kern="1200" dirty="0" smtClean="0"/>
            <a:t>with Hardware</a:t>
          </a:r>
        </a:p>
      </dsp:txBody>
      <dsp:txXfrm>
        <a:off x="0" y="407074"/>
        <a:ext cx="2362199" cy="346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E68-86E5-49D8-B5B7-76B4CC9C4B78}">
      <dsp:nvSpPr>
        <dsp:cNvPr id="0" name=""/>
        <dsp:cNvSpPr/>
      </dsp:nvSpPr>
      <dsp:spPr>
        <a:xfrm rot="10800000">
          <a:off x="505338" y="0"/>
          <a:ext cx="7097471" cy="8540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631" tIns="68580" rIns="128016" bIns="68580" numCol="1" spcCol="1270" anchor="ctr" anchorCtr="0">
          <a:noAutofit/>
        </a:bodyPr>
        <a:lstStyle/>
        <a:p>
          <a:pPr lvl="0" algn="l" defTabSz="800100">
            <a:lnSpc>
              <a:spcPct val="90000"/>
            </a:lnSpc>
            <a:spcBef>
              <a:spcPct val="0"/>
            </a:spcBef>
            <a:spcAft>
              <a:spcPct val="35000"/>
            </a:spcAft>
          </a:pPr>
          <a:r>
            <a:rPr lang="en-US" sz="1800" b="1" kern="1200" dirty="0" smtClean="0"/>
            <a:t>Polymorphism</a:t>
          </a:r>
          <a:r>
            <a:rPr lang="en-US" sz="1800" kern="1200" dirty="0" smtClean="0"/>
            <a:t>—The ability of VIs and functions to automatically adapt to accept input data of different data types.</a:t>
          </a:r>
          <a:endParaRPr lang="en-US" sz="1800" kern="1200" dirty="0"/>
        </a:p>
      </dsp:txBody>
      <dsp:txXfrm rot="10800000">
        <a:off x="718861" y="0"/>
        <a:ext cx="6883948" cy="854093"/>
      </dsp:txXfrm>
    </dsp:sp>
    <dsp:sp modelId="{477119AC-1B9B-4A4A-8F20-CAFF1C725AD3}">
      <dsp:nvSpPr>
        <dsp:cNvPr id="0" name=""/>
        <dsp:cNvSpPr/>
      </dsp:nvSpPr>
      <dsp:spPr>
        <a:xfrm>
          <a:off x="76200" y="0"/>
          <a:ext cx="854093" cy="8540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22288" y="519113"/>
            <a:ext cx="5849937" cy="3290887"/>
          </a:xfrm>
        </p:spPr>
      </p:sp>
      <p:sp>
        <p:nvSpPr>
          <p:cNvPr id="23557"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3581743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Functions are polymorphic to varying degrees—none, some, or all of their inputs can be polymorphic. Some function inputs accept numeric values or Boolean values. Some accept numeric values or strings. Some accept not only scalar numeric values but also arrays of numeric values, clusters of numeric values, arrays of clusters of numeric values, and so on. Some accept only one-dimensional arrays although the array elements can be of any type. Some functions accept all types of data, including complex numeric values.</a:t>
            </a:r>
          </a:p>
          <a:p>
            <a:endParaRPr lang="en-US" dirty="0" smtClean="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37</a:t>
            </a:fld>
            <a:endParaRPr lang="en-US" dirty="0"/>
          </a:p>
        </p:txBody>
      </p:sp>
    </p:spTree>
    <p:extLst>
      <p:ext uri="{BB962C8B-B14F-4D97-AF65-F5344CB8AC3E}">
        <p14:creationId xmlns:p14="http://schemas.microsoft.com/office/powerpoint/2010/main" val="2841251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a:lnSpc>
                <a:spcPct val="90000"/>
              </a:lnSpc>
            </a:pPr>
            <a:r>
              <a:rPr lang="en-US" sz="1000" dirty="0" smtClean="0"/>
              <a:t>LabVIEW arithmetic functions are polymorphic.</a:t>
            </a:r>
          </a:p>
          <a:p>
            <a:pPr marL="228600" indent="-228600">
              <a:lnSpc>
                <a:spcPct val="90000"/>
              </a:lnSpc>
              <a:buFont typeface="Arial" pitchFamily="34" charset="0"/>
              <a:buChar char="•"/>
            </a:pPr>
            <a:r>
              <a:rPr lang="en-US" sz="1000" dirty="0" smtClean="0"/>
              <a:t>Inputs to arithmetic functions can be of different data types.</a:t>
            </a:r>
          </a:p>
          <a:p>
            <a:pPr marL="228600" indent="-228600">
              <a:lnSpc>
                <a:spcPct val="90000"/>
              </a:lnSpc>
              <a:buFont typeface="Arial" pitchFamily="34" charset="0"/>
              <a:buChar char="•"/>
            </a:pPr>
            <a:r>
              <a:rPr lang="en-US" sz="1000" dirty="0" smtClean="0"/>
              <a:t>The function automatically performs the appropriate operation on unlike data types.</a:t>
            </a:r>
          </a:p>
          <a:p>
            <a:pPr marL="228600" indent="-228600">
              <a:lnSpc>
                <a:spcPct val="90000"/>
              </a:lnSpc>
              <a:buFont typeface="Arial" pitchFamily="34" charset="0"/>
              <a:buChar char="•"/>
            </a:pPr>
            <a:r>
              <a:rPr lang="en-US" sz="1000" dirty="0" smtClean="0"/>
              <a:t>LabVIEW</a:t>
            </a:r>
            <a:r>
              <a:rPr lang="en-US" sz="1000" baseline="0" dirty="0" smtClean="0"/>
              <a:t> arithmetic functions greatly </a:t>
            </a:r>
            <a:r>
              <a:rPr lang="en-US" sz="1000" dirty="0" smtClean="0"/>
              <a:t>simplify array arithmetic. </a:t>
            </a:r>
          </a:p>
          <a:p>
            <a:pPr lvl="1">
              <a:lnSpc>
                <a:spcPct val="90000"/>
              </a:lnSpc>
            </a:pPr>
            <a:endParaRPr lang="en-US" sz="1000" dirty="0" smtClean="0"/>
          </a:p>
          <a:p>
            <a:pPr>
              <a:lnSpc>
                <a:spcPct val="90000"/>
              </a:lnSpc>
            </a:pPr>
            <a:r>
              <a:rPr lang="en-US" sz="1000" dirty="0" smtClean="0"/>
              <a:t>Examples of polymorphism on</a:t>
            </a:r>
            <a:r>
              <a:rPr lang="en-US" sz="1000" baseline="0" dirty="0" smtClean="0"/>
              <a:t> this</a:t>
            </a:r>
            <a:r>
              <a:rPr lang="en-US" sz="1000" dirty="0" smtClean="0"/>
              <a:t> slide:</a:t>
            </a:r>
          </a:p>
          <a:p>
            <a:pPr>
              <a:lnSpc>
                <a:spcPct val="90000"/>
              </a:lnSpc>
            </a:pPr>
            <a:endParaRPr lang="en-US" sz="1000" dirty="0" smtClean="0"/>
          </a:p>
          <a:p>
            <a:pPr lvl="1">
              <a:lnSpc>
                <a:spcPct val="90000"/>
              </a:lnSpc>
            </a:pPr>
            <a:r>
              <a:rPr lang="en-US" sz="1000" dirty="0" smtClean="0"/>
              <a:t>Scalar+Scalar: Scalar addition.</a:t>
            </a:r>
          </a:p>
          <a:p>
            <a:pPr lvl="1">
              <a:lnSpc>
                <a:spcPct val="90000"/>
              </a:lnSpc>
            </a:pPr>
            <a:r>
              <a:rPr lang="en-US" sz="1000" dirty="0" smtClean="0"/>
              <a:t>Scalar+Array: The scalar is added to each element of array.</a:t>
            </a:r>
          </a:p>
          <a:p>
            <a:pPr lvl="1">
              <a:lnSpc>
                <a:spcPct val="90000"/>
              </a:lnSpc>
            </a:pPr>
            <a:r>
              <a:rPr lang="en-US" sz="1000" dirty="0" smtClean="0"/>
              <a:t>Array+Array: Each element of one array is added to the  corresponding element of other array.</a:t>
            </a:r>
          </a:p>
          <a:p>
            <a:pPr lvl="1">
              <a:lnSpc>
                <a:spcPct val="90000"/>
              </a:lnSpc>
            </a:pPr>
            <a:endParaRPr lang="en-US" sz="1000" dirty="0" smtClean="0"/>
          </a:p>
          <a:p>
            <a:pPr>
              <a:lnSpc>
                <a:spcPct val="90000"/>
              </a:lnSpc>
            </a:pPr>
            <a:r>
              <a:rPr lang="en-US" sz="1000" dirty="0" smtClean="0"/>
              <a:t>In case students ask, polymorphism does not perform matrix arithmetic when inputs are 2D arrays.  (For example, multiplying two 2D array inputs with the Multiply function performs</a:t>
            </a:r>
            <a:r>
              <a:rPr lang="en-US" sz="1000" baseline="0" dirty="0" smtClean="0"/>
              <a:t> an</a:t>
            </a:r>
            <a:r>
              <a:rPr lang="en-US" sz="1000" dirty="0" smtClean="0"/>
              <a:t> element by element multiplication, not matrix multiplication).</a:t>
            </a:r>
          </a:p>
          <a:p>
            <a:pPr lvl="1">
              <a:lnSpc>
                <a:spcPct val="90000"/>
              </a:lnSpc>
            </a:pPr>
            <a:endParaRPr lang="en-US" sz="1000" dirty="0" smtClean="0"/>
          </a:p>
          <a:p>
            <a:pPr>
              <a:lnSpc>
                <a:spcPct val="90000"/>
              </a:lnSpc>
            </a:pPr>
            <a:r>
              <a:rPr lang="en-US" sz="1000" baseline="0" dirty="0" smtClean="0"/>
              <a:t>LabVIEW ships with other examples of arithmetic functions showing polymorphic combinations of inputs.</a:t>
            </a:r>
            <a:endParaRPr lang="en-US" sz="1000" dirty="0" smtClean="0"/>
          </a:p>
          <a:p>
            <a:endParaRPr lang="en-US" dirty="0" smtClean="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38</a:t>
            </a:fld>
            <a:endParaRPr lang="en-US" dirty="0"/>
          </a:p>
        </p:txBody>
      </p:sp>
    </p:spTree>
    <p:extLst>
      <p:ext uri="{BB962C8B-B14F-4D97-AF65-F5344CB8AC3E}">
        <p14:creationId xmlns:p14="http://schemas.microsoft.com/office/powerpoint/2010/main" val="210104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sz="1000" dirty="0" smtClean="0"/>
              <a:t>For Loops and While Loops can index and accumulate arrays at their boundaries. This is known as auto-indexing.</a:t>
            </a:r>
          </a:p>
          <a:p>
            <a:endParaRPr lang="en-US" sz="1000" dirty="0" smtClean="0"/>
          </a:p>
          <a:p>
            <a:r>
              <a:rPr lang="en-US" sz="1000" dirty="0" smtClean="0"/>
              <a:t>The indexing point on the boundary is called a tunnel.</a:t>
            </a:r>
          </a:p>
          <a:p>
            <a:r>
              <a:rPr lang="en-US" sz="1000" dirty="0" smtClean="0"/>
              <a:t>The For Loop default is auto-indexing enabled.</a:t>
            </a:r>
          </a:p>
          <a:p>
            <a:r>
              <a:rPr lang="en-US" sz="1000" dirty="0" smtClean="0"/>
              <a:t>The While Loop default is auto-indexing disabled. Only one value (the last iteration) is passed out of the While Loop by default.</a:t>
            </a:r>
          </a:p>
          <a:p>
            <a:pPr lvl="1"/>
            <a:endParaRPr lang="en-US" sz="1000" dirty="0" smtClean="0"/>
          </a:p>
          <a:p>
            <a:r>
              <a:rPr lang="en-US" sz="1000" dirty="0" smtClean="0"/>
              <a:t>Examples:</a:t>
            </a:r>
          </a:p>
          <a:p>
            <a:r>
              <a:rPr lang="en-US" sz="1000" dirty="0" smtClean="0"/>
              <a:t>Enable auto-indexing to collect values within the loop and</a:t>
            </a:r>
            <a:r>
              <a:rPr lang="en-US" sz="1000" baseline="0" dirty="0" smtClean="0"/>
              <a:t> </a:t>
            </a:r>
            <a:r>
              <a:rPr lang="en-US" sz="1000" dirty="0" smtClean="0"/>
              <a:t>build the array. All values are placed in the array upon exiting  the loop. </a:t>
            </a:r>
            <a:r>
              <a:rPr lang="en-US" sz="1000" baseline="0" dirty="0" smtClean="0"/>
              <a:t> </a:t>
            </a:r>
          </a:p>
          <a:p>
            <a:r>
              <a:rPr lang="en-US" sz="1000" dirty="0" smtClean="0"/>
              <a:t>Disable auto-indexing if you are interested only in the final value.</a:t>
            </a:r>
          </a:p>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40</a:t>
            </a:fld>
            <a:endParaRPr lang="en-US" dirty="0"/>
          </a:p>
        </p:txBody>
      </p:sp>
    </p:spTree>
    <p:extLst>
      <p:ext uri="{BB962C8B-B14F-4D97-AF65-F5344CB8AC3E}">
        <p14:creationId xmlns:p14="http://schemas.microsoft.com/office/powerpoint/2010/main" val="3731067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406400" y="696913"/>
            <a:ext cx="6197600" cy="3486150"/>
          </a:xfrm>
          <a:ln/>
        </p:spPr>
      </p:sp>
      <p:sp>
        <p:nvSpPr>
          <p:cNvPr id="12595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25956"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C9FFE3D0-5AAE-47B3-89E8-3FCA18F30E9E}" type="slidenum">
              <a:rPr lang="en-US"/>
              <a:pPr/>
              <a:t>42</a:t>
            </a:fld>
            <a:endParaRPr lang="en-US" dirty="0"/>
          </a:p>
        </p:txBody>
      </p:sp>
    </p:spTree>
    <p:extLst>
      <p:ext uri="{BB962C8B-B14F-4D97-AF65-F5344CB8AC3E}">
        <p14:creationId xmlns:p14="http://schemas.microsoft.com/office/powerpoint/2010/main" val="109348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You can determine what values LabVIEW writes to the loop output tunnel based on a condition you specify by right-clicking the loop output tunnel and selecting </a:t>
            </a:r>
            <a:r>
              <a:rPr lang="en-US" b="1" dirty="0" smtClean="0"/>
              <a:t>Tunnel Mode»Conditional</a:t>
            </a:r>
            <a:r>
              <a:rPr lang="en-US" dirty="0" smtClean="0"/>
              <a:t> from the shortcut menu.</a:t>
            </a:r>
          </a:p>
          <a:p>
            <a:endParaRPr lang="en-US"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sz="1100" kern="1200" baseline="0" dirty="0" smtClean="0">
                <a:solidFill>
                  <a:schemeClr val="tx1"/>
                </a:solidFill>
                <a:latin typeface="Arial" charset="0"/>
                <a:ea typeface="+mn-ea"/>
                <a:cs typeface="+mn-cs"/>
              </a:rPr>
              <a:t>Because of the conditional tunnel, the </a:t>
            </a:r>
            <a:r>
              <a:rPr lang="en-US" sz="1100" b="1" kern="1200" baseline="0" dirty="0" smtClean="0">
                <a:solidFill>
                  <a:schemeClr val="tx1"/>
                </a:solidFill>
                <a:latin typeface="Arial" charset="0"/>
                <a:ea typeface="+mn-ea"/>
                <a:cs typeface="+mn-cs"/>
              </a:rPr>
              <a:t>Values less than 5 </a:t>
            </a:r>
            <a:r>
              <a:rPr lang="en-US" sz="1100" b="0" kern="1200" baseline="0" dirty="0" smtClean="0">
                <a:solidFill>
                  <a:schemeClr val="tx1"/>
                </a:solidFill>
                <a:latin typeface="Arial" charset="0"/>
                <a:ea typeface="+mn-ea"/>
                <a:cs typeface="+mn-cs"/>
              </a:rPr>
              <a:t>array</a:t>
            </a:r>
            <a:r>
              <a:rPr lang="en-US" sz="1100" b="1" kern="1200" baseline="0" dirty="0" smtClean="0">
                <a:solidFill>
                  <a:schemeClr val="tx1"/>
                </a:solidFill>
                <a:latin typeface="Arial" charset="0"/>
                <a:ea typeface="+mn-ea"/>
                <a:cs typeface="+mn-cs"/>
              </a:rPr>
              <a:t> </a:t>
            </a:r>
            <a:r>
              <a:rPr lang="en-US" sz="1100" b="0" kern="1200" baseline="0" dirty="0" smtClean="0">
                <a:solidFill>
                  <a:schemeClr val="tx1"/>
                </a:solidFill>
                <a:latin typeface="Arial" charset="0"/>
                <a:ea typeface="+mn-ea"/>
                <a:cs typeface="+mn-cs"/>
              </a:rPr>
              <a:t>contains only the elements 2, 0, 3, and 1 after this loop completes all iterations.</a:t>
            </a:r>
          </a:p>
          <a:p>
            <a:endParaRPr lang="en-US" dirty="0" smtClean="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43</a:t>
            </a:fld>
            <a:endParaRPr lang="en-US" dirty="0"/>
          </a:p>
        </p:txBody>
      </p:sp>
    </p:spTree>
    <p:extLst>
      <p:ext uri="{BB962C8B-B14F-4D97-AF65-F5344CB8AC3E}">
        <p14:creationId xmlns:p14="http://schemas.microsoft.com/office/powerpoint/2010/main" val="818019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406400" y="696913"/>
            <a:ext cx="6197600" cy="3486150"/>
          </a:xfrm>
          <a:ln/>
        </p:spPr>
      </p:sp>
      <p:sp>
        <p:nvSpPr>
          <p:cNvPr id="345091" name="Rectangle 3"/>
          <p:cNvSpPr>
            <a:spLocks noGrp="1" noChangeArrowheads="1"/>
          </p:cNvSpPr>
          <p:nvPr>
            <p:ph type="body" idx="1"/>
          </p:nvPr>
        </p:nvSpPr>
        <p:spPr/>
        <p:txBody>
          <a:bodyPr/>
          <a:lstStyle/>
          <a:p>
            <a:r>
              <a:rPr lang="en-US" dirty="0"/>
              <a:t>You can use two nested For Loops to create a 2D array. </a:t>
            </a:r>
            <a:r>
              <a:rPr lang="en-US" dirty="0" smtClean="0"/>
              <a:t>Auto-indexing </a:t>
            </a:r>
            <a:r>
              <a:rPr lang="en-US" dirty="0"/>
              <a:t>must be enabled for </a:t>
            </a:r>
            <a:r>
              <a:rPr lang="en-US" dirty="0" smtClean="0"/>
              <a:t>both loops.</a:t>
            </a:r>
          </a:p>
          <a:p>
            <a:pPr lvl="1"/>
            <a:endParaRPr lang="en-US" dirty="0"/>
          </a:p>
          <a:p>
            <a:r>
              <a:rPr lang="en-US" dirty="0"/>
              <a:t>Explain the different line </a:t>
            </a:r>
            <a:r>
              <a:rPr lang="en-US" dirty="0" smtClean="0"/>
              <a:t>thicknesses</a:t>
            </a:r>
            <a:r>
              <a:rPr lang="en-US" baseline="0" dirty="0" smtClean="0"/>
              <a:t> in the wire connecting the Random Number function to the 2D Array Indicator.</a:t>
            </a:r>
            <a:endParaRPr lang="en-US" dirty="0"/>
          </a:p>
          <a:p>
            <a:endParaRPr lang="en-US" dirty="0"/>
          </a:p>
          <a:p>
            <a:r>
              <a:rPr lang="en-US" dirty="0"/>
              <a:t>Demonstrate on your </a:t>
            </a:r>
            <a:r>
              <a:rPr lang="en-US" dirty="0" smtClean="0"/>
              <a:t>computer:</a:t>
            </a:r>
          </a:p>
          <a:p>
            <a:pPr marL="228600" indent="-228600">
              <a:buFont typeface="Arial" pitchFamily="34" charset="0"/>
              <a:buChar char="•"/>
            </a:pPr>
            <a:r>
              <a:rPr lang="en-US" dirty="0" smtClean="0"/>
              <a:t>How </a:t>
            </a:r>
            <a:r>
              <a:rPr lang="en-US" dirty="0"/>
              <a:t>to change indexing and line </a:t>
            </a:r>
            <a:r>
              <a:rPr lang="en-US" dirty="0" smtClean="0"/>
              <a:t>thickness.</a:t>
            </a:r>
          </a:p>
          <a:p>
            <a:pPr marL="228600" indent="-228600">
              <a:buFont typeface="Arial" pitchFamily="34" charset="0"/>
              <a:buChar char="•"/>
            </a:pPr>
            <a:r>
              <a:rPr lang="en-US" dirty="0" smtClean="0"/>
              <a:t>When you see </a:t>
            </a:r>
            <a:r>
              <a:rPr lang="en-US" b="1" dirty="0" smtClean="0"/>
              <a:t>Enable </a:t>
            </a:r>
            <a:r>
              <a:rPr lang="en-US" b="1" dirty="0"/>
              <a:t>i</a:t>
            </a:r>
            <a:r>
              <a:rPr lang="en-US" b="1" dirty="0" smtClean="0"/>
              <a:t>ndexing</a:t>
            </a:r>
            <a:r>
              <a:rPr lang="en-US" dirty="0" smtClean="0"/>
              <a:t> </a:t>
            </a:r>
            <a:r>
              <a:rPr lang="en-US" dirty="0"/>
              <a:t>in </a:t>
            </a:r>
            <a:r>
              <a:rPr lang="en-US" dirty="0" smtClean="0"/>
              <a:t>the shortcut </a:t>
            </a:r>
            <a:r>
              <a:rPr lang="en-US" dirty="0"/>
              <a:t>menu </a:t>
            </a:r>
            <a:r>
              <a:rPr lang="en-US" dirty="0" smtClean="0"/>
              <a:t>it means that </a:t>
            </a:r>
            <a:r>
              <a:rPr lang="en-US" dirty="0"/>
              <a:t>indexing is currently </a:t>
            </a:r>
            <a:r>
              <a:rPr lang="en-US" dirty="0" smtClean="0"/>
              <a:t>disabled</a:t>
            </a:r>
            <a:r>
              <a:rPr lang="en-US" dirty="0"/>
              <a:t>. The menu choice is the opposite of the current </a:t>
            </a:r>
            <a:r>
              <a:rPr lang="en-US" dirty="0" smtClean="0"/>
              <a:t>indexing</a:t>
            </a:r>
            <a:r>
              <a:rPr lang="en-US" baseline="0" dirty="0" smtClean="0"/>
              <a:t> </a:t>
            </a:r>
            <a:r>
              <a:rPr lang="en-US" dirty="0" smtClean="0"/>
              <a:t>mode</a:t>
            </a:r>
            <a:r>
              <a:rPr lang="en-US" dirty="0"/>
              <a:t>. Students get confused about this feature.</a:t>
            </a:r>
          </a:p>
        </p:txBody>
      </p:sp>
    </p:spTree>
    <p:extLst>
      <p:ext uri="{BB962C8B-B14F-4D97-AF65-F5344CB8AC3E}">
        <p14:creationId xmlns:p14="http://schemas.microsoft.com/office/powerpoint/2010/main" val="3439015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3970734" y="8829121"/>
            <a:ext cx="3038145" cy="465743"/>
          </a:xfrm>
          <a:prstGeom prst="rect">
            <a:avLst/>
          </a:prstGeom>
          <a:noFill/>
        </p:spPr>
        <p:txBody>
          <a:bodyPr/>
          <a:lstStyle/>
          <a:p>
            <a:fld id="{C0DD8728-C241-46C5-A67A-90C6ABCF9FC8}" type="slidenum">
              <a:rPr lang="en-US"/>
              <a:pPr/>
              <a:t>45</a:t>
            </a:fld>
            <a:endParaRPr lang="en-US" dirty="0"/>
          </a:p>
        </p:txBody>
      </p:sp>
      <p:sp>
        <p:nvSpPr>
          <p:cNvPr id="60419" name="Rectangle 2"/>
          <p:cNvSpPr>
            <a:spLocks noGrp="1" noRot="1" noChangeAspect="1" noChangeArrowheads="1" noTextEdit="1"/>
          </p:cNvSpPr>
          <p:nvPr>
            <p:ph type="sldImg"/>
          </p:nvPr>
        </p:nvSpPr>
        <p:spPr>
          <a:xfrm>
            <a:off x="-22225" y="457200"/>
            <a:ext cx="6908800" cy="3886200"/>
          </a:xfrm>
          <a:ln/>
        </p:spPr>
      </p:sp>
      <p:sp>
        <p:nvSpPr>
          <p:cNvPr id="60420" name="Rectangle 3"/>
          <p:cNvSpPr>
            <a:spLocks noGrp="1" noChangeArrowheads="1"/>
          </p:cNvSpPr>
          <p:nvPr>
            <p:ph type="body" idx="1"/>
          </p:nvPr>
        </p:nvSpPr>
        <p:spPr>
          <a:xfrm>
            <a:off x="701345" y="4582105"/>
            <a:ext cx="5607711" cy="4180921"/>
          </a:xfrm>
          <a:noFill/>
          <a:ln/>
        </p:spPr>
        <p:txBody>
          <a:bodyPr/>
          <a:lstStyle/>
          <a:p>
            <a:r>
              <a:rPr lang="en-US" dirty="0" smtClean="0"/>
              <a:t>If you enable auto-indexing on an array wired to a For Loop input terminal, LabVIEW sets the count terminal to the array size so you do not need to wire the count terminal. Normally, if the count terminal of the For Loop is not wired, the </a:t>
            </a:r>
            <a:r>
              <a:rPr lang="en-US" b="1" dirty="0" smtClean="0"/>
              <a:t>Run</a:t>
            </a:r>
            <a:r>
              <a:rPr lang="en-US" dirty="0" smtClean="0"/>
              <a:t> arrow is broken.</a:t>
            </a:r>
          </a:p>
          <a:p>
            <a:endParaRPr lang="en-US" dirty="0" smtClean="0"/>
          </a:p>
          <a:p>
            <a:r>
              <a:rPr lang="en-US" dirty="0" smtClean="0"/>
              <a:t>In this slide, the For Loop executes a number of times equal to the number of elements in the array. </a:t>
            </a:r>
            <a:endParaRPr lang="en-US" i="1" dirty="0" smtClean="0"/>
          </a:p>
          <a:p>
            <a:endParaRPr lang="en-US" dirty="0" smtClean="0"/>
          </a:p>
          <a:p>
            <a:r>
              <a:rPr lang="en-US" dirty="0" smtClean="0"/>
              <a:t>Use auto-indexing on input arrays for calculations to be performed on each element of array.</a:t>
            </a:r>
            <a:r>
              <a:rPr lang="en-US" baseline="0" dirty="0" smtClean="0"/>
              <a:t> </a:t>
            </a:r>
          </a:p>
          <a:p>
            <a:pPr marL="228600" indent="-228600">
              <a:buFont typeface="Arial" pitchFamily="34" charset="0"/>
              <a:buNone/>
            </a:pPr>
            <a:r>
              <a:rPr lang="en-US" dirty="0" smtClean="0"/>
              <a:t>To pass the entire array into a loop, disable auto-indexing.</a:t>
            </a:r>
          </a:p>
          <a:p>
            <a:pPr eaLnBrk="1" hangingPunct="1"/>
            <a:endParaRPr lang="en-US" dirty="0" smtClean="0"/>
          </a:p>
        </p:txBody>
      </p:sp>
    </p:spTree>
    <p:extLst>
      <p:ext uri="{BB962C8B-B14F-4D97-AF65-F5344CB8AC3E}">
        <p14:creationId xmlns:p14="http://schemas.microsoft.com/office/powerpoint/2010/main" val="3088371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970734" y="8829121"/>
            <a:ext cx="3038145" cy="465743"/>
          </a:xfrm>
          <a:prstGeom prst="rect">
            <a:avLst/>
          </a:prstGeom>
          <a:noFill/>
        </p:spPr>
        <p:txBody>
          <a:bodyPr/>
          <a:lstStyle/>
          <a:p>
            <a:fld id="{F0072307-139E-4096-8070-08E75051206A}" type="slidenum">
              <a:rPr lang="en-US"/>
              <a:pPr/>
              <a:t>46</a:t>
            </a:fld>
            <a:endParaRPr lang="en-US" dirty="0"/>
          </a:p>
        </p:txBody>
      </p:sp>
      <p:sp>
        <p:nvSpPr>
          <p:cNvPr id="66563" name="Rectangle 2"/>
          <p:cNvSpPr>
            <a:spLocks noGrp="1" noRot="1" noChangeAspect="1" noChangeArrowheads="1" noTextEdit="1"/>
          </p:cNvSpPr>
          <p:nvPr>
            <p:ph type="sldImg"/>
          </p:nvPr>
        </p:nvSpPr>
        <p:spPr>
          <a:xfrm>
            <a:off x="-22225" y="457200"/>
            <a:ext cx="6908800" cy="3886200"/>
          </a:xfrm>
          <a:ln/>
        </p:spPr>
      </p:sp>
      <p:sp>
        <p:nvSpPr>
          <p:cNvPr id="66564"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LabVIEW does not exceed an array size. This helps to protect against programming errors. </a:t>
            </a:r>
          </a:p>
          <a:p>
            <a:pPr eaLnBrk="1" hangingPunct="1"/>
            <a:endParaRPr lang="en-US" dirty="0" smtClean="0"/>
          </a:p>
          <a:p>
            <a:pPr eaLnBrk="1" hangingPunct="1"/>
            <a:r>
              <a:rPr lang="en-US" dirty="0" smtClean="0"/>
              <a:t>If you wire a 10-element array and a 5-element array to a </a:t>
            </a:r>
            <a:r>
              <a:rPr lang="en-US" b="0" dirty="0" smtClean="0"/>
              <a:t>For loop</a:t>
            </a:r>
            <a:r>
              <a:rPr lang="en-US" dirty="0" smtClean="0"/>
              <a:t>, the loop</a:t>
            </a:r>
            <a:r>
              <a:rPr lang="en-US" baseline="0" dirty="0" smtClean="0"/>
              <a:t> iterates five times.</a:t>
            </a:r>
            <a:endParaRPr lang="en-US" dirty="0" smtClean="0"/>
          </a:p>
          <a:p>
            <a:pPr eaLnBrk="1" hangingPunct="1"/>
            <a:r>
              <a:rPr lang="en-US" dirty="0" smtClean="0"/>
              <a:t>Note: Although the For</a:t>
            </a:r>
            <a:r>
              <a:rPr lang="en-US" baseline="0" dirty="0" smtClean="0"/>
              <a:t> </a:t>
            </a:r>
            <a:r>
              <a:rPr lang="en-US" dirty="0" smtClean="0"/>
              <a:t>loop iterates 5 times, the number of iterations is zero-based. Therefore, the final value of the </a:t>
            </a:r>
            <a:r>
              <a:rPr lang="en-US" b="1" dirty="0" smtClean="0"/>
              <a:t>Iterations</a:t>
            </a:r>
            <a:r>
              <a:rPr lang="en-US" dirty="0" smtClean="0"/>
              <a:t> indicator is 4.</a:t>
            </a:r>
          </a:p>
        </p:txBody>
      </p:sp>
    </p:spTree>
    <p:extLst>
      <p:ext uri="{BB962C8B-B14F-4D97-AF65-F5344CB8AC3E}">
        <p14:creationId xmlns:p14="http://schemas.microsoft.com/office/powerpoint/2010/main" val="370527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970734" y="8829121"/>
            <a:ext cx="3038145" cy="465743"/>
          </a:xfrm>
          <a:prstGeom prst="rect">
            <a:avLst/>
          </a:prstGeom>
          <a:noFill/>
        </p:spPr>
        <p:txBody>
          <a:bodyPr/>
          <a:lstStyle/>
          <a:p>
            <a:fld id="{466E95AA-87EE-416F-A5D5-6002FE1883C0}" type="slidenum">
              <a:rPr lang="en-US"/>
              <a:pPr/>
              <a:t>47</a:t>
            </a:fld>
            <a:endParaRPr lang="en-US" dirty="0"/>
          </a:p>
        </p:txBody>
      </p:sp>
      <p:sp>
        <p:nvSpPr>
          <p:cNvPr id="63491" name="Rectangle 2"/>
          <p:cNvSpPr>
            <a:spLocks noGrp="1" noRot="1" noChangeAspect="1" noChangeArrowheads="1" noTextEdit="1"/>
          </p:cNvSpPr>
          <p:nvPr>
            <p:ph type="sldImg"/>
          </p:nvPr>
        </p:nvSpPr>
        <p:spPr>
          <a:xfrm>
            <a:off x="-22225" y="457200"/>
            <a:ext cx="6908800" cy="3886200"/>
          </a:xfrm>
          <a:ln/>
        </p:spPr>
      </p:sp>
      <p:sp>
        <p:nvSpPr>
          <p:cNvPr id="63492"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648018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b="1" dirty="0" smtClean="0"/>
              <a:t>In the All Data Channel case, how can we verify that the two approaches yield the same results? </a:t>
            </a:r>
          </a:p>
          <a:p>
            <a:r>
              <a:rPr lang="en-US" b="0" baseline="0" dirty="0" smtClean="0"/>
              <a:t>You can use the comparison and Boolean functions to compare if the All Data Channel array is the same.</a:t>
            </a:r>
          </a:p>
          <a:p>
            <a:r>
              <a:rPr lang="en-US" b="0" baseline="0" dirty="0" smtClean="0"/>
              <a:t>Comparison functions are also polymorphic.   Use the Equal? function followed by the And Array Elements function.  </a:t>
            </a:r>
          </a:p>
          <a:p>
            <a:endParaRPr lang="en-US" b="0" baseline="0" dirty="0" smtClean="0"/>
          </a:p>
          <a:p>
            <a:r>
              <a:rPr lang="en-US" b="0" baseline="0" dirty="0" smtClean="0"/>
              <a:t>Typically, you can’t perform a direct comparison on double-precision values.  You would need to compare the values within some acceptable range.  However, in this case, the polymorphic Add operation should be an exact equivalent to the Add function in an auto-indexed For loop.</a:t>
            </a:r>
            <a:endParaRPr lang="en-US" b="0"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48</a:t>
            </a:fld>
            <a:endParaRPr lang="en-US" dirty="0"/>
          </a:p>
        </p:txBody>
      </p:sp>
    </p:spTree>
    <p:extLst>
      <p:ext uri="{BB962C8B-B14F-4D97-AF65-F5344CB8AC3E}">
        <p14:creationId xmlns:p14="http://schemas.microsoft.com/office/powerpoint/2010/main" val="135100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49275" y="527050"/>
            <a:ext cx="5948363" cy="3346450"/>
          </a:xfrm>
        </p:spPr>
      </p:sp>
      <p:sp>
        <p:nvSpPr>
          <p:cNvPr id="198661"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308467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B9C61B59-5A74-4897-AC6C-6505BEA1B8D2}" type="slidenum">
              <a:rPr lang="en-US"/>
              <a:pPr/>
              <a:t>4</a:t>
            </a:fld>
            <a:endParaRPr lang="en-US" dirty="0"/>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52415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970734" y="8829121"/>
            <a:ext cx="3038145" cy="465743"/>
          </a:xfrm>
          <a:prstGeom prst="rect">
            <a:avLst/>
          </a:prstGeom>
          <a:noFill/>
        </p:spPr>
        <p:txBody>
          <a:bodyPr/>
          <a:lstStyle/>
          <a:p>
            <a:fld id="{1C711CA4-C3FC-47C5-8072-BF4110E5D642}" type="slidenum">
              <a:rPr lang="en-US"/>
              <a:pPr/>
              <a:t>21</a:t>
            </a:fld>
            <a:endParaRPr lang="en-US" dirty="0"/>
          </a:p>
        </p:txBody>
      </p:sp>
      <p:sp>
        <p:nvSpPr>
          <p:cNvPr id="53251" name="Rectangle 2"/>
          <p:cNvSpPr>
            <a:spLocks noGrp="1" noRot="1" noChangeAspect="1" noChangeArrowheads="1" noTextEdit="1"/>
          </p:cNvSpPr>
          <p:nvPr>
            <p:ph type="sldImg"/>
          </p:nvPr>
        </p:nvSpPr>
        <p:spPr>
          <a:xfrm>
            <a:off x="-22225" y="457200"/>
            <a:ext cx="6908800" cy="3886200"/>
          </a:xfrm>
          <a:ln/>
        </p:spPr>
      </p:sp>
      <p:sp>
        <p:nvSpPr>
          <p:cNvPr id="53252" name="Rectangle 3"/>
          <p:cNvSpPr>
            <a:spLocks noGrp="1" noChangeArrowheads="1"/>
          </p:cNvSpPr>
          <p:nvPr>
            <p:ph type="body" idx="1"/>
          </p:nvPr>
        </p:nvSpPr>
        <p:spPr>
          <a:xfrm>
            <a:off x="701345" y="4582105"/>
            <a:ext cx="5607711" cy="4180921"/>
          </a:xfrm>
          <a:noFill/>
          <a:ln/>
        </p:spPr>
        <p:txBody>
          <a:bodyPr/>
          <a:lstStyle/>
          <a:p>
            <a:r>
              <a:rPr lang="en-US" dirty="0" smtClean="0"/>
              <a:t>Arrays are lists of elements of the same data type. They are analogous to arrays in traditional languages.</a:t>
            </a:r>
          </a:p>
          <a:p>
            <a:endParaRPr lang="en-US" dirty="0" smtClean="0"/>
          </a:p>
          <a:p>
            <a:pPr lvl="1"/>
            <a:r>
              <a:rPr lang="en-US" dirty="0" smtClean="0"/>
              <a:t>Arrays can have one or more dimensions.</a:t>
            </a:r>
          </a:p>
          <a:p>
            <a:pPr lvl="1"/>
            <a:r>
              <a:rPr lang="en-US" dirty="0" smtClean="0"/>
              <a:t>Arrays can have up to 2^31 elements per dimension. Actual array sizes that students can create is limited by memory.</a:t>
            </a:r>
          </a:p>
          <a:p>
            <a:pPr lvl="1"/>
            <a:r>
              <a:rPr lang="en-US" dirty="0" smtClean="0"/>
              <a:t>Elements are accessed by an index. The index ranges from 0 to N-1 (N = number of elements in the array).</a:t>
            </a:r>
          </a:p>
          <a:p>
            <a:pPr lvl="1"/>
            <a:r>
              <a:rPr lang="en-US" dirty="0" smtClean="0"/>
              <a:t>Arrays are zero-indexed (first element is zero) in each dimension.</a:t>
            </a:r>
          </a:p>
          <a:p>
            <a:pPr lvl="1"/>
            <a:endParaRPr lang="en-US" dirty="0" smtClean="0"/>
          </a:p>
          <a:p>
            <a:r>
              <a:rPr lang="en-US" dirty="0" smtClean="0"/>
              <a:t>A 2D array is analogous to a spreadsheet or table.</a:t>
            </a:r>
          </a:p>
          <a:p>
            <a:pPr lvl="1"/>
            <a:r>
              <a:rPr lang="en-US" dirty="0" smtClean="0"/>
              <a:t>Example: If your data contains</a:t>
            </a:r>
            <a:r>
              <a:rPr lang="en-US" baseline="0" dirty="0" smtClean="0"/>
              <a:t> t</a:t>
            </a:r>
            <a:r>
              <a:rPr lang="en-US" dirty="0" smtClean="0"/>
              <a:t>emperature readings and time stamps, one column is time values and the other column is readings.</a:t>
            </a:r>
          </a:p>
          <a:p>
            <a:pPr lvl="1"/>
            <a:endParaRPr lang="en-US" dirty="0" smtClean="0"/>
          </a:p>
          <a:p>
            <a:r>
              <a:rPr lang="en-US" dirty="0" smtClean="0"/>
              <a:t>Be careful to specify the element you really want. Example: The first element in an array is array (0), not array(1).</a:t>
            </a:r>
          </a:p>
          <a:p>
            <a:pPr eaLnBrk="1" hangingPunct="1"/>
            <a:endParaRPr lang="en-US" dirty="0" smtClean="0"/>
          </a:p>
        </p:txBody>
      </p:sp>
    </p:spTree>
    <p:extLst>
      <p:ext uri="{BB962C8B-B14F-4D97-AF65-F5344CB8AC3E}">
        <p14:creationId xmlns:p14="http://schemas.microsoft.com/office/powerpoint/2010/main" val="227430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406400" y="696913"/>
            <a:ext cx="6197600" cy="3486150"/>
          </a:xfrm>
          <a:ln/>
        </p:spPr>
      </p:sp>
      <p:sp>
        <p:nvSpPr>
          <p:cNvPr id="336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7655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970734" y="8829121"/>
            <a:ext cx="3038145" cy="465743"/>
          </a:xfrm>
          <a:prstGeom prst="rect">
            <a:avLst/>
          </a:prstGeom>
          <a:noFill/>
        </p:spPr>
        <p:txBody>
          <a:bodyPr/>
          <a:lstStyle/>
          <a:p>
            <a:fld id="{49EFCF36-22B9-4ED5-A787-AD1079765888}" type="slidenum">
              <a:rPr lang="en-US"/>
              <a:pPr/>
              <a:t>23</a:t>
            </a:fld>
            <a:endParaRPr lang="en-US" dirty="0"/>
          </a:p>
        </p:txBody>
      </p:sp>
      <p:sp>
        <p:nvSpPr>
          <p:cNvPr id="56323" name="Rectangle 2"/>
          <p:cNvSpPr>
            <a:spLocks noGrp="1" noRot="1" noChangeAspect="1" noChangeArrowheads="1" noTextEdit="1"/>
          </p:cNvSpPr>
          <p:nvPr>
            <p:ph type="sldImg"/>
          </p:nvPr>
        </p:nvSpPr>
        <p:spPr>
          <a:xfrm>
            <a:off x="-22225" y="457200"/>
            <a:ext cx="6908800" cy="3886200"/>
          </a:xfrm>
          <a:ln/>
        </p:spPr>
      </p:sp>
      <p:sp>
        <p:nvSpPr>
          <p:cNvPr id="56324"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312988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970734" y="8829121"/>
            <a:ext cx="3038145" cy="465743"/>
          </a:xfrm>
          <a:prstGeom prst="rect">
            <a:avLst/>
          </a:prstGeom>
          <a:noFill/>
        </p:spPr>
        <p:txBody>
          <a:bodyPr/>
          <a:lstStyle/>
          <a:p>
            <a:fld id="{733E2961-B740-4D41-A88D-FF67584A9A92}" type="slidenum">
              <a:rPr lang="en-US"/>
              <a:pPr/>
              <a:t>24</a:t>
            </a:fld>
            <a:endParaRPr lang="en-US" dirty="0"/>
          </a:p>
        </p:txBody>
      </p:sp>
      <p:sp>
        <p:nvSpPr>
          <p:cNvPr id="57347" name="Rectangle 2"/>
          <p:cNvSpPr>
            <a:spLocks noGrp="1" noRot="1" noChangeAspect="1" noChangeArrowheads="1" noTextEdit="1"/>
          </p:cNvSpPr>
          <p:nvPr>
            <p:ph type="sldImg"/>
          </p:nvPr>
        </p:nvSpPr>
        <p:spPr>
          <a:xfrm>
            <a:off x="-22225" y="457200"/>
            <a:ext cx="6908800" cy="3886200"/>
          </a:xfrm>
          <a:ln/>
        </p:spPr>
      </p:sp>
      <p:sp>
        <p:nvSpPr>
          <p:cNvPr id="57348"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3502336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970734" y="8829121"/>
            <a:ext cx="3038145" cy="465743"/>
          </a:xfrm>
          <a:prstGeom prst="rect">
            <a:avLst/>
          </a:prstGeom>
          <a:noFill/>
        </p:spPr>
        <p:txBody>
          <a:bodyPr/>
          <a:lstStyle/>
          <a:p>
            <a:fld id="{FDD4AA8A-A061-4346-B5F9-21ADBF4B1B88}" type="slidenum">
              <a:rPr lang="en-US"/>
              <a:pPr/>
              <a:t>25</a:t>
            </a:fld>
            <a:endParaRPr lang="en-US" dirty="0"/>
          </a:p>
        </p:txBody>
      </p:sp>
      <p:sp>
        <p:nvSpPr>
          <p:cNvPr id="54275" name="Rectangle 2"/>
          <p:cNvSpPr>
            <a:spLocks noGrp="1" noRot="1" noChangeAspect="1" noChangeArrowheads="1" noTextEdit="1"/>
          </p:cNvSpPr>
          <p:nvPr>
            <p:ph type="sldImg"/>
          </p:nvPr>
        </p:nvSpPr>
        <p:spPr>
          <a:xfrm>
            <a:off x="-22225" y="457200"/>
            <a:ext cx="6908800" cy="3886200"/>
          </a:xfrm>
          <a:ln/>
        </p:spPr>
      </p:sp>
      <p:sp>
        <p:nvSpPr>
          <p:cNvPr id="54276"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2110527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xfrm>
            <a:off x="406400" y="696913"/>
            <a:ext cx="6197600" cy="3486150"/>
          </a:xfrm>
          <a:ln/>
        </p:spPr>
      </p:sp>
      <p:sp>
        <p:nvSpPr>
          <p:cNvPr id="349187"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30000"/>
              </a:spcBef>
              <a:spcAft>
                <a:spcPct val="0"/>
              </a:spcAft>
              <a:buClrTx/>
              <a:buSzTx/>
              <a:buFontTx/>
              <a:buNone/>
              <a:tabLst/>
              <a:defRPr/>
            </a:pPr>
            <a:r>
              <a:rPr lang="en-US" dirty="0" smtClean="0"/>
              <a:t>The Initialize Array function c</a:t>
            </a:r>
            <a:r>
              <a:rPr lang="en-US" sz="1100" kern="1200" baseline="0" dirty="0" smtClean="0">
                <a:solidFill>
                  <a:schemeClr val="tx1"/>
                </a:solidFill>
                <a:latin typeface="Arial" charset="0"/>
                <a:ea typeface="+mn-ea"/>
                <a:cs typeface="+mn-cs"/>
              </a:rPr>
              <a:t>reates an n-dimensional array in which every element is initialized to the value of </a:t>
            </a:r>
            <a:r>
              <a:rPr lang="en-US" sz="1100" b="1" kern="1200" baseline="0" dirty="0" smtClean="0">
                <a:solidFill>
                  <a:schemeClr val="tx1"/>
                </a:solidFill>
                <a:latin typeface="Arial" charset="0"/>
                <a:ea typeface="+mn-ea"/>
                <a:cs typeface="+mn-cs"/>
              </a:rPr>
              <a:t>element. </a:t>
            </a:r>
          </a:p>
          <a:p>
            <a:pPr lvl="0">
              <a:lnSpc>
                <a:spcPct val="90000"/>
              </a:lnSpc>
            </a:pPr>
            <a:endParaRPr lang="en-US" dirty="0"/>
          </a:p>
          <a:p>
            <a:pPr lvl="2">
              <a:lnSpc>
                <a:spcPct val="90000"/>
              </a:lnSpc>
            </a:pPr>
            <a:endParaRPr lang="en-US" dirty="0" smtClean="0"/>
          </a:p>
          <a:p>
            <a:pPr lvl="0">
              <a:lnSpc>
                <a:spcPct val="90000"/>
              </a:lnSpc>
            </a:pPr>
            <a:r>
              <a:rPr lang="en-US" dirty="0" smtClean="0"/>
              <a:t>Initialize </a:t>
            </a:r>
            <a:r>
              <a:rPr lang="en-US" dirty="0"/>
              <a:t>array </a:t>
            </a:r>
            <a:r>
              <a:rPr lang="en-US" dirty="0" smtClean="0"/>
              <a:t>is a resizable </a:t>
            </a:r>
            <a:r>
              <a:rPr lang="en-US" baseline="0" dirty="0" smtClean="0"/>
              <a:t>node. Use the Positioning tool to resize the function and increase the number of dimensions (element, row, column, page, and so on) of the output array.  </a:t>
            </a:r>
            <a:r>
              <a:rPr lang="en-US" dirty="0" smtClean="0"/>
              <a:t>You </a:t>
            </a:r>
            <a:r>
              <a:rPr lang="en-US" dirty="0"/>
              <a:t>must have </a:t>
            </a:r>
            <a:r>
              <a:rPr lang="en-US" dirty="0" smtClean="0"/>
              <a:t>one </a:t>
            </a:r>
            <a:r>
              <a:rPr lang="en-US" b="1" dirty="0" smtClean="0"/>
              <a:t>dimension size </a:t>
            </a:r>
            <a:r>
              <a:rPr lang="en-US" dirty="0"/>
              <a:t>input terminal for each dimension </a:t>
            </a:r>
            <a:r>
              <a:rPr lang="en-US" dirty="0" smtClean="0"/>
              <a:t>in </a:t>
            </a:r>
            <a:r>
              <a:rPr lang="en-US" dirty="0"/>
              <a:t>the array.</a:t>
            </a:r>
          </a:p>
        </p:txBody>
      </p:sp>
    </p:spTree>
    <p:extLst>
      <p:ext uri="{BB962C8B-B14F-4D97-AF65-F5344CB8AC3E}">
        <p14:creationId xmlns:p14="http://schemas.microsoft.com/office/powerpoint/2010/main" val="3667963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ummary Quiz">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dirty="0" smtClean="0"/>
              <a:t>Click to edit Master text styles</a:t>
            </a:r>
          </a:p>
          <a:p>
            <a:pPr lvl="1"/>
            <a:r>
              <a:rPr lang="en-US" dirty="0" smtClean="0"/>
              <a:t>Second level</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dirty="0"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spTree>
    <p:extLst>
      <p:ext uri="{BB962C8B-B14F-4D97-AF65-F5344CB8AC3E}">
        <p14:creationId xmlns:p14="http://schemas.microsoft.com/office/powerpoint/2010/main" val="34562261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b="0">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81062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4" r:id="rId25"/>
    <p:sldLayoutId id="2147483815" r:id="rId26"/>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3.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3.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3.xml"/><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3.xml"/><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media/image63.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64.png"/><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6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smtClean="0"/>
              <a:t>Exercise 4-2</a:t>
            </a:r>
            <a:endParaRPr lang="en-US" dirty="0" smtClean="0"/>
          </a:p>
        </p:txBody>
      </p:sp>
      <p:sp>
        <p:nvSpPr>
          <p:cNvPr id="4" name="Slide Number Placeholder 3"/>
          <p:cNvSpPr>
            <a:spLocks noGrp="1"/>
          </p:cNvSpPr>
          <p:nvPr>
            <p:ph type="sldNum" sz="quarter" idx="12"/>
          </p:nvPr>
        </p:nvSpPr>
        <p:spPr/>
        <p:txBody>
          <a:bodyPr/>
          <a:lstStyle/>
          <a:p>
            <a:fld id="{F7BDED22-11C7-456A-B829-4ED810F305A6}" type="slidenum">
              <a:rPr lang="en-US" smtClean="0"/>
              <a:pPr/>
              <a:t>10</a:t>
            </a:fld>
            <a:endParaRPr lang="en-US" dirty="0"/>
          </a:p>
        </p:txBody>
      </p:sp>
      <p:sp>
        <p:nvSpPr>
          <p:cNvPr id="8" name="Text Placeholder 7"/>
          <p:cNvSpPr>
            <a:spLocks noGrp="1"/>
          </p:cNvSpPr>
          <p:nvPr>
            <p:ph type="body" sz="quarter" idx="13"/>
          </p:nvPr>
        </p:nvSpPr>
        <p:spPr/>
        <p:txBody>
          <a:bodyPr/>
          <a:lstStyle/>
          <a:p>
            <a:pPr marL="0" indent="0"/>
            <a:r>
              <a:rPr lang="en-US" dirty="0" smtClean="0"/>
              <a:t>You calculated the average of the last 5 temperature readings. How would you modify the VI to calculate the average of the last 10 temperature readings?</a:t>
            </a:r>
          </a:p>
          <a:p>
            <a:endParaRPr lang="en-US" dirty="0"/>
          </a:p>
        </p:txBody>
      </p:sp>
      <p:sp>
        <p:nvSpPr>
          <p:cNvPr id="12" name="Text Placeholder 11"/>
          <p:cNvSpPr>
            <a:spLocks noGrp="1"/>
          </p:cNvSpPr>
          <p:nvPr>
            <p:ph type="body" idx="14"/>
          </p:nvPr>
        </p:nvSpPr>
        <p:spPr/>
        <p:txBody>
          <a:bodyPr/>
          <a:lstStyle/>
          <a:p>
            <a:r>
              <a:rPr lang="en-US" dirty="0" smtClean="0"/>
              <a:t>Calculating Average Temperature</a:t>
            </a:r>
          </a:p>
          <a:p>
            <a:endParaRPr lang="en-US" dirty="0"/>
          </a:p>
        </p:txBody>
      </p:sp>
    </p:spTree>
    <p:extLst>
      <p:ext uri="{BB962C8B-B14F-4D97-AF65-F5344CB8AC3E}">
        <p14:creationId xmlns:p14="http://schemas.microsoft.com/office/powerpoint/2010/main" val="3222526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F. Plotting Data</a:t>
            </a:r>
          </a:p>
        </p:txBody>
      </p:sp>
      <p:sp>
        <p:nvSpPr>
          <p:cNvPr id="8" name="Text Placeholder 7"/>
          <p:cNvSpPr>
            <a:spLocks noGrp="1"/>
          </p:cNvSpPr>
          <p:nvPr>
            <p:ph type="body" idx="12"/>
          </p:nvPr>
        </p:nvSpPr>
        <p:spPr/>
        <p:txBody>
          <a:bodyPr/>
          <a:lstStyle/>
          <a:p>
            <a:r>
              <a:rPr lang="en-US" dirty="0" smtClean="0"/>
              <a:t>Use data feedback in a loop to plot waveform charts.</a:t>
            </a:r>
            <a:endParaRPr lang="en-US" dirty="0"/>
          </a:p>
        </p:txBody>
      </p:sp>
      <p:sp>
        <p:nvSpPr>
          <p:cNvPr id="9" name="Text Placeholder 8"/>
          <p:cNvSpPr>
            <a:spLocks noGrp="1"/>
          </p:cNvSpPr>
          <p:nvPr>
            <p:ph type="body" sz="quarter" idx="15"/>
          </p:nvPr>
        </p:nvSpPr>
        <p:spPr/>
        <p:txBody>
          <a:bodyPr/>
          <a:lstStyle/>
          <a:p>
            <a:r>
              <a:rPr lang="en-US" dirty="0" smtClean="0"/>
              <a:t>Waveform Chart</a:t>
            </a:r>
          </a:p>
          <a:p>
            <a:r>
              <a:rPr lang="en-US" dirty="0" smtClean="0"/>
              <a:t>Waveform Chart Properties</a:t>
            </a:r>
            <a:endParaRPr lang="en-US" dirty="0"/>
          </a:p>
        </p:txBody>
      </p:sp>
      <p:sp>
        <p:nvSpPr>
          <p:cNvPr id="10" name="Text Placeholder 9"/>
          <p:cNvSpPr>
            <a:spLocks noGrp="1"/>
          </p:cNvSpPr>
          <p:nvPr>
            <p:ph type="body" sz="quarter" idx="16"/>
          </p:nvPr>
        </p:nvSpPr>
        <p:spPr/>
        <p:txBody>
          <a:bodyPr/>
          <a:lstStyle/>
          <a:p>
            <a:endParaRPr lang="en-US"/>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11</a:t>
            </a:fld>
            <a:endParaRPr lang="en-US" dirty="0"/>
          </a:p>
        </p:txBody>
      </p:sp>
    </p:spTree>
    <p:extLst>
      <p:ext uri="{BB962C8B-B14F-4D97-AF65-F5344CB8AC3E}">
        <p14:creationId xmlns:p14="http://schemas.microsoft.com/office/powerpoint/2010/main" val="317177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Waveform Chart</a:t>
            </a:r>
            <a:endParaRPr lang="en-US" dirty="0"/>
          </a:p>
        </p:txBody>
      </p:sp>
      <p:sp>
        <p:nvSpPr>
          <p:cNvPr id="9" name="Text Placeholder 8"/>
          <p:cNvSpPr>
            <a:spLocks noGrp="1"/>
          </p:cNvSpPr>
          <p:nvPr>
            <p:ph type="body" sz="quarter" idx="13"/>
          </p:nvPr>
        </p:nvSpPr>
        <p:spPr/>
        <p:txBody>
          <a:bodyPr/>
          <a:lstStyle/>
          <a:p>
            <a:r>
              <a:rPr lang="en-US" dirty="0" smtClean="0"/>
              <a:t>F. Plotting Data</a:t>
            </a:r>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12</a:t>
            </a:fld>
            <a:endParaRPr lang="en-US" dirty="0"/>
          </a:p>
        </p:txBody>
      </p:sp>
      <p:pic>
        <p:nvPicPr>
          <p:cNvPr id="10" name="Embedded Image" descr="loc_fp_temperature monitor - chart.png"/>
          <p:cNvPicPr>
            <a:picLocks noChangeAspect="1"/>
          </p:cNvPicPr>
          <p:nvPr/>
        </p:nvPicPr>
        <p:blipFill>
          <a:blip r:embed="rId2" cstate="print"/>
          <a:stretch>
            <a:fillRect/>
          </a:stretch>
        </p:blipFill>
        <p:spPr>
          <a:xfrm>
            <a:off x="2180662" y="1089863"/>
            <a:ext cx="4435459" cy="3943901"/>
          </a:xfrm>
          <a:prstGeom prst="rect">
            <a:avLst/>
          </a:prstGeom>
        </p:spPr>
      </p:pic>
    </p:spTree>
    <p:extLst>
      <p:ext uri="{BB962C8B-B14F-4D97-AF65-F5344CB8AC3E}">
        <p14:creationId xmlns:p14="http://schemas.microsoft.com/office/powerpoint/2010/main" val="3574466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Waveform Chart Properties</a:t>
            </a:r>
            <a:endParaRPr lang="en-US" dirty="0"/>
          </a:p>
        </p:txBody>
      </p:sp>
      <p:sp>
        <p:nvSpPr>
          <p:cNvPr id="9" name="Text Placeholder 8"/>
          <p:cNvSpPr>
            <a:spLocks noGrp="1"/>
          </p:cNvSpPr>
          <p:nvPr>
            <p:ph type="body" sz="quarter" idx="13"/>
          </p:nvPr>
        </p:nvSpPr>
        <p:spPr/>
        <p:txBody>
          <a:bodyPr/>
          <a:lstStyle/>
          <a:p>
            <a:r>
              <a:rPr lang="en-US" dirty="0" smtClean="0"/>
              <a:t>F. Plotting Data</a:t>
            </a:r>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13</a:t>
            </a:fld>
            <a:endParaRPr lang="en-US" dirty="0"/>
          </a:p>
        </p:txBody>
      </p:sp>
      <p:pic>
        <p:nvPicPr>
          <p:cNvPr id="6" name="Embedded Image" descr="loc_env_chart_properties_appearance.png"/>
          <p:cNvPicPr>
            <a:picLocks noChangeAspect="1"/>
          </p:cNvPicPr>
          <p:nvPr/>
        </p:nvPicPr>
        <p:blipFill>
          <a:blip r:embed="rId2" cstate="print"/>
          <a:stretch>
            <a:fillRect/>
          </a:stretch>
        </p:blipFill>
        <p:spPr>
          <a:xfrm>
            <a:off x="2057400" y="1119102"/>
            <a:ext cx="4145859" cy="4024398"/>
          </a:xfrm>
          <a:prstGeom prst="rect">
            <a:avLst/>
          </a:prstGeom>
        </p:spPr>
      </p:pic>
    </p:spTree>
    <p:extLst>
      <p:ext uri="{BB962C8B-B14F-4D97-AF65-F5344CB8AC3E}">
        <p14:creationId xmlns:p14="http://schemas.microsoft.com/office/powerpoint/2010/main" val="406821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smtClean="0"/>
              <a:t>Plot multiple data sets on a single waveform chart and customize the chart view.</a:t>
            </a:r>
            <a:endParaRPr lang="en-US" dirty="0"/>
          </a:p>
        </p:txBody>
      </p:sp>
      <p:sp>
        <p:nvSpPr>
          <p:cNvPr id="4" name="Text Placeholder 3"/>
          <p:cNvSpPr>
            <a:spLocks noGrp="1"/>
          </p:cNvSpPr>
          <p:nvPr>
            <p:ph type="body" idx="10"/>
          </p:nvPr>
        </p:nvSpPr>
        <p:spPr/>
        <p:txBody>
          <a:bodyPr/>
          <a:lstStyle/>
          <a:p>
            <a:r>
              <a:rPr lang="en-US" dirty="0" smtClean="0"/>
              <a:t>Exercise 4-3</a:t>
            </a:r>
          </a:p>
        </p:txBody>
      </p:sp>
      <p:sp>
        <p:nvSpPr>
          <p:cNvPr id="9" name="Text Placeholder 8"/>
          <p:cNvSpPr>
            <a:spLocks noGrp="1"/>
          </p:cNvSpPr>
          <p:nvPr>
            <p:ph type="body" idx="14"/>
          </p:nvPr>
        </p:nvSpPr>
        <p:spPr>
          <a:xfrm>
            <a:off x="373905" y="2260320"/>
            <a:ext cx="6067425" cy="855019"/>
          </a:xfrm>
        </p:spPr>
        <p:txBody>
          <a:bodyPr/>
          <a:lstStyle/>
          <a:p>
            <a:r>
              <a:rPr lang="en-US" dirty="0" smtClean="0"/>
              <a:t>Temperature Monitor VI—Plot Multiple Temperatures</a:t>
            </a:r>
            <a:endParaRPr lang="en-US" dirty="0"/>
          </a:p>
        </p:txBody>
      </p:sp>
      <p:sp>
        <p:nvSpPr>
          <p:cNvPr id="11" name="Slide Number Placeholder 3"/>
          <p:cNvSpPr>
            <a:spLocks noGrp="1"/>
          </p:cNvSpPr>
          <p:nvPr>
            <p:ph type="sldNum" sz="quarter" idx="12"/>
          </p:nvPr>
        </p:nvSpPr>
        <p:spPr>
          <a:xfrm>
            <a:off x="8534400" y="4776788"/>
            <a:ext cx="457200" cy="274637"/>
          </a:xfrm>
        </p:spPr>
        <p:txBody>
          <a:bodyPr/>
          <a:lstStyle/>
          <a:p>
            <a:fld id="{F7BDED22-11C7-456A-B829-4ED810F305A6}" type="slidenum">
              <a:rPr lang="en-US" smtClean="0"/>
              <a:pPr/>
              <a:t>14</a:t>
            </a:fld>
            <a:endParaRPr lang="en-US" dirty="0"/>
          </a:p>
        </p:txBody>
      </p:sp>
    </p:spTree>
    <p:extLst>
      <p:ext uri="{BB962C8B-B14F-4D97-AF65-F5344CB8AC3E}">
        <p14:creationId xmlns:p14="http://schemas.microsoft.com/office/powerpoint/2010/main" val="888357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smtClean="0"/>
              <a:t>Exercise 4-3</a:t>
            </a:r>
            <a:endParaRPr lang="en-US" dirty="0" smtClean="0"/>
          </a:p>
        </p:txBody>
      </p:sp>
      <p:sp>
        <p:nvSpPr>
          <p:cNvPr id="4" name="Slide Number Placeholder 3"/>
          <p:cNvSpPr>
            <a:spLocks noGrp="1"/>
          </p:cNvSpPr>
          <p:nvPr>
            <p:ph type="sldNum" sz="quarter" idx="12"/>
          </p:nvPr>
        </p:nvSpPr>
        <p:spPr/>
        <p:txBody>
          <a:bodyPr/>
          <a:lstStyle/>
          <a:p>
            <a:fld id="{F7BDED22-11C7-456A-B829-4ED810F305A6}" type="slidenum">
              <a:rPr lang="en-US" smtClean="0"/>
              <a:pPr/>
              <a:t>15</a:t>
            </a:fld>
            <a:endParaRPr lang="en-US" dirty="0"/>
          </a:p>
        </p:txBody>
      </p:sp>
      <p:sp>
        <p:nvSpPr>
          <p:cNvPr id="8" name="Text Placeholder 7"/>
          <p:cNvSpPr>
            <a:spLocks noGrp="1"/>
          </p:cNvSpPr>
          <p:nvPr>
            <p:ph type="body" sz="quarter" idx="13"/>
          </p:nvPr>
        </p:nvSpPr>
        <p:spPr/>
        <p:txBody>
          <a:bodyPr>
            <a:normAutofit fontScale="92500" lnSpcReduction="10000"/>
          </a:bodyPr>
          <a:lstStyle/>
          <a:p>
            <a:r>
              <a:rPr lang="en-US" dirty="0" smtClean="0"/>
              <a:t>In what ways do the following tools allow the user to interact with the plot?</a:t>
            </a:r>
          </a:p>
          <a:p>
            <a:pPr>
              <a:buFont typeface="Arial" pitchFamily="34" charset="0"/>
              <a:buChar char="•"/>
            </a:pPr>
            <a:r>
              <a:rPr lang="en-US" dirty="0" smtClean="0"/>
              <a:t>Plot Legend</a:t>
            </a:r>
          </a:p>
          <a:p>
            <a:pPr>
              <a:buFont typeface="Arial" pitchFamily="34" charset="0"/>
              <a:buChar char="•"/>
            </a:pPr>
            <a:r>
              <a:rPr lang="en-US" dirty="0" smtClean="0"/>
              <a:t>Graph Palette</a:t>
            </a:r>
          </a:p>
          <a:p>
            <a:pPr>
              <a:buFont typeface="Arial" pitchFamily="34" charset="0"/>
              <a:buChar char="•"/>
            </a:pPr>
            <a:r>
              <a:rPr lang="en-US" dirty="0" smtClean="0"/>
              <a:t>Scale Legend</a:t>
            </a:r>
            <a:endParaRPr lang="en-US" dirty="0"/>
          </a:p>
        </p:txBody>
      </p:sp>
      <p:sp>
        <p:nvSpPr>
          <p:cNvPr id="12" name="Text Placeholder 11"/>
          <p:cNvSpPr>
            <a:spLocks noGrp="1"/>
          </p:cNvSpPr>
          <p:nvPr>
            <p:ph type="body" idx="14"/>
          </p:nvPr>
        </p:nvSpPr>
        <p:spPr>
          <a:xfrm>
            <a:off x="373905" y="2260321"/>
            <a:ext cx="6067425" cy="812488"/>
          </a:xfrm>
        </p:spPr>
        <p:txBody>
          <a:bodyPr/>
          <a:lstStyle/>
          <a:p>
            <a:r>
              <a:rPr lang="en-US" dirty="0" smtClean="0"/>
              <a:t>Temperature Monitor VI—Plot Multiple Temperatures</a:t>
            </a:r>
            <a:endParaRPr lang="en-US" dirty="0"/>
          </a:p>
        </p:txBody>
      </p:sp>
    </p:spTree>
    <p:extLst>
      <p:ext uri="{BB962C8B-B14F-4D97-AF65-F5344CB8AC3E}">
        <p14:creationId xmlns:p14="http://schemas.microsoft.com/office/powerpoint/2010/main" val="2098977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4-2</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16</a:t>
            </a:fld>
            <a:endParaRPr lang="en-US" dirty="0"/>
          </a:p>
        </p:txBody>
      </p:sp>
      <p:sp>
        <p:nvSpPr>
          <p:cNvPr id="7" name="Text Placeholder 6"/>
          <p:cNvSpPr>
            <a:spLocks noGrp="1"/>
          </p:cNvSpPr>
          <p:nvPr>
            <p:ph type="body" idx="18"/>
          </p:nvPr>
        </p:nvSpPr>
        <p:spPr/>
        <p:txBody>
          <a:bodyPr/>
          <a:lstStyle/>
          <a:p>
            <a:r>
              <a:rPr lang="en-US" smtClean="0"/>
              <a:t>Lesson Review</a:t>
            </a:r>
            <a:endParaRPr lang="en-US" dirty="0"/>
          </a:p>
        </p:txBody>
      </p:sp>
      <p:pic>
        <p:nvPicPr>
          <p:cNvPr id="8" name="Picture 7"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3384098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342900" indent="-342900"/>
            <a:r>
              <a:rPr lang="en-US" dirty="0" smtClean="0"/>
              <a:t>1. Which structure must run at least one time? </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17</a:t>
            </a:fld>
            <a:endParaRPr lang="en-US" dirty="0"/>
          </a:p>
        </p:txBody>
      </p:sp>
      <p:sp>
        <p:nvSpPr>
          <p:cNvPr id="11" name="Content Placeholder 10"/>
          <p:cNvSpPr>
            <a:spLocks noGrp="1"/>
          </p:cNvSpPr>
          <p:nvPr>
            <p:ph sz="quarter" idx="15"/>
          </p:nvPr>
        </p:nvSpPr>
        <p:spPr/>
        <p:txBody>
          <a:bodyPr/>
          <a:lstStyle/>
          <a:p>
            <a:r>
              <a:rPr lang="en-US" dirty="0" smtClean="0"/>
              <a:t>For Loop</a:t>
            </a:r>
          </a:p>
          <a:p>
            <a:r>
              <a:rPr lang="en-US" dirty="0" smtClean="0"/>
              <a:t>While Loop</a:t>
            </a:r>
            <a:endParaRPr lang="en-US" dirty="0"/>
          </a:p>
        </p:txBody>
      </p:sp>
      <p:sp>
        <p:nvSpPr>
          <p:cNvPr id="7" name="Text Placeholder 6"/>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2768787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342900" indent="-342900"/>
            <a:r>
              <a:rPr lang="en-US" dirty="0" smtClean="0"/>
              <a:t>1. Which structure must run at least one time? </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18</a:t>
            </a:fld>
            <a:endParaRPr lang="en-US" dirty="0"/>
          </a:p>
        </p:txBody>
      </p:sp>
      <p:sp>
        <p:nvSpPr>
          <p:cNvPr id="11" name="Content Placeholder 10"/>
          <p:cNvSpPr>
            <a:spLocks noGrp="1"/>
          </p:cNvSpPr>
          <p:nvPr>
            <p:ph sz="quarter" idx="15"/>
          </p:nvPr>
        </p:nvSpPr>
        <p:spPr/>
        <p:txBody>
          <a:bodyPr/>
          <a:lstStyle/>
          <a:p>
            <a:r>
              <a:rPr lang="en-US" dirty="0" smtClean="0"/>
              <a:t>For Loop</a:t>
            </a:r>
          </a:p>
          <a:p>
            <a:r>
              <a:rPr lang="en-US" b="1" dirty="0" smtClean="0"/>
              <a:t>While Loop</a:t>
            </a:r>
            <a:endParaRPr lang="en-US" b="1" dirty="0"/>
          </a:p>
        </p:txBody>
      </p:sp>
      <p:sp>
        <p:nvSpPr>
          <p:cNvPr id="7" name="Text Placeholder 6"/>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490899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Lesson 5</a:t>
            </a:r>
            <a:endParaRPr lang="en-US" dirty="0"/>
          </a:p>
        </p:txBody>
      </p:sp>
      <p:sp>
        <p:nvSpPr>
          <p:cNvPr id="3" name="Text Placeholder 2"/>
          <p:cNvSpPr>
            <a:spLocks noGrp="1"/>
          </p:cNvSpPr>
          <p:nvPr>
            <p:ph type="body" idx="14"/>
          </p:nvPr>
        </p:nvSpPr>
        <p:spPr/>
        <p:txBody>
          <a:bodyPr/>
          <a:lstStyle/>
          <a:p>
            <a:r>
              <a:rPr lang="en-US" dirty="0" smtClean="0"/>
              <a:t>Create, manipulate and use arrays, clusters, and type definition controls for data access and analysis.</a:t>
            </a:r>
          </a:p>
          <a:p>
            <a:endParaRPr lang="en-US" dirty="0"/>
          </a:p>
        </p:txBody>
      </p:sp>
      <p:sp>
        <p:nvSpPr>
          <p:cNvPr id="4" name="Text Placeholder 3"/>
          <p:cNvSpPr>
            <a:spLocks noGrp="1"/>
          </p:cNvSpPr>
          <p:nvPr>
            <p:ph type="body" sz="quarter" idx="18"/>
          </p:nvPr>
        </p:nvSpPr>
        <p:spPr/>
        <p:txBody>
          <a:bodyPr/>
          <a:lstStyle/>
          <a:p>
            <a:pPr marL="457200" indent="-457200">
              <a:buFont typeface="+mj-lt"/>
              <a:buAutoNum type="alphaUcPeriod" startAt="4"/>
            </a:pPr>
            <a:r>
              <a:rPr lang="en-US" dirty="0" smtClean="0"/>
              <a:t>Auto-Indexing</a:t>
            </a:r>
          </a:p>
          <a:p>
            <a:pPr marL="457200" indent="-457200">
              <a:buAutoNum type="alphaUcPeriod" startAt="4"/>
            </a:pPr>
            <a:r>
              <a:rPr lang="en-US" dirty="0" smtClean="0"/>
              <a:t>Clusters</a:t>
            </a:r>
          </a:p>
          <a:p>
            <a:pPr marL="457200" indent="-457200">
              <a:buAutoNum type="alphaUcPeriod" startAt="4"/>
            </a:pPr>
            <a:r>
              <a:rPr lang="en-US" dirty="0" smtClean="0"/>
              <a:t>Type Definitions</a:t>
            </a:r>
          </a:p>
          <a:p>
            <a:pPr>
              <a:buAutoNum type="alphaUcPeriod" startAt="4"/>
            </a:pPr>
            <a:endParaRPr lang="en-US" dirty="0"/>
          </a:p>
        </p:txBody>
      </p:sp>
      <p:sp>
        <p:nvSpPr>
          <p:cNvPr id="5" name="Text Placeholder 4"/>
          <p:cNvSpPr>
            <a:spLocks noGrp="1"/>
          </p:cNvSpPr>
          <p:nvPr>
            <p:ph type="body" sz="quarter" idx="19"/>
          </p:nvPr>
        </p:nvSpPr>
        <p:spPr/>
        <p:txBody>
          <a:bodyPr>
            <a:normAutofit/>
          </a:bodyPr>
          <a:lstStyle/>
          <a:p>
            <a:pPr marL="457200" indent="-457200"/>
            <a:r>
              <a:rPr lang="en-US" dirty="0" smtClean="0"/>
              <a:t>Arrays</a:t>
            </a:r>
          </a:p>
          <a:p>
            <a:pPr marL="457200" indent="-457200"/>
            <a:r>
              <a:rPr lang="en-US" dirty="0" smtClean="0"/>
              <a:t>Common Array Functions</a:t>
            </a:r>
          </a:p>
          <a:p>
            <a:pPr marL="457200" indent="-457200"/>
            <a:r>
              <a:rPr lang="en-US" dirty="0" smtClean="0"/>
              <a:t>Polymorphism</a:t>
            </a:r>
          </a:p>
        </p:txBody>
      </p:sp>
      <p:sp>
        <p:nvSpPr>
          <p:cNvPr id="6" name="Text Placeholder 5"/>
          <p:cNvSpPr>
            <a:spLocks noGrp="1"/>
          </p:cNvSpPr>
          <p:nvPr>
            <p:ph type="body" idx="20"/>
          </p:nvPr>
        </p:nvSpPr>
        <p:spPr/>
        <p:txBody>
          <a:bodyPr/>
          <a:lstStyle/>
          <a:p>
            <a:r>
              <a:rPr lang="en-US" sz="2800" dirty="0" smtClean="0"/>
              <a:t>Creating and Leveraging Data Structures</a:t>
            </a:r>
            <a:endParaRPr lang="en-US" sz="2800" dirty="0"/>
          </a:p>
        </p:txBody>
      </p:sp>
      <p:sp>
        <p:nvSpPr>
          <p:cNvPr id="7" name="Slide Number Placeholder 6"/>
          <p:cNvSpPr>
            <a:spLocks noGrp="1"/>
          </p:cNvSpPr>
          <p:nvPr>
            <p:ph type="sldNum" sz="quarter" idx="15"/>
          </p:nvPr>
        </p:nvSpPr>
        <p:spPr/>
        <p:txBody>
          <a:bodyPr/>
          <a:lstStyle/>
          <a:p>
            <a:pPr algn="ctr"/>
            <a:fld id="{F7BDED22-11C7-456A-B829-4ED810F305A6}" type="slidenum">
              <a:rPr lang="en-US" smtClean="0"/>
              <a:pPr algn="ctr"/>
              <a:t>19</a:t>
            </a:fld>
            <a:endParaRPr lang="en-US" dirty="0"/>
          </a:p>
        </p:txBody>
      </p:sp>
    </p:spTree>
    <p:extLst>
      <p:ext uri="{BB962C8B-B14F-4D97-AF65-F5344CB8AC3E}">
        <p14:creationId xmlns:p14="http://schemas.microsoft.com/office/powerpoint/2010/main" val="3990886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ore 1_cover image.png"/>
          <p:cNvPicPr>
            <a:picLocks noChangeAspect="1"/>
          </p:cNvPicPr>
          <p:nvPr/>
        </p:nvPicPr>
        <p:blipFill>
          <a:blip r:embed="rId3" cstate="print"/>
          <a:stretch>
            <a:fillRect/>
          </a:stretch>
        </p:blipFill>
        <p:spPr>
          <a:xfrm>
            <a:off x="1219200" y="1123950"/>
            <a:ext cx="6705600" cy="3843726"/>
          </a:xfrm>
          <a:prstGeom prst="rect">
            <a:avLst/>
          </a:prstGeom>
        </p:spPr>
      </p:pic>
      <p:sp>
        <p:nvSpPr>
          <p:cNvPr id="18" name="Title 17"/>
          <p:cNvSpPr>
            <a:spLocks noGrp="1"/>
          </p:cNvSpPr>
          <p:nvPr>
            <p:ph type="title"/>
          </p:nvPr>
        </p:nvSpPr>
        <p:spPr/>
        <p:txBody>
          <a:bodyPr/>
          <a:lstStyle/>
          <a:p>
            <a:r>
              <a:rPr lang="en-US" dirty="0" err="1" smtClean="0"/>
              <a:t>LabVIEW</a:t>
            </a:r>
            <a:r>
              <a:rPr lang="en-US" dirty="0" smtClean="0"/>
              <a:t> Core 1</a:t>
            </a:r>
            <a:endParaRPr lang="en-US" dirty="0"/>
          </a:p>
        </p:txBody>
      </p:sp>
      <p:sp>
        <p:nvSpPr>
          <p:cNvPr id="4" name="Slide Number Placeholder 3"/>
          <p:cNvSpPr>
            <a:spLocks noGrp="1"/>
          </p:cNvSpPr>
          <p:nvPr>
            <p:ph type="sldNum" sz="quarter" idx="10"/>
          </p:nvPr>
        </p:nvSpPr>
        <p:spPr/>
        <p:txBody>
          <a:bodyPr/>
          <a:lstStyle/>
          <a:p>
            <a:pPr algn="ctr"/>
            <a:fld id="{F7BDED22-11C7-456A-B829-4ED810F305A6}" type="slidenum">
              <a:rPr lang="en-US" smtClean="0"/>
              <a:pPr algn="ct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A. Arrays</a:t>
            </a:r>
          </a:p>
        </p:txBody>
      </p:sp>
      <p:sp>
        <p:nvSpPr>
          <p:cNvPr id="7" name="Text Placeholder 6"/>
          <p:cNvSpPr>
            <a:spLocks noGrp="1"/>
          </p:cNvSpPr>
          <p:nvPr>
            <p:ph type="body" idx="12"/>
          </p:nvPr>
        </p:nvSpPr>
        <p:spPr/>
        <p:txBody>
          <a:bodyPr/>
          <a:lstStyle/>
          <a:p>
            <a:r>
              <a:rPr lang="en-US" dirty="0" smtClean="0"/>
              <a:t>Identify when to use arrays and learn how to create and initialize arrays. </a:t>
            </a:r>
          </a:p>
        </p:txBody>
      </p:sp>
      <p:sp>
        <p:nvSpPr>
          <p:cNvPr id="8" name="Text Placeholder 7"/>
          <p:cNvSpPr>
            <a:spLocks noGrp="1"/>
          </p:cNvSpPr>
          <p:nvPr>
            <p:ph type="body" sz="quarter" idx="15"/>
          </p:nvPr>
        </p:nvSpPr>
        <p:spPr/>
        <p:txBody>
          <a:bodyPr>
            <a:normAutofit/>
          </a:bodyPr>
          <a:lstStyle/>
          <a:p>
            <a:pPr>
              <a:buFont typeface="Arial" pitchFamily="34" charset="0"/>
              <a:buChar char="•"/>
            </a:pPr>
            <a:r>
              <a:rPr lang="en-US" dirty="0" smtClean="0"/>
              <a:t>1D and 2D Arrays</a:t>
            </a:r>
          </a:p>
          <a:p>
            <a:pPr>
              <a:buFont typeface="Arial" pitchFamily="34" charset="0"/>
              <a:buChar char="•"/>
            </a:pPr>
            <a:r>
              <a:rPr lang="en-US" dirty="0" smtClean="0"/>
              <a:t>Creating an Array Control and Constant</a:t>
            </a:r>
          </a:p>
          <a:p>
            <a:pPr>
              <a:buFont typeface="Arial" pitchFamily="34" charset="0"/>
              <a:buChar char="•"/>
            </a:pPr>
            <a:r>
              <a:rPr lang="en-US" dirty="0" smtClean="0"/>
              <a:t>Initializing Arrays</a:t>
            </a:r>
          </a:p>
          <a:p>
            <a:pPr>
              <a:buFont typeface="Arial" pitchFamily="34" charset="0"/>
              <a:buChar char="•"/>
            </a:pP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20</a:t>
            </a:fld>
            <a:endParaRPr lang="en-US" dirty="0"/>
          </a:p>
        </p:txBody>
      </p:sp>
    </p:spTree>
    <p:extLst>
      <p:ext uri="{BB962C8B-B14F-4D97-AF65-F5344CB8AC3E}">
        <p14:creationId xmlns:p14="http://schemas.microsoft.com/office/powerpoint/2010/main" val="1476818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lnSpcReduction="10000"/>
          </a:bodyPr>
          <a:lstStyle/>
          <a:p>
            <a:r>
              <a:rPr lang="en-US" dirty="0" smtClean="0"/>
              <a:t>Arrays</a:t>
            </a:r>
            <a:endParaRPr lang="en-US" dirty="0"/>
          </a:p>
        </p:txBody>
      </p:sp>
      <p:sp>
        <p:nvSpPr>
          <p:cNvPr id="19459" name="Rectangle 12"/>
          <p:cNvSpPr>
            <a:spLocks noGrp="1" noChangeArrowheads="1"/>
          </p:cNvSpPr>
          <p:nvPr>
            <p:ph sz="quarter" idx="15"/>
          </p:nvPr>
        </p:nvSpPr>
        <p:spPr>
          <a:xfrm>
            <a:off x="457200" y="1104900"/>
            <a:ext cx="4142096" cy="3600450"/>
          </a:xfrm>
        </p:spPr>
        <p:txBody>
          <a:bodyPr>
            <a:normAutofit/>
          </a:bodyPr>
          <a:lstStyle/>
          <a:p>
            <a:pPr marL="0" indent="0">
              <a:buNone/>
            </a:pPr>
            <a:r>
              <a:rPr lang="en-US" dirty="0" smtClean="0"/>
              <a:t>A collection of data elements of the same type.</a:t>
            </a:r>
          </a:p>
        </p:txBody>
      </p:sp>
      <p:sp>
        <p:nvSpPr>
          <p:cNvPr id="8" name="Text Placeholder 7"/>
          <p:cNvSpPr>
            <a:spLocks noGrp="1"/>
          </p:cNvSpPr>
          <p:nvPr>
            <p:ph type="body" sz="quarter" idx="13"/>
          </p:nvPr>
        </p:nvSpPr>
        <p:spPr/>
        <p:txBody>
          <a:bodyPr/>
          <a:lstStyle/>
          <a:p>
            <a:r>
              <a:rPr lang="en-US" dirty="0" smtClean="0"/>
              <a:t>A. Arrays</a:t>
            </a:r>
            <a:endParaRPr lang="en-US" dirty="0"/>
          </a:p>
        </p:txBody>
      </p:sp>
      <p:pic>
        <p:nvPicPr>
          <p:cNvPr id="6" name="Picture 5" descr="loc_fp_Simple array.bmp"/>
          <p:cNvPicPr>
            <a:picLocks noChangeAspect="1"/>
          </p:cNvPicPr>
          <p:nvPr/>
        </p:nvPicPr>
        <p:blipFill>
          <a:blip r:embed="rId3" cstate="print"/>
          <a:stretch>
            <a:fillRect/>
          </a:stretch>
        </p:blipFill>
        <p:spPr>
          <a:xfrm>
            <a:off x="5486400" y="1485899"/>
            <a:ext cx="2438400" cy="2743203"/>
          </a:xfrm>
          <a:prstGeom prst="rect">
            <a:avLst/>
          </a:prstGeom>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21</a:t>
            </a:fld>
            <a:endParaRPr lang="en-US" dirty="0"/>
          </a:p>
        </p:txBody>
      </p:sp>
    </p:spTree>
    <p:extLst>
      <p:ext uri="{BB962C8B-B14F-4D97-AF65-F5344CB8AC3E}">
        <p14:creationId xmlns:p14="http://schemas.microsoft.com/office/powerpoint/2010/main" val="546605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72"/>
          <p:cNvSpPr>
            <a:spLocks noGrp="1"/>
          </p:cNvSpPr>
          <p:nvPr>
            <p:ph type="body" sz="quarter" idx="10"/>
          </p:nvPr>
        </p:nvSpPr>
        <p:spPr/>
        <p:txBody>
          <a:bodyPr/>
          <a:lstStyle/>
          <a:p>
            <a:r>
              <a:rPr lang="en-US" dirty="0" smtClean="0"/>
              <a:t>1D and 2D Examples</a:t>
            </a:r>
            <a:endParaRPr lang="en-US" dirty="0"/>
          </a:p>
        </p:txBody>
      </p:sp>
      <p:sp>
        <p:nvSpPr>
          <p:cNvPr id="77" name="Content Placeholder 76"/>
          <p:cNvSpPr>
            <a:spLocks noGrp="1"/>
          </p:cNvSpPr>
          <p:nvPr>
            <p:ph sz="quarter" idx="15"/>
          </p:nvPr>
        </p:nvSpPr>
        <p:spPr>
          <a:xfrm>
            <a:off x="457200" y="1130300"/>
            <a:ext cx="7823200" cy="3498850"/>
          </a:xfrm>
        </p:spPr>
        <p:txBody>
          <a:bodyPr/>
          <a:lstStyle/>
          <a:p>
            <a:pPr>
              <a:buNone/>
            </a:pPr>
            <a:r>
              <a:rPr lang="en-US" sz="2800" dirty="0" smtClean="0"/>
              <a:t>1D array </a:t>
            </a:r>
            <a:r>
              <a:rPr lang="en-US" sz="3200" dirty="0" smtClean="0"/>
              <a:t>- </a:t>
            </a:r>
            <a:r>
              <a:rPr lang="en-US" sz="2200" dirty="0" smtClean="0"/>
              <a:t>One row of 10 elements</a:t>
            </a:r>
          </a:p>
          <a:p>
            <a:endParaRPr lang="en-US" dirty="0"/>
          </a:p>
        </p:txBody>
      </p:sp>
      <p:sp>
        <p:nvSpPr>
          <p:cNvPr id="74" name="Text Placeholder 73"/>
          <p:cNvSpPr>
            <a:spLocks noGrp="1"/>
          </p:cNvSpPr>
          <p:nvPr>
            <p:ph type="body" sz="quarter" idx="13"/>
          </p:nvPr>
        </p:nvSpPr>
        <p:spPr/>
        <p:txBody>
          <a:bodyPr/>
          <a:lstStyle/>
          <a:p>
            <a:r>
              <a:rPr lang="en-US" dirty="0" smtClean="0"/>
              <a:t>A. Arrays</a:t>
            </a:r>
          </a:p>
        </p:txBody>
      </p:sp>
      <p:sp>
        <p:nvSpPr>
          <p:cNvPr id="335874" name="Rectangle 2"/>
          <p:cNvSpPr>
            <a:spLocks noChangeArrowheads="1"/>
          </p:cNvSpPr>
          <p:nvPr/>
        </p:nvSpPr>
        <p:spPr bwMode="auto">
          <a:xfrm>
            <a:off x="4506913" y="354806"/>
            <a:ext cx="128305" cy="533288"/>
          </a:xfrm>
          <a:prstGeom prst="rect">
            <a:avLst/>
          </a:prstGeom>
          <a:noFill/>
          <a:ln w="9525">
            <a:noFill/>
            <a:miter lim="800000"/>
            <a:headEnd/>
            <a:tailEnd/>
          </a:ln>
          <a:effectLst/>
        </p:spPr>
        <p:txBody>
          <a:bodyPr wrap="none" lIns="63500" tIns="25400" rIns="63500" bIns="25400">
            <a:spAutoFit/>
          </a:bodyPr>
          <a:lstStyle/>
          <a:p>
            <a:pPr algn="l" defTabSz="911225">
              <a:lnSpc>
                <a:spcPct val="87000"/>
              </a:lnSpc>
            </a:pPr>
            <a:endParaRPr lang="en-US" sz="3600" b="1" dirty="0">
              <a:solidFill>
                <a:schemeClr val="tx1"/>
              </a:solidFill>
            </a:endParaRPr>
          </a:p>
        </p:txBody>
      </p:sp>
      <p:sp>
        <p:nvSpPr>
          <p:cNvPr id="335879" name="Rectangle 7"/>
          <p:cNvSpPr>
            <a:spLocks noChangeArrowheads="1"/>
          </p:cNvSpPr>
          <p:nvPr/>
        </p:nvSpPr>
        <p:spPr bwMode="auto">
          <a:xfrm>
            <a:off x="914400"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0" name="Rectangle 8"/>
          <p:cNvSpPr>
            <a:spLocks noChangeArrowheads="1"/>
          </p:cNvSpPr>
          <p:nvPr/>
        </p:nvSpPr>
        <p:spPr bwMode="auto">
          <a:xfrm>
            <a:off x="957263" y="1802606"/>
            <a:ext cx="495007"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1.2</a:t>
            </a:r>
          </a:p>
        </p:txBody>
      </p:sp>
      <p:sp>
        <p:nvSpPr>
          <p:cNvPr id="335881" name="Rectangle 9"/>
          <p:cNvSpPr>
            <a:spLocks noChangeArrowheads="1"/>
          </p:cNvSpPr>
          <p:nvPr/>
        </p:nvSpPr>
        <p:spPr bwMode="auto">
          <a:xfrm>
            <a:off x="1412875"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2" name="Rectangle 10"/>
          <p:cNvSpPr>
            <a:spLocks noChangeArrowheads="1"/>
          </p:cNvSpPr>
          <p:nvPr/>
        </p:nvSpPr>
        <p:spPr bwMode="auto">
          <a:xfrm>
            <a:off x="14144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3.2</a:t>
            </a:r>
          </a:p>
        </p:txBody>
      </p:sp>
      <p:sp>
        <p:nvSpPr>
          <p:cNvPr id="335883" name="Rectangle 11"/>
          <p:cNvSpPr>
            <a:spLocks noChangeArrowheads="1"/>
          </p:cNvSpPr>
          <p:nvPr/>
        </p:nvSpPr>
        <p:spPr bwMode="auto">
          <a:xfrm>
            <a:off x="1909763"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5" name="Rectangle 13"/>
          <p:cNvSpPr>
            <a:spLocks noChangeArrowheads="1"/>
          </p:cNvSpPr>
          <p:nvPr/>
        </p:nvSpPr>
        <p:spPr bwMode="auto">
          <a:xfrm>
            <a:off x="2408238"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6" name="Rectangle 14"/>
          <p:cNvSpPr>
            <a:spLocks noChangeArrowheads="1"/>
          </p:cNvSpPr>
          <p:nvPr/>
        </p:nvSpPr>
        <p:spPr bwMode="auto">
          <a:xfrm>
            <a:off x="24050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8.0</a:t>
            </a:r>
          </a:p>
        </p:txBody>
      </p:sp>
      <p:sp>
        <p:nvSpPr>
          <p:cNvPr id="335887" name="Rectangle 15"/>
          <p:cNvSpPr>
            <a:spLocks noChangeArrowheads="1"/>
          </p:cNvSpPr>
          <p:nvPr/>
        </p:nvSpPr>
        <p:spPr bwMode="auto">
          <a:xfrm>
            <a:off x="2906713"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9" name="Rectangle 17"/>
          <p:cNvSpPr>
            <a:spLocks noChangeArrowheads="1"/>
          </p:cNvSpPr>
          <p:nvPr/>
        </p:nvSpPr>
        <p:spPr bwMode="auto">
          <a:xfrm>
            <a:off x="3403600"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0" name="Rectangle 18"/>
          <p:cNvSpPr>
            <a:spLocks noChangeArrowheads="1"/>
          </p:cNvSpPr>
          <p:nvPr/>
        </p:nvSpPr>
        <p:spPr bwMode="auto">
          <a:xfrm>
            <a:off x="33956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5.1</a:t>
            </a:r>
          </a:p>
        </p:txBody>
      </p:sp>
      <p:sp>
        <p:nvSpPr>
          <p:cNvPr id="335891" name="Rectangle 19"/>
          <p:cNvSpPr>
            <a:spLocks noChangeArrowheads="1"/>
          </p:cNvSpPr>
          <p:nvPr/>
        </p:nvSpPr>
        <p:spPr bwMode="auto">
          <a:xfrm>
            <a:off x="3902075"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2" name="Rectangle 20"/>
          <p:cNvSpPr>
            <a:spLocks noChangeArrowheads="1"/>
          </p:cNvSpPr>
          <p:nvPr/>
        </p:nvSpPr>
        <p:spPr bwMode="auto">
          <a:xfrm>
            <a:off x="39290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6.0</a:t>
            </a:r>
          </a:p>
        </p:txBody>
      </p:sp>
      <p:sp>
        <p:nvSpPr>
          <p:cNvPr id="335893" name="Rectangle 21"/>
          <p:cNvSpPr>
            <a:spLocks noChangeArrowheads="1"/>
          </p:cNvSpPr>
          <p:nvPr/>
        </p:nvSpPr>
        <p:spPr bwMode="auto">
          <a:xfrm>
            <a:off x="4398963"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4" name="Rectangle 22"/>
          <p:cNvSpPr>
            <a:spLocks noChangeArrowheads="1"/>
          </p:cNvSpPr>
          <p:nvPr/>
        </p:nvSpPr>
        <p:spPr bwMode="auto">
          <a:xfrm>
            <a:off x="4386263" y="1802606"/>
            <a:ext cx="495007"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1.0</a:t>
            </a:r>
          </a:p>
        </p:txBody>
      </p:sp>
      <p:sp>
        <p:nvSpPr>
          <p:cNvPr id="335895" name="Rectangle 23"/>
          <p:cNvSpPr>
            <a:spLocks noChangeArrowheads="1"/>
          </p:cNvSpPr>
          <p:nvPr/>
        </p:nvSpPr>
        <p:spPr bwMode="auto">
          <a:xfrm>
            <a:off x="4897438"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6" name="Rectangle 24"/>
          <p:cNvSpPr>
            <a:spLocks noChangeArrowheads="1"/>
          </p:cNvSpPr>
          <p:nvPr/>
        </p:nvSpPr>
        <p:spPr bwMode="auto">
          <a:xfrm>
            <a:off x="49196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2.5</a:t>
            </a:r>
          </a:p>
        </p:txBody>
      </p:sp>
      <p:sp>
        <p:nvSpPr>
          <p:cNvPr id="335897" name="Rectangle 25"/>
          <p:cNvSpPr>
            <a:spLocks noChangeArrowheads="1"/>
          </p:cNvSpPr>
          <p:nvPr/>
        </p:nvSpPr>
        <p:spPr bwMode="auto">
          <a:xfrm>
            <a:off x="5394325"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8" name="Rectangle 26"/>
          <p:cNvSpPr>
            <a:spLocks noChangeArrowheads="1"/>
          </p:cNvSpPr>
          <p:nvPr/>
        </p:nvSpPr>
        <p:spPr bwMode="auto">
          <a:xfrm>
            <a:off x="5376863" y="1802606"/>
            <a:ext cx="495007"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1.7</a:t>
            </a:r>
          </a:p>
        </p:txBody>
      </p:sp>
      <p:sp>
        <p:nvSpPr>
          <p:cNvPr id="335899" name="Rectangle 27"/>
          <p:cNvSpPr>
            <a:spLocks noChangeArrowheads="1"/>
          </p:cNvSpPr>
          <p:nvPr/>
        </p:nvSpPr>
        <p:spPr bwMode="auto">
          <a:xfrm>
            <a:off x="1025376" y="1667983"/>
            <a:ext cx="4786567" cy="3699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2000" u="sng" dirty="0">
                <a:solidFill>
                  <a:schemeClr val="tx1"/>
                </a:solidFill>
                <a:latin typeface="+mn-lt"/>
              </a:rPr>
              <a:t>0     1     2     3     4     5     6     7     8     9</a:t>
            </a:r>
          </a:p>
        </p:txBody>
      </p:sp>
      <p:sp>
        <p:nvSpPr>
          <p:cNvPr id="335901" name="Rectangle 29"/>
          <p:cNvSpPr>
            <a:spLocks noChangeArrowheads="1"/>
          </p:cNvSpPr>
          <p:nvPr/>
        </p:nvSpPr>
        <p:spPr bwMode="auto">
          <a:xfrm>
            <a:off x="457200" y="2457450"/>
            <a:ext cx="5562600" cy="785472"/>
          </a:xfrm>
          <a:prstGeom prst="rect">
            <a:avLst/>
          </a:prstGeom>
          <a:noFill/>
          <a:ln w="9525">
            <a:noFill/>
            <a:miter lim="800000"/>
            <a:headEnd/>
            <a:tailEnd/>
          </a:ln>
          <a:effectLst/>
        </p:spPr>
        <p:txBody>
          <a:bodyPr wrap="square" lIns="92075" tIns="46038" rIns="92075" bIns="46038">
            <a:spAutoFit/>
          </a:bodyPr>
          <a:lstStyle/>
          <a:p>
            <a:pPr algn="l">
              <a:lnSpc>
                <a:spcPct val="90000"/>
              </a:lnSpc>
            </a:pPr>
            <a:r>
              <a:rPr lang="en-US" sz="2800" b="0" dirty="0" smtClean="0">
                <a:solidFill>
                  <a:schemeClr val="tx1"/>
                </a:solidFill>
                <a:latin typeface="+mn-lt"/>
              </a:rPr>
              <a:t>2D array - </a:t>
            </a:r>
            <a:r>
              <a:rPr lang="en-US" sz="2200" b="0" dirty="0" smtClean="0">
                <a:solidFill>
                  <a:schemeClr val="tx1"/>
                </a:solidFill>
                <a:latin typeface="+mn-lt"/>
              </a:rPr>
              <a:t>Five-row </a:t>
            </a:r>
            <a:r>
              <a:rPr lang="en-US" sz="2200" b="0" dirty="0">
                <a:solidFill>
                  <a:schemeClr val="tx1"/>
                </a:solidFill>
                <a:latin typeface="+mn-lt"/>
              </a:rPr>
              <a:t>by </a:t>
            </a:r>
            <a:r>
              <a:rPr lang="en-US" sz="2200" b="0" dirty="0" smtClean="0">
                <a:solidFill>
                  <a:schemeClr val="tx1"/>
                </a:solidFill>
                <a:latin typeface="+mn-lt"/>
              </a:rPr>
              <a:t>seven-column table of </a:t>
            </a:r>
            <a:r>
              <a:rPr lang="en-US" sz="2200" b="0" dirty="0">
                <a:solidFill>
                  <a:schemeClr val="tx1"/>
                </a:solidFill>
                <a:latin typeface="+mn-lt"/>
              </a:rPr>
              <a:t>35 elements</a:t>
            </a:r>
          </a:p>
        </p:txBody>
      </p:sp>
      <p:sp>
        <p:nvSpPr>
          <p:cNvPr id="335902" name="Rectangle 30"/>
          <p:cNvSpPr>
            <a:spLocks noChangeArrowheads="1"/>
          </p:cNvSpPr>
          <p:nvPr/>
        </p:nvSpPr>
        <p:spPr bwMode="auto">
          <a:xfrm>
            <a:off x="1296676" y="3288506"/>
            <a:ext cx="3018455" cy="3699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2000" dirty="0">
                <a:solidFill>
                  <a:schemeClr val="tx1"/>
                </a:solidFill>
                <a:latin typeface="+mn-lt"/>
              </a:rPr>
              <a:t>0    1    2     3    4     5    6</a:t>
            </a:r>
          </a:p>
        </p:txBody>
      </p:sp>
      <p:sp>
        <p:nvSpPr>
          <p:cNvPr id="335903" name="Rectangle 31"/>
          <p:cNvSpPr>
            <a:spLocks noChangeArrowheads="1"/>
          </p:cNvSpPr>
          <p:nvPr/>
        </p:nvSpPr>
        <p:spPr bwMode="auto">
          <a:xfrm>
            <a:off x="931551" y="3498056"/>
            <a:ext cx="37830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mn-lt"/>
              </a:rPr>
              <a:t>0 </a:t>
            </a:r>
          </a:p>
        </p:txBody>
      </p:sp>
      <p:sp>
        <p:nvSpPr>
          <p:cNvPr id="335904" name="Rectangle 32"/>
          <p:cNvSpPr>
            <a:spLocks noChangeArrowheads="1"/>
          </p:cNvSpPr>
          <p:nvPr/>
        </p:nvSpPr>
        <p:spPr bwMode="auto">
          <a:xfrm>
            <a:off x="931551" y="3673078"/>
            <a:ext cx="374650" cy="342274"/>
          </a:xfrm>
          <a:prstGeom prst="rect">
            <a:avLst/>
          </a:prstGeom>
          <a:noFill/>
          <a:ln w="9525">
            <a:noFill/>
            <a:miter lim="800000"/>
            <a:headEnd/>
            <a:tailEnd/>
          </a:ln>
          <a:effectLst/>
        </p:spPr>
        <p:txBody>
          <a:bodyPr lIns="92075" tIns="46038" rIns="92075" bIns="46038">
            <a:spAutoFit/>
          </a:bodyPr>
          <a:lstStyle/>
          <a:p>
            <a:pPr algn="l">
              <a:lnSpc>
                <a:spcPct val="90000"/>
              </a:lnSpc>
            </a:pPr>
            <a:r>
              <a:rPr lang="en-US" sz="1800" dirty="0">
                <a:solidFill>
                  <a:schemeClr val="tx1"/>
                </a:solidFill>
                <a:latin typeface="+mn-lt"/>
              </a:rPr>
              <a:t>1 </a:t>
            </a:r>
          </a:p>
        </p:txBody>
      </p:sp>
      <p:sp>
        <p:nvSpPr>
          <p:cNvPr id="335905" name="Rectangle 33"/>
          <p:cNvSpPr>
            <a:spLocks noChangeArrowheads="1"/>
          </p:cNvSpPr>
          <p:nvPr/>
        </p:nvSpPr>
        <p:spPr bwMode="auto">
          <a:xfrm>
            <a:off x="931551" y="3858815"/>
            <a:ext cx="37830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mn-lt"/>
              </a:rPr>
              <a:t>2 </a:t>
            </a:r>
          </a:p>
        </p:txBody>
      </p:sp>
      <p:sp>
        <p:nvSpPr>
          <p:cNvPr id="335906" name="Rectangle 34"/>
          <p:cNvSpPr>
            <a:spLocks noChangeArrowheads="1"/>
          </p:cNvSpPr>
          <p:nvPr/>
        </p:nvSpPr>
        <p:spPr bwMode="auto">
          <a:xfrm>
            <a:off x="931551" y="4039791"/>
            <a:ext cx="31418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mn-lt"/>
              </a:rPr>
              <a:t>3</a:t>
            </a:r>
          </a:p>
        </p:txBody>
      </p:sp>
      <p:sp>
        <p:nvSpPr>
          <p:cNvPr id="335907" name="Rectangle 35"/>
          <p:cNvSpPr>
            <a:spLocks noChangeArrowheads="1"/>
          </p:cNvSpPr>
          <p:nvPr/>
        </p:nvSpPr>
        <p:spPr bwMode="auto">
          <a:xfrm>
            <a:off x="931551" y="4239816"/>
            <a:ext cx="31418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mn-lt"/>
              </a:rPr>
              <a:t>4</a:t>
            </a:r>
          </a:p>
        </p:txBody>
      </p:sp>
      <p:grpSp>
        <p:nvGrpSpPr>
          <p:cNvPr id="3" name="Group 36"/>
          <p:cNvGrpSpPr>
            <a:grpSpLocks/>
          </p:cNvGrpSpPr>
          <p:nvPr/>
        </p:nvGrpSpPr>
        <p:grpSpPr bwMode="auto">
          <a:xfrm>
            <a:off x="1204601" y="3607594"/>
            <a:ext cx="3073400" cy="869156"/>
            <a:chOff x="1909" y="2656"/>
            <a:chExt cx="1936" cy="730"/>
          </a:xfrm>
        </p:grpSpPr>
        <p:sp>
          <p:nvSpPr>
            <p:cNvPr id="335909" name="Rectangle 37"/>
            <p:cNvSpPr>
              <a:spLocks noChangeArrowheads="1"/>
            </p:cNvSpPr>
            <p:nvPr/>
          </p:nvSpPr>
          <p:spPr bwMode="auto">
            <a:xfrm>
              <a:off x="1910" y="2656"/>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0" name="Rectangle 38"/>
            <p:cNvSpPr>
              <a:spLocks noChangeArrowheads="1"/>
            </p:cNvSpPr>
            <p:nvPr/>
          </p:nvSpPr>
          <p:spPr bwMode="auto">
            <a:xfrm>
              <a:off x="2188" y="2656"/>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1" name="Rectangle 39"/>
            <p:cNvSpPr>
              <a:spLocks noChangeArrowheads="1"/>
            </p:cNvSpPr>
            <p:nvPr/>
          </p:nvSpPr>
          <p:spPr bwMode="auto">
            <a:xfrm>
              <a:off x="2465" y="2656"/>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2" name="Rectangle 40"/>
            <p:cNvSpPr>
              <a:spLocks noChangeArrowheads="1"/>
            </p:cNvSpPr>
            <p:nvPr/>
          </p:nvSpPr>
          <p:spPr bwMode="auto">
            <a:xfrm>
              <a:off x="2744" y="2656"/>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3" name="Rectangle 41"/>
            <p:cNvSpPr>
              <a:spLocks noChangeArrowheads="1"/>
            </p:cNvSpPr>
            <p:nvPr/>
          </p:nvSpPr>
          <p:spPr bwMode="auto">
            <a:xfrm>
              <a:off x="3018" y="2656"/>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4" name="Rectangle 42"/>
            <p:cNvSpPr>
              <a:spLocks noChangeArrowheads="1"/>
            </p:cNvSpPr>
            <p:nvPr/>
          </p:nvSpPr>
          <p:spPr bwMode="auto">
            <a:xfrm>
              <a:off x="3291" y="2656"/>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5" name="Rectangle 43"/>
            <p:cNvSpPr>
              <a:spLocks noChangeArrowheads="1"/>
            </p:cNvSpPr>
            <p:nvPr/>
          </p:nvSpPr>
          <p:spPr bwMode="auto">
            <a:xfrm>
              <a:off x="1910" y="2804"/>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6" name="Rectangle 44"/>
            <p:cNvSpPr>
              <a:spLocks noChangeArrowheads="1"/>
            </p:cNvSpPr>
            <p:nvPr/>
          </p:nvSpPr>
          <p:spPr bwMode="auto">
            <a:xfrm>
              <a:off x="2188" y="2804"/>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7" name="Rectangle 45"/>
            <p:cNvSpPr>
              <a:spLocks noChangeArrowheads="1"/>
            </p:cNvSpPr>
            <p:nvPr/>
          </p:nvSpPr>
          <p:spPr bwMode="auto">
            <a:xfrm>
              <a:off x="2465" y="2804"/>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8" name="Rectangle 46"/>
            <p:cNvSpPr>
              <a:spLocks noChangeArrowheads="1"/>
            </p:cNvSpPr>
            <p:nvPr/>
          </p:nvSpPr>
          <p:spPr bwMode="auto">
            <a:xfrm>
              <a:off x="2744" y="2804"/>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9" name="Rectangle 47"/>
            <p:cNvSpPr>
              <a:spLocks noChangeArrowheads="1"/>
            </p:cNvSpPr>
            <p:nvPr/>
          </p:nvSpPr>
          <p:spPr bwMode="auto">
            <a:xfrm>
              <a:off x="3018" y="2804"/>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0" name="Rectangle 48"/>
            <p:cNvSpPr>
              <a:spLocks noChangeArrowheads="1"/>
            </p:cNvSpPr>
            <p:nvPr/>
          </p:nvSpPr>
          <p:spPr bwMode="auto">
            <a:xfrm>
              <a:off x="3291" y="2804"/>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1" name="Rectangle 49"/>
            <p:cNvSpPr>
              <a:spLocks noChangeArrowheads="1"/>
            </p:cNvSpPr>
            <p:nvPr/>
          </p:nvSpPr>
          <p:spPr bwMode="auto">
            <a:xfrm>
              <a:off x="1910" y="2948"/>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2" name="Rectangle 50"/>
            <p:cNvSpPr>
              <a:spLocks noChangeArrowheads="1"/>
            </p:cNvSpPr>
            <p:nvPr/>
          </p:nvSpPr>
          <p:spPr bwMode="auto">
            <a:xfrm>
              <a:off x="2188" y="2948"/>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3" name="Rectangle 51"/>
            <p:cNvSpPr>
              <a:spLocks noChangeArrowheads="1"/>
            </p:cNvSpPr>
            <p:nvPr/>
          </p:nvSpPr>
          <p:spPr bwMode="auto">
            <a:xfrm>
              <a:off x="2465" y="2948"/>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4" name="Rectangle 52"/>
            <p:cNvSpPr>
              <a:spLocks noChangeArrowheads="1"/>
            </p:cNvSpPr>
            <p:nvPr/>
          </p:nvSpPr>
          <p:spPr bwMode="auto">
            <a:xfrm>
              <a:off x="2744" y="2948"/>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5" name="Rectangle 53"/>
            <p:cNvSpPr>
              <a:spLocks noChangeArrowheads="1"/>
            </p:cNvSpPr>
            <p:nvPr/>
          </p:nvSpPr>
          <p:spPr bwMode="auto">
            <a:xfrm>
              <a:off x="3018" y="2948"/>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6" name="Rectangle 54"/>
            <p:cNvSpPr>
              <a:spLocks noChangeArrowheads="1"/>
            </p:cNvSpPr>
            <p:nvPr/>
          </p:nvSpPr>
          <p:spPr bwMode="auto">
            <a:xfrm>
              <a:off x="3291" y="2948"/>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7" name="Rectangle 55"/>
            <p:cNvSpPr>
              <a:spLocks noChangeArrowheads="1"/>
            </p:cNvSpPr>
            <p:nvPr/>
          </p:nvSpPr>
          <p:spPr bwMode="auto">
            <a:xfrm>
              <a:off x="1910" y="3092"/>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8" name="Rectangle 56"/>
            <p:cNvSpPr>
              <a:spLocks noChangeArrowheads="1"/>
            </p:cNvSpPr>
            <p:nvPr/>
          </p:nvSpPr>
          <p:spPr bwMode="auto">
            <a:xfrm>
              <a:off x="2188" y="3092"/>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9" name="Rectangle 57"/>
            <p:cNvSpPr>
              <a:spLocks noChangeArrowheads="1"/>
            </p:cNvSpPr>
            <p:nvPr/>
          </p:nvSpPr>
          <p:spPr bwMode="auto">
            <a:xfrm>
              <a:off x="2465" y="3092"/>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0" name="Rectangle 58"/>
            <p:cNvSpPr>
              <a:spLocks noChangeArrowheads="1"/>
            </p:cNvSpPr>
            <p:nvPr/>
          </p:nvSpPr>
          <p:spPr bwMode="auto">
            <a:xfrm>
              <a:off x="2744" y="3092"/>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1" name="Rectangle 59"/>
            <p:cNvSpPr>
              <a:spLocks noChangeArrowheads="1"/>
            </p:cNvSpPr>
            <p:nvPr/>
          </p:nvSpPr>
          <p:spPr bwMode="auto">
            <a:xfrm>
              <a:off x="3018" y="3092"/>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2" name="Rectangle 60"/>
            <p:cNvSpPr>
              <a:spLocks noChangeArrowheads="1"/>
            </p:cNvSpPr>
            <p:nvPr/>
          </p:nvSpPr>
          <p:spPr bwMode="auto">
            <a:xfrm>
              <a:off x="3291" y="3092"/>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3" name="Rectangle 61"/>
            <p:cNvSpPr>
              <a:spLocks noChangeArrowheads="1"/>
            </p:cNvSpPr>
            <p:nvPr/>
          </p:nvSpPr>
          <p:spPr bwMode="auto">
            <a:xfrm>
              <a:off x="1909" y="3240"/>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4" name="Rectangle 62"/>
            <p:cNvSpPr>
              <a:spLocks noChangeArrowheads="1"/>
            </p:cNvSpPr>
            <p:nvPr/>
          </p:nvSpPr>
          <p:spPr bwMode="auto">
            <a:xfrm>
              <a:off x="2187" y="3240"/>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5" name="Rectangle 63"/>
            <p:cNvSpPr>
              <a:spLocks noChangeArrowheads="1"/>
            </p:cNvSpPr>
            <p:nvPr/>
          </p:nvSpPr>
          <p:spPr bwMode="auto">
            <a:xfrm>
              <a:off x="2464" y="3240"/>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6" name="Rectangle 64"/>
            <p:cNvSpPr>
              <a:spLocks noChangeArrowheads="1"/>
            </p:cNvSpPr>
            <p:nvPr/>
          </p:nvSpPr>
          <p:spPr bwMode="auto">
            <a:xfrm>
              <a:off x="2743" y="3240"/>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7" name="Rectangle 65"/>
            <p:cNvSpPr>
              <a:spLocks noChangeArrowheads="1"/>
            </p:cNvSpPr>
            <p:nvPr/>
          </p:nvSpPr>
          <p:spPr bwMode="auto">
            <a:xfrm>
              <a:off x="3017" y="3240"/>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8" name="Rectangle 66"/>
            <p:cNvSpPr>
              <a:spLocks noChangeArrowheads="1"/>
            </p:cNvSpPr>
            <p:nvPr/>
          </p:nvSpPr>
          <p:spPr bwMode="auto">
            <a:xfrm>
              <a:off x="3290" y="3240"/>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9" name="Rectangle 67"/>
            <p:cNvSpPr>
              <a:spLocks noChangeArrowheads="1"/>
            </p:cNvSpPr>
            <p:nvPr/>
          </p:nvSpPr>
          <p:spPr bwMode="auto">
            <a:xfrm>
              <a:off x="3567" y="2656"/>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0" name="Rectangle 68"/>
            <p:cNvSpPr>
              <a:spLocks noChangeArrowheads="1"/>
            </p:cNvSpPr>
            <p:nvPr/>
          </p:nvSpPr>
          <p:spPr bwMode="auto">
            <a:xfrm>
              <a:off x="3567" y="2804"/>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1" name="Rectangle 69"/>
            <p:cNvSpPr>
              <a:spLocks noChangeArrowheads="1"/>
            </p:cNvSpPr>
            <p:nvPr/>
          </p:nvSpPr>
          <p:spPr bwMode="auto">
            <a:xfrm>
              <a:off x="3567" y="2948"/>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2" name="Rectangle 70"/>
            <p:cNvSpPr>
              <a:spLocks noChangeArrowheads="1"/>
            </p:cNvSpPr>
            <p:nvPr/>
          </p:nvSpPr>
          <p:spPr bwMode="auto">
            <a:xfrm>
              <a:off x="3567" y="3092"/>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3" name="Rectangle 71"/>
            <p:cNvSpPr>
              <a:spLocks noChangeArrowheads="1"/>
            </p:cNvSpPr>
            <p:nvPr/>
          </p:nvSpPr>
          <p:spPr bwMode="auto">
            <a:xfrm>
              <a:off x="3569" y="3237"/>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grpSp>
      <p:sp>
        <p:nvSpPr>
          <p:cNvPr id="76" name="TextBox 75"/>
          <p:cNvSpPr txBox="1"/>
          <p:nvPr/>
        </p:nvSpPr>
        <p:spPr>
          <a:xfrm>
            <a:off x="6699246" y="2343150"/>
            <a:ext cx="1486304" cy="830997"/>
          </a:xfrm>
          <a:prstGeom prst="rect">
            <a:avLst/>
          </a:prstGeom>
          <a:noFill/>
        </p:spPr>
        <p:txBody>
          <a:bodyPr wrap="none" rtlCol="0">
            <a:spAutoFit/>
          </a:bodyPr>
          <a:lstStyle/>
          <a:p>
            <a:r>
              <a:rPr lang="en-US" b="0" dirty="0" smtClean="0">
                <a:solidFill>
                  <a:schemeClr val="tx1"/>
                </a:solidFill>
                <a:latin typeface="+mn-lt"/>
              </a:rPr>
              <a:t>Index</a:t>
            </a:r>
            <a:br>
              <a:rPr lang="en-US" b="0" dirty="0" smtClean="0">
                <a:solidFill>
                  <a:schemeClr val="tx1"/>
                </a:solidFill>
                <a:latin typeface="+mn-lt"/>
              </a:rPr>
            </a:br>
            <a:r>
              <a:rPr lang="en-US" b="0" dirty="0" smtClean="0">
                <a:solidFill>
                  <a:schemeClr val="tx1"/>
                </a:solidFill>
                <a:latin typeface="+mn-lt"/>
              </a:rPr>
              <a:t> numbers</a:t>
            </a:r>
            <a:endParaRPr lang="en-US" b="0" dirty="0">
              <a:solidFill>
                <a:schemeClr val="tx1"/>
              </a:solidFill>
              <a:latin typeface="+mn-lt"/>
            </a:endParaRPr>
          </a:p>
        </p:txBody>
      </p:sp>
      <p:cxnSp>
        <p:nvCxnSpPr>
          <p:cNvPr id="78" name="Straight Arrow Connector 77"/>
          <p:cNvCxnSpPr>
            <a:endCxn id="335899" idx="3"/>
          </p:cNvCxnSpPr>
          <p:nvPr/>
        </p:nvCxnSpPr>
        <p:spPr>
          <a:xfrm flipH="1" flipV="1">
            <a:off x="5811943" y="1852970"/>
            <a:ext cx="1166558" cy="6544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4343400" y="2571750"/>
            <a:ext cx="2667000" cy="8001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Slide Number Placeholder 70"/>
          <p:cNvSpPr>
            <a:spLocks noGrp="1"/>
          </p:cNvSpPr>
          <p:nvPr>
            <p:ph type="sldNum" sz="quarter" idx="14"/>
          </p:nvPr>
        </p:nvSpPr>
        <p:spPr/>
        <p:txBody>
          <a:bodyPr/>
          <a:lstStyle/>
          <a:p>
            <a:pPr algn="ctr"/>
            <a:fld id="{F7BDED22-11C7-456A-B829-4ED810F305A6}" type="slidenum">
              <a:rPr lang="en-US" smtClean="0"/>
              <a:pPr algn="ctr"/>
              <a:t>22</a:t>
            </a:fld>
            <a:endParaRPr lang="en-US" dirty="0"/>
          </a:p>
        </p:txBody>
      </p:sp>
    </p:spTree>
    <p:extLst>
      <p:ext uri="{BB962C8B-B14F-4D97-AF65-F5344CB8AC3E}">
        <p14:creationId xmlns:p14="http://schemas.microsoft.com/office/powerpoint/2010/main" val="106267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2D Arrays </a:t>
            </a:r>
            <a:endParaRPr lang="en-US" dirty="0"/>
          </a:p>
        </p:txBody>
      </p:sp>
      <p:sp>
        <p:nvSpPr>
          <p:cNvPr id="22531" name="Rectangle 7"/>
          <p:cNvSpPr>
            <a:spLocks noGrp="1" noChangeArrowheads="1"/>
          </p:cNvSpPr>
          <p:nvPr>
            <p:ph sz="quarter" idx="15"/>
          </p:nvPr>
        </p:nvSpPr>
        <p:spPr/>
        <p:txBody>
          <a:bodyPr>
            <a:normAutofit/>
          </a:bodyPr>
          <a:lstStyle/>
          <a:p>
            <a:pPr>
              <a:buNone/>
            </a:pPr>
            <a:r>
              <a:rPr lang="en-US" dirty="0" smtClean="0"/>
              <a:t>2D arrays:</a:t>
            </a:r>
          </a:p>
          <a:p>
            <a:pPr lvl="1"/>
            <a:r>
              <a:rPr lang="en-US" dirty="0" smtClean="0"/>
              <a:t>Store elements in a grid.</a:t>
            </a:r>
          </a:p>
          <a:p>
            <a:pPr lvl="1"/>
            <a:r>
              <a:rPr lang="en-US" dirty="0" smtClean="0"/>
              <a:t>Require a column index and a row index to locate an element, both of which are zero-based.</a:t>
            </a:r>
          </a:p>
          <a:p>
            <a:pPr lvl="1"/>
            <a:endParaRPr lang="en-US" dirty="0" smtClean="0"/>
          </a:p>
        </p:txBody>
      </p:sp>
      <p:sp>
        <p:nvSpPr>
          <p:cNvPr id="7" name="Text Placeholder 6"/>
          <p:cNvSpPr>
            <a:spLocks noGrp="1"/>
          </p:cNvSpPr>
          <p:nvPr>
            <p:ph type="body" sz="quarter" idx="13"/>
          </p:nvPr>
        </p:nvSpPr>
        <p:spPr/>
        <p:txBody>
          <a:bodyPr/>
          <a:lstStyle/>
          <a:p>
            <a:r>
              <a:rPr lang="en-US" dirty="0" smtClean="0"/>
              <a:t>A. Arrays</a:t>
            </a:r>
          </a:p>
        </p:txBody>
      </p:sp>
      <p:pic>
        <p:nvPicPr>
          <p:cNvPr id="6" name="Embedded Image" descr="2dLVarray.bmp"/>
          <p:cNvPicPr>
            <a:picLocks noChangeAspect="1"/>
          </p:cNvPicPr>
          <p:nvPr/>
        </p:nvPicPr>
        <p:blipFill>
          <a:blip r:embed="rId3" cstate="print"/>
          <a:stretch>
            <a:fillRect/>
          </a:stretch>
        </p:blipFill>
        <p:spPr>
          <a:xfrm>
            <a:off x="1052623" y="2874002"/>
            <a:ext cx="3766121" cy="1395413"/>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23</a:t>
            </a:fld>
            <a:endParaRPr lang="en-US" dirty="0"/>
          </a:p>
        </p:txBody>
      </p:sp>
    </p:spTree>
    <p:extLst>
      <p:ext uri="{BB962C8B-B14F-4D97-AF65-F5344CB8AC3E}">
        <p14:creationId xmlns:p14="http://schemas.microsoft.com/office/powerpoint/2010/main" val="361092084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body" sz="quarter" idx="10"/>
          </p:nvPr>
        </p:nvSpPr>
        <p:spPr/>
        <p:txBody>
          <a:bodyPr>
            <a:normAutofit lnSpcReduction="10000"/>
          </a:bodyPr>
          <a:lstStyle/>
          <a:p>
            <a:r>
              <a:rPr lang="en-US" dirty="0" smtClean="0"/>
              <a:t>Initializing Arrays</a:t>
            </a:r>
          </a:p>
        </p:txBody>
      </p:sp>
      <p:sp>
        <p:nvSpPr>
          <p:cNvPr id="11" name="Content Placeholder 10"/>
          <p:cNvSpPr>
            <a:spLocks noGrp="1"/>
          </p:cNvSpPr>
          <p:nvPr>
            <p:ph sz="quarter" idx="15"/>
          </p:nvPr>
        </p:nvSpPr>
        <p:spPr/>
        <p:txBody>
          <a:bodyPr/>
          <a:lstStyle/>
          <a:p>
            <a:pPr>
              <a:buNone/>
            </a:pPr>
            <a:r>
              <a:rPr lang="en-US" dirty="0" smtClean="0"/>
              <a:t>Uninitialized Array </a:t>
            </a:r>
            <a:endParaRPr lang="en-US" dirty="0"/>
          </a:p>
        </p:txBody>
      </p:sp>
      <p:sp>
        <p:nvSpPr>
          <p:cNvPr id="12" name="Content Placeholder 11"/>
          <p:cNvSpPr>
            <a:spLocks noGrp="1"/>
          </p:cNvSpPr>
          <p:nvPr>
            <p:ph sz="quarter" idx="16"/>
          </p:nvPr>
        </p:nvSpPr>
        <p:spPr/>
        <p:txBody>
          <a:bodyPr/>
          <a:lstStyle/>
          <a:p>
            <a:pPr>
              <a:buNone/>
            </a:pPr>
            <a:r>
              <a:rPr lang="en-US" dirty="0" smtClean="0"/>
              <a:t>Initialized Array</a:t>
            </a:r>
            <a:endParaRPr lang="en-US" dirty="0"/>
          </a:p>
        </p:txBody>
      </p:sp>
      <p:sp>
        <p:nvSpPr>
          <p:cNvPr id="9" name="Text Placeholder 8"/>
          <p:cNvSpPr>
            <a:spLocks noGrp="1"/>
          </p:cNvSpPr>
          <p:nvPr>
            <p:ph type="body" sz="quarter" idx="13"/>
          </p:nvPr>
        </p:nvSpPr>
        <p:spPr/>
        <p:txBody>
          <a:bodyPr/>
          <a:lstStyle/>
          <a:p>
            <a:r>
              <a:rPr lang="en-US" dirty="0" smtClean="0"/>
              <a:t>A. Arrays</a:t>
            </a:r>
            <a:endParaRPr lang="en-US" dirty="0"/>
          </a:p>
        </p:txBody>
      </p:sp>
      <p:pic>
        <p:nvPicPr>
          <p:cNvPr id="7" name="Embedded Image" descr="arrayinit.bmp"/>
          <p:cNvPicPr>
            <a:picLocks noChangeAspect="1"/>
          </p:cNvPicPr>
          <p:nvPr/>
        </p:nvPicPr>
        <p:blipFill>
          <a:blip r:embed="rId3" cstate="print"/>
          <a:stretch>
            <a:fillRect/>
          </a:stretch>
        </p:blipFill>
        <p:spPr>
          <a:xfrm>
            <a:off x="4664149" y="1852281"/>
            <a:ext cx="4127469" cy="1745757"/>
          </a:xfrm>
          <a:prstGeom prst="rect">
            <a:avLst/>
          </a:prstGeom>
        </p:spPr>
      </p:pic>
      <p:pic>
        <p:nvPicPr>
          <p:cNvPr id="8" name="Embedded Image" descr="2dLVarray.bmp"/>
          <p:cNvPicPr>
            <a:picLocks noChangeAspect="1"/>
          </p:cNvPicPr>
          <p:nvPr/>
        </p:nvPicPr>
        <p:blipFill>
          <a:blip r:embed="rId4" cstate="print"/>
          <a:stretch>
            <a:fillRect/>
          </a:stretch>
        </p:blipFill>
        <p:spPr>
          <a:xfrm>
            <a:off x="164312" y="1952039"/>
            <a:ext cx="4258832" cy="1577971"/>
          </a:xfrm>
          <a:prstGeom prst="rect">
            <a:avLst/>
          </a:prstGeom>
        </p:spPr>
      </p:pic>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24</a:t>
            </a:fld>
            <a:endParaRPr lang="en-US" dirty="0"/>
          </a:p>
        </p:txBody>
      </p:sp>
    </p:spTree>
    <p:extLst>
      <p:ext uri="{BB962C8B-B14F-4D97-AF65-F5344CB8AC3E}">
        <p14:creationId xmlns:p14="http://schemas.microsoft.com/office/powerpoint/2010/main" val="644803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quarter" idx="15"/>
          </p:nvPr>
        </p:nvSpPr>
        <p:spPr>
          <a:xfrm>
            <a:off x="762000" y="4171950"/>
            <a:ext cx="7858125" cy="742950"/>
          </a:xfrm>
        </p:spPr>
        <p:txBody>
          <a:bodyPr/>
          <a:lstStyle/>
          <a:p>
            <a:pPr marL="0" indent="0">
              <a:buNone/>
            </a:pPr>
            <a:r>
              <a:rPr lang="en-US" dirty="0" smtClean="0"/>
              <a:t>The element selected in the index display always refers to the element shown in the upper-left corner of the element display.</a:t>
            </a:r>
          </a:p>
        </p:txBody>
      </p:sp>
      <p:sp>
        <p:nvSpPr>
          <p:cNvPr id="12" name="Text Placeholder 11"/>
          <p:cNvSpPr>
            <a:spLocks noGrp="1"/>
          </p:cNvSpPr>
          <p:nvPr>
            <p:ph type="body" idx="18"/>
          </p:nvPr>
        </p:nvSpPr>
        <p:spPr/>
        <p:txBody>
          <a:bodyPr/>
          <a:lstStyle/>
          <a:p>
            <a:r>
              <a:rPr lang="en-US" dirty="0" smtClean="0"/>
              <a:t>Viewing Arrays</a:t>
            </a:r>
            <a:endParaRPr lang="en-US" dirty="0"/>
          </a:p>
        </p:txBody>
      </p:sp>
      <p:pic>
        <p:nvPicPr>
          <p:cNvPr id="6" name="Embedded Image" descr="loc_eps_aryex.bmp"/>
          <p:cNvPicPr>
            <a:picLocks noChangeAspect="1"/>
          </p:cNvPicPr>
          <p:nvPr/>
        </p:nvPicPr>
        <p:blipFill>
          <a:blip r:embed="rId3" cstate="print"/>
          <a:stretch>
            <a:fillRect/>
          </a:stretch>
        </p:blipFill>
        <p:spPr>
          <a:xfrm>
            <a:off x="3581400" y="3200401"/>
            <a:ext cx="2909330" cy="865703"/>
          </a:xfrm>
          <a:prstGeom prst="rect">
            <a:avLst/>
          </a:prstGeom>
        </p:spPr>
      </p:pic>
      <p:sp>
        <p:nvSpPr>
          <p:cNvPr id="7" name="Rectangle 3"/>
          <p:cNvSpPr txBox="1">
            <a:spLocks noChangeArrowheads="1"/>
          </p:cNvSpPr>
          <p:nvPr/>
        </p:nvSpPr>
        <p:spPr>
          <a:xfrm>
            <a:off x="4114800" y="2057400"/>
            <a:ext cx="1752600" cy="514350"/>
          </a:xfrm>
          <a:prstGeom prst="rect">
            <a:avLst/>
          </a:prstGeom>
        </p:spPr>
        <p:txBody>
          <a:bodyPr vert="horz" lIns="91440" tIns="45720" rIns="91440" bIns="45720" rtlCol="0">
            <a:normAutofit fontScale="85000" lnSpcReduction="20000"/>
          </a:bodyPr>
          <a:lstStyle/>
          <a:p>
            <a:pPr marL="0" marR="0" lvl="1" defTabSz="914400" rtl="0" eaLnBrk="1" fontAlgn="auto" latinLnBrk="0" hangingPunct="1">
              <a:lnSpc>
                <a:spcPct val="100000"/>
              </a:lnSpc>
              <a:spcBef>
                <a:spcPts val="1200"/>
              </a:spcBef>
              <a:spcAft>
                <a:spcPts val="0"/>
              </a:spcAft>
              <a:buClrTx/>
              <a:buSzTx/>
              <a:tabLst/>
              <a:defRPr/>
            </a:pPr>
            <a:r>
              <a:rPr lang="en-US" sz="2000" b="0" dirty="0" smtClean="0">
                <a:solidFill>
                  <a:schemeClr val="tx1"/>
                </a:solidFill>
                <a:latin typeface="+mn-lt"/>
              </a:rPr>
              <a:t>First element at index 1</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7239000" y="2190750"/>
            <a:ext cx="1524000" cy="857250"/>
          </a:xfrm>
          <a:prstGeom prst="rect">
            <a:avLst/>
          </a:prstGeom>
        </p:spPr>
        <p:txBody>
          <a:bodyPr vert="horz" lIns="91440" tIns="45720" rIns="91440" bIns="45720" rtlCol="0">
            <a:normAutofit fontScale="92500" lnSpcReduction="20000"/>
          </a:bodyPr>
          <a:lstStyle/>
          <a:p>
            <a:pPr marL="0" marR="0" lvl="1" algn="l" defTabSz="914400" rtl="0" eaLnBrk="1" fontAlgn="auto" latinLnBrk="0" hangingPunct="1">
              <a:lnSpc>
                <a:spcPct val="100000"/>
              </a:lnSpc>
              <a:spcBef>
                <a:spcPts val="1200"/>
              </a:spcBef>
              <a:spcAft>
                <a:spcPts val="0"/>
              </a:spcAft>
              <a:buClrTx/>
              <a:buSzTx/>
              <a:tabLst/>
              <a:defRPr/>
            </a:pPr>
            <a:r>
              <a:rPr lang="en-US" sz="2000" b="0" dirty="0" smtClean="0">
                <a:solidFill>
                  <a:schemeClr val="tx1"/>
                </a:solidFill>
                <a:latin typeface="+mn-lt"/>
              </a:rPr>
              <a:t>Second element at index 2</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0" name="Straight Arrow Connector 9"/>
          <p:cNvCxnSpPr/>
          <p:nvPr/>
        </p:nvCxnSpPr>
        <p:spPr>
          <a:xfrm>
            <a:off x="5029200" y="2628900"/>
            <a:ext cx="0" cy="5715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172200" y="2800350"/>
            <a:ext cx="990600" cy="4000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3"/>
          <p:cNvSpPr txBox="1">
            <a:spLocks noChangeArrowheads="1"/>
          </p:cNvSpPr>
          <p:nvPr/>
        </p:nvSpPr>
        <p:spPr>
          <a:xfrm>
            <a:off x="228600" y="2514600"/>
            <a:ext cx="2971800" cy="1028700"/>
          </a:xfrm>
          <a:prstGeom prst="rect">
            <a:avLst/>
          </a:prstGeom>
        </p:spPr>
        <p:txBody>
          <a:bodyPr vert="horz" lIns="91440" tIns="45720" rIns="91440" bIns="45720" rtlCol="0">
            <a:normAutofit fontScale="92500" lnSpcReduction="20000"/>
          </a:bodyPr>
          <a:lstStyle/>
          <a:p>
            <a:pPr marL="0" lvl="1" algn="l" eaLnBrk="1" fontAlgn="auto" hangingPunct="1">
              <a:spcBef>
                <a:spcPts val="1200"/>
              </a:spcBef>
              <a:spcAft>
                <a:spcPts val="0"/>
              </a:spcAft>
            </a:pPr>
            <a:r>
              <a:rPr lang="en-US" sz="2000" b="0" dirty="0" smtClean="0">
                <a:solidFill>
                  <a:schemeClr val="tx1"/>
                </a:solidFill>
                <a:latin typeface="+mn-lt"/>
              </a:rPr>
              <a:t>The elements at index 0 are not shown because element 1 is selected in the index display.</a:t>
            </a:r>
          </a:p>
        </p:txBody>
      </p:sp>
      <p:cxnSp>
        <p:nvCxnSpPr>
          <p:cNvPr id="16" name="Straight Arrow Connector 15"/>
          <p:cNvCxnSpPr/>
          <p:nvPr/>
        </p:nvCxnSpPr>
        <p:spPr>
          <a:xfrm>
            <a:off x="3124200" y="3314700"/>
            <a:ext cx="685800" cy="1714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7"/>
          </p:nvPr>
        </p:nvSpPr>
        <p:spPr/>
        <p:txBody>
          <a:bodyPr/>
          <a:lstStyle/>
          <a:p>
            <a:pPr algn="ctr"/>
            <a:fld id="{F7BDED22-11C7-456A-B829-4ED810F305A6}" type="slidenum">
              <a:rPr lang="en-US" smtClean="0"/>
              <a:pPr algn="ctr"/>
              <a:t>25</a:t>
            </a:fld>
            <a:endParaRPr lang="en-US" dirty="0"/>
          </a:p>
        </p:txBody>
      </p:sp>
    </p:spTree>
    <p:extLst>
      <p:ext uri="{BB962C8B-B14F-4D97-AF65-F5344CB8AC3E}">
        <p14:creationId xmlns:p14="http://schemas.microsoft.com/office/powerpoint/2010/main" val="3821838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p:cNvSpPr>
            <a:spLocks noGrp="1"/>
          </p:cNvSpPr>
          <p:nvPr>
            <p:ph type="body" idx="10"/>
          </p:nvPr>
        </p:nvSpPr>
        <p:spPr/>
        <p:txBody>
          <a:bodyPr/>
          <a:lstStyle/>
          <a:p>
            <a:r>
              <a:rPr lang="en-US" dirty="0" smtClean="0"/>
              <a:t>B. Common Array Functions</a:t>
            </a:r>
            <a:endParaRPr lang="en-US" dirty="0"/>
          </a:p>
        </p:txBody>
      </p:sp>
      <p:sp>
        <p:nvSpPr>
          <p:cNvPr id="6" name="Content Placeholder 5"/>
          <p:cNvSpPr>
            <a:spLocks noGrp="1"/>
          </p:cNvSpPr>
          <p:nvPr>
            <p:ph type="body" idx="12"/>
          </p:nvPr>
        </p:nvSpPr>
        <p:spPr/>
        <p:txBody>
          <a:bodyPr/>
          <a:lstStyle/>
          <a:p>
            <a:r>
              <a:rPr lang="en-US" dirty="0" smtClean="0"/>
              <a:t>Create and manipulate arrays using built-in array functions.</a:t>
            </a:r>
          </a:p>
        </p:txBody>
      </p:sp>
      <p:sp>
        <p:nvSpPr>
          <p:cNvPr id="10" name="Text Placeholder 4"/>
          <p:cNvSpPr>
            <a:spLocks noGrp="1"/>
          </p:cNvSpPr>
          <p:nvPr>
            <p:ph type="body" sz="quarter" idx="15"/>
          </p:nvPr>
        </p:nvSpPr>
        <p:spPr/>
        <p:txBody>
          <a:bodyPr/>
          <a:lstStyle/>
          <a:p>
            <a:endParaRPr lang="en-US" dirty="0" smtClean="0"/>
          </a:p>
          <a:p>
            <a:endParaRPr lang="en-US" dirty="0" smtClean="0"/>
          </a:p>
          <a:p>
            <a:endParaRPr lang="en-US" dirty="0"/>
          </a:p>
        </p:txBody>
      </p:sp>
      <p:sp>
        <p:nvSpPr>
          <p:cNvPr id="11" name="Text Placeholder 10"/>
          <p:cNvSpPr>
            <a:spLocks noGrp="1"/>
          </p:cNvSpPr>
          <p:nvPr>
            <p:ph type="body" sz="quarter" idx="16"/>
          </p:nvPr>
        </p:nvSpPr>
        <p:spPr/>
        <p:txBody>
          <a:bodyPr/>
          <a:lstStyle/>
          <a:p>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26</a:t>
            </a:fld>
            <a:endParaRPr lang="en-US" dirty="0"/>
          </a:p>
        </p:txBody>
      </p:sp>
    </p:spTree>
    <p:extLst>
      <p:ext uri="{BB962C8B-B14F-4D97-AF65-F5344CB8AC3E}">
        <p14:creationId xmlns:p14="http://schemas.microsoft.com/office/powerpoint/2010/main" val="4009088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a:buNone/>
            </a:pPr>
            <a:r>
              <a:rPr lang="en-US" dirty="0" smtClean="0"/>
              <a:t>Use LabVIEW’s built-in array functions to create and manipulate arrays.</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27</a:t>
            </a:fld>
            <a:endParaRPr lang="en-US" dirty="0"/>
          </a:p>
        </p:txBody>
      </p:sp>
      <p:sp>
        <p:nvSpPr>
          <p:cNvPr id="7" name="Text Placeholder 6"/>
          <p:cNvSpPr>
            <a:spLocks noGrp="1"/>
          </p:cNvSpPr>
          <p:nvPr>
            <p:ph type="body" idx="18"/>
          </p:nvPr>
        </p:nvSpPr>
        <p:spPr/>
        <p:txBody>
          <a:bodyPr/>
          <a:lstStyle/>
          <a:p>
            <a:r>
              <a:rPr lang="en-US" dirty="0" smtClean="0"/>
              <a:t>Common Array Functions </a:t>
            </a:r>
            <a:endParaRPr lang="en-US" dirty="0"/>
          </a:p>
        </p:txBody>
      </p:sp>
    </p:spTree>
    <p:extLst>
      <p:ext uri="{BB962C8B-B14F-4D97-AF65-F5344CB8AC3E}">
        <p14:creationId xmlns:p14="http://schemas.microsoft.com/office/powerpoint/2010/main" val="649702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body" sz="quarter" idx="10"/>
          </p:nvPr>
        </p:nvSpPr>
        <p:spPr/>
        <p:txBody>
          <a:bodyPr/>
          <a:lstStyle/>
          <a:p>
            <a:r>
              <a:rPr lang="en-US" dirty="0" smtClean="0"/>
              <a:t>Initialize Array</a:t>
            </a:r>
            <a:endParaRPr lang="en-US" dirty="0"/>
          </a:p>
        </p:txBody>
      </p:sp>
      <p:sp>
        <p:nvSpPr>
          <p:cNvPr id="7" name="Text Placeholder 6"/>
          <p:cNvSpPr>
            <a:spLocks noGrp="1"/>
          </p:cNvSpPr>
          <p:nvPr>
            <p:ph type="body" sz="quarter" idx="13"/>
          </p:nvPr>
        </p:nvSpPr>
        <p:spPr/>
        <p:txBody>
          <a:bodyPr/>
          <a:lstStyle/>
          <a:p>
            <a:r>
              <a:rPr lang="en-US" dirty="0" smtClean="0"/>
              <a:t>B. Common Array Functions</a:t>
            </a:r>
            <a:endParaRPr lang="en-US" dirty="0"/>
          </a:p>
        </p:txBody>
      </p:sp>
      <p:pic>
        <p:nvPicPr>
          <p:cNvPr id="9" name="Picture 8" descr="loc_bd_Array Functions-Initialize.png"/>
          <p:cNvPicPr>
            <a:picLocks noChangeAspect="1"/>
          </p:cNvPicPr>
          <p:nvPr/>
        </p:nvPicPr>
        <p:blipFill>
          <a:blip r:embed="rId3" cstate="print"/>
          <a:stretch>
            <a:fillRect/>
          </a:stretch>
        </p:blipFill>
        <p:spPr>
          <a:xfrm>
            <a:off x="228600" y="1630506"/>
            <a:ext cx="4876800" cy="2419301"/>
          </a:xfrm>
          <a:prstGeom prst="rect">
            <a:avLst/>
          </a:prstGeom>
        </p:spPr>
      </p:pic>
      <p:pic>
        <p:nvPicPr>
          <p:cNvPr id="10" name="Picture 9" descr="loc_fp_Array Functions-1DInitialize.png"/>
          <p:cNvPicPr>
            <a:picLocks noChangeAspect="1"/>
          </p:cNvPicPr>
          <p:nvPr/>
        </p:nvPicPr>
        <p:blipFill>
          <a:blip r:embed="rId4" cstate="print"/>
          <a:stretch>
            <a:fillRect/>
          </a:stretch>
        </p:blipFill>
        <p:spPr>
          <a:xfrm>
            <a:off x="5345431" y="1706706"/>
            <a:ext cx="3292300" cy="708758"/>
          </a:xfrm>
          <a:prstGeom prst="rect">
            <a:avLst/>
          </a:prstGeom>
        </p:spPr>
      </p:pic>
      <p:pic>
        <p:nvPicPr>
          <p:cNvPr id="11" name="Picture 10" descr="loc_fp_Array Functions-2DInitialize.png"/>
          <p:cNvPicPr>
            <a:picLocks noChangeAspect="1"/>
          </p:cNvPicPr>
          <p:nvPr/>
        </p:nvPicPr>
        <p:blipFill>
          <a:blip r:embed="rId5" cstate="print"/>
          <a:stretch>
            <a:fillRect/>
          </a:stretch>
        </p:blipFill>
        <p:spPr>
          <a:xfrm>
            <a:off x="5334000" y="2849706"/>
            <a:ext cx="3303731" cy="1246044"/>
          </a:xfrm>
          <a:prstGeom prst="rect">
            <a:avLst/>
          </a:prstGeom>
        </p:spPr>
      </p:pic>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28</a:t>
            </a:fld>
            <a:endParaRPr lang="en-US" dirty="0"/>
          </a:p>
        </p:txBody>
      </p:sp>
    </p:spTree>
    <p:extLst>
      <p:ext uri="{BB962C8B-B14F-4D97-AF65-F5344CB8AC3E}">
        <p14:creationId xmlns:p14="http://schemas.microsoft.com/office/powerpoint/2010/main" val="3944183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body" sz="quarter" idx="10"/>
          </p:nvPr>
        </p:nvSpPr>
        <p:spPr/>
        <p:txBody>
          <a:bodyPr>
            <a:normAutofit/>
          </a:bodyPr>
          <a:lstStyle/>
          <a:p>
            <a:r>
              <a:rPr lang="en-US" dirty="0" smtClean="0"/>
              <a:t>Insert Into Array</a:t>
            </a:r>
            <a:endParaRPr lang="en-US" dirty="0"/>
          </a:p>
        </p:txBody>
      </p:sp>
      <p:sp>
        <p:nvSpPr>
          <p:cNvPr id="8" name="Text Placeholder 7"/>
          <p:cNvSpPr>
            <a:spLocks noGrp="1"/>
          </p:cNvSpPr>
          <p:nvPr>
            <p:ph type="body" sz="quarter" idx="13"/>
          </p:nvPr>
        </p:nvSpPr>
        <p:spPr/>
        <p:txBody>
          <a:bodyPr/>
          <a:lstStyle/>
          <a:p>
            <a:r>
              <a:rPr lang="en-US" dirty="0" smtClean="0"/>
              <a:t>B. Common Array Functions</a:t>
            </a:r>
            <a:endParaRPr lang="en-US" dirty="0"/>
          </a:p>
        </p:txBody>
      </p:sp>
      <p:pic>
        <p:nvPicPr>
          <p:cNvPr id="13" name="Picture 12" descr="loc_fp_Array_Functions_Insert_Into_Array_2D.png"/>
          <p:cNvPicPr>
            <a:picLocks noChangeAspect="1"/>
          </p:cNvPicPr>
          <p:nvPr/>
        </p:nvPicPr>
        <p:blipFill>
          <a:blip r:embed="rId2" cstate="print"/>
          <a:stretch>
            <a:fillRect/>
          </a:stretch>
        </p:blipFill>
        <p:spPr>
          <a:xfrm>
            <a:off x="4902038" y="2796363"/>
            <a:ext cx="3558822" cy="1779411"/>
          </a:xfrm>
          <a:prstGeom prst="rect">
            <a:avLst/>
          </a:prstGeom>
        </p:spPr>
      </p:pic>
      <p:pic>
        <p:nvPicPr>
          <p:cNvPr id="14" name="Picture 13" descr="loc_fp_Array_Functions_Insert_Into_Array_1D.png"/>
          <p:cNvPicPr>
            <a:picLocks noChangeAspect="1"/>
          </p:cNvPicPr>
          <p:nvPr/>
        </p:nvPicPr>
        <p:blipFill>
          <a:blip r:embed="rId3" cstate="print"/>
          <a:stretch>
            <a:fillRect/>
          </a:stretch>
        </p:blipFill>
        <p:spPr>
          <a:xfrm>
            <a:off x="4900729" y="1191465"/>
            <a:ext cx="3638095" cy="1038095"/>
          </a:xfrm>
          <a:prstGeom prst="rect">
            <a:avLst/>
          </a:prstGeom>
        </p:spPr>
      </p:pic>
      <p:pic>
        <p:nvPicPr>
          <p:cNvPr id="15" name="Picture 14" descr="loc_bd_Array_Functions_Insert_Into_Array_2D.png"/>
          <p:cNvPicPr>
            <a:picLocks noChangeAspect="1"/>
          </p:cNvPicPr>
          <p:nvPr/>
        </p:nvPicPr>
        <p:blipFill>
          <a:blip r:embed="rId4" cstate="print"/>
          <a:stretch>
            <a:fillRect/>
          </a:stretch>
        </p:blipFill>
        <p:spPr>
          <a:xfrm>
            <a:off x="293982" y="2723120"/>
            <a:ext cx="4239217" cy="2057687"/>
          </a:xfrm>
          <a:prstGeom prst="rect">
            <a:avLst/>
          </a:prstGeom>
        </p:spPr>
      </p:pic>
      <p:pic>
        <p:nvPicPr>
          <p:cNvPr id="16" name="Picture 15" descr="loc_bd_Array_Functions_Insert_Into_1d.png"/>
          <p:cNvPicPr>
            <a:picLocks noChangeAspect="1"/>
          </p:cNvPicPr>
          <p:nvPr/>
        </p:nvPicPr>
        <p:blipFill>
          <a:blip r:embed="rId5" cstate="print"/>
          <a:stretch>
            <a:fillRect/>
          </a:stretch>
        </p:blipFill>
        <p:spPr>
          <a:xfrm>
            <a:off x="262214" y="1116445"/>
            <a:ext cx="4496428" cy="1743318"/>
          </a:xfrm>
          <a:prstGeom prst="rect">
            <a:avLst/>
          </a:prstGeom>
        </p:spPr>
      </p:pic>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29</a:t>
            </a:fld>
            <a:endParaRPr lang="en-US" dirty="0"/>
          </a:p>
        </p:txBody>
      </p:sp>
    </p:spTree>
    <p:extLst>
      <p:ext uri="{BB962C8B-B14F-4D97-AF65-F5344CB8AC3E}">
        <p14:creationId xmlns:p14="http://schemas.microsoft.com/office/powerpoint/2010/main" val="2006103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Course Learning Map</a:t>
            </a:r>
            <a:endParaRPr lang="en-US" dirty="0"/>
          </a:p>
        </p:txBody>
      </p:sp>
      <p:sp>
        <p:nvSpPr>
          <p:cNvPr id="11" name="Text Placeholder 10"/>
          <p:cNvSpPr>
            <a:spLocks noGrp="1"/>
          </p:cNvSpPr>
          <p:nvPr>
            <p:ph type="body" sz="quarter" idx="13"/>
          </p:nvPr>
        </p:nvSpPr>
        <p:spPr/>
        <p:txBody>
          <a:bodyPr/>
          <a:lstStyle/>
          <a:p>
            <a:r>
              <a:rPr lang="en-US" dirty="0" smtClean="0"/>
              <a:t>Welcome to </a:t>
            </a:r>
            <a:r>
              <a:rPr lang="en-US" dirty="0" err="1" smtClean="0"/>
              <a:t>LabVIEW</a:t>
            </a:r>
            <a:r>
              <a:rPr lang="en-US" dirty="0" smtClean="0"/>
              <a:t> Core 1</a:t>
            </a:r>
          </a:p>
          <a:p>
            <a:endParaRPr lang="en-US" dirty="0"/>
          </a:p>
        </p:txBody>
      </p:sp>
      <p:graphicFrame>
        <p:nvGraphicFramePr>
          <p:cNvPr id="22" name="Diagram 21"/>
          <p:cNvGraphicFramePr/>
          <p:nvPr>
            <p:extLst>
              <p:ext uri="{D42A27DB-BD31-4B8C-83A1-F6EECF244321}">
                <p14:modId xmlns:p14="http://schemas.microsoft.com/office/powerpoint/2010/main" val="2564228723"/>
              </p:ext>
            </p:extLst>
          </p:nvPr>
        </p:nvGraphicFramePr>
        <p:xfrm>
          <a:off x="6096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5052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6400800" y="1276350"/>
          <a:ext cx="2362200" cy="3048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3</a:t>
            </a:fld>
            <a:endParaRPr lang="en-US" dirty="0"/>
          </a:p>
        </p:txBody>
      </p:sp>
    </p:spTree>
    <p:extLst>
      <p:ext uri="{BB962C8B-B14F-4D97-AF65-F5344CB8AC3E}">
        <p14:creationId xmlns:p14="http://schemas.microsoft.com/office/powerpoint/2010/main" val="3241732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body" sz="quarter" idx="10"/>
          </p:nvPr>
        </p:nvSpPr>
        <p:spPr/>
        <p:txBody>
          <a:bodyPr/>
          <a:lstStyle/>
          <a:p>
            <a:r>
              <a:rPr lang="en-US" dirty="0" smtClean="0"/>
              <a:t>Delete From Array</a:t>
            </a:r>
            <a:endParaRPr lang="en-US" dirty="0"/>
          </a:p>
        </p:txBody>
      </p:sp>
      <p:sp>
        <p:nvSpPr>
          <p:cNvPr id="10" name="Text Placeholder 9"/>
          <p:cNvSpPr>
            <a:spLocks noGrp="1"/>
          </p:cNvSpPr>
          <p:nvPr>
            <p:ph type="body" sz="quarter" idx="13"/>
          </p:nvPr>
        </p:nvSpPr>
        <p:spPr/>
        <p:txBody>
          <a:bodyPr/>
          <a:lstStyle/>
          <a:p>
            <a:r>
              <a:rPr lang="en-US" dirty="0" smtClean="0"/>
              <a:t>B. Common Array Functions</a:t>
            </a:r>
            <a:endParaRPr lang="en-US" dirty="0"/>
          </a:p>
        </p:txBody>
      </p:sp>
      <p:pic>
        <p:nvPicPr>
          <p:cNvPr id="3" name="Picture 2" descr="loc_bd_Array_Functions_Delete_From_Array_2D.png"/>
          <p:cNvPicPr>
            <a:picLocks noChangeAspect="1"/>
          </p:cNvPicPr>
          <p:nvPr/>
        </p:nvPicPr>
        <p:blipFill>
          <a:blip r:embed="rId2" cstate="print"/>
          <a:stretch>
            <a:fillRect/>
          </a:stretch>
        </p:blipFill>
        <p:spPr>
          <a:xfrm>
            <a:off x="228600" y="2894267"/>
            <a:ext cx="4419600" cy="1399010"/>
          </a:xfrm>
          <a:prstGeom prst="rect">
            <a:avLst/>
          </a:prstGeom>
          <a:noFill/>
          <a:ln>
            <a:noFill/>
          </a:ln>
        </p:spPr>
      </p:pic>
      <p:pic>
        <p:nvPicPr>
          <p:cNvPr id="8" name="Picture 7" descr="loc_bd_Array_Functions_Delete_From_Array_1D.png"/>
          <p:cNvPicPr>
            <a:picLocks noChangeAspect="1"/>
          </p:cNvPicPr>
          <p:nvPr/>
        </p:nvPicPr>
        <p:blipFill>
          <a:blip r:embed="rId3" cstate="print"/>
          <a:stretch>
            <a:fillRect/>
          </a:stretch>
        </p:blipFill>
        <p:spPr>
          <a:xfrm>
            <a:off x="457200" y="1428750"/>
            <a:ext cx="3858545" cy="1249283"/>
          </a:xfrm>
          <a:prstGeom prst="rect">
            <a:avLst/>
          </a:prstGeom>
          <a:noFill/>
          <a:ln>
            <a:noFill/>
          </a:ln>
        </p:spPr>
      </p:pic>
      <p:pic>
        <p:nvPicPr>
          <p:cNvPr id="9" name="Picture 8" descr="loc_fp_Array_Functions__Delete_From_Array_1D.png"/>
          <p:cNvPicPr>
            <a:picLocks noChangeAspect="1"/>
          </p:cNvPicPr>
          <p:nvPr/>
        </p:nvPicPr>
        <p:blipFill>
          <a:blip r:embed="rId4" cstate="print"/>
          <a:stretch>
            <a:fillRect/>
          </a:stretch>
        </p:blipFill>
        <p:spPr>
          <a:xfrm>
            <a:off x="4495641" y="1428922"/>
            <a:ext cx="4308117" cy="1049877"/>
          </a:xfrm>
          <a:prstGeom prst="rect">
            <a:avLst/>
          </a:prstGeom>
        </p:spPr>
      </p:pic>
      <p:pic>
        <p:nvPicPr>
          <p:cNvPr id="12" name="Picture 11" descr="loc_fp_Delete_From_Array_2D.png"/>
          <p:cNvPicPr>
            <a:picLocks noChangeAspect="1"/>
          </p:cNvPicPr>
          <p:nvPr/>
        </p:nvPicPr>
        <p:blipFill>
          <a:blip r:embed="rId5" cstate="print"/>
          <a:stretch>
            <a:fillRect/>
          </a:stretch>
        </p:blipFill>
        <p:spPr>
          <a:xfrm>
            <a:off x="4557302" y="3045843"/>
            <a:ext cx="4065700" cy="1108827"/>
          </a:xfrm>
          <a:prstGeom prst="rect">
            <a:avLst/>
          </a:prstGeom>
        </p:spPr>
      </p:pic>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30</a:t>
            </a:fld>
            <a:endParaRPr lang="en-US" dirty="0"/>
          </a:p>
        </p:txBody>
      </p:sp>
    </p:spTree>
    <p:extLst>
      <p:ext uri="{BB962C8B-B14F-4D97-AF65-F5344CB8AC3E}">
        <p14:creationId xmlns:p14="http://schemas.microsoft.com/office/powerpoint/2010/main" val="1651630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body" sz="quarter" idx="10"/>
          </p:nvPr>
        </p:nvSpPr>
        <p:spPr/>
        <p:txBody>
          <a:bodyPr>
            <a:normAutofit fontScale="97500"/>
          </a:bodyPr>
          <a:lstStyle/>
          <a:p>
            <a:r>
              <a:rPr lang="en-US" dirty="0" smtClean="0"/>
              <a:t>Array Max &amp; Min</a:t>
            </a:r>
            <a:br>
              <a:rPr lang="en-US" dirty="0" smtClean="0"/>
            </a:br>
            <a:endParaRPr lang="en-US" dirty="0"/>
          </a:p>
        </p:txBody>
      </p:sp>
      <p:sp>
        <p:nvSpPr>
          <p:cNvPr id="8" name="Text Placeholder 7"/>
          <p:cNvSpPr>
            <a:spLocks noGrp="1"/>
          </p:cNvSpPr>
          <p:nvPr>
            <p:ph type="body" sz="quarter" idx="13"/>
          </p:nvPr>
        </p:nvSpPr>
        <p:spPr/>
        <p:txBody>
          <a:bodyPr/>
          <a:lstStyle/>
          <a:p>
            <a:r>
              <a:rPr lang="en-US" dirty="0" smtClean="0"/>
              <a:t>B. Common Array Functions</a:t>
            </a:r>
            <a:endParaRPr lang="en-US" dirty="0"/>
          </a:p>
        </p:txBody>
      </p:sp>
      <p:pic>
        <p:nvPicPr>
          <p:cNvPr id="3" name="Picture 2" descr="loc_bd_array_max_and_min_1d_array.png"/>
          <p:cNvPicPr>
            <a:picLocks noChangeAspect="1"/>
          </p:cNvPicPr>
          <p:nvPr/>
        </p:nvPicPr>
        <p:blipFill>
          <a:blip r:embed="rId2" cstate="print"/>
          <a:stretch>
            <a:fillRect/>
          </a:stretch>
        </p:blipFill>
        <p:spPr>
          <a:xfrm>
            <a:off x="609600" y="1390651"/>
            <a:ext cx="5315692" cy="1600423"/>
          </a:xfrm>
          <a:prstGeom prst="rect">
            <a:avLst/>
          </a:prstGeom>
          <a:noFill/>
          <a:ln>
            <a:noFill/>
          </a:ln>
        </p:spPr>
      </p:pic>
      <p:pic>
        <p:nvPicPr>
          <p:cNvPr id="4" name="Picture 3" descr="loc_bd_array_max_and_min_2d_array.png"/>
          <p:cNvPicPr>
            <a:picLocks noChangeAspect="1"/>
          </p:cNvPicPr>
          <p:nvPr/>
        </p:nvPicPr>
        <p:blipFill>
          <a:blip r:embed="rId3" cstate="print"/>
          <a:stretch>
            <a:fillRect/>
          </a:stretch>
        </p:blipFill>
        <p:spPr>
          <a:xfrm>
            <a:off x="609601" y="2866747"/>
            <a:ext cx="5277587" cy="1991003"/>
          </a:xfrm>
          <a:prstGeom prst="rect">
            <a:avLst/>
          </a:prstGeom>
          <a:noFill/>
          <a:ln>
            <a:noFill/>
          </a:ln>
        </p:spPr>
      </p:pic>
      <p:pic>
        <p:nvPicPr>
          <p:cNvPr id="9" name="Picture 8" descr="loc_fp_array_max_and_min_2d.png"/>
          <p:cNvPicPr>
            <a:picLocks noChangeAspect="1"/>
          </p:cNvPicPr>
          <p:nvPr/>
        </p:nvPicPr>
        <p:blipFill>
          <a:blip r:embed="rId4" cstate="print"/>
          <a:stretch>
            <a:fillRect/>
          </a:stretch>
        </p:blipFill>
        <p:spPr>
          <a:xfrm>
            <a:off x="5405874" y="3247576"/>
            <a:ext cx="3536107" cy="1402754"/>
          </a:xfrm>
          <a:prstGeom prst="rect">
            <a:avLst/>
          </a:prstGeom>
        </p:spPr>
      </p:pic>
      <p:pic>
        <p:nvPicPr>
          <p:cNvPr id="11" name="Picture 10" descr="loc_fp_array_max_and_min_1d.png"/>
          <p:cNvPicPr>
            <a:picLocks noChangeAspect="1"/>
          </p:cNvPicPr>
          <p:nvPr/>
        </p:nvPicPr>
        <p:blipFill>
          <a:blip r:embed="rId5" cstate="print"/>
          <a:stretch>
            <a:fillRect/>
          </a:stretch>
        </p:blipFill>
        <p:spPr>
          <a:xfrm>
            <a:off x="5693587" y="1100396"/>
            <a:ext cx="2769930" cy="1783073"/>
          </a:xfrm>
          <a:prstGeom prst="rect">
            <a:avLst/>
          </a:prstGeom>
        </p:spPr>
      </p:pic>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31</a:t>
            </a:fld>
            <a:endParaRPr lang="en-US" dirty="0"/>
          </a:p>
        </p:txBody>
      </p:sp>
    </p:spTree>
    <p:extLst>
      <p:ext uri="{BB962C8B-B14F-4D97-AF65-F5344CB8AC3E}">
        <p14:creationId xmlns:p14="http://schemas.microsoft.com/office/powerpoint/2010/main" val="2809680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body" sz="quarter" idx="10"/>
          </p:nvPr>
        </p:nvSpPr>
        <p:spPr/>
        <p:txBody>
          <a:bodyPr>
            <a:normAutofit/>
          </a:bodyPr>
          <a:lstStyle/>
          <a:p>
            <a:r>
              <a:rPr lang="en-US" dirty="0" smtClean="0"/>
              <a:t>Search 1D Array</a:t>
            </a:r>
            <a:endParaRPr lang="en-US" dirty="0"/>
          </a:p>
        </p:txBody>
      </p:sp>
      <p:sp>
        <p:nvSpPr>
          <p:cNvPr id="12" name="Text Placeholder 11"/>
          <p:cNvSpPr>
            <a:spLocks noGrp="1"/>
          </p:cNvSpPr>
          <p:nvPr>
            <p:ph type="body" sz="quarter" idx="13"/>
          </p:nvPr>
        </p:nvSpPr>
        <p:spPr/>
        <p:txBody>
          <a:bodyPr/>
          <a:lstStyle/>
          <a:p>
            <a:r>
              <a:rPr lang="en-US" dirty="0" smtClean="0"/>
              <a:t>B. Common Array Functions</a:t>
            </a:r>
            <a:endParaRPr lang="en-US" dirty="0"/>
          </a:p>
        </p:txBody>
      </p:sp>
      <p:pic>
        <p:nvPicPr>
          <p:cNvPr id="11" name="Picture 10" descr="loc_bd_search_1d_array_function.png"/>
          <p:cNvPicPr>
            <a:picLocks noChangeAspect="1"/>
          </p:cNvPicPr>
          <p:nvPr/>
        </p:nvPicPr>
        <p:blipFill>
          <a:blip r:embed="rId2" cstate="print"/>
          <a:stretch>
            <a:fillRect/>
          </a:stretch>
        </p:blipFill>
        <p:spPr>
          <a:xfrm>
            <a:off x="718947" y="2958394"/>
            <a:ext cx="4324954" cy="1714739"/>
          </a:xfrm>
          <a:prstGeom prst="rect">
            <a:avLst/>
          </a:prstGeom>
        </p:spPr>
      </p:pic>
      <p:pic>
        <p:nvPicPr>
          <p:cNvPr id="14" name="Picture 13" descr="loc_bd_Array_Function_Search_1_D_Array.png"/>
          <p:cNvPicPr>
            <a:picLocks noChangeAspect="1"/>
          </p:cNvPicPr>
          <p:nvPr/>
        </p:nvPicPr>
        <p:blipFill>
          <a:blip r:embed="rId3" cstate="print"/>
          <a:stretch>
            <a:fillRect/>
          </a:stretch>
        </p:blipFill>
        <p:spPr>
          <a:xfrm>
            <a:off x="603523" y="1162593"/>
            <a:ext cx="4534533" cy="1733792"/>
          </a:xfrm>
          <a:prstGeom prst="rect">
            <a:avLst/>
          </a:prstGeom>
        </p:spPr>
      </p:pic>
      <p:pic>
        <p:nvPicPr>
          <p:cNvPr id="15" name="Picture 14" descr="loc_fp_Search_1_D_Array.png"/>
          <p:cNvPicPr>
            <a:picLocks noChangeAspect="1"/>
          </p:cNvPicPr>
          <p:nvPr/>
        </p:nvPicPr>
        <p:blipFill>
          <a:blip r:embed="rId4" cstate="print"/>
          <a:stretch>
            <a:fillRect/>
          </a:stretch>
        </p:blipFill>
        <p:spPr>
          <a:xfrm>
            <a:off x="5675879" y="1371600"/>
            <a:ext cx="1892325" cy="971393"/>
          </a:xfrm>
          <a:prstGeom prst="rect">
            <a:avLst/>
          </a:prstGeom>
        </p:spPr>
      </p:pic>
      <p:pic>
        <p:nvPicPr>
          <p:cNvPr id="16" name="Picture 15" descr="loc_fp_Array_Functions__negative_1.png"/>
          <p:cNvPicPr>
            <a:picLocks noChangeAspect="1"/>
          </p:cNvPicPr>
          <p:nvPr/>
        </p:nvPicPr>
        <p:blipFill>
          <a:blip r:embed="rId5" cstate="print"/>
          <a:stretch>
            <a:fillRect/>
          </a:stretch>
        </p:blipFill>
        <p:spPr>
          <a:xfrm>
            <a:off x="5730153" y="3007404"/>
            <a:ext cx="1808331" cy="975547"/>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32</a:t>
            </a:fld>
            <a:endParaRPr lang="en-US" dirty="0"/>
          </a:p>
        </p:txBody>
      </p:sp>
    </p:spTree>
    <p:extLst>
      <p:ext uri="{BB962C8B-B14F-4D97-AF65-F5344CB8AC3E}">
        <p14:creationId xmlns:p14="http://schemas.microsoft.com/office/powerpoint/2010/main" val="929993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4"/>
          </p:nvPr>
        </p:nvSpPr>
        <p:spPr/>
        <p:txBody>
          <a:bodyPr/>
          <a:lstStyle/>
          <a:p>
            <a:r>
              <a:rPr lang="en-US" dirty="0" smtClean="0"/>
              <a:t>Activity 5-1</a:t>
            </a:r>
            <a:endParaRPr lang="en-US" dirty="0"/>
          </a:p>
        </p:txBody>
      </p:sp>
      <p:sp>
        <p:nvSpPr>
          <p:cNvPr id="5" name="Text Placeholder 4"/>
          <p:cNvSpPr>
            <a:spLocks noGrp="1"/>
          </p:cNvSpPr>
          <p:nvPr>
            <p:ph type="body" sz="quarter" idx="15"/>
          </p:nvPr>
        </p:nvSpPr>
        <p:spPr/>
        <p:txBody>
          <a:bodyPr/>
          <a:lstStyle/>
          <a:p>
            <a:r>
              <a:rPr lang="en-US" dirty="0" smtClean="0"/>
              <a:t>Complete the highlighted portion in each VI.</a:t>
            </a:r>
          </a:p>
          <a:p>
            <a:endParaRPr lang="en-US" dirty="0"/>
          </a:p>
        </p:txBody>
      </p:sp>
      <p:sp>
        <p:nvSpPr>
          <p:cNvPr id="8" name="Content Placeholder 3"/>
          <p:cNvSpPr>
            <a:spLocks noGrp="1"/>
          </p:cNvSpPr>
          <p:nvPr>
            <p:ph type="body" idx="18"/>
          </p:nvPr>
        </p:nvSpPr>
        <p:spPr/>
        <p:txBody>
          <a:bodyPr/>
          <a:lstStyle/>
          <a:p>
            <a:r>
              <a:rPr lang="en-US" dirty="0" smtClean="0"/>
              <a:t>Using Array Functions</a:t>
            </a:r>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33</a:t>
            </a:fld>
            <a:endParaRPr lang="en-US" dirty="0"/>
          </a:p>
        </p:txBody>
      </p:sp>
    </p:spTree>
    <p:extLst>
      <p:ext uri="{BB962C8B-B14F-4D97-AF65-F5344CB8AC3E}">
        <p14:creationId xmlns:p14="http://schemas.microsoft.com/office/powerpoint/2010/main" val="3662688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3"/>
          <p:cNvSpPr>
            <a:spLocks noGrp="1"/>
          </p:cNvSpPr>
          <p:nvPr>
            <p:ph type="body" sz="quarter" idx="10"/>
          </p:nvPr>
        </p:nvSpPr>
        <p:spPr/>
        <p:txBody>
          <a:bodyPr/>
          <a:lstStyle/>
          <a:p>
            <a:r>
              <a:rPr lang="en-US" dirty="0" smtClean="0"/>
              <a:t>Activity 5-1 Answers</a:t>
            </a:r>
            <a:endParaRPr lang="en-US" dirty="0"/>
          </a:p>
        </p:txBody>
      </p:sp>
      <p:sp>
        <p:nvSpPr>
          <p:cNvPr id="18" name="Text Placeholder 17"/>
          <p:cNvSpPr>
            <a:spLocks noGrp="1"/>
          </p:cNvSpPr>
          <p:nvPr>
            <p:ph type="body" sz="quarter" idx="13"/>
          </p:nvPr>
        </p:nvSpPr>
        <p:spPr/>
        <p:txBody>
          <a:bodyPr/>
          <a:lstStyle/>
          <a:p>
            <a:r>
              <a:rPr lang="en-US" dirty="0" smtClean="0"/>
              <a:t>B. Common Array Functions</a:t>
            </a:r>
            <a:endParaRPr lang="en-US" dirty="0"/>
          </a:p>
        </p:txBody>
      </p:sp>
      <p:pic>
        <p:nvPicPr>
          <p:cNvPr id="10" name="Picture 9" descr="loc_bd_Array_Functions_Serach_1d_activity.png"/>
          <p:cNvPicPr>
            <a:picLocks noChangeAspect="1"/>
          </p:cNvPicPr>
          <p:nvPr/>
        </p:nvPicPr>
        <p:blipFill>
          <a:blip r:embed="rId2" cstate="print"/>
          <a:stretch>
            <a:fillRect/>
          </a:stretch>
        </p:blipFill>
        <p:spPr>
          <a:xfrm>
            <a:off x="228600" y="3105150"/>
            <a:ext cx="6982800" cy="1971950"/>
          </a:xfrm>
          <a:prstGeom prst="rect">
            <a:avLst/>
          </a:prstGeom>
          <a:noFill/>
          <a:ln>
            <a:noFill/>
          </a:ln>
        </p:spPr>
      </p:pic>
      <p:pic>
        <p:nvPicPr>
          <p:cNvPr id="14" name="Picture 13" descr="loc_bd_Initialize_Array_Activity_Answer.png"/>
          <p:cNvPicPr>
            <a:picLocks noChangeAspect="1"/>
          </p:cNvPicPr>
          <p:nvPr/>
        </p:nvPicPr>
        <p:blipFill>
          <a:blip r:embed="rId3" cstate="print"/>
          <a:stretch>
            <a:fillRect/>
          </a:stretch>
        </p:blipFill>
        <p:spPr>
          <a:xfrm>
            <a:off x="533400" y="1266550"/>
            <a:ext cx="2772162" cy="1543265"/>
          </a:xfrm>
          <a:prstGeom prst="rect">
            <a:avLst/>
          </a:prstGeom>
          <a:noFill/>
          <a:ln>
            <a:noFill/>
          </a:ln>
        </p:spPr>
      </p:pic>
      <p:sp>
        <p:nvSpPr>
          <p:cNvPr id="15" name="Rectangle 14"/>
          <p:cNvSpPr/>
          <p:nvPr/>
        </p:nvSpPr>
        <p:spPr>
          <a:xfrm>
            <a:off x="1676400" y="1028700"/>
            <a:ext cx="990600" cy="685800"/>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752600" y="1276350"/>
            <a:ext cx="914400" cy="68580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6858000" y="3749251"/>
            <a:ext cx="1828800" cy="92420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loc_fp_array_functions_initialize_array_activity.png"/>
          <p:cNvPicPr>
            <a:picLocks noChangeAspect="1"/>
          </p:cNvPicPr>
          <p:nvPr/>
        </p:nvPicPr>
        <p:blipFill>
          <a:blip r:embed="rId4" cstate="print"/>
          <a:stretch>
            <a:fillRect/>
          </a:stretch>
        </p:blipFill>
        <p:spPr>
          <a:xfrm>
            <a:off x="3826372" y="1193939"/>
            <a:ext cx="5000000" cy="1628572"/>
          </a:xfrm>
          <a:prstGeom prst="rect">
            <a:avLst/>
          </a:prstGeom>
        </p:spPr>
      </p:pic>
      <p:pic>
        <p:nvPicPr>
          <p:cNvPr id="21" name="Picture 20" descr="loc_fp__Array_Function_Search_1D_Array_Answer.png"/>
          <p:cNvPicPr>
            <a:picLocks noChangeAspect="1"/>
          </p:cNvPicPr>
          <p:nvPr/>
        </p:nvPicPr>
        <p:blipFill>
          <a:blip r:embed="rId5" cstate="print"/>
          <a:stretch>
            <a:fillRect/>
          </a:stretch>
        </p:blipFill>
        <p:spPr>
          <a:xfrm>
            <a:off x="7043047" y="3823449"/>
            <a:ext cx="1352381" cy="771429"/>
          </a:xfrm>
          <a:prstGeom prst="rect">
            <a:avLst/>
          </a:prstGeom>
        </p:spPr>
      </p:pic>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34</a:t>
            </a:fld>
            <a:endParaRPr lang="en-US" dirty="0"/>
          </a:p>
        </p:txBody>
      </p:sp>
    </p:spTree>
    <p:extLst>
      <p:ext uri="{BB962C8B-B14F-4D97-AF65-F5344CB8AC3E}">
        <p14:creationId xmlns:p14="http://schemas.microsoft.com/office/powerpoint/2010/main" val="17343255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c_bd_array_functions_insert_into_array_activity.png"/>
          <p:cNvPicPr>
            <a:picLocks noChangeAspect="1"/>
          </p:cNvPicPr>
          <p:nvPr/>
        </p:nvPicPr>
        <p:blipFill>
          <a:blip r:embed="rId2" cstate="print"/>
          <a:stretch>
            <a:fillRect/>
          </a:stretch>
        </p:blipFill>
        <p:spPr>
          <a:xfrm>
            <a:off x="381000" y="1085851"/>
            <a:ext cx="4645331" cy="1790700"/>
          </a:xfrm>
          <a:prstGeom prst="rect">
            <a:avLst/>
          </a:prstGeom>
          <a:noFill/>
          <a:ln>
            <a:noFill/>
          </a:ln>
        </p:spPr>
      </p:pic>
      <p:pic>
        <p:nvPicPr>
          <p:cNvPr id="9" name="Picture 8" descr="loc_bd_Array_Functions_Delete_From_Array_Answer.png"/>
          <p:cNvPicPr>
            <a:picLocks noChangeAspect="1"/>
          </p:cNvPicPr>
          <p:nvPr/>
        </p:nvPicPr>
        <p:blipFill>
          <a:blip r:embed="rId3" cstate="print"/>
          <a:stretch>
            <a:fillRect/>
          </a:stretch>
        </p:blipFill>
        <p:spPr>
          <a:xfrm>
            <a:off x="304800" y="3105150"/>
            <a:ext cx="4480198" cy="1466850"/>
          </a:xfrm>
          <a:prstGeom prst="rect">
            <a:avLst/>
          </a:prstGeom>
          <a:noFill/>
          <a:ln>
            <a:noFill/>
          </a:ln>
        </p:spPr>
      </p:pic>
      <p:sp>
        <p:nvSpPr>
          <p:cNvPr id="10" name="Rectangle 9"/>
          <p:cNvSpPr/>
          <p:nvPr/>
        </p:nvSpPr>
        <p:spPr>
          <a:xfrm>
            <a:off x="5369442" y="1063256"/>
            <a:ext cx="3241158" cy="1594884"/>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381000" y="3790950"/>
            <a:ext cx="762000" cy="76200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itle 1"/>
          <p:cNvSpPr>
            <a:spLocks noGrp="1"/>
          </p:cNvSpPr>
          <p:nvPr>
            <p:ph type="body" sz="quarter" idx="10"/>
          </p:nvPr>
        </p:nvSpPr>
        <p:spPr/>
        <p:txBody>
          <a:bodyPr/>
          <a:lstStyle/>
          <a:p>
            <a:r>
              <a:rPr lang="en-US" dirty="0" smtClean="0"/>
              <a:t>Activity 5-1 Answers</a:t>
            </a:r>
            <a:endParaRPr lang="en-US" dirty="0"/>
          </a:p>
        </p:txBody>
      </p:sp>
      <p:sp>
        <p:nvSpPr>
          <p:cNvPr id="15" name="Text Placeholder 11"/>
          <p:cNvSpPr>
            <a:spLocks noGrp="1"/>
          </p:cNvSpPr>
          <p:nvPr>
            <p:ph type="body" sz="quarter" idx="13"/>
          </p:nvPr>
        </p:nvSpPr>
        <p:spPr/>
        <p:txBody>
          <a:bodyPr/>
          <a:lstStyle/>
          <a:p>
            <a:r>
              <a:rPr lang="en-US" dirty="0" smtClean="0"/>
              <a:t>B. Common Array Functions</a:t>
            </a:r>
            <a:endParaRPr lang="en-US" dirty="0"/>
          </a:p>
        </p:txBody>
      </p:sp>
      <p:pic>
        <p:nvPicPr>
          <p:cNvPr id="12" name="Picture 11" descr="loc_fp_Array_Functions_Delete_From_array_activity.png"/>
          <p:cNvPicPr>
            <a:picLocks noChangeAspect="1"/>
          </p:cNvPicPr>
          <p:nvPr/>
        </p:nvPicPr>
        <p:blipFill>
          <a:blip r:embed="rId4" cstate="print"/>
          <a:stretch>
            <a:fillRect/>
          </a:stretch>
        </p:blipFill>
        <p:spPr>
          <a:xfrm>
            <a:off x="4748476" y="2724956"/>
            <a:ext cx="3876909" cy="2082855"/>
          </a:xfrm>
          <a:prstGeom prst="rect">
            <a:avLst/>
          </a:prstGeom>
        </p:spPr>
      </p:pic>
      <p:pic>
        <p:nvPicPr>
          <p:cNvPr id="13" name="Picture 12" descr="loc_fp_Array_Functions_Insert_Array_Activity_Answer.png"/>
          <p:cNvPicPr>
            <a:picLocks noChangeAspect="1"/>
          </p:cNvPicPr>
          <p:nvPr/>
        </p:nvPicPr>
        <p:blipFill>
          <a:blip r:embed="rId5" cstate="print"/>
          <a:stretch>
            <a:fillRect/>
          </a:stretch>
        </p:blipFill>
        <p:spPr>
          <a:xfrm>
            <a:off x="5623814" y="1148316"/>
            <a:ext cx="2526765" cy="1435844"/>
          </a:xfrm>
          <a:prstGeom prst="rect">
            <a:avLst/>
          </a:prstGeom>
        </p:spPr>
      </p:pic>
      <p:sp>
        <p:nvSpPr>
          <p:cNvPr id="16" name="Slide Number Placeholder 15"/>
          <p:cNvSpPr>
            <a:spLocks noGrp="1"/>
          </p:cNvSpPr>
          <p:nvPr>
            <p:ph type="sldNum" sz="quarter" idx="14"/>
          </p:nvPr>
        </p:nvSpPr>
        <p:spPr/>
        <p:txBody>
          <a:bodyPr/>
          <a:lstStyle/>
          <a:p>
            <a:pPr algn="ctr"/>
            <a:fld id="{F7BDED22-11C7-456A-B829-4ED810F305A6}" type="slidenum">
              <a:rPr lang="en-US" smtClean="0"/>
              <a:pPr algn="ctr"/>
              <a:t>35</a:t>
            </a:fld>
            <a:endParaRPr lang="en-US" dirty="0"/>
          </a:p>
        </p:txBody>
      </p:sp>
    </p:spTree>
    <p:extLst>
      <p:ext uri="{BB962C8B-B14F-4D97-AF65-F5344CB8AC3E}">
        <p14:creationId xmlns:p14="http://schemas.microsoft.com/office/powerpoint/2010/main" val="1548986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body" idx="10"/>
          </p:nvPr>
        </p:nvSpPr>
        <p:spPr/>
        <p:txBody>
          <a:bodyPr/>
          <a:lstStyle/>
          <a:p>
            <a:r>
              <a:rPr lang="en-US" dirty="0" smtClean="0"/>
              <a:t>C. Polymorphism</a:t>
            </a:r>
            <a:endParaRPr lang="en-US" dirty="0"/>
          </a:p>
        </p:txBody>
      </p:sp>
      <p:sp>
        <p:nvSpPr>
          <p:cNvPr id="6" name="Text Placeholder 5"/>
          <p:cNvSpPr>
            <a:spLocks noGrp="1"/>
          </p:cNvSpPr>
          <p:nvPr>
            <p:ph type="body" idx="12"/>
          </p:nvPr>
        </p:nvSpPr>
        <p:spPr/>
        <p:txBody>
          <a:bodyPr/>
          <a:lstStyle/>
          <a:p>
            <a:r>
              <a:rPr lang="en-US" dirty="0" smtClean="0"/>
              <a:t>Understand the ability of various VIs to accept input data of different data types. </a:t>
            </a:r>
          </a:p>
        </p:txBody>
      </p:sp>
      <p:sp>
        <p:nvSpPr>
          <p:cNvPr id="7" name="Text Placeholder 6"/>
          <p:cNvSpPr>
            <a:spLocks noGrp="1"/>
          </p:cNvSpPr>
          <p:nvPr>
            <p:ph type="body" sz="quarter" idx="15"/>
          </p:nvPr>
        </p:nvSpPr>
        <p:spPr/>
        <p:txBody>
          <a:bodyPr/>
          <a:lstStyle/>
          <a:p>
            <a:endParaRPr lang="en-US" dirty="0"/>
          </a:p>
        </p:txBody>
      </p:sp>
      <p:sp>
        <p:nvSpPr>
          <p:cNvPr id="8" name="Text Placeholder 7"/>
          <p:cNvSpPr>
            <a:spLocks noGrp="1"/>
          </p:cNvSpPr>
          <p:nvPr>
            <p:ph type="body"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36</a:t>
            </a:fld>
            <a:endParaRPr lang="en-US" dirty="0"/>
          </a:p>
        </p:txBody>
      </p:sp>
    </p:spTree>
    <p:extLst>
      <p:ext uri="{BB962C8B-B14F-4D97-AF65-F5344CB8AC3E}">
        <p14:creationId xmlns:p14="http://schemas.microsoft.com/office/powerpoint/2010/main" val="1454841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body" sz="quarter" idx="10"/>
          </p:nvPr>
        </p:nvSpPr>
        <p:spPr/>
        <p:txBody>
          <a:bodyPr/>
          <a:lstStyle/>
          <a:p>
            <a:r>
              <a:rPr lang="en-US" dirty="0" smtClean="0"/>
              <a:t>Polymorphism</a:t>
            </a:r>
            <a:endParaRPr lang="en-US" dirty="0"/>
          </a:p>
        </p:txBody>
      </p:sp>
      <p:sp>
        <p:nvSpPr>
          <p:cNvPr id="10" name="Rectangle 6"/>
          <p:cNvSpPr>
            <a:spLocks noGrp="1" noChangeArrowheads="1"/>
          </p:cNvSpPr>
          <p:nvPr>
            <p:ph sz="quarter" idx="15"/>
          </p:nvPr>
        </p:nvSpPr>
        <p:spPr/>
        <p:txBody>
          <a:bodyPr>
            <a:normAutofit/>
          </a:bodyPr>
          <a:lstStyle/>
          <a:p>
            <a:pPr>
              <a:buNone/>
            </a:pPr>
            <a:endParaRPr lang="en-US" dirty="0" smtClean="0"/>
          </a:p>
          <a:p>
            <a:pPr>
              <a:buNone/>
            </a:pPr>
            <a:endParaRPr lang="en-US" dirty="0" smtClean="0"/>
          </a:p>
          <a:p>
            <a:pPr>
              <a:buNone/>
            </a:pPr>
            <a:r>
              <a:rPr lang="en-US" dirty="0" smtClean="0"/>
              <a:t>Functions are polymorphic to varying degrees:</a:t>
            </a:r>
          </a:p>
          <a:p>
            <a:r>
              <a:rPr lang="en-US" sz="2000" dirty="0" smtClean="0"/>
              <a:t>None, some, or all of their inputs can be polymorphic.</a:t>
            </a:r>
          </a:p>
          <a:p>
            <a:r>
              <a:rPr lang="en-US" sz="2000" dirty="0" smtClean="0"/>
              <a:t>Some accept numeric or Boolean values.</a:t>
            </a:r>
          </a:p>
          <a:p>
            <a:r>
              <a:rPr lang="en-US" sz="2000" dirty="0" smtClean="0"/>
              <a:t>Some accept numeric or strings.</a:t>
            </a:r>
          </a:p>
          <a:p>
            <a:r>
              <a:rPr lang="en-US" sz="2000" dirty="0" smtClean="0"/>
              <a:t>Some accept scalars, numeric arrays, or clusters of numerics.</a:t>
            </a:r>
            <a:endParaRPr lang="en-US" sz="2000" dirty="0"/>
          </a:p>
        </p:txBody>
      </p:sp>
      <p:sp>
        <p:nvSpPr>
          <p:cNvPr id="15" name="Text Placeholder 14"/>
          <p:cNvSpPr>
            <a:spLocks noGrp="1"/>
          </p:cNvSpPr>
          <p:nvPr>
            <p:ph type="body" sz="quarter" idx="13"/>
          </p:nvPr>
        </p:nvSpPr>
        <p:spPr/>
        <p:txBody>
          <a:bodyPr/>
          <a:lstStyle/>
          <a:p>
            <a:r>
              <a:rPr lang="en-US" dirty="0" smtClean="0"/>
              <a:t>C. Polymorphism</a:t>
            </a:r>
          </a:p>
        </p:txBody>
      </p:sp>
      <p:graphicFrame>
        <p:nvGraphicFramePr>
          <p:cNvPr id="9" name="Diagram 8"/>
          <p:cNvGraphicFramePr/>
          <p:nvPr/>
        </p:nvGraphicFramePr>
        <p:xfrm>
          <a:off x="533400" y="1085850"/>
          <a:ext cx="7759336" cy="85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key term black.png"/>
          <p:cNvPicPr>
            <a:picLocks noChangeAspect="1"/>
          </p:cNvPicPr>
          <p:nvPr/>
        </p:nvPicPr>
        <p:blipFill>
          <a:blip r:embed="rId8" cstate="print"/>
          <a:stretch>
            <a:fillRect/>
          </a:stretch>
        </p:blipFill>
        <p:spPr>
          <a:xfrm>
            <a:off x="838200" y="1276350"/>
            <a:ext cx="457200" cy="462280"/>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37</a:t>
            </a:fld>
            <a:endParaRPr lang="en-US" dirty="0"/>
          </a:p>
        </p:txBody>
      </p:sp>
    </p:spTree>
    <p:extLst>
      <p:ext uri="{BB962C8B-B14F-4D97-AF65-F5344CB8AC3E}">
        <p14:creationId xmlns:p14="http://schemas.microsoft.com/office/powerpoint/2010/main" val="363177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body" sz="quarter" idx="10"/>
          </p:nvPr>
        </p:nvSpPr>
        <p:spPr/>
        <p:txBody>
          <a:bodyPr>
            <a:normAutofit lnSpcReduction="10000"/>
          </a:bodyPr>
          <a:lstStyle/>
          <a:p>
            <a:r>
              <a:rPr lang="en-US" dirty="0" smtClean="0"/>
              <a:t>Arithmetic Functions Are Polymorphic</a:t>
            </a:r>
            <a:endParaRPr lang="en-US" dirty="0"/>
          </a:p>
        </p:txBody>
      </p:sp>
      <p:sp>
        <p:nvSpPr>
          <p:cNvPr id="6" name="Text Placeholder 5"/>
          <p:cNvSpPr>
            <a:spLocks noGrp="1"/>
          </p:cNvSpPr>
          <p:nvPr>
            <p:ph sz="quarter" idx="15"/>
          </p:nvPr>
        </p:nvSpPr>
        <p:spPr/>
        <p:txBody>
          <a:bodyPr/>
          <a:lstStyle/>
          <a:p>
            <a:pPr>
              <a:buNone/>
            </a:pPr>
            <a:r>
              <a:rPr lang="en-US" dirty="0" smtClean="0"/>
              <a:t>Combination</a:t>
            </a:r>
            <a:endParaRPr lang="en-US" dirty="0"/>
          </a:p>
        </p:txBody>
      </p:sp>
      <p:sp>
        <p:nvSpPr>
          <p:cNvPr id="8" name="Text Placeholder 7"/>
          <p:cNvSpPr>
            <a:spLocks noGrp="1"/>
          </p:cNvSpPr>
          <p:nvPr>
            <p:ph sz="quarter" idx="16"/>
          </p:nvPr>
        </p:nvSpPr>
        <p:spPr/>
        <p:txBody>
          <a:bodyPr/>
          <a:lstStyle/>
          <a:p>
            <a:pPr>
              <a:buNone/>
            </a:pPr>
            <a:r>
              <a:rPr lang="en-US" dirty="0" smtClean="0"/>
              <a:t>Result</a:t>
            </a:r>
            <a:endParaRPr lang="en-US" dirty="0"/>
          </a:p>
        </p:txBody>
      </p:sp>
      <p:sp>
        <p:nvSpPr>
          <p:cNvPr id="25" name="Text Placeholder 24"/>
          <p:cNvSpPr>
            <a:spLocks noGrp="1"/>
          </p:cNvSpPr>
          <p:nvPr>
            <p:ph type="body" sz="quarter" idx="13"/>
          </p:nvPr>
        </p:nvSpPr>
        <p:spPr/>
        <p:txBody>
          <a:bodyPr/>
          <a:lstStyle/>
          <a:p>
            <a:r>
              <a:rPr lang="en-US" dirty="0" smtClean="0"/>
              <a:t>C. Polymorphism</a:t>
            </a:r>
          </a:p>
        </p:txBody>
      </p:sp>
      <p:pic>
        <p:nvPicPr>
          <p:cNvPr id="15" name="Picture 14" descr="loc_bd_Polymorphic Add.png"/>
          <p:cNvPicPr>
            <a:picLocks noChangeAspect="1"/>
          </p:cNvPicPr>
          <p:nvPr/>
        </p:nvPicPr>
        <p:blipFill>
          <a:blip r:embed="rId3" cstate="print"/>
          <a:stretch>
            <a:fillRect/>
          </a:stretch>
        </p:blipFill>
        <p:spPr>
          <a:xfrm>
            <a:off x="457200" y="1505220"/>
            <a:ext cx="2455242" cy="3276600"/>
          </a:xfrm>
          <a:prstGeom prst="rect">
            <a:avLst/>
          </a:prstGeom>
        </p:spPr>
      </p:pic>
      <p:pic>
        <p:nvPicPr>
          <p:cNvPr id="16" name="Picture 15" descr="loc_fp_Polymporphic Add-Scalar.png"/>
          <p:cNvPicPr>
            <a:picLocks noChangeAspect="1"/>
          </p:cNvPicPr>
          <p:nvPr/>
        </p:nvPicPr>
        <p:blipFill>
          <a:blip r:embed="rId4" cstate="print"/>
          <a:stretch>
            <a:fillRect/>
          </a:stretch>
        </p:blipFill>
        <p:spPr>
          <a:xfrm>
            <a:off x="4648200" y="1504950"/>
            <a:ext cx="743250" cy="505029"/>
          </a:xfrm>
          <a:prstGeom prst="rect">
            <a:avLst/>
          </a:prstGeom>
        </p:spPr>
      </p:pic>
      <p:pic>
        <p:nvPicPr>
          <p:cNvPr id="17" name="Picture 16" descr="loc_fp_Polymporphic Add-Array1.png"/>
          <p:cNvPicPr>
            <a:picLocks noChangeAspect="1"/>
          </p:cNvPicPr>
          <p:nvPr/>
        </p:nvPicPr>
        <p:blipFill>
          <a:blip r:embed="rId5" cstate="print"/>
          <a:stretch>
            <a:fillRect/>
          </a:stretch>
        </p:blipFill>
        <p:spPr>
          <a:xfrm>
            <a:off x="4648200" y="2279611"/>
            <a:ext cx="2687136" cy="667020"/>
          </a:xfrm>
          <a:prstGeom prst="rect">
            <a:avLst/>
          </a:prstGeom>
          <a:noFill/>
          <a:ln>
            <a:noFill/>
          </a:ln>
        </p:spPr>
      </p:pic>
      <p:pic>
        <p:nvPicPr>
          <p:cNvPr id="18" name="Picture 17" descr="loc_fp_Polymporphic Add-Array2.png"/>
          <p:cNvPicPr>
            <a:picLocks noChangeAspect="1"/>
          </p:cNvPicPr>
          <p:nvPr/>
        </p:nvPicPr>
        <p:blipFill>
          <a:blip r:embed="rId6" cstate="print"/>
          <a:stretch>
            <a:fillRect/>
          </a:stretch>
        </p:blipFill>
        <p:spPr>
          <a:xfrm>
            <a:off x="4648200" y="3216263"/>
            <a:ext cx="2687136" cy="628904"/>
          </a:xfrm>
          <a:prstGeom prst="rect">
            <a:avLst/>
          </a:prstGeom>
          <a:noFill/>
          <a:ln>
            <a:noFill/>
          </a:ln>
        </p:spPr>
      </p:pic>
      <p:pic>
        <p:nvPicPr>
          <p:cNvPr id="19" name="Picture 18" descr="loc_fp_Polymporphic Add-Array3.png"/>
          <p:cNvPicPr>
            <a:picLocks noChangeAspect="1"/>
          </p:cNvPicPr>
          <p:nvPr/>
        </p:nvPicPr>
        <p:blipFill>
          <a:blip r:embed="rId7" cstate="print"/>
          <a:stretch>
            <a:fillRect/>
          </a:stretch>
        </p:blipFill>
        <p:spPr>
          <a:xfrm>
            <a:off x="4648200" y="4114800"/>
            <a:ext cx="2687136" cy="667020"/>
          </a:xfrm>
          <a:prstGeom prst="rect">
            <a:avLst/>
          </a:prstGeom>
          <a:noFill/>
          <a:ln>
            <a:noFill/>
          </a:ln>
        </p:spPr>
      </p:pic>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38</a:t>
            </a:fld>
            <a:endParaRPr lang="en-US" dirty="0"/>
          </a:p>
        </p:txBody>
      </p:sp>
    </p:spTree>
    <p:extLst>
      <p:ext uri="{BB962C8B-B14F-4D97-AF65-F5344CB8AC3E}">
        <p14:creationId xmlns:p14="http://schemas.microsoft.com/office/powerpoint/2010/main" val="19616507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body" idx="10"/>
          </p:nvPr>
        </p:nvSpPr>
        <p:spPr/>
        <p:txBody>
          <a:bodyPr/>
          <a:lstStyle/>
          <a:p>
            <a:r>
              <a:rPr lang="en-US" dirty="0" smtClean="0"/>
              <a:t>D. Auto-Indexing</a:t>
            </a:r>
            <a:endParaRPr lang="en-US" dirty="0"/>
          </a:p>
        </p:txBody>
      </p:sp>
      <p:sp>
        <p:nvSpPr>
          <p:cNvPr id="4" name="Content Placeholder 3"/>
          <p:cNvSpPr>
            <a:spLocks noGrp="1"/>
          </p:cNvSpPr>
          <p:nvPr>
            <p:ph type="body" idx="12"/>
          </p:nvPr>
        </p:nvSpPr>
        <p:spPr/>
        <p:txBody>
          <a:bodyPr/>
          <a:lstStyle/>
          <a:p>
            <a:r>
              <a:rPr lang="en-US" dirty="0" smtClean="0"/>
              <a:t>Use auto-indexed inputs and outputs to create graphs and arrays.</a:t>
            </a:r>
          </a:p>
          <a:p>
            <a:endParaRPr lang="en-US" dirty="0"/>
          </a:p>
        </p:txBody>
      </p:sp>
      <p:sp>
        <p:nvSpPr>
          <p:cNvPr id="10" name="Text Placeholder 7"/>
          <p:cNvSpPr>
            <a:spLocks noGrp="1"/>
          </p:cNvSpPr>
          <p:nvPr>
            <p:ph type="body" sz="quarter" idx="15"/>
          </p:nvPr>
        </p:nvSpPr>
        <p:spPr/>
        <p:txBody>
          <a:bodyPr>
            <a:normAutofit fontScale="92500" lnSpcReduction="20000"/>
          </a:bodyPr>
          <a:lstStyle/>
          <a:p>
            <a:pPr>
              <a:buFont typeface="Arial" pitchFamily="34" charset="0"/>
              <a:buChar char="•"/>
            </a:pPr>
            <a:r>
              <a:rPr lang="en-US" dirty="0" smtClean="0"/>
              <a:t>Use in For Loops and While Loops</a:t>
            </a:r>
          </a:p>
          <a:p>
            <a:pPr>
              <a:buFont typeface="Arial" pitchFamily="34" charset="0"/>
              <a:buChar char="•"/>
            </a:pPr>
            <a:r>
              <a:rPr lang="en-US" dirty="0" smtClean="0"/>
              <a:t>Waveform Graphs</a:t>
            </a:r>
          </a:p>
          <a:p>
            <a:pPr>
              <a:buFont typeface="Arial" pitchFamily="34" charset="0"/>
              <a:buChar char="•"/>
            </a:pPr>
            <a:r>
              <a:rPr lang="en-US" dirty="0" smtClean="0"/>
              <a:t>Auto-Indexing with a Conditional Terminal</a:t>
            </a:r>
          </a:p>
          <a:p>
            <a:pPr>
              <a:buFont typeface="Arial" pitchFamily="34" charset="0"/>
              <a:buChar char="•"/>
            </a:pPr>
            <a:endParaRPr lang="en-US" dirty="0" smtClean="0"/>
          </a:p>
        </p:txBody>
      </p:sp>
      <p:sp>
        <p:nvSpPr>
          <p:cNvPr id="6" name="Text Placeholder 5"/>
          <p:cNvSpPr>
            <a:spLocks noGrp="1"/>
          </p:cNvSpPr>
          <p:nvPr>
            <p:ph type="body" sz="quarter" idx="16"/>
          </p:nvPr>
        </p:nvSpPr>
        <p:spPr/>
        <p:txBody>
          <a:bodyPr/>
          <a:lstStyle/>
          <a:p>
            <a:pPr>
              <a:buFont typeface="Arial" pitchFamily="34" charset="0"/>
              <a:buChar char="•"/>
            </a:pPr>
            <a:r>
              <a:rPr lang="en-US" dirty="0" smtClean="0"/>
              <a:t>Creating 2D Arrays</a:t>
            </a:r>
          </a:p>
          <a:p>
            <a:pPr>
              <a:buFont typeface="Arial" pitchFamily="34" charset="0"/>
              <a:buChar char="•"/>
            </a:pPr>
            <a:r>
              <a:rPr lang="en-US" dirty="0" smtClean="0"/>
              <a:t>Auto-Indexing Input to a Loop</a:t>
            </a:r>
          </a:p>
          <a:p>
            <a:pPr>
              <a:buFont typeface="Arial" pitchFamily="34" charset="0"/>
              <a:buChar char="•"/>
            </a:pPr>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39</a:t>
            </a:fld>
            <a:endParaRPr lang="en-US" dirty="0"/>
          </a:p>
        </p:txBody>
      </p:sp>
    </p:spTree>
    <p:extLst>
      <p:ext uri="{BB962C8B-B14F-4D97-AF65-F5344CB8AC3E}">
        <p14:creationId xmlns:p14="http://schemas.microsoft.com/office/powerpoint/2010/main" val="2432145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Lesson 4</a:t>
            </a:r>
          </a:p>
          <a:p>
            <a:r>
              <a:rPr lang="en-US" dirty="0" smtClean="0"/>
              <a:t>Using Loops</a:t>
            </a:r>
            <a:endParaRPr lang="en-US" dirty="0"/>
          </a:p>
        </p:txBody>
      </p:sp>
      <p:sp>
        <p:nvSpPr>
          <p:cNvPr id="8" name="Text Placeholder 7"/>
          <p:cNvSpPr>
            <a:spLocks noGrp="1"/>
          </p:cNvSpPr>
          <p:nvPr>
            <p:ph type="body" idx="14"/>
          </p:nvPr>
        </p:nvSpPr>
        <p:spPr/>
        <p:txBody>
          <a:bodyPr/>
          <a:lstStyle/>
          <a:p>
            <a:r>
              <a:rPr lang="en-US" smtClean="0"/>
              <a:t>Recognize the different components of a LabVIEW loop structure and apply a For Loop or a While Loop appropriately</a:t>
            </a:r>
            <a:endParaRPr lang="en-US" dirty="0" smtClean="0"/>
          </a:p>
        </p:txBody>
      </p:sp>
      <p:sp>
        <p:nvSpPr>
          <p:cNvPr id="9" name="Slide Number Placeholder 8"/>
          <p:cNvSpPr>
            <a:spLocks noGrp="1"/>
          </p:cNvSpPr>
          <p:nvPr>
            <p:ph type="sldNum" sz="quarter" idx="15"/>
          </p:nvPr>
        </p:nvSpPr>
        <p:spPr/>
        <p:txBody>
          <a:bodyPr/>
          <a:lstStyle/>
          <a:p>
            <a:fld id="{F7BDED22-11C7-456A-B829-4ED810F305A6}" type="slidenum">
              <a:rPr lang="en-US" smtClean="0"/>
              <a:pPr/>
              <a:t>4</a:t>
            </a:fld>
            <a:endParaRPr lang="en-US" dirty="0"/>
          </a:p>
        </p:txBody>
      </p:sp>
      <p:sp>
        <p:nvSpPr>
          <p:cNvPr id="21507" name="Rectangle 5"/>
          <p:cNvSpPr>
            <a:spLocks noGrp="1" noChangeArrowheads="1"/>
          </p:cNvSpPr>
          <p:nvPr>
            <p:ph type="body" sz="quarter" idx="18"/>
          </p:nvPr>
        </p:nvSpPr>
        <p:spPr/>
        <p:txBody>
          <a:bodyPr/>
          <a:lstStyle/>
          <a:p>
            <a:pPr marL="342900" indent="-342900">
              <a:buFont typeface="+mj-lt"/>
              <a:buAutoNum type="alphaUcPeriod" startAt="4"/>
            </a:pPr>
            <a:r>
              <a:rPr lang="en-US" dirty="0" smtClean="0"/>
              <a:t>Timing a VI</a:t>
            </a:r>
          </a:p>
          <a:p>
            <a:pPr>
              <a:buAutoNum type="alphaUcPeriod" startAt="4"/>
            </a:pPr>
            <a:r>
              <a:rPr lang="en-US" dirty="0" smtClean="0"/>
              <a:t>Data Feedback in Loops</a:t>
            </a:r>
          </a:p>
          <a:p>
            <a:pPr>
              <a:buAutoNum type="alphaUcPeriod" startAt="4"/>
            </a:pPr>
            <a:r>
              <a:rPr lang="en-US" dirty="0" smtClean="0"/>
              <a:t>Plotting Data</a:t>
            </a:r>
          </a:p>
          <a:p>
            <a:pPr>
              <a:buAutoNum type="alphaUcPeriod" startAt="4"/>
            </a:pPr>
            <a:endParaRPr lang="en-US" dirty="0" smtClean="0"/>
          </a:p>
        </p:txBody>
      </p:sp>
      <p:sp>
        <p:nvSpPr>
          <p:cNvPr id="7" name="Content Placeholder 6"/>
          <p:cNvSpPr>
            <a:spLocks noGrp="1"/>
          </p:cNvSpPr>
          <p:nvPr>
            <p:ph type="body" sz="quarter" idx="19"/>
          </p:nvPr>
        </p:nvSpPr>
        <p:spPr/>
        <p:txBody>
          <a:bodyPr/>
          <a:lstStyle/>
          <a:p>
            <a:r>
              <a:rPr lang="en-US" smtClean="0"/>
              <a:t>Loops Review</a:t>
            </a:r>
          </a:p>
          <a:p>
            <a:r>
              <a:rPr lang="en-US" smtClean="0"/>
              <a:t>While Loops</a:t>
            </a:r>
          </a:p>
          <a:p>
            <a:r>
              <a:rPr lang="en-US" smtClean="0"/>
              <a:t>For Loops</a:t>
            </a:r>
          </a:p>
          <a:p>
            <a:endParaRPr lang="en-US" dirty="0" smtClean="0"/>
          </a:p>
        </p:txBody>
      </p:sp>
    </p:spTree>
    <p:extLst>
      <p:ext uri="{BB962C8B-B14F-4D97-AF65-F5344CB8AC3E}">
        <p14:creationId xmlns:p14="http://schemas.microsoft.com/office/powerpoint/2010/main" val="206462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1507">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6"/>
          <p:cNvSpPr>
            <a:spLocks noGrp="1"/>
          </p:cNvSpPr>
          <p:nvPr>
            <p:ph type="body" sz="quarter" idx="10"/>
          </p:nvPr>
        </p:nvSpPr>
        <p:spPr/>
        <p:txBody>
          <a:bodyPr>
            <a:normAutofit lnSpcReduction="10000"/>
          </a:bodyPr>
          <a:lstStyle/>
          <a:p>
            <a:r>
              <a:rPr lang="en-US" dirty="0" smtClean="0"/>
              <a:t>Auto-Indexing</a:t>
            </a:r>
            <a:endParaRPr lang="en-US" dirty="0"/>
          </a:p>
        </p:txBody>
      </p:sp>
      <p:sp>
        <p:nvSpPr>
          <p:cNvPr id="33" name="Content Placeholder 32"/>
          <p:cNvSpPr>
            <a:spLocks noGrp="1"/>
          </p:cNvSpPr>
          <p:nvPr>
            <p:ph sz="quarter" idx="15"/>
          </p:nvPr>
        </p:nvSpPr>
        <p:spPr/>
        <p:txBody>
          <a:bodyPr/>
          <a:lstStyle/>
          <a:p>
            <a:r>
              <a:rPr lang="en-US" dirty="0" smtClean="0"/>
              <a:t>Auto-Indexing Enabled</a:t>
            </a:r>
          </a:p>
          <a:p>
            <a:endParaRPr lang="en-US" dirty="0"/>
          </a:p>
        </p:txBody>
      </p:sp>
      <p:sp>
        <p:nvSpPr>
          <p:cNvPr id="36" name="Content Placeholder 35"/>
          <p:cNvSpPr>
            <a:spLocks noGrp="1"/>
          </p:cNvSpPr>
          <p:nvPr>
            <p:ph sz="quarter" idx="16"/>
          </p:nvPr>
        </p:nvSpPr>
        <p:spPr/>
        <p:txBody>
          <a:bodyPr/>
          <a:lstStyle/>
          <a:p>
            <a:r>
              <a:rPr lang="en-US" dirty="0" smtClean="0"/>
              <a:t>Auto-Indexing Disabled</a:t>
            </a:r>
          </a:p>
          <a:p>
            <a:endParaRPr lang="en-US" dirty="0"/>
          </a:p>
        </p:txBody>
      </p:sp>
      <p:sp>
        <p:nvSpPr>
          <p:cNvPr id="40" name="Text Placeholder 39"/>
          <p:cNvSpPr>
            <a:spLocks noGrp="1"/>
          </p:cNvSpPr>
          <p:nvPr>
            <p:ph type="body" sz="quarter" idx="13"/>
          </p:nvPr>
        </p:nvSpPr>
        <p:spPr/>
        <p:txBody>
          <a:bodyPr/>
          <a:lstStyle/>
          <a:p>
            <a:r>
              <a:rPr lang="en-US" dirty="0" smtClean="0"/>
              <a:t>D. Auto-Indexing</a:t>
            </a:r>
            <a:endParaRPr lang="en-US" dirty="0"/>
          </a:p>
        </p:txBody>
      </p:sp>
      <p:sp>
        <p:nvSpPr>
          <p:cNvPr id="11" name="Rectangle 2"/>
          <p:cNvSpPr>
            <a:spLocks noChangeArrowheads="1"/>
          </p:cNvSpPr>
          <p:nvPr/>
        </p:nvSpPr>
        <p:spPr bwMode="auto">
          <a:xfrm>
            <a:off x="4584700" y="354806"/>
            <a:ext cx="128305" cy="533288"/>
          </a:xfrm>
          <a:prstGeom prst="rect">
            <a:avLst/>
          </a:prstGeom>
          <a:noFill/>
          <a:ln w="9525">
            <a:noFill/>
            <a:miter lim="800000"/>
            <a:headEnd/>
            <a:tailEnd/>
          </a:ln>
          <a:effectLst/>
        </p:spPr>
        <p:txBody>
          <a:bodyPr wrap="none" lIns="63500" tIns="25400" rIns="63500" bIns="25400">
            <a:spAutoFit/>
          </a:bodyPr>
          <a:lstStyle/>
          <a:p>
            <a:pPr algn="l" defTabSz="911225">
              <a:lnSpc>
                <a:spcPct val="87000"/>
              </a:lnSpc>
            </a:pPr>
            <a:endParaRPr lang="en-US" sz="3600" b="1" dirty="0">
              <a:solidFill>
                <a:schemeClr val="tx1"/>
              </a:solidFill>
            </a:endParaRPr>
          </a:p>
        </p:txBody>
      </p:sp>
      <p:pic>
        <p:nvPicPr>
          <p:cNvPr id="39" name="Picture 38" descr="autoIndexOff.bmp"/>
          <p:cNvPicPr>
            <a:picLocks noChangeAspect="1"/>
          </p:cNvPicPr>
          <p:nvPr/>
        </p:nvPicPr>
        <p:blipFill>
          <a:blip r:embed="rId3" cstate="print"/>
          <a:stretch>
            <a:fillRect/>
          </a:stretch>
        </p:blipFill>
        <p:spPr>
          <a:xfrm>
            <a:off x="4506723" y="2266950"/>
            <a:ext cx="3341877" cy="1184622"/>
          </a:xfrm>
          <a:prstGeom prst="rect">
            <a:avLst/>
          </a:prstGeom>
        </p:spPr>
      </p:pic>
      <p:sp>
        <p:nvSpPr>
          <p:cNvPr id="18" name="Text Box 11"/>
          <p:cNvSpPr txBox="1">
            <a:spLocks noChangeArrowheads="1"/>
          </p:cNvSpPr>
          <p:nvPr/>
        </p:nvSpPr>
        <p:spPr bwMode="auto">
          <a:xfrm>
            <a:off x="6462824" y="3391343"/>
            <a:ext cx="2362200" cy="830997"/>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b="0" dirty="0">
                <a:solidFill>
                  <a:schemeClr val="tx1"/>
                </a:solidFill>
                <a:latin typeface="+mn-lt"/>
              </a:rPr>
              <a:t>Only one value </a:t>
            </a:r>
            <a:r>
              <a:rPr lang="en-US" sz="1600" b="0" dirty="0" smtClean="0">
                <a:solidFill>
                  <a:schemeClr val="tx1"/>
                </a:solidFill>
                <a:latin typeface="+mn-lt"/>
              </a:rPr>
              <a:t/>
            </a:r>
            <a:br>
              <a:rPr lang="en-US" sz="1600" b="0" dirty="0" smtClean="0">
                <a:solidFill>
                  <a:schemeClr val="tx1"/>
                </a:solidFill>
                <a:latin typeface="+mn-lt"/>
              </a:rPr>
            </a:br>
            <a:r>
              <a:rPr lang="en-US" sz="1600" b="0" dirty="0" smtClean="0">
                <a:solidFill>
                  <a:schemeClr val="tx1"/>
                </a:solidFill>
                <a:latin typeface="+mn-lt"/>
              </a:rPr>
              <a:t>(</a:t>
            </a:r>
            <a:r>
              <a:rPr lang="en-US" sz="1600" b="0" dirty="0">
                <a:solidFill>
                  <a:schemeClr val="tx1"/>
                </a:solidFill>
                <a:latin typeface="+mn-lt"/>
              </a:rPr>
              <a:t>last iteration) is passed out of the </a:t>
            </a:r>
            <a:r>
              <a:rPr lang="en-US" sz="1600" b="0" dirty="0" smtClean="0">
                <a:solidFill>
                  <a:schemeClr val="tx1"/>
                </a:solidFill>
                <a:latin typeface="+mn-lt"/>
              </a:rPr>
              <a:t>loop.</a:t>
            </a:r>
            <a:endParaRPr lang="en-US" sz="1600" b="0" dirty="0">
              <a:solidFill>
                <a:schemeClr val="tx1"/>
              </a:solidFill>
              <a:latin typeface="+mn-lt"/>
            </a:endParaRPr>
          </a:p>
        </p:txBody>
      </p:sp>
      <p:grpSp>
        <p:nvGrpSpPr>
          <p:cNvPr id="38" name="Group 37"/>
          <p:cNvGrpSpPr/>
          <p:nvPr/>
        </p:nvGrpSpPr>
        <p:grpSpPr>
          <a:xfrm>
            <a:off x="1600200" y="3638550"/>
            <a:ext cx="2143125" cy="545723"/>
            <a:chOff x="6448425" y="2695575"/>
            <a:chExt cx="2143125" cy="727631"/>
          </a:xfrm>
        </p:grpSpPr>
        <p:grpSp>
          <p:nvGrpSpPr>
            <p:cNvPr id="37" name="Group 36"/>
            <p:cNvGrpSpPr/>
            <p:nvPr/>
          </p:nvGrpSpPr>
          <p:grpSpPr>
            <a:xfrm>
              <a:off x="6448425" y="2695575"/>
              <a:ext cx="1828800" cy="304800"/>
              <a:chOff x="6448425" y="2695575"/>
              <a:chExt cx="1828800" cy="304800"/>
            </a:xfrm>
          </p:grpSpPr>
          <p:sp>
            <p:nvSpPr>
              <p:cNvPr id="24" name="Rectangle 17"/>
              <p:cNvSpPr>
                <a:spLocks noChangeArrowheads="1"/>
              </p:cNvSpPr>
              <p:nvPr/>
            </p:nvSpPr>
            <p:spPr bwMode="auto">
              <a:xfrm>
                <a:off x="67532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grpSp>
            <p:nvGrpSpPr>
              <p:cNvPr id="35" name="Group 34"/>
              <p:cNvGrpSpPr/>
              <p:nvPr/>
            </p:nvGrpSpPr>
            <p:grpSpPr>
              <a:xfrm>
                <a:off x="6448425" y="2695575"/>
                <a:ext cx="1828800" cy="304800"/>
                <a:chOff x="6448425" y="2695575"/>
                <a:chExt cx="1828800" cy="304800"/>
              </a:xfrm>
            </p:grpSpPr>
            <p:sp>
              <p:nvSpPr>
                <p:cNvPr id="22" name="Rectangle 15"/>
                <p:cNvSpPr>
                  <a:spLocks noChangeArrowheads="1"/>
                </p:cNvSpPr>
                <p:nvPr/>
              </p:nvSpPr>
              <p:spPr bwMode="auto">
                <a:xfrm>
                  <a:off x="64484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5" name="Rectangle 18"/>
                <p:cNvSpPr>
                  <a:spLocks noChangeArrowheads="1"/>
                </p:cNvSpPr>
                <p:nvPr/>
              </p:nvSpPr>
              <p:spPr bwMode="auto">
                <a:xfrm>
                  <a:off x="70580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6" name="Rectangle 19"/>
                <p:cNvSpPr>
                  <a:spLocks noChangeArrowheads="1"/>
                </p:cNvSpPr>
                <p:nvPr/>
              </p:nvSpPr>
              <p:spPr bwMode="auto">
                <a:xfrm>
                  <a:off x="73628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7" name="Rectangle 20"/>
                <p:cNvSpPr>
                  <a:spLocks noChangeArrowheads="1"/>
                </p:cNvSpPr>
                <p:nvPr/>
              </p:nvSpPr>
              <p:spPr bwMode="auto">
                <a:xfrm>
                  <a:off x="76676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8" name="Rectangle 21"/>
                <p:cNvSpPr>
                  <a:spLocks noChangeArrowheads="1"/>
                </p:cNvSpPr>
                <p:nvPr/>
              </p:nvSpPr>
              <p:spPr bwMode="auto">
                <a:xfrm>
                  <a:off x="79724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grpSp>
        </p:grpSp>
        <p:sp>
          <p:nvSpPr>
            <p:cNvPr id="29" name="Text Box 22"/>
            <p:cNvSpPr txBox="1">
              <a:spLocks noChangeArrowheads="1"/>
            </p:cNvSpPr>
            <p:nvPr/>
          </p:nvSpPr>
          <p:spPr bwMode="auto">
            <a:xfrm>
              <a:off x="6457950" y="2971800"/>
              <a:ext cx="2133600" cy="451406"/>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rPr>
                <a:t>0    1     2     3    4     5</a:t>
              </a:r>
            </a:p>
          </p:txBody>
        </p:sp>
      </p:grpSp>
      <p:sp>
        <p:nvSpPr>
          <p:cNvPr id="15" name="Text Box 8"/>
          <p:cNvSpPr txBox="1">
            <a:spLocks noChangeArrowheads="1"/>
          </p:cNvSpPr>
          <p:nvPr/>
        </p:nvSpPr>
        <p:spPr bwMode="auto">
          <a:xfrm>
            <a:off x="5943600" y="2187773"/>
            <a:ext cx="2914650" cy="307777"/>
          </a:xfrm>
          <a:prstGeom prst="rect">
            <a:avLst/>
          </a:prstGeom>
          <a:noFill/>
          <a:ln w="9525" algn="ctr">
            <a:noFill/>
            <a:miter lim="800000"/>
            <a:headEnd type="none" w="sm" len="sm"/>
            <a:tailEnd type="none" w="sm" len="sm"/>
          </a:ln>
          <a:effectLst/>
        </p:spPr>
        <p:txBody>
          <a:bodyPr wrap="square">
            <a:spAutoFit/>
            <a:flatTx/>
          </a:bodyPr>
          <a:lstStyle/>
          <a:p>
            <a:pPr algn="l">
              <a:spcBef>
                <a:spcPct val="50000"/>
              </a:spcBef>
            </a:pPr>
            <a:r>
              <a:rPr lang="en-US" sz="1400" b="0" dirty="0">
                <a:solidFill>
                  <a:schemeClr val="tx1"/>
                </a:solidFill>
                <a:latin typeface="+mn-lt"/>
              </a:rPr>
              <a:t>Wire remains the same size</a:t>
            </a:r>
          </a:p>
        </p:txBody>
      </p:sp>
      <p:sp>
        <p:nvSpPr>
          <p:cNvPr id="20" name="Rectangle 13"/>
          <p:cNvSpPr>
            <a:spLocks noChangeArrowheads="1"/>
          </p:cNvSpPr>
          <p:nvPr/>
        </p:nvSpPr>
        <p:spPr bwMode="auto">
          <a:xfrm>
            <a:off x="5757532" y="2766682"/>
            <a:ext cx="304800" cy="228600"/>
          </a:xfrm>
          <a:prstGeom prst="rect">
            <a:avLst/>
          </a:prstGeom>
          <a:noFill/>
          <a:ln w="28575" algn="ctr">
            <a:solidFill>
              <a:srgbClr val="FF0000"/>
            </a:solidFill>
            <a:miter lim="800000"/>
            <a:headEnd type="none" w="sm" len="sm"/>
            <a:tailEnd type="none" w="sm" len="sm"/>
          </a:ln>
          <a:effectLst/>
        </p:spPr>
        <p:txBody>
          <a:bodyPr wrap="none" anchor="ctr"/>
          <a:lstStyle/>
          <a:p>
            <a:endParaRPr lang="en-US" dirty="0"/>
          </a:p>
        </p:txBody>
      </p:sp>
      <p:sp>
        <p:nvSpPr>
          <p:cNvPr id="21" name="Line 14"/>
          <p:cNvSpPr>
            <a:spLocks noChangeShapeType="1"/>
          </p:cNvSpPr>
          <p:nvPr/>
        </p:nvSpPr>
        <p:spPr bwMode="auto">
          <a:xfrm flipH="1" flipV="1">
            <a:off x="6088911" y="3021862"/>
            <a:ext cx="381000" cy="45720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30" name="Line 23"/>
          <p:cNvSpPr>
            <a:spLocks noChangeShapeType="1"/>
          </p:cNvSpPr>
          <p:nvPr/>
        </p:nvSpPr>
        <p:spPr bwMode="auto">
          <a:xfrm flipH="1" flipV="1">
            <a:off x="6248400" y="2514600"/>
            <a:ext cx="0" cy="285750"/>
          </a:xfrm>
          <a:prstGeom prst="line">
            <a:avLst/>
          </a:prstGeom>
          <a:noFill/>
          <a:ln w="12700">
            <a:solidFill>
              <a:schemeClr val="tx1"/>
            </a:solidFill>
            <a:round/>
            <a:headEnd type="triangle" w="med" len="med"/>
            <a:tailEnd/>
          </a:ln>
          <a:effectLst/>
        </p:spPr>
        <p:txBody>
          <a:bodyPr wrap="none" anchor="ctr"/>
          <a:lstStyle/>
          <a:p>
            <a:endParaRPr lang="en-US" dirty="0"/>
          </a:p>
        </p:txBody>
      </p:sp>
      <p:pic>
        <p:nvPicPr>
          <p:cNvPr id="34" name="Picture 33" descr="autoindexon.bmp"/>
          <p:cNvPicPr>
            <a:picLocks noChangeAspect="1"/>
          </p:cNvPicPr>
          <p:nvPr/>
        </p:nvPicPr>
        <p:blipFill>
          <a:blip r:embed="rId4" cstate="print"/>
          <a:stretch>
            <a:fillRect/>
          </a:stretch>
        </p:blipFill>
        <p:spPr>
          <a:xfrm>
            <a:off x="152400" y="2358366"/>
            <a:ext cx="2739471" cy="1200150"/>
          </a:xfrm>
          <a:prstGeom prst="rect">
            <a:avLst/>
          </a:prstGeom>
        </p:spPr>
      </p:pic>
      <p:sp>
        <p:nvSpPr>
          <p:cNvPr id="14" name="Text Box 7"/>
          <p:cNvSpPr txBox="1">
            <a:spLocks noChangeArrowheads="1"/>
          </p:cNvSpPr>
          <p:nvPr/>
        </p:nvSpPr>
        <p:spPr bwMode="auto">
          <a:xfrm>
            <a:off x="2209801" y="2258354"/>
            <a:ext cx="2447925" cy="307777"/>
          </a:xfrm>
          <a:prstGeom prst="rect">
            <a:avLst/>
          </a:prstGeom>
          <a:noFill/>
          <a:ln w="9525" algn="ctr">
            <a:noFill/>
            <a:miter lim="800000"/>
            <a:headEnd type="none" w="sm" len="sm"/>
            <a:tailEnd type="none" w="sm" len="sm"/>
          </a:ln>
          <a:effectLst/>
        </p:spPr>
        <p:txBody>
          <a:bodyPr wrap="square">
            <a:spAutoFit/>
            <a:flatTx/>
          </a:bodyPr>
          <a:lstStyle/>
          <a:p>
            <a:pPr algn="l">
              <a:spcBef>
                <a:spcPct val="50000"/>
              </a:spcBef>
            </a:pPr>
            <a:r>
              <a:rPr lang="en-US" sz="1400" b="0" dirty="0">
                <a:solidFill>
                  <a:schemeClr val="tx1"/>
                </a:solidFill>
                <a:latin typeface="+mn-lt"/>
              </a:rPr>
              <a:t>Wire becomes thicker</a:t>
            </a:r>
          </a:p>
        </p:txBody>
      </p:sp>
      <p:sp>
        <p:nvSpPr>
          <p:cNvPr id="19" name="Text Box 12"/>
          <p:cNvSpPr txBox="1">
            <a:spLocks noChangeArrowheads="1"/>
          </p:cNvSpPr>
          <p:nvPr/>
        </p:nvSpPr>
        <p:spPr bwMode="auto">
          <a:xfrm>
            <a:off x="2590800" y="3310866"/>
            <a:ext cx="1752600" cy="338554"/>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latin typeface="+mn-lt"/>
              </a:rPr>
              <a:t>1D Array</a:t>
            </a:r>
          </a:p>
        </p:txBody>
      </p:sp>
      <p:sp>
        <p:nvSpPr>
          <p:cNvPr id="23" name="Line 16"/>
          <p:cNvSpPr>
            <a:spLocks noChangeShapeType="1"/>
          </p:cNvSpPr>
          <p:nvPr/>
        </p:nvSpPr>
        <p:spPr bwMode="auto">
          <a:xfrm flipH="1" flipV="1">
            <a:off x="2286000" y="3082266"/>
            <a:ext cx="304800" cy="45720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31" name="Line 24"/>
          <p:cNvSpPr>
            <a:spLocks noChangeShapeType="1"/>
          </p:cNvSpPr>
          <p:nvPr/>
        </p:nvSpPr>
        <p:spPr bwMode="auto">
          <a:xfrm flipH="1" flipV="1">
            <a:off x="2362200" y="2475047"/>
            <a:ext cx="0" cy="378619"/>
          </a:xfrm>
          <a:prstGeom prst="line">
            <a:avLst/>
          </a:prstGeom>
          <a:noFill/>
          <a:ln w="12700">
            <a:solidFill>
              <a:schemeClr val="tx1"/>
            </a:solidFill>
            <a:round/>
            <a:headEnd type="triangle" w="med" len="med"/>
            <a:tailEnd/>
          </a:ln>
          <a:effectLst/>
        </p:spPr>
        <p:txBody>
          <a:bodyPr wrap="none" anchor="ctr"/>
          <a:lstStyle/>
          <a:p>
            <a:endParaRPr lang="en-US" dirty="0"/>
          </a:p>
        </p:txBody>
      </p:sp>
      <p:pic>
        <p:nvPicPr>
          <p:cNvPr id="32" name="Embedded Image" descr="indextunnel.bmp"/>
          <p:cNvPicPr>
            <a:picLocks noChangeAspect="1"/>
          </p:cNvPicPr>
          <p:nvPr/>
        </p:nvPicPr>
        <p:blipFill>
          <a:blip r:embed="rId5" cstate="print"/>
          <a:stretch>
            <a:fillRect/>
          </a:stretch>
        </p:blipFill>
        <p:spPr>
          <a:xfrm>
            <a:off x="1759510" y="1733550"/>
            <a:ext cx="374090" cy="374090"/>
          </a:xfrm>
          <a:prstGeom prst="rect">
            <a:avLst/>
          </a:prstGeom>
        </p:spPr>
      </p:pic>
      <p:sp>
        <p:nvSpPr>
          <p:cNvPr id="41" name="Slide Number Placeholder 40"/>
          <p:cNvSpPr>
            <a:spLocks noGrp="1"/>
          </p:cNvSpPr>
          <p:nvPr>
            <p:ph type="sldNum" sz="quarter" idx="14"/>
          </p:nvPr>
        </p:nvSpPr>
        <p:spPr/>
        <p:txBody>
          <a:bodyPr/>
          <a:lstStyle/>
          <a:p>
            <a:pPr algn="ctr"/>
            <a:fld id="{F7BDED22-11C7-456A-B829-4ED810F305A6}" type="slidenum">
              <a:rPr lang="en-US" smtClean="0"/>
              <a:pPr algn="ctr"/>
              <a:t>40</a:t>
            </a:fld>
            <a:endParaRPr lang="en-US" dirty="0"/>
          </a:p>
        </p:txBody>
      </p:sp>
    </p:spTree>
    <p:extLst>
      <p:ext uri="{BB962C8B-B14F-4D97-AF65-F5344CB8AC3E}">
        <p14:creationId xmlns:p14="http://schemas.microsoft.com/office/powerpoint/2010/main" val="245044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body" sz="quarter" idx="10"/>
          </p:nvPr>
        </p:nvSpPr>
        <p:spPr/>
        <p:txBody>
          <a:bodyPr>
            <a:normAutofit/>
          </a:bodyPr>
          <a:lstStyle/>
          <a:p>
            <a:r>
              <a:rPr lang="en-US" dirty="0" smtClean="0"/>
              <a:t>Waveform Graphs</a:t>
            </a:r>
            <a:endParaRPr lang="en-US" dirty="0"/>
          </a:p>
        </p:txBody>
      </p:sp>
      <p:sp>
        <p:nvSpPr>
          <p:cNvPr id="8" name="Text Placeholder 7"/>
          <p:cNvSpPr>
            <a:spLocks noGrp="1"/>
          </p:cNvSpPr>
          <p:nvPr>
            <p:ph type="body" sz="quarter" idx="13"/>
          </p:nvPr>
        </p:nvSpPr>
        <p:spPr/>
        <p:txBody>
          <a:bodyPr/>
          <a:lstStyle/>
          <a:p>
            <a:r>
              <a:rPr lang="en-US" dirty="0" smtClean="0"/>
              <a:t>D. Auto-Indexing</a:t>
            </a:r>
            <a:endParaRPr lang="en-US" dirty="0"/>
          </a:p>
        </p:txBody>
      </p:sp>
      <p:pic>
        <p:nvPicPr>
          <p:cNvPr id="6" name="Embedded Image" descr="loc_bd_Graphs with AutoIndexing.png"/>
          <p:cNvPicPr>
            <a:picLocks noChangeAspect="1"/>
          </p:cNvPicPr>
          <p:nvPr/>
        </p:nvPicPr>
        <p:blipFill>
          <a:blip r:embed="rId2" cstate="print"/>
          <a:stretch>
            <a:fillRect/>
          </a:stretch>
        </p:blipFill>
        <p:spPr>
          <a:xfrm>
            <a:off x="4272582" y="1822482"/>
            <a:ext cx="4733195" cy="1261513"/>
          </a:xfrm>
          <a:prstGeom prst="rect">
            <a:avLst/>
          </a:prstGeom>
        </p:spPr>
      </p:pic>
      <p:pic>
        <p:nvPicPr>
          <p:cNvPr id="11" name="Embedded Image" descr="loc_fp_Graphs with AutoIndexing.png"/>
          <p:cNvPicPr>
            <a:picLocks noChangeAspect="1"/>
          </p:cNvPicPr>
          <p:nvPr/>
        </p:nvPicPr>
        <p:blipFill>
          <a:blip r:embed="rId3" cstate="print"/>
          <a:stretch>
            <a:fillRect/>
          </a:stretch>
        </p:blipFill>
        <p:spPr>
          <a:xfrm>
            <a:off x="320749" y="1575834"/>
            <a:ext cx="3771900" cy="2314575"/>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41</a:t>
            </a:fld>
            <a:endParaRPr lang="en-US" dirty="0"/>
          </a:p>
        </p:txBody>
      </p:sp>
    </p:spTree>
    <p:extLst>
      <p:ext uri="{BB962C8B-B14F-4D97-AF65-F5344CB8AC3E}">
        <p14:creationId xmlns:p14="http://schemas.microsoft.com/office/powerpoint/2010/main" val="38912831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5"/>
          <p:cNvSpPr>
            <a:spLocks noGrp="1" noChangeArrowheads="1"/>
          </p:cNvSpPr>
          <p:nvPr>
            <p:ph type="body" sz="quarter" idx="10"/>
          </p:nvPr>
        </p:nvSpPr>
        <p:spPr/>
        <p:txBody>
          <a:bodyPr/>
          <a:lstStyle/>
          <a:p>
            <a:r>
              <a:rPr lang="en-US" dirty="0" smtClean="0"/>
              <a:t>Charts vs. Graphs—Single-Plot</a:t>
            </a:r>
          </a:p>
        </p:txBody>
      </p:sp>
      <p:sp>
        <p:nvSpPr>
          <p:cNvPr id="8" name="Text Placeholder 7"/>
          <p:cNvSpPr>
            <a:spLocks noGrp="1"/>
          </p:cNvSpPr>
          <p:nvPr>
            <p:ph type="body" sz="quarter" idx="13"/>
          </p:nvPr>
        </p:nvSpPr>
        <p:spPr/>
        <p:txBody>
          <a:bodyPr/>
          <a:lstStyle/>
          <a:p>
            <a:r>
              <a:rPr lang="en-US" dirty="0" smtClean="0"/>
              <a:t>D. Auto-Indexing</a:t>
            </a:r>
            <a:endParaRPr lang="en-US" dirty="0"/>
          </a:p>
        </p:txBody>
      </p:sp>
      <p:pic>
        <p:nvPicPr>
          <p:cNvPr id="5" name="Embedded Image" descr="loc_fp_Charts and Graphs1.png"/>
          <p:cNvPicPr>
            <a:picLocks noChangeAspect="1"/>
          </p:cNvPicPr>
          <p:nvPr/>
        </p:nvPicPr>
        <p:blipFill>
          <a:blip r:embed="rId3" cstate="print"/>
          <a:stretch>
            <a:fillRect/>
          </a:stretch>
        </p:blipFill>
        <p:spPr>
          <a:xfrm>
            <a:off x="609601" y="1132916"/>
            <a:ext cx="3124200" cy="3768734"/>
          </a:xfrm>
          <a:prstGeom prst="rect">
            <a:avLst/>
          </a:prstGeom>
        </p:spPr>
      </p:pic>
      <p:pic>
        <p:nvPicPr>
          <p:cNvPr id="6" name="Embedded Image" descr="loc_bd_Charts and Graphs1.png"/>
          <p:cNvPicPr>
            <a:picLocks noChangeAspect="1"/>
          </p:cNvPicPr>
          <p:nvPr/>
        </p:nvPicPr>
        <p:blipFill>
          <a:blip r:embed="rId4" cstate="print"/>
          <a:stretch>
            <a:fillRect/>
          </a:stretch>
        </p:blipFill>
        <p:spPr>
          <a:xfrm>
            <a:off x="4267200" y="1581150"/>
            <a:ext cx="3962400" cy="2571750"/>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42</a:t>
            </a:fld>
            <a:endParaRPr lang="en-US" dirty="0"/>
          </a:p>
        </p:txBody>
      </p:sp>
    </p:spTree>
    <p:extLst>
      <p:ext uri="{BB962C8B-B14F-4D97-AF65-F5344CB8AC3E}">
        <p14:creationId xmlns:p14="http://schemas.microsoft.com/office/powerpoint/2010/main" val="40098970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mbedded Image" descr="loc_bd_Conditional Auto Indexing.png"/>
          <p:cNvPicPr>
            <a:picLocks noChangeAspect="1"/>
          </p:cNvPicPr>
          <p:nvPr/>
        </p:nvPicPr>
        <p:blipFill>
          <a:blip r:embed="rId3" cstate="print"/>
          <a:stretch>
            <a:fillRect/>
          </a:stretch>
        </p:blipFill>
        <p:spPr>
          <a:xfrm>
            <a:off x="1676400" y="1327486"/>
            <a:ext cx="5963115" cy="1771650"/>
          </a:xfrm>
          <a:prstGeom prst="rect">
            <a:avLst/>
          </a:prstGeom>
          <a:noFill/>
          <a:ln>
            <a:noFill/>
          </a:ln>
        </p:spPr>
      </p:pic>
      <p:sp>
        <p:nvSpPr>
          <p:cNvPr id="14" name="Title 4"/>
          <p:cNvSpPr>
            <a:spLocks noGrp="1"/>
          </p:cNvSpPr>
          <p:nvPr>
            <p:ph type="body" sz="quarter" idx="10"/>
          </p:nvPr>
        </p:nvSpPr>
        <p:spPr/>
        <p:txBody>
          <a:bodyPr/>
          <a:lstStyle/>
          <a:p>
            <a:r>
              <a:rPr lang="en-US" dirty="0" smtClean="0"/>
              <a:t>Auto-Indexing with a Conditional Tunnel</a:t>
            </a:r>
            <a:endParaRPr lang="en-US" dirty="0"/>
          </a:p>
        </p:txBody>
      </p:sp>
      <p:sp>
        <p:nvSpPr>
          <p:cNvPr id="13" name="Text Placeholder 12"/>
          <p:cNvSpPr>
            <a:spLocks noGrp="1"/>
          </p:cNvSpPr>
          <p:nvPr>
            <p:ph type="body" sz="quarter" idx="13"/>
          </p:nvPr>
        </p:nvSpPr>
        <p:spPr/>
        <p:txBody>
          <a:bodyPr/>
          <a:lstStyle/>
          <a:p>
            <a:r>
              <a:rPr lang="en-US" dirty="0" smtClean="0"/>
              <a:t>D. Auto-Indexing</a:t>
            </a:r>
            <a:endParaRPr lang="en-US" dirty="0"/>
          </a:p>
        </p:txBody>
      </p:sp>
      <p:pic>
        <p:nvPicPr>
          <p:cNvPr id="8" name="Embedded Image" descr="loc_fp_Conditional Auto Indexing1.png"/>
          <p:cNvPicPr>
            <a:picLocks noChangeAspect="1"/>
          </p:cNvPicPr>
          <p:nvPr/>
        </p:nvPicPr>
        <p:blipFill>
          <a:blip r:embed="rId4" cstate="print"/>
          <a:stretch>
            <a:fillRect/>
          </a:stretch>
        </p:blipFill>
        <p:spPr>
          <a:xfrm>
            <a:off x="381000" y="1885949"/>
            <a:ext cx="1137139" cy="2965939"/>
          </a:xfrm>
          <a:prstGeom prst="rect">
            <a:avLst/>
          </a:prstGeom>
          <a:noFill/>
          <a:ln>
            <a:noFill/>
          </a:ln>
        </p:spPr>
      </p:pic>
      <p:pic>
        <p:nvPicPr>
          <p:cNvPr id="9" name="Embedded Image" descr="loc_fp_Conditional Auto Indexing2.png"/>
          <p:cNvPicPr>
            <a:picLocks noChangeAspect="1"/>
          </p:cNvPicPr>
          <p:nvPr/>
        </p:nvPicPr>
        <p:blipFill>
          <a:blip r:embed="rId5" cstate="print"/>
          <a:stretch>
            <a:fillRect/>
          </a:stretch>
        </p:blipFill>
        <p:spPr>
          <a:xfrm>
            <a:off x="7315200" y="1885950"/>
            <a:ext cx="1371600" cy="2965938"/>
          </a:xfrm>
          <a:prstGeom prst="rect">
            <a:avLst/>
          </a:prstGeom>
          <a:noFill/>
          <a:ln>
            <a:noFill/>
          </a:ln>
        </p:spPr>
      </p:pic>
      <p:sp>
        <p:nvSpPr>
          <p:cNvPr id="10" name="TextBox 9"/>
          <p:cNvSpPr txBox="1"/>
          <p:nvPr/>
        </p:nvSpPr>
        <p:spPr>
          <a:xfrm>
            <a:off x="2286000" y="3156287"/>
            <a:ext cx="3962400" cy="1015663"/>
          </a:xfrm>
          <a:prstGeom prst="rect">
            <a:avLst/>
          </a:prstGeom>
          <a:noFill/>
        </p:spPr>
        <p:txBody>
          <a:bodyPr wrap="square" rtlCol="0">
            <a:spAutoFit/>
          </a:bodyPr>
          <a:lstStyle/>
          <a:p>
            <a:pPr marL="0" lvl="1" algn="l"/>
            <a:r>
              <a:rPr lang="en-US" sz="2000" b="0" dirty="0" smtClean="0">
                <a:solidFill>
                  <a:schemeClr val="tx1"/>
                </a:solidFill>
                <a:latin typeface="+mn-lt"/>
              </a:rPr>
              <a:t>Right-click on a tunnel and select </a:t>
            </a:r>
            <a:r>
              <a:rPr lang="en-US" sz="2000" dirty="0" smtClean="0">
                <a:solidFill>
                  <a:schemeClr val="tx1"/>
                </a:solidFill>
                <a:latin typeface="+mn-lt"/>
              </a:rPr>
              <a:t>Tunnel Mode»Conditional.</a:t>
            </a:r>
          </a:p>
          <a:p>
            <a:pPr algn="l"/>
            <a:endParaRPr lang="en-US" sz="2000" dirty="0">
              <a:solidFill>
                <a:schemeClr val="tx1"/>
              </a:solidFill>
              <a:latin typeface="+mn-lt"/>
            </a:endParaRPr>
          </a:p>
        </p:txBody>
      </p:sp>
      <p:cxnSp>
        <p:nvCxnSpPr>
          <p:cNvPr id="12" name="Straight Arrow Connector 11"/>
          <p:cNvCxnSpPr>
            <a:stCxn id="10" idx="0"/>
          </p:cNvCxnSpPr>
          <p:nvPr/>
        </p:nvCxnSpPr>
        <p:spPr>
          <a:xfrm flipV="1">
            <a:off x="4267200" y="1956137"/>
            <a:ext cx="1219200" cy="1200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43</a:t>
            </a:fld>
            <a:endParaRPr lang="en-US" dirty="0"/>
          </a:p>
        </p:txBody>
      </p:sp>
    </p:spTree>
    <p:extLst>
      <p:ext uri="{BB962C8B-B14F-4D97-AF65-F5344CB8AC3E}">
        <p14:creationId xmlns:p14="http://schemas.microsoft.com/office/powerpoint/2010/main" val="25640100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Grp="1" noChangeArrowheads="1"/>
          </p:cNvSpPr>
          <p:nvPr>
            <p:ph type="body" sz="quarter" idx="10"/>
          </p:nvPr>
        </p:nvSpPr>
        <p:spPr/>
        <p:txBody>
          <a:bodyPr/>
          <a:lstStyle/>
          <a:p>
            <a:r>
              <a:rPr lang="en-US" dirty="0" smtClean="0"/>
              <a:t>Creating Two-Dimensional Arrays</a:t>
            </a:r>
            <a:endParaRPr lang="en-US" dirty="0"/>
          </a:p>
        </p:txBody>
      </p:sp>
      <p:sp>
        <p:nvSpPr>
          <p:cNvPr id="42" name="Content Placeholder 41"/>
          <p:cNvSpPr>
            <a:spLocks noGrp="1"/>
          </p:cNvSpPr>
          <p:nvPr>
            <p:ph sz="quarter" idx="15"/>
          </p:nvPr>
        </p:nvSpPr>
        <p:spPr/>
        <p:txBody>
          <a:bodyPr/>
          <a:lstStyle/>
          <a:p>
            <a:r>
              <a:rPr lang="en-US" dirty="0" smtClean="0"/>
              <a:t> Inner loop creates column elements.</a:t>
            </a:r>
          </a:p>
          <a:p>
            <a:r>
              <a:rPr lang="en-US" dirty="0" smtClean="0"/>
              <a:t> Outer loop stacks column elements into rows.</a:t>
            </a:r>
          </a:p>
        </p:txBody>
      </p:sp>
      <p:sp>
        <p:nvSpPr>
          <p:cNvPr id="44" name="Text Placeholder 43"/>
          <p:cNvSpPr>
            <a:spLocks noGrp="1"/>
          </p:cNvSpPr>
          <p:nvPr>
            <p:ph type="body" sz="quarter" idx="13"/>
          </p:nvPr>
        </p:nvSpPr>
        <p:spPr/>
        <p:txBody>
          <a:bodyPr/>
          <a:lstStyle/>
          <a:p>
            <a:r>
              <a:rPr lang="en-US" dirty="0" smtClean="0"/>
              <a:t>D. Auto-Indexing</a:t>
            </a:r>
            <a:endParaRPr lang="en-US" dirty="0"/>
          </a:p>
        </p:txBody>
      </p:sp>
      <p:graphicFrame>
        <p:nvGraphicFramePr>
          <p:cNvPr id="344068" name="Object 4"/>
          <p:cNvGraphicFramePr>
            <a:graphicFrameLocks/>
          </p:cNvGraphicFramePr>
          <p:nvPr/>
        </p:nvGraphicFramePr>
        <p:xfrm>
          <a:off x="1447800" y="2038350"/>
          <a:ext cx="4132263" cy="2257425"/>
        </p:xfrm>
        <a:graphic>
          <a:graphicData uri="http://schemas.openxmlformats.org/presentationml/2006/ole">
            <mc:AlternateContent xmlns:mc="http://schemas.openxmlformats.org/markup-compatibility/2006">
              <mc:Choice xmlns:v="urn:schemas-microsoft-com:vml" Requires="v">
                <p:oleObj spid="_x0000_s1027" name="Bitmap Image" r:id="rId4" imgW="3333333" imgH="1819529" progId="PBrush">
                  <p:embed/>
                </p:oleObj>
              </mc:Choice>
              <mc:Fallback>
                <p:oleObj name="Bitmap Image" r:id="rId4" imgW="3333333" imgH="1819529" progId="PBrush">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038350"/>
                        <a:ext cx="4132263"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69" name="Text Box 5"/>
          <p:cNvSpPr txBox="1">
            <a:spLocks noChangeArrowheads="1"/>
          </p:cNvSpPr>
          <p:nvPr/>
        </p:nvSpPr>
        <p:spPr bwMode="auto">
          <a:xfrm>
            <a:off x="1219200" y="4324350"/>
            <a:ext cx="1752600" cy="338554"/>
          </a:xfrm>
          <a:prstGeom prst="rect">
            <a:avLst/>
          </a:prstGeom>
          <a:noFill/>
          <a:ln w="9525" algn="ctr">
            <a:noFill/>
            <a:miter lim="800000"/>
            <a:headEnd type="none" w="sm" len="sm"/>
            <a:tailEnd type="none" w="sm" len="sm"/>
          </a:ln>
          <a:effectLst/>
        </p:spPr>
        <p:txBody>
          <a:bodyPr>
            <a:spAutoFit/>
            <a:flatTx/>
          </a:bodyPr>
          <a:lstStyle/>
          <a:p>
            <a:pPr algn="r">
              <a:spcBef>
                <a:spcPct val="50000"/>
              </a:spcBef>
            </a:pPr>
            <a:r>
              <a:rPr lang="en-US" sz="1600" dirty="0">
                <a:solidFill>
                  <a:schemeClr val="tx1"/>
                </a:solidFill>
                <a:latin typeface="+mn-lt"/>
              </a:rPr>
              <a:t>1D Array</a:t>
            </a:r>
          </a:p>
        </p:txBody>
      </p:sp>
      <p:grpSp>
        <p:nvGrpSpPr>
          <p:cNvPr id="49" name="Group 48"/>
          <p:cNvGrpSpPr/>
          <p:nvPr/>
        </p:nvGrpSpPr>
        <p:grpSpPr>
          <a:xfrm>
            <a:off x="3048000" y="4400550"/>
            <a:ext cx="1943101" cy="552866"/>
            <a:chOff x="4229100" y="3867149"/>
            <a:chExt cx="1943101" cy="552866"/>
          </a:xfrm>
        </p:grpSpPr>
        <p:sp>
          <p:nvSpPr>
            <p:cNvPr id="344071" name="Rectangle 7"/>
            <p:cNvSpPr>
              <a:spLocks noChangeArrowheads="1"/>
            </p:cNvSpPr>
            <p:nvPr/>
          </p:nvSpPr>
          <p:spPr bwMode="auto">
            <a:xfrm>
              <a:off x="42291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2" name="Rectangle 8"/>
            <p:cNvSpPr>
              <a:spLocks noChangeArrowheads="1"/>
            </p:cNvSpPr>
            <p:nvPr/>
          </p:nvSpPr>
          <p:spPr bwMode="auto">
            <a:xfrm>
              <a:off x="45339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3" name="Rectangle 9"/>
            <p:cNvSpPr>
              <a:spLocks noChangeArrowheads="1"/>
            </p:cNvSpPr>
            <p:nvPr/>
          </p:nvSpPr>
          <p:spPr bwMode="auto">
            <a:xfrm>
              <a:off x="48387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4" name="Rectangle 10"/>
            <p:cNvSpPr>
              <a:spLocks noChangeArrowheads="1"/>
            </p:cNvSpPr>
            <p:nvPr/>
          </p:nvSpPr>
          <p:spPr bwMode="auto">
            <a:xfrm>
              <a:off x="51435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5" name="Rectangle 11"/>
            <p:cNvSpPr>
              <a:spLocks noChangeArrowheads="1"/>
            </p:cNvSpPr>
            <p:nvPr/>
          </p:nvSpPr>
          <p:spPr bwMode="auto">
            <a:xfrm>
              <a:off x="54483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6" name="Rectangle 12"/>
            <p:cNvSpPr>
              <a:spLocks noChangeArrowheads="1"/>
            </p:cNvSpPr>
            <p:nvPr/>
          </p:nvSpPr>
          <p:spPr bwMode="auto">
            <a:xfrm>
              <a:off x="57531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7" name="Text Box 13"/>
            <p:cNvSpPr txBox="1">
              <a:spLocks noChangeArrowheads="1"/>
            </p:cNvSpPr>
            <p:nvPr/>
          </p:nvSpPr>
          <p:spPr bwMode="auto">
            <a:xfrm>
              <a:off x="4238626" y="4081461"/>
              <a:ext cx="1933575" cy="338554"/>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rPr>
                <a:t>0    1     2     3    4     5</a:t>
              </a:r>
            </a:p>
          </p:txBody>
        </p:sp>
      </p:grpSp>
      <p:sp>
        <p:nvSpPr>
          <p:cNvPr id="344078" name="Line 14"/>
          <p:cNvSpPr>
            <a:spLocks noChangeShapeType="1"/>
          </p:cNvSpPr>
          <p:nvPr/>
        </p:nvSpPr>
        <p:spPr bwMode="auto">
          <a:xfrm flipH="1" flipV="1">
            <a:off x="3733800" y="3105150"/>
            <a:ext cx="762000" cy="1219200"/>
          </a:xfrm>
          <a:prstGeom prst="line">
            <a:avLst/>
          </a:prstGeom>
          <a:noFill/>
          <a:ln w="15875">
            <a:solidFill>
              <a:schemeClr val="tx1"/>
            </a:solidFill>
            <a:round/>
            <a:headEnd type="triangle" w="sm" len="sm"/>
            <a:tailEnd/>
          </a:ln>
          <a:effectLst/>
        </p:spPr>
        <p:txBody>
          <a:bodyPr wrap="none" anchor="ctr"/>
          <a:lstStyle/>
          <a:p>
            <a:endParaRPr lang="en-US" dirty="0"/>
          </a:p>
        </p:txBody>
      </p:sp>
      <p:sp>
        <p:nvSpPr>
          <p:cNvPr id="344080" name="Line 16"/>
          <p:cNvSpPr>
            <a:spLocks noChangeShapeType="1"/>
          </p:cNvSpPr>
          <p:nvPr/>
        </p:nvSpPr>
        <p:spPr bwMode="auto">
          <a:xfrm flipH="1" flipV="1">
            <a:off x="4572000" y="3105150"/>
            <a:ext cx="1447800" cy="838200"/>
          </a:xfrm>
          <a:prstGeom prst="line">
            <a:avLst/>
          </a:prstGeom>
          <a:noFill/>
          <a:ln w="15875">
            <a:solidFill>
              <a:schemeClr val="tx1"/>
            </a:solidFill>
            <a:round/>
            <a:headEnd type="triangle" w="sm" len="sm"/>
            <a:tailEnd/>
          </a:ln>
          <a:effectLst/>
        </p:spPr>
        <p:txBody>
          <a:bodyPr wrap="none" anchor="ctr"/>
          <a:lstStyle/>
          <a:p>
            <a:endParaRPr lang="en-US" dirty="0"/>
          </a:p>
        </p:txBody>
      </p:sp>
      <p:grpSp>
        <p:nvGrpSpPr>
          <p:cNvPr id="48" name="Group 47"/>
          <p:cNvGrpSpPr/>
          <p:nvPr/>
        </p:nvGrpSpPr>
        <p:grpSpPr>
          <a:xfrm>
            <a:off x="6096000" y="3562350"/>
            <a:ext cx="1905000" cy="1331119"/>
            <a:chOff x="6743700" y="3555205"/>
            <a:chExt cx="1905000" cy="1331119"/>
          </a:xfrm>
        </p:grpSpPr>
        <p:sp>
          <p:nvSpPr>
            <p:cNvPr id="344079" name="Text Box 15"/>
            <p:cNvSpPr txBox="1">
              <a:spLocks noChangeArrowheads="1"/>
            </p:cNvSpPr>
            <p:nvPr/>
          </p:nvSpPr>
          <p:spPr bwMode="auto">
            <a:xfrm>
              <a:off x="6743700" y="3555205"/>
              <a:ext cx="1752600" cy="338554"/>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latin typeface="+mn-lt"/>
                </a:rPr>
                <a:t>2D Array</a:t>
              </a:r>
            </a:p>
          </p:txBody>
        </p:sp>
        <p:sp>
          <p:nvSpPr>
            <p:cNvPr id="344082" name="Rectangle 18"/>
            <p:cNvSpPr>
              <a:spLocks noChangeArrowheads="1"/>
            </p:cNvSpPr>
            <p:nvPr/>
          </p:nvSpPr>
          <p:spPr bwMode="auto">
            <a:xfrm>
              <a:off x="68199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3" name="Rectangle 19"/>
            <p:cNvSpPr>
              <a:spLocks noChangeArrowheads="1"/>
            </p:cNvSpPr>
            <p:nvPr/>
          </p:nvSpPr>
          <p:spPr bwMode="auto">
            <a:xfrm>
              <a:off x="71247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4" name="Rectangle 20"/>
            <p:cNvSpPr>
              <a:spLocks noChangeArrowheads="1"/>
            </p:cNvSpPr>
            <p:nvPr/>
          </p:nvSpPr>
          <p:spPr bwMode="auto">
            <a:xfrm>
              <a:off x="74295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5" name="Rectangle 21"/>
            <p:cNvSpPr>
              <a:spLocks noChangeArrowheads="1"/>
            </p:cNvSpPr>
            <p:nvPr/>
          </p:nvSpPr>
          <p:spPr bwMode="auto">
            <a:xfrm>
              <a:off x="77343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6" name="Rectangle 22"/>
            <p:cNvSpPr>
              <a:spLocks noChangeArrowheads="1"/>
            </p:cNvSpPr>
            <p:nvPr/>
          </p:nvSpPr>
          <p:spPr bwMode="auto">
            <a:xfrm>
              <a:off x="80391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7" name="Rectangle 23"/>
            <p:cNvSpPr>
              <a:spLocks noChangeArrowheads="1"/>
            </p:cNvSpPr>
            <p:nvPr/>
          </p:nvSpPr>
          <p:spPr bwMode="auto">
            <a:xfrm>
              <a:off x="83439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8" name="Rectangle 24"/>
            <p:cNvSpPr>
              <a:spLocks noChangeArrowheads="1"/>
            </p:cNvSpPr>
            <p:nvPr/>
          </p:nvSpPr>
          <p:spPr bwMode="auto">
            <a:xfrm>
              <a:off x="68199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9" name="Rectangle 25"/>
            <p:cNvSpPr>
              <a:spLocks noChangeArrowheads="1"/>
            </p:cNvSpPr>
            <p:nvPr/>
          </p:nvSpPr>
          <p:spPr bwMode="auto">
            <a:xfrm>
              <a:off x="71247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0" name="Rectangle 26"/>
            <p:cNvSpPr>
              <a:spLocks noChangeArrowheads="1"/>
            </p:cNvSpPr>
            <p:nvPr/>
          </p:nvSpPr>
          <p:spPr bwMode="auto">
            <a:xfrm>
              <a:off x="74295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1" name="Rectangle 27"/>
            <p:cNvSpPr>
              <a:spLocks noChangeArrowheads="1"/>
            </p:cNvSpPr>
            <p:nvPr/>
          </p:nvSpPr>
          <p:spPr bwMode="auto">
            <a:xfrm>
              <a:off x="77343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2" name="Rectangle 28"/>
            <p:cNvSpPr>
              <a:spLocks noChangeArrowheads="1"/>
            </p:cNvSpPr>
            <p:nvPr/>
          </p:nvSpPr>
          <p:spPr bwMode="auto">
            <a:xfrm>
              <a:off x="80391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3" name="Rectangle 29"/>
            <p:cNvSpPr>
              <a:spLocks noChangeArrowheads="1"/>
            </p:cNvSpPr>
            <p:nvPr/>
          </p:nvSpPr>
          <p:spPr bwMode="auto">
            <a:xfrm>
              <a:off x="83439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4" name="Rectangle 30"/>
            <p:cNvSpPr>
              <a:spLocks noChangeArrowheads="1"/>
            </p:cNvSpPr>
            <p:nvPr/>
          </p:nvSpPr>
          <p:spPr bwMode="auto">
            <a:xfrm>
              <a:off x="68199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5" name="Rectangle 31"/>
            <p:cNvSpPr>
              <a:spLocks noChangeArrowheads="1"/>
            </p:cNvSpPr>
            <p:nvPr/>
          </p:nvSpPr>
          <p:spPr bwMode="auto">
            <a:xfrm>
              <a:off x="71247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6" name="Rectangle 32"/>
            <p:cNvSpPr>
              <a:spLocks noChangeArrowheads="1"/>
            </p:cNvSpPr>
            <p:nvPr/>
          </p:nvSpPr>
          <p:spPr bwMode="auto">
            <a:xfrm>
              <a:off x="74295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7" name="Rectangle 33"/>
            <p:cNvSpPr>
              <a:spLocks noChangeArrowheads="1"/>
            </p:cNvSpPr>
            <p:nvPr/>
          </p:nvSpPr>
          <p:spPr bwMode="auto">
            <a:xfrm>
              <a:off x="77343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8" name="Rectangle 34"/>
            <p:cNvSpPr>
              <a:spLocks noChangeArrowheads="1"/>
            </p:cNvSpPr>
            <p:nvPr/>
          </p:nvSpPr>
          <p:spPr bwMode="auto">
            <a:xfrm>
              <a:off x="80391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9" name="Rectangle 35"/>
            <p:cNvSpPr>
              <a:spLocks noChangeArrowheads="1"/>
            </p:cNvSpPr>
            <p:nvPr/>
          </p:nvSpPr>
          <p:spPr bwMode="auto">
            <a:xfrm>
              <a:off x="83439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0" name="Rectangle 36"/>
            <p:cNvSpPr>
              <a:spLocks noChangeArrowheads="1"/>
            </p:cNvSpPr>
            <p:nvPr/>
          </p:nvSpPr>
          <p:spPr bwMode="auto">
            <a:xfrm>
              <a:off x="68199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1" name="Rectangle 37"/>
            <p:cNvSpPr>
              <a:spLocks noChangeArrowheads="1"/>
            </p:cNvSpPr>
            <p:nvPr/>
          </p:nvSpPr>
          <p:spPr bwMode="auto">
            <a:xfrm>
              <a:off x="71247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2" name="Rectangle 38"/>
            <p:cNvSpPr>
              <a:spLocks noChangeArrowheads="1"/>
            </p:cNvSpPr>
            <p:nvPr/>
          </p:nvSpPr>
          <p:spPr bwMode="auto">
            <a:xfrm>
              <a:off x="74295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3" name="Rectangle 39"/>
            <p:cNvSpPr>
              <a:spLocks noChangeArrowheads="1"/>
            </p:cNvSpPr>
            <p:nvPr/>
          </p:nvSpPr>
          <p:spPr bwMode="auto">
            <a:xfrm>
              <a:off x="77343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4" name="Rectangle 40"/>
            <p:cNvSpPr>
              <a:spLocks noChangeArrowheads="1"/>
            </p:cNvSpPr>
            <p:nvPr/>
          </p:nvSpPr>
          <p:spPr bwMode="auto">
            <a:xfrm>
              <a:off x="80391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5" name="Rectangle 41"/>
            <p:cNvSpPr>
              <a:spLocks noChangeArrowheads="1"/>
            </p:cNvSpPr>
            <p:nvPr/>
          </p:nvSpPr>
          <p:spPr bwMode="auto">
            <a:xfrm>
              <a:off x="83439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grpSp>
      <p:sp>
        <p:nvSpPr>
          <p:cNvPr id="43" name="Slide Number Placeholder 42"/>
          <p:cNvSpPr>
            <a:spLocks noGrp="1"/>
          </p:cNvSpPr>
          <p:nvPr>
            <p:ph type="sldNum" sz="quarter" idx="14"/>
          </p:nvPr>
        </p:nvSpPr>
        <p:spPr/>
        <p:txBody>
          <a:bodyPr/>
          <a:lstStyle/>
          <a:p>
            <a:pPr algn="ctr"/>
            <a:fld id="{F7BDED22-11C7-456A-B829-4ED810F305A6}" type="slidenum">
              <a:rPr lang="en-US" smtClean="0"/>
              <a:pPr algn="ctr"/>
              <a:t>44</a:t>
            </a:fld>
            <a:endParaRPr lang="en-US" dirty="0"/>
          </a:p>
        </p:txBody>
      </p:sp>
    </p:spTree>
    <p:extLst>
      <p:ext uri="{BB962C8B-B14F-4D97-AF65-F5344CB8AC3E}">
        <p14:creationId xmlns:p14="http://schemas.microsoft.com/office/powerpoint/2010/main" val="34497782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body" sz="quarter" idx="10"/>
          </p:nvPr>
        </p:nvSpPr>
        <p:spPr/>
        <p:txBody>
          <a:bodyPr>
            <a:normAutofit lnSpcReduction="10000"/>
          </a:bodyPr>
          <a:lstStyle/>
          <a:p>
            <a:r>
              <a:rPr lang="en-US" dirty="0" smtClean="0"/>
              <a:t>Auto-Indexing Input</a:t>
            </a:r>
          </a:p>
        </p:txBody>
      </p:sp>
      <p:sp>
        <p:nvSpPr>
          <p:cNvPr id="26627" name="Rectangle 3"/>
          <p:cNvSpPr>
            <a:spLocks noGrp="1" noChangeArrowheads="1"/>
          </p:cNvSpPr>
          <p:nvPr>
            <p:ph sz="quarter" idx="15"/>
          </p:nvPr>
        </p:nvSpPr>
        <p:spPr/>
        <p:txBody>
          <a:bodyPr>
            <a:normAutofit/>
          </a:bodyPr>
          <a:lstStyle/>
          <a:p>
            <a:r>
              <a:rPr lang="en-US" sz="2200" dirty="0" smtClean="0"/>
              <a:t>Use an auto-indexing input array to perform calculations on each element in an array.</a:t>
            </a:r>
          </a:p>
          <a:p>
            <a:r>
              <a:rPr lang="en-US" sz="2200" dirty="0" smtClean="0"/>
              <a:t>Wire an array to an auto-indexing tunnel on a For Loop. </a:t>
            </a:r>
          </a:p>
          <a:p>
            <a:r>
              <a:rPr lang="en-US" sz="2200" dirty="0" smtClean="0"/>
              <a:t>You do not need to wire the count (N) terminal.</a:t>
            </a:r>
          </a:p>
        </p:txBody>
      </p:sp>
      <p:sp>
        <p:nvSpPr>
          <p:cNvPr id="10" name="Content Placeholder 9"/>
          <p:cNvSpPr>
            <a:spLocks noGrp="1"/>
          </p:cNvSpPr>
          <p:nvPr>
            <p:ph sz="quarter"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dirty="0" smtClean="0"/>
              <a:t>D. Auto-Indexing</a:t>
            </a:r>
            <a:endParaRPr lang="en-US" dirty="0"/>
          </a:p>
        </p:txBody>
      </p:sp>
      <p:pic>
        <p:nvPicPr>
          <p:cNvPr id="11" name="Embedded Image" descr="loc_bd_Autoindex Input.png"/>
          <p:cNvPicPr>
            <a:picLocks noChangeAspect="1"/>
          </p:cNvPicPr>
          <p:nvPr/>
        </p:nvPicPr>
        <p:blipFill>
          <a:blip r:embed="rId3" cstate="print"/>
          <a:stretch>
            <a:fillRect/>
          </a:stretch>
        </p:blipFill>
        <p:spPr>
          <a:xfrm>
            <a:off x="4419600" y="1885950"/>
            <a:ext cx="4043363" cy="1685925"/>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45</a:t>
            </a:fld>
            <a:endParaRPr lang="en-US" dirty="0"/>
          </a:p>
        </p:txBody>
      </p:sp>
    </p:spTree>
    <p:extLst>
      <p:ext uri="{BB962C8B-B14F-4D97-AF65-F5344CB8AC3E}">
        <p14:creationId xmlns:p14="http://schemas.microsoft.com/office/powerpoint/2010/main" val="547455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body" sz="quarter" idx="10"/>
          </p:nvPr>
        </p:nvSpPr>
        <p:spPr/>
        <p:txBody>
          <a:bodyPr>
            <a:normAutofit/>
          </a:bodyPr>
          <a:lstStyle/>
          <a:p>
            <a:r>
              <a:rPr lang="en-US" dirty="0" smtClean="0"/>
              <a:t>Auto-Indexing Input</a:t>
            </a:r>
            <a:r>
              <a:rPr lang="en-US" dirty="0" smtClean="0">
                <a:latin typeface="Times New Roman"/>
                <a:cs typeface="Times New Roman"/>
              </a:rPr>
              <a:t>─</a:t>
            </a:r>
            <a:r>
              <a:rPr lang="en-US" dirty="0" smtClean="0"/>
              <a:t>Different Array Sizes</a:t>
            </a:r>
          </a:p>
        </p:txBody>
      </p:sp>
      <p:sp>
        <p:nvSpPr>
          <p:cNvPr id="48131" name="Rectangle 10"/>
          <p:cNvSpPr>
            <a:spLocks noGrp="1" noChangeArrowheads="1"/>
          </p:cNvSpPr>
          <p:nvPr>
            <p:ph sz="quarter" idx="15"/>
          </p:nvPr>
        </p:nvSpPr>
        <p:spPr>
          <a:xfrm>
            <a:off x="631462" y="1130300"/>
            <a:ext cx="7823200" cy="3498850"/>
          </a:xfrm>
        </p:spPr>
        <p:txBody>
          <a:bodyPr/>
          <a:lstStyle/>
          <a:p>
            <a:pPr marL="0" indent="0">
              <a:buNone/>
            </a:pPr>
            <a:endParaRPr lang="en-US" dirty="0" smtClean="0"/>
          </a:p>
        </p:txBody>
      </p:sp>
      <p:sp>
        <p:nvSpPr>
          <p:cNvPr id="9" name="Text Placeholder 8"/>
          <p:cNvSpPr>
            <a:spLocks noGrp="1"/>
          </p:cNvSpPr>
          <p:nvPr>
            <p:ph type="body" sz="quarter" idx="13"/>
          </p:nvPr>
        </p:nvSpPr>
        <p:spPr/>
        <p:txBody>
          <a:bodyPr/>
          <a:lstStyle/>
          <a:p>
            <a:r>
              <a:rPr lang="en-US" dirty="0" smtClean="0"/>
              <a:t>D. Auto-Indexing</a:t>
            </a:r>
            <a:endParaRPr lang="en-US" dirty="0"/>
          </a:p>
        </p:txBody>
      </p:sp>
      <p:sp>
        <p:nvSpPr>
          <p:cNvPr id="8" name="Right Arrow 7"/>
          <p:cNvSpPr/>
          <p:nvPr/>
        </p:nvSpPr>
        <p:spPr>
          <a:xfrm>
            <a:off x="345507" y="3261944"/>
            <a:ext cx="685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Embedded Image" descr="loc_bd_for_loop_iterations.bmp"/>
          <p:cNvPicPr>
            <a:picLocks noChangeAspect="1"/>
          </p:cNvPicPr>
          <p:nvPr/>
        </p:nvPicPr>
        <p:blipFill>
          <a:blip r:embed="rId3" cstate="print"/>
          <a:stretch>
            <a:fillRect/>
          </a:stretch>
        </p:blipFill>
        <p:spPr>
          <a:xfrm>
            <a:off x="1142762" y="1547444"/>
            <a:ext cx="4568064" cy="2225839"/>
          </a:xfrm>
          <a:prstGeom prst="rect">
            <a:avLst/>
          </a:prstGeom>
        </p:spPr>
      </p:pic>
      <p:pic>
        <p:nvPicPr>
          <p:cNvPr id="11" name="Picture 10" descr="loc_fp_auto_index_input_indicator.png"/>
          <p:cNvPicPr>
            <a:picLocks noChangeAspect="1"/>
          </p:cNvPicPr>
          <p:nvPr/>
        </p:nvPicPr>
        <p:blipFill>
          <a:blip r:embed="rId4" cstate="print"/>
          <a:stretch>
            <a:fillRect/>
          </a:stretch>
        </p:blipFill>
        <p:spPr>
          <a:xfrm>
            <a:off x="6072143" y="2240599"/>
            <a:ext cx="1295238" cy="704762"/>
          </a:xfrm>
          <a:prstGeom prst="rect">
            <a:avLst/>
          </a:prstGeom>
        </p:spPr>
      </p:pic>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46</a:t>
            </a:fld>
            <a:endParaRPr lang="en-US" dirty="0"/>
          </a:p>
        </p:txBody>
      </p:sp>
    </p:spTree>
    <p:extLst>
      <p:ext uri="{BB962C8B-B14F-4D97-AF65-F5344CB8AC3E}">
        <p14:creationId xmlns:p14="http://schemas.microsoft.com/office/powerpoint/2010/main" val="15372627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Manipulate arrays using various LabVIEW functions.</a:t>
            </a:r>
          </a:p>
        </p:txBody>
      </p:sp>
      <p:sp>
        <p:nvSpPr>
          <p:cNvPr id="29699" name="Rectangle 13"/>
          <p:cNvSpPr>
            <a:spLocks noGrp="1" noChangeArrowheads="1"/>
          </p:cNvSpPr>
          <p:nvPr>
            <p:ph type="body" idx="10"/>
          </p:nvPr>
        </p:nvSpPr>
        <p:spPr/>
        <p:txBody>
          <a:bodyPr/>
          <a:lstStyle/>
          <a:p>
            <a:r>
              <a:rPr lang="en-US" dirty="0" smtClean="0"/>
              <a:t>Exercise 5-1</a:t>
            </a:r>
          </a:p>
        </p:txBody>
      </p:sp>
      <p:sp>
        <p:nvSpPr>
          <p:cNvPr id="6" name="Rectangle 12"/>
          <p:cNvSpPr>
            <a:spLocks noGrp="1" noChangeArrowheads="1"/>
          </p:cNvSpPr>
          <p:nvPr>
            <p:ph type="body" idx="14"/>
          </p:nvPr>
        </p:nvSpPr>
        <p:spPr/>
        <p:txBody>
          <a:bodyPr/>
          <a:lstStyle/>
          <a:p>
            <a:r>
              <a:rPr lang="en-US" dirty="0" smtClean="0"/>
              <a:t>Manipulating Arrays</a:t>
            </a:r>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47</a:t>
            </a:fld>
            <a:endParaRPr lang="en-US" dirty="0"/>
          </a:p>
        </p:txBody>
      </p:sp>
    </p:spTree>
    <p:extLst>
      <p:ext uri="{BB962C8B-B14F-4D97-AF65-F5344CB8AC3E}">
        <p14:creationId xmlns:p14="http://schemas.microsoft.com/office/powerpoint/2010/main" val="30502819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lang="en-US" dirty="0" smtClean="0"/>
              <a:t>Exercise 5-1</a:t>
            </a:r>
            <a:endParaRPr lang="en-US" dirty="0"/>
          </a:p>
        </p:txBody>
      </p:sp>
      <p:sp>
        <p:nvSpPr>
          <p:cNvPr id="4" name="Text Placeholder 3"/>
          <p:cNvSpPr>
            <a:spLocks noGrp="1"/>
          </p:cNvSpPr>
          <p:nvPr>
            <p:ph type="body" sz="quarter" idx="13"/>
          </p:nvPr>
        </p:nvSpPr>
        <p:spPr/>
        <p:txBody>
          <a:bodyPr>
            <a:normAutofit/>
          </a:bodyPr>
          <a:lstStyle/>
          <a:p>
            <a:pPr marL="0" indent="0">
              <a:buNone/>
            </a:pPr>
            <a:r>
              <a:rPr lang="en-US" dirty="0" smtClean="0"/>
              <a:t>In the All Data Channel case, how can you verify that the two approaches yield the same results? </a:t>
            </a:r>
          </a:p>
        </p:txBody>
      </p:sp>
      <p:sp>
        <p:nvSpPr>
          <p:cNvPr id="5" name="Text Placeholder 4"/>
          <p:cNvSpPr>
            <a:spLocks noGrp="1"/>
          </p:cNvSpPr>
          <p:nvPr>
            <p:ph type="body" idx="14"/>
          </p:nvPr>
        </p:nvSpPr>
        <p:spPr/>
        <p:txBody>
          <a:bodyPr/>
          <a:lstStyle/>
          <a:p>
            <a:r>
              <a:rPr lang="en-US" dirty="0" smtClean="0"/>
              <a:t>Manipulating Arrays</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48</a:t>
            </a:fld>
            <a:endParaRPr lang="en-US" dirty="0"/>
          </a:p>
        </p:txBody>
      </p:sp>
    </p:spTree>
    <p:extLst>
      <p:ext uri="{BB962C8B-B14F-4D97-AF65-F5344CB8AC3E}">
        <p14:creationId xmlns:p14="http://schemas.microsoft.com/office/powerpoint/2010/main" val="15888470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2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dirty="0" smtClean="0"/>
              <a:t>E. Data Feedback in Loops</a:t>
            </a:r>
            <a:endParaRPr lang="en-US" dirty="0"/>
          </a:p>
        </p:txBody>
      </p:sp>
      <p:sp>
        <p:nvSpPr>
          <p:cNvPr id="6" name="Text Placeholder 5"/>
          <p:cNvSpPr>
            <a:spLocks noGrp="1"/>
          </p:cNvSpPr>
          <p:nvPr>
            <p:ph type="body" idx="12"/>
          </p:nvPr>
        </p:nvSpPr>
        <p:spPr/>
        <p:txBody>
          <a:bodyPr/>
          <a:lstStyle/>
          <a:p>
            <a:r>
              <a:rPr lang="en-US" dirty="0" smtClean="0"/>
              <a:t>Apply shift registers when appropriate and predict the correct value at different iterations of the loop.</a:t>
            </a:r>
            <a:endParaRPr lang="en-US" dirty="0"/>
          </a:p>
        </p:txBody>
      </p:sp>
      <p:sp>
        <p:nvSpPr>
          <p:cNvPr id="7" name="Text Placeholder 6"/>
          <p:cNvSpPr>
            <a:spLocks noGrp="1"/>
          </p:cNvSpPr>
          <p:nvPr>
            <p:ph type="body" sz="quarter" idx="15"/>
          </p:nvPr>
        </p:nvSpPr>
        <p:spPr/>
        <p:txBody>
          <a:bodyPr/>
          <a:lstStyle/>
          <a:p>
            <a:r>
              <a:rPr lang="en-US" dirty="0" smtClean="0"/>
              <a:t>Introduction to Shift Registers</a:t>
            </a:r>
          </a:p>
          <a:p>
            <a:r>
              <a:rPr lang="en-US" dirty="0" smtClean="0"/>
              <a:t>Using Shift Registers</a:t>
            </a:r>
          </a:p>
          <a:p>
            <a:r>
              <a:rPr lang="en-US" dirty="0" smtClean="0"/>
              <a:t>Creating Shift Registers</a:t>
            </a:r>
          </a:p>
        </p:txBody>
      </p:sp>
      <p:sp>
        <p:nvSpPr>
          <p:cNvPr id="8" name="Text Placeholder 7"/>
          <p:cNvSpPr>
            <a:spLocks noGrp="1"/>
          </p:cNvSpPr>
          <p:nvPr>
            <p:ph type="body" sz="quarter" idx="16"/>
          </p:nvPr>
        </p:nvSpPr>
        <p:spPr/>
        <p:txBody>
          <a:bodyPr/>
          <a:lstStyle/>
          <a:p>
            <a:endParaRPr lang="en-US" dirty="0" smtClean="0"/>
          </a:p>
        </p:txBody>
      </p:sp>
      <p:sp>
        <p:nvSpPr>
          <p:cNvPr id="11" name="Slide Number Placeholder 4"/>
          <p:cNvSpPr>
            <a:spLocks noGrp="1"/>
          </p:cNvSpPr>
          <p:nvPr>
            <p:ph type="sldNum" sz="quarter" idx="17"/>
          </p:nvPr>
        </p:nvSpPr>
        <p:spPr>
          <a:xfrm>
            <a:off x="8534400" y="4767263"/>
            <a:ext cx="457200" cy="274637"/>
          </a:xfrm>
        </p:spPr>
        <p:txBody>
          <a:bodyPr/>
          <a:lstStyle/>
          <a:p>
            <a:fld id="{F7BDED22-11C7-456A-B829-4ED810F305A6}" type="slidenum">
              <a:rPr lang="en-US" smtClean="0"/>
              <a:pPr/>
              <a:t>5</a:t>
            </a:fld>
            <a:endParaRPr lang="en-US" dirty="0"/>
          </a:p>
        </p:txBody>
      </p:sp>
    </p:spTree>
    <p:extLst>
      <p:ext uri="{BB962C8B-B14F-4D97-AF65-F5344CB8AC3E}">
        <p14:creationId xmlns:p14="http://schemas.microsoft.com/office/powerpoint/2010/main" val="618095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Introduction to Shift Registers</a:t>
            </a:r>
            <a:endParaRPr lang="en-US" dirty="0"/>
          </a:p>
        </p:txBody>
      </p:sp>
      <p:sp>
        <p:nvSpPr>
          <p:cNvPr id="9" name="Text Placeholder 8"/>
          <p:cNvSpPr>
            <a:spLocks noGrp="1"/>
          </p:cNvSpPr>
          <p:nvPr>
            <p:ph type="body" sz="quarter" idx="13"/>
          </p:nvPr>
        </p:nvSpPr>
        <p:spPr/>
        <p:txBody>
          <a:bodyPr/>
          <a:lstStyle/>
          <a:p>
            <a:r>
              <a:rPr lang="en-US" dirty="0" smtClean="0"/>
              <a:t>E. Data Feedback in Loops</a:t>
            </a:r>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6</a:t>
            </a:fld>
            <a:endParaRPr lang="en-US" dirty="0"/>
          </a:p>
        </p:txBody>
      </p:sp>
      <p:pic>
        <p:nvPicPr>
          <p:cNvPr id="11" name="Picture 10" descr="loc_bd_iterative data transfer.bmp"/>
          <p:cNvPicPr>
            <a:picLocks noChangeAspect="1"/>
          </p:cNvPicPr>
          <p:nvPr/>
        </p:nvPicPr>
        <p:blipFill>
          <a:blip r:embed="rId2" cstate="print"/>
          <a:stretch>
            <a:fillRect/>
          </a:stretch>
        </p:blipFill>
        <p:spPr>
          <a:xfrm>
            <a:off x="1785937" y="1495425"/>
            <a:ext cx="5534025" cy="2838450"/>
          </a:xfrm>
          <a:prstGeom prst="rect">
            <a:avLst/>
          </a:prstGeom>
        </p:spPr>
      </p:pic>
    </p:spTree>
    <p:extLst>
      <p:ext uri="{BB962C8B-B14F-4D97-AF65-F5344CB8AC3E}">
        <p14:creationId xmlns:p14="http://schemas.microsoft.com/office/powerpoint/2010/main" val="804382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smtClean="0"/>
              <a:t>Shift Registers</a:t>
            </a:r>
          </a:p>
          <a:p>
            <a:r>
              <a:rPr lang="en-US" smtClean="0"/>
              <a:t>Initializing Shift Registers</a:t>
            </a:r>
          </a:p>
          <a:p>
            <a:endParaRPr lang="en-US" dirty="0"/>
          </a:p>
        </p:txBody>
      </p:sp>
      <p:sp>
        <p:nvSpPr>
          <p:cNvPr id="7" name="Text Placeholder 6"/>
          <p:cNvSpPr>
            <a:spLocks noGrp="1"/>
          </p:cNvSpPr>
          <p:nvPr>
            <p:ph type="body" sz="quarter" idx="16"/>
          </p:nvPr>
        </p:nvSpPr>
        <p:spPr/>
        <p:txBody>
          <a:bodyPr/>
          <a:lstStyle/>
          <a:p>
            <a:r>
              <a:rPr lang="en-US" smtClean="0"/>
              <a:t>Default for Unwired Values</a:t>
            </a:r>
          </a:p>
          <a:p>
            <a:r>
              <a:rPr lang="en-US" smtClean="0"/>
              <a:t>Compound Shift Registers</a:t>
            </a:r>
          </a:p>
          <a:p>
            <a:endParaRPr lang="en-US" dirty="0"/>
          </a:p>
        </p:txBody>
      </p:sp>
      <p:sp>
        <p:nvSpPr>
          <p:cNvPr id="12" name="Text Placeholder 11"/>
          <p:cNvSpPr>
            <a:spLocks noGrp="1"/>
          </p:cNvSpPr>
          <p:nvPr>
            <p:ph type="body" idx="18"/>
          </p:nvPr>
        </p:nvSpPr>
        <p:spPr/>
        <p:txBody>
          <a:bodyPr/>
          <a:lstStyle/>
          <a:p>
            <a:r>
              <a:rPr lang="en-US" smtClean="0"/>
              <a:t>Using Shift Registers</a:t>
            </a:r>
            <a:endParaRPr lang="en-US" dirty="0"/>
          </a:p>
        </p:txBody>
      </p:sp>
      <p:sp>
        <p:nvSpPr>
          <p:cNvPr id="14" name="Slide Number Placeholder 4"/>
          <p:cNvSpPr>
            <a:spLocks noGrp="1"/>
          </p:cNvSpPr>
          <p:nvPr>
            <p:ph type="sldNum" sz="quarter" idx="17"/>
          </p:nvPr>
        </p:nvSpPr>
        <p:spPr>
          <a:xfrm>
            <a:off x="8534400" y="4767263"/>
            <a:ext cx="457200" cy="274637"/>
          </a:xfrm>
        </p:spPr>
        <p:txBody>
          <a:bodyPr/>
          <a:lstStyle/>
          <a:p>
            <a:fld id="{F7BDED22-11C7-456A-B829-4ED810F305A6}" type="slidenum">
              <a:rPr lang="en-US" smtClean="0"/>
              <a:pPr/>
              <a:t>7</a:t>
            </a:fld>
            <a:endParaRPr lang="en-US" dirty="0"/>
          </a:p>
        </p:txBody>
      </p:sp>
    </p:spTree>
    <p:extLst>
      <p:ext uri="{BB962C8B-B14F-4D97-AF65-F5344CB8AC3E}">
        <p14:creationId xmlns:p14="http://schemas.microsoft.com/office/powerpoint/2010/main" val="2425846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smtClean="0"/>
              <a:t>Create shift registers and convert existing tunnels to shift registers.</a:t>
            </a:r>
            <a:endParaRPr lang="en-US" dirty="0"/>
          </a:p>
        </p:txBody>
      </p:sp>
      <p:sp>
        <p:nvSpPr>
          <p:cNvPr id="5" name="Slide Number Placeholder 4"/>
          <p:cNvSpPr>
            <a:spLocks noGrp="1"/>
          </p:cNvSpPr>
          <p:nvPr>
            <p:ph type="sldNum" sz="quarter" idx="17"/>
          </p:nvPr>
        </p:nvSpPr>
        <p:spPr/>
        <p:txBody>
          <a:bodyPr/>
          <a:lstStyle/>
          <a:p>
            <a:fld id="{F7BDED22-11C7-456A-B829-4ED810F305A6}" type="slidenum">
              <a:rPr lang="en-US" smtClean="0"/>
              <a:pPr/>
              <a:t>8</a:t>
            </a:fld>
            <a:endParaRPr lang="en-US" dirty="0"/>
          </a:p>
        </p:txBody>
      </p:sp>
      <p:sp>
        <p:nvSpPr>
          <p:cNvPr id="12" name="Text Placeholder 11"/>
          <p:cNvSpPr>
            <a:spLocks noGrp="1"/>
          </p:cNvSpPr>
          <p:nvPr>
            <p:ph type="body" idx="18"/>
          </p:nvPr>
        </p:nvSpPr>
        <p:spPr/>
        <p:txBody>
          <a:bodyPr/>
          <a:lstStyle/>
          <a:p>
            <a:r>
              <a:rPr lang="en-US" smtClean="0"/>
              <a:t>Creating Shift Registers</a:t>
            </a:r>
            <a:endParaRPr lang="en-US" dirty="0"/>
          </a:p>
        </p:txBody>
      </p:sp>
    </p:spTree>
    <p:extLst>
      <p:ext uri="{BB962C8B-B14F-4D97-AF65-F5344CB8AC3E}">
        <p14:creationId xmlns:p14="http://schemas.microsoft.com/office/powerpoint/2010/main" val="69332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BDED22-11C7-456A-B829-4ED810F305A6}" type="slidenum">
              <a:rPr lang="en-US" smtClean="0"/>
              <a:pPr/>
              <a:t>9</a:t>
            </a:fld>
            <a:endParaRPr lang="en-US" dirty="0"/>
          </a:p>
        </p:txBody>
      </p:sp>
      <p:sp>
        <p:nvSpPr>
          <p:cNvPr id="8" name="Text Placeholder 7"/>
          <p:cNvSpPr>
            <a:spLocks noGrp="1"/>
          </p:cNvSpPr>
          <p:nvPr>
            <p:ph type="body" sz="quarter" idx="13"/>
          </p:nvPr>
        </p:nvSpPr>
        <p:spPr/>
        <p:txBody>
          <a:bodyPr/>
          <a:lstStyle/>
          <a:p>
            <a:r>
              <a:rPr lang="en-US" smtClean="0"/>
              <a:t>Use a While Loop and shift registers to average data.</a:t>
            </a:r>
            <a:endParaRPr lang="en-US" dirty="0"/>
          </a:p>
        </p:txBody>
      </p:sp>
      <p:sp>
        <p:nvSpPr>
          <p:cNvPr id="11" name="Text Placeholder 10"/>
          <p:cNvSpPr>
            <a:spLocks noGrp="1"/>
          </p:cNvSpPr>
          <p:nvPr>
            <p:ph type="body" idx="10"/>
          </p:nvPr>
        </p:nvSpPr>
        <p:spPr/>
        <p:txBody>
          <a:bodyPr/>
          <a:lstStyle/>
          <a:p>
            <a:r>
              <a:rPr lang="en-US" dirty="0" smtClean="0"/>
              <a:t>Exercise 4-2</a:t>
            </a:r>
            <a:endParaRPr lang="en-US" dirty="0"/>
          </a:p>
        </p:txBody>
      </p:sp>
      <p:sp>
        <p:nvSpPr>
          <p:cNvPr id="12" name="Text Placeholder 11"/>
          <p:cNvSpPr>
            <a:spLocks noGrp="1"/>
          </p:cNvSpPr>
          <p:nvPr>
            <p:ph type="body" idx="14"/>
          </p:nvPr>
        </p:nvSpPr>
        <p:spPr/>
        <p:txBody>
          <a:bodyPr/>
          <a:lstStyle/>
          <a:p>
            <a:r>
              <a:rPr lang="en-US" dirty="0" smtClean="0"/>
              <a:t>Calculating Average Temperature</a:t>
            </a:r>
            <a:endParaRPr lang="en-US" dirty="0"/>
          </a:p>
        </p:txBody>
      </p:sp>
    </p:spTree>
    <p:extLst>
      <p:ext uri="{BB962C8B-B14F-4D97-AF65-F5344CB8AC3E}">
        <p14:creationId xmlns:p14="http://schemas.microsoft.com/office/powerpoint/2010/main" val="12991616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7223</TotalTime>
  <Words>2044</Words>
  <Application>Microsoft Office PowerPoint</Application>
  <PresentationFormat>On-screen Show (16:9)</PresentationFormat>
  <Paragraphs>342</Paragraphs>
  <Slides>49</Slides>
  <Notes>19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Arial</vt:lpstr>
      <vt:lpstr>Arial Narrow</vt:lpstr>
      <vt:lpstr>Calibri</vt:lpstr>
      <vt:lpstr>Courier New</vt:lpstr>
      <vt:lpstr>Lato Light</vt:lpstr>
      <vt:lpstr>Lucida Grande</vt:lpstr>
      <vt:lpstr>Times New Roman</vt:lpstr>
      <vt:lpstr>Univers</vt:lpstr>
      <vt:lpstr>Univers Com 45 Light</vt:lpstr>
      <vt:lpstr>Univers Com 55</vt:lpstr>
      <vt:lpstr>Univers LT Std 45 Light</vt:lpstr>
      <vt:lpstr>CustEd 16_9 Template</vt:lpstr>
      <vt:lpstr>Bitmap Image</vt:lpstr>
      <vt:lpstr>PowerPoint Presentation</vt:lpstr>
      <vt:lpstr>LabVIEW Core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Microsoft account</cp:lastModifiedBy>
  <cp:revision>261</cp:revision>
  <dcterms:created xsi:type="dcterms:W3CDTF">2007-10-28T01:05:52Z</dcterms:created>
  <dcterms:modified xsi:type="dcterms:W3CDTF">2016-02-01T14:43:35Z</dcterms:modified>
</cp:coreProperties>
</file>