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422" r:id="rId1"/>
  </p:sldMasterIdLst>
  <p:notesMasterIdLst>
    <p:notesMasterId r:id="rId14"/>
  </p:notesMasterIdLst>
  <p:handoutMasterIdLst>
    <p:handoutMasterId r:id="rId15"/>
  </p:handoutMasterIdLst>
  <p:sldIdLst>
    <p:sldId id="621" r:id="rId2"/>
    <p:sldId id="665" r:id="rId3"/>
    <p:sldId id="673" r:id="rId4"/>
    <p:sldId id="674" r:id="rId5"/>
    <p:sldId id="675" r:id="rId6"/>
    <p:sldId id="663" r:id="rId7"/>
    <p:sldId id="662" r:id="rId8"/>
    <p:sldId id="676" r:id="rId9"/>
    <p:sldId id="677" r:id="rId10"/>
    <p:sldId id="678" r:id="rId11"/>
    <p:sldId id="679" r:id="rId12"/>
    <p:sldId id="680" r:id="rId13"/>
  </p:sldIdLst>
  <p:sldSz cx="9144000" cy="6858000" type="screen4x3"/>
  <p:notesSz cx="6858000" cy="92964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bg1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bg1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bg1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bg1"/>
        </a:solidFill>
        <a:latin typeface="Arial" pitchFamily="34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1C3D7F"/>
    <a:srgbClr val="FFFF66"/>
    <a:srgbClr val="5D5DD7"/>
    <a:srgbClr val="FF0000"/>
    <a:srgbClr val="526AE2"/>
    <a:srgbClr val="7286E8"/>
    <a:srgbClr val="819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4" d="100"/>
          <a:sy n="114" d="100"/>
        </p:scale>
        <p:origin x="-528" y="5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2" tx1="lt1" bg2="dk1" tx2="lt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Sheet2!$A$1:$A$6</c:f>
              <c:strCache>
                <c:ptCount val="6"/>
                <c:pt idx="0">
                  <c:v>3 - 26</c:v>
                </c:pt>
                <c:pt idx="1">
                  <c:v>27 - 29</c:v>
                </c:pt>
                <c:pt idx="2">
                  <c:v>30 - 32</c:v>
                </c:pt>
                <c:pt idx="3">
                  <c:v>33 - 35</c:v>
                </c:pt>
                <c:pt idx="4">
                  <c:v>36 - 38</c:v>
                </c:pt>
                <c:pt idx="5">
                  <c:v>39 - 45</c:v>
                </c:pt>
              </c:strCache>
            </c:strRef>
          </c:cat>
          <c:val>
            <c:numRef>
              <c:f>Sheet2!$B$1:$B$6</c:f>
              <c:numCache>
                <c:formatCode>General</c:formatCode>
                <c:ptCount val="6"/>
                <c:pt idx="0">
                  <c:v>320</c:v>
                </c:pt>
                <c:pt idx="1">
                  <c:v>264</c:v>
                </c:pt>
                <c:pt idx="2">
                  <c:v>399</c:v>
                </c:pt>
                <c:pt idx="3">
                  <c:v>441</c:v>
                </c:pt>
                <c:pt idx="4">
                  <c:v>261</c:v>
                </c:pt>
                <c:pt idx="5">
                  <c:v>117</c:v>
                </c:pt>
              </c:numCache>
            </c:numRef>
          </c:val>
        </c:ser>
        <c:ser>
          <c:idx val="1"/>
          <c:order val="1"/>
          <c:spPr>
            <a:solidFill>
              <a:srgbClr val="FF0000"/>
            </a:solidFill>
          </c:spPr>
          <c:invertIfNegative val="0"/>
          <c:cat>
            <c:strRef>
              <c:f>Sheet2!$A$1:$A$6</c:f>
              <c:strCache>
                <c:ptCount val="6"/>
                <c:pt idx="0">
                  <c:v>3 - 26</c:v>
                </c:pt>
                <c:pt idx="1">
                  <c:v>27 - 29</c:v>
                </c:pt>
                <c:pt idx="2">
                  <c:v>30 - 32</c:v>
                </c:pt>
                <c:pt idx="3">
                  <c:v>33 - 35</c:v>
                </c:pt>
                <c:pt idx="4">
                  <c:v>36 - 38</c:v>
                </c:pt>
                <c:pt idx="5">
                  <c:v>39 - 45</c:v>
                </c:pt>
              </c:strCache>
            </c:strRef>
          </c:cat>
          <c:val>
            <c:numRef>
              <c:f>Sheet2!$C$1:$C$6</c:f>
              <c:numCache>
                <c:formatCode>General</c:formatCode>
                <c:ptCount val="6"/>
                <c:pt idx="0">
                  <c:v>9</c:v>
                </c:pt>
                <c:pt idx="1">
                  <c:v>48</c:v>
                </c:pt>
                <c:pt idx="2">
                  <c:v>115</c:v>
                </c:pt>
                <c:pt idx="3">
                  <c:v>224</c:v>
                </c:pt>
                <c:pt idx="4">
                  <c:v>156</c:v>
                </c:pt>
                <c:pt idx="5">
                  <c:v>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3447168"/>
        <c:axId val="83469440"/>
      </c:barChart>
      <c:catAx>
        <c:axId val="834471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 b="1"/>
            </a:pPr>
            <a:endParaRPr lang="en-US"/>
          </a:p>
        </c:txPr>
        <c:crossAx val="83469440"/>
        <c:crosses val="autoZero"/>
        <c:auto val="1"/>
        <c:lblAlgn val="ctr"/>
        <c:lblOffset val="100"/>
        <c:noMultiLvlLbl val="0"/>
      </c:catAx>
      <c:valAx>
        <c:axId val="8346944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83447168"/>
        <c:crosses val="autoZero"/>
        <c:crossBetween val="between"/>
      </c:valAx>
      <c:spPr>
        <a:solidFill>
          <a:srgbClr val="809195">
            <a:lumMod val="75000"/>
          </a:srgbClr>
        </a:solidFill>
        <a:ln w="25400">
          <a:noFill/>
        </a:ln>
      </c:spPr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2" tx1="lt1" bg2="dk1" tx2="lt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5651501895596399E-2"/>
          <c:y val="3.1465159596985912E-2"/>
          <c:w val="0.91138553514143894"/>
          <c:h val="0.89554186775040201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Sheet1!$A$1:$A$9</c:f>
              <c:strCache>
                <c:ptCount val="9"/>
                <c:pt idx="0">
                  <c:v>1.6 - 3.0</c:v>
                </c:pt>
                <c:pt idx="1">
                  <c:v>3.0 - 3.2</c:v>
                </c:pt>
                <c:pt idx="2">
                  <c:v>3.2 - 3.4</c:v>
                </c:pt>
                <c:pt idx="3">
                  <c:v>3.4 - 3.5</c:v>
                </c:pt>
                <c:pt idx="4">
                  <c:v>3.5 - 3.6</c:v>
                </c:pt>
                <c:pt idx="5">
                  <c:v>3.6 - 3.7</c:v>
                </c:pt>
                <c:pt idx="6">
                  <c:v>3.7 - 3.8</c:v>
                </c:pt>
                <c:pt idx="7">
                  <c:v>3.8 - 3.9</c:v>
                </c:pt>
                <c:pt idx="8">
                  <c:v>3.9 - 4.0</c:v>
                </c:pt>
              </c:strCache>
            </c:strRef>
          </c:cat>
          <c:val>
            <c:numRef>
              <c:f>Sheet1!$B$1:$B$9</c:f>
              <c:numCache>
                <c:formatCode>General</c:formatCode>
                <c:ptCount val="9"/>
                <c:pt idx="0">
                  <c:v>127</c:v>
                </c:pt>
                <c:pt idx="1">
                  <c:v>98</c:v>
                </c:pt>
                <c:pt idx="2">
                  <c:v>176</c:v>
                </c:pt>
                <c:pt idx="3">
                  <c:v>139</c:v>
                </c:pt>
                <c:pt idx="4">
                  <c:v>166</c:v>
                </c:pt>
                <c:pt idx="5">
                  <c:v>216</c:v>
                </c:pt>
                <c:pt idx="6">
                  <c:v>247</c:v>
                </c:pt>
                <c:pt idx="7">
                  <c:v>278</c:v>
                </c:pt>
                <c:pt idx="8">
                  <c:v>353</c:v>
                </c:pt>
              </c:numCache>
            </c:numRef>
          </c:val>
        </c:ser>
        <c:ser>
          <c:idx val="1"/>
          <c:order val="1"/>
          <c:spPr>
            <a:solidFill>
              <a:srgbClr val="FF0000"/>
            </a:solidFill>
          </c:spPr>
          <c:invertIfNegative val="0"/>
          <c:cat>
            <c:strRef>
              <c:f>Sheet1!$A$1:$A$9</c:f>
              <c:strCache>
                <c:ptCount val="9"/>
                <c:pt idx="0">
                  <c:v>1.6 - 3.0</c:v>
                </c:pt>
                <c:pt idx="1">
                  <c:v>3.0 - 3.2</c:v>
                </c:pt>
                <c:pt idx="2">
                  <c:v>3.2 - 3.4</c:v>
                </c:pt>
                <c:pt idx="3">
                  <c:v>3.4 - 3.5</c:v>
                </c:pt>
                <c:pt idx="4">
                  <c:v>3.5 - 3.6</c:v>
                </c:pt>
                <c:pt idx="5">
                  <c:v>3.6 - 3.7</c:v>
                </c:pt>
                <c:pt idx="6">
                  <c:v>3.7 - 3.8</c:v>
                </c:pt>
                <c:pt idx="7">
                  <c:v>3.8 - 3.9</c:v>
                </c:pt>
                <c:pt idx="8">
                  <c:v>3.9 - 4.0</c:v>
                </c:pt>
              </c:strCache>
            </c:strRef>
          </c:cat>
          <c:val>
            <c:numRef>
              <c:f>Sheet1!$C$1:$C$9</c:f>
              <c:numCache>
                <c:formatCode>General</c:formatCode>
                <c:ptCount val="9"/>
                <c:pt idx="0">
                  <c:v>6</c:v>
                </c:pt>
                <c:pt idx="1">
                  <c:v>9</c:v>
                </c:pt>
                <c:pt idx="2">
                  <c:v>29</c:v>
                </c:pt>
                <c:pt idx="3">
                  <c:v>38</c:v>
                </c:pt>
                <c:pt idx="4">
                  <c:v>52</c:v>
                </c:pt>
                <c:pt idx="5">
                  <c:v>77</c:v>
                </c:pt>
                <c:pt idx="6">
                  <c:v>104</c:v>
                </c:pt>
                <c:pt idx="7">
                  <c:v>122</c:v>
                </c:pt>
                <c:pt idx="8">
                  <c:v>196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709888"/>
        <c:axId val="80719872"/>
      </c:barChart>
      <c:catAx>
        <c:axId val="8070988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 b="1"/>
            </a:pPr>
            <a:endParaRPr lang="en-US"/>
          </a:p>
        </c:txPr>
        <c:crossAx val="80719872"/>
        <c:crosses val="autoZero"/>
        <c:auto val="1"/>
        <c:lblAlgn val="ctr"/>
        <c:lblOffset val="100"/>
        <c:noMultiLvlLbl val="0"/>
      </c:catAx>
      <c:valAx>
        <c:axId val="8071987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80709888"/>
        <c:crosses val="autoZero"/>
        <c:crossBetween val="between"/>
      </c:valAx>
      <c:spPr>
        <a:solidFill>
          <a:srgbClr val="809195">
            <a:lumMod val="75000"/>
          </a:srgbClr>
        </a:solidFill>
      </c:spPr>
    </c:plotArea>
    <c:plotVisOnly val="1"/>
    <c:dispBlanksAs val="gap"/>
    <c:showDLblsOverMax val="0"/>
  </c:chart>
  <c:externalData r:id="rId2">
    <c:autoUpdate val="0"/>
  </c:externalData>
  <c:userShapes r:id="rId3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0.33333</cdr:x>
      <cdr:y>0.43548</cdr:y>
    </cdr:from>
    <cdr:to>
      <cdr:x>0.46667</cdr:x>
      <cdr:y>0.62903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2286000" y="20574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0.34218</cdr:x>
      <cdr:y>0.4109</cdr:y>
    </cdr:from>
    <cdr:to>
      <cdr:x>0.47552</cdr:x>
      <cdr:y>0.60444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2346680" y="1941236"/>
          <a:ext cx="914446" cy="9143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dirty="0" smtClean="0">
              <a:solidFill>
                <a:schemeClr val="tx1"/>
              </a:solidFill>
            </a:rPr>
            <a:t>7%</a:t>
          </a:r>
          <a:endParaRPr lang="en-US" sz="1800" b="1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0.52176</cdr:x>
      <cdr:y>0.36376</cdr:y>
    </cdr:from>
    <cdr:to>
      <cdr:x>0.6551</cdr:x>
      <cdr:y>0.5573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3578202" y="1718541"/>
          <a:ext cx="914446" cy="9143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dirty="0" smtClean="0">
              <a:solidFill>
                <a:schemeClr val="tx1"/>
              </a:solidFill>
            </a:rPr>
            <a:t>21%</a:t>
          </a:r>
          <a:endParaRPr lang="en-US" sz="1800" b="1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0.12222</cdr:x>
      <cdr:y>0.1129</cdr:y>
    </cdr:from>
    <cdr:to>
      <cdr:x>0.37778</cdr:x>
      <cdr:y>0.30645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838200" y="533400"/>
          <a:ext cx="17526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600" b="1" dirty="0" smtClean="0">
              <a:solidFill>
                <a:schemeClr val="tx1"/>
              </a:solidFill>
            </a:rPr>
            <a:t>Applicants </a:t>
          </a:r>
        </a:p>
        <a:p xmlns:a="http://schemas.openxmlformats.org/drawingml/2006/main">
          <a:endParaRPr lang="en-US" sz="1600" dirty="0">
            <a:solidFill>
              <a:schemeClr val="tx1"/>
            </a:solidFill>
          </a:endParaRPr>
        </a:p>
        <a:p xmlns:a="http://schemas.openxmlformats.org/drawingml/2006/main">
          <a:r>
            <a:rPr lang="en-US" sz="1600" b="1" dirty="0" err="1" smtClean="0">
              <a:solidFill>
                <a:schemeClr val="tx1"/>
              </a:solidFill>
            </a:rPr>
            <a:t>Matriculants</a:t>
          </a:r>
          <a:r>
            <a:rPr lang="en-US" sz="1600" b="1" dirty="0" smtClean="0">
              <a:solidFill>
                <a:schemeClr val="tx1"/>
              </a:solidFill>
            </a:rPr>
            <a:t> </a:t>
          </a:r>
          <a:r>
            <a:rPr lang="en-US" sz="1600" dirty="0" smtClean="0">
              <a:solidFill>
                <a:schemeClr val="tx1"/>
              </a:solidFill>
            </a:rPr>
            <a:t> </a:t>
          </a:r>
          <a:endParaRPr lang="en-US" sz="1600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0.32017</cdr:x>
      <cdr:y>0.12903</cdr:y>
    </cdr:from>
    <cdr:to>
      <cdr:x>0.39795</cdr:x>
      <cdr:y>0.16129</cdr:y>
    </cdr:to>
    <cdr:sp macro="" textlink="">
      <cdr:nvSpPr>
        <cdr:cNvPr id="8" name="Rectangle 7"/>
        <cdr:cNvSpPr/>
      </cdr:nvSpPr>
      <cdr:spPr>
        <a:xfrm xmlns:a="http://schemas.openxmlformats.org/drawingml/2006/main">
          <a:off x="2195735" y="609589"/>
          <a:ext cx="533416" cy="152409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0.32535</cdr:x>
      <cdr:y>0.24194</cdr:y>
    </cdr:from>
    <cdr:to>
      <cdr:x>0.40313</cdr:x>
      <cdr:y>0.27419</cdr:y>
    </cdr:to>
    <cdr:sp macro="" textlink="">
      <cdr:nvSpPr>
        <cdr:cNvPr id="9" name="Rectangle 8"/>
        <cdr:cNvSpPr/>
      </cdr:nvSpPr>
      <cdr:spPr>
        <a:xfrm xmlns:a="http://schemas.openxmlformats.org/drawingml/2006/main">
          <a:off x="2231246" y="1143021"/>
          <a:ext cx="533416" cy="152362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4288"/>
            <a:ext cx="760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7" tIns="46589" rIns="93177" bIns="46589" numCol="1" anchor="t" anchorCtr="0" compatLnSpc="1">
            <a:prstTxWarp prst="textNoShape">
              <a:avLst/>
            </a:prstTxWarp>
            <a:spAutoFit/>
          </a:bodyPr>
          <a:lstStyle>
            <a:lvl1pPr defTabSz="931863" eaLnBrk="0" hangingPunct="0">
              <a:defRPr sz="1200" b="0">
                <a:solidFill>
                  <a:srgbClr val="474747"/>
                </a:solidFill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10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943600" y="-14288"/>
            <a:ext cx="914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7" tIns="46589" rIns="93177" bIns="46589" numCol="1" anchor="t" anchorCtr="0" compatLnSpc="1">
            <a:prstTxWarp prst="textNoShape">
              <a:avLst/>
            </a:prstTxWarp>
            <a:spAutoFit/>
          </a:bodyPr>
          <a:lstStyle>
            <a:lvl1pPr algn="r" defTabSz="931863" eaLnBrk="0" hangingPunct="0">
              <a:defRPr sz="1200" b="0">
                <a:solidFill>
                  <a:srgbClr val="474747"/>
                </a:solidFill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10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21763"/>
            <a:ext cx="677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7" tIns="46589" rIns="93177" bIns="46589" numCol="1" anchor="b" anchorCtr="0" compatLnSpc="1">
            <a:prstTxWarp prst="textNoShape">
              <a:avLst/>
            </a:prstTxWarp>
            <a:spAutoFit/>
          </a:bodyPr>
          <a:lstStyle>
            <a:lvl1pPr defTabSz="931863" eaLnBrk="0" hangingPunct="0">
              <a:defRPr sz="1200" b="0">
                <a:solidFill>
                  <a:srgbClr val="474747"/>
                </a:solidFill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10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484938" y="9021763"/>
            <a:ext cx="3730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7" tIns="46589" rIns="93177" bIns="46589" numCol="1" anchor="b" anchorCtr="0" compatLnSpc="1">
            <a:prstTxWarp prst="textNoShape">
              <a:avLst/>
            </a:prstTxWarp>
            <a:spAutoFit/>
          </a:bodyPr>
          <a:lstStyle>
            <a:lvl1pPr algn="r" defTabSz="931863" eaLnBrk="0" hangingPunct="0">
              <a:defRPr sz="1200" b="0">
                <a:solidFill>
                  <a:srgbClr val="474747"/>
                </a:solidFill>
              </a:defRPr>
            </a:lvl1pPr>
          </a:lstStyle>
          <a:p>
            <a:fld id="{3260D739-26E9-4E6B-ADB8-A3FE3F8CED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25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 b="0">
                <a:solidFill>
                  <a:srgbClr val="000052"/>
                </a:solidFill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 b="0">
                <a:solidFill>
                  <a:srgbClr val="000052"/>
                </a:solidFill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 b="0">
                <a:solidFill>
                  <a:srgbClr val="000052"/>
                </a:solidFill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 b="0">
                <a:solidFill>
                  <a:srgbClr val="000052"/>
                </a:solidFill>
              </a:defRPr>
            </a:lvl1pPr>
          </a:lstStyle>
          <a:p>
            <a:fld id="{0980E5FB-9853-476E-8913-6CC09AB6BF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20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2" charset="0"/>
        <a:ea typeface="ＭＳ Ｐゴシック" pitchFamily="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2" charset="0"/>
        <a:ea typeface="ＭＳ Ｐゴシック" pitchFamily="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2" charset="0"/>
        <a:ea typeface="ＭＳ Ｐゴシック" pitchFamily="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2" charset="0"/>
        <a:ea typeface="ＭＳ Ｐゴシック" pitchFamily="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A7E13A-0721-4A20-9CD2-A8EFE35A85F9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FFFFFF"/>
                </a:solidFill>
                <a:latin typeface="Arial" pitchFamily="34" charset="0"/>
                <a:ea typeface="ＭＳ Ｐゴシック" charset="-128"/>
              </a:defRPr>
            </a:lvl1pPr>
          </a:lstStyle>
          <a:p>
            <a:fld id="{98978EE3-8FCB-4F1F-9F46-A41FD62BD367}" type="datetime1">
              <a:rPr lang="en-US"/>
              <a:pPr/>
              <a:t>4/20/2013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EFEC01-E0C7-46CF-81EC-4115D4A565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FFFFFF"/>
                </a:solidFill>
                <a:latin typeface="Arial" pitchFamily="34" charset="0"/>
                <a:ea typeface="ＭＳ Ｐゴシック" charset="-128"/>
              </a:defRPr>
            </a:lvl1pPr>
          </a:lstStyle>
          <a:p>
            <a:fld id="{F478E9F1-F2BD-4732-AA6A-73ACBAF930E5}" type="datetime1">
              <a:rPr lang="en-US"/>
              <a:pPr/>
              <a:t>4/20/2013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443D1B-0B86-4E29-9260-17377B871F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FFFFFF"/>
                </a:solidFill>
                <a:latin typeface="Arial" pitchFamily="34" charset="0"/>
                <a:ea typeface="ＭＳ Ｐゴシック" charset="-128"/>
              </a:defRPr>
            </a:lvl1pPr>
          </a:lstStyle>
          <a:p>
            <a:fld id="{D81B53E3-1C10-449D-B84C-09D44FC614CE}" type="datetime1">
              <a:rPr lang="en-US"/>
              <a:pPr/>
              <a:t>4/20/2013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B87509-6918-4CBB-939B-93EF7F66FA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FFFFFF"/>
                </a:solidFill>
                <a:latin typeface="Arial" pitchFamily="34" charset="0"/>
                <a:ea typeface="ＭＳ Ｐゴシック" charset="-128"/>
              </a:defRPr>
            </a:lvl1pPr>
          </a:lstStyle>
          <a:p>
            <a:fld id="{B8E1A9E2-B1BF-46C5-B64C-14D4B94729F0}" type="datetime1">
              <a:rPr lang="en-US"/>
              <a:pPr/>
              <a:t>4/20/2013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ABF961-423D-45A0-A5E7-D69BE7598D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FFFFFF"/>
                </a:solidFill>
                <a:latin typeface="Arial" pitchFamily="34" charset="0"/>
                <a:ea typeface="ＭＳ Ｐゴシック" charset="-128"/>
              </a:defRPr>
            </a:lvl1pPr>
          </a:lstStyle>
          <a:p>
            <a:fld id="{204B5A42-7E58-46BA-9AC2-4C04B6C40771}" type="datetime1">
              <a:rPr lang="en-US"/>
              <a:pPr/>
              <a:t>4/20/2013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46EAC0-4549-4CC3-9CF4-D56543B77B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FFFFFF"/>
                </a:solidFill>
                <a:latin typeface="Arial" pitchFamily="34" charset="0"/>
                <a:ea typeface="ＭＳ Ｐゴシック" charset="-128"/>
              </a:defRPr>
            </a:lvl1pPr>
          </a:lstStyle>
          <a:p>
            <a:fld id="{EB44BFBA-CE4D-45AD-93B9-792A7E407FE6}" type="datetime1">
              <a:rPr lang="en-US"/>
              <a:pPr/>
              <a:t>4/20/2013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FBFF21-0824-4515-B9E3-5B73B67D5D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FFFFFF"/>
                </a:solidFill>
                <a:latin typeface="Arial" pitchFamily="34" charset="0"/>
                <a:ea typeface="ＭＳ Ｐゴシック" charset="-128"/>
              </a:defRPr>
            </a:lvl1pPr>
          </a:lstStyle>
          <a:p>
            <a:fld id="{DA2A1982-5626-4C82-93B7-037C4213613B}" type="datetime1">
              <a:rPr lang="en-US"/>
              <a:pPr/>
              <a:t>4/20/2013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FF997A-3C59-48A1-982A-9F810B49B0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FFFFFF"/>
                </a:solidFill>
                <a:latin typeface="Arial" pitchFamily="34" charset="0"/>
                <a:ea typeface="ＭＳ Ｐゴシック" charset="-128"/>
              </a:defRPr>
            </a:lvl1pPr>
          </a:lstStyle>
          <a:p>
            <a:fld id="{6E6C9184-D281-41BE-A74C-06E31AEF1033}" type="datetime1">
              <a:rPr lang="en-US"/>
              <a:pPr/>
              <a:t>4/20/2013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22D2-89EE-43D1-BD3D-45E51C4066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FFFFFF"/>
                </a:solidFill>
                <a:latin typeface="Arial" pitchFamily="34" charset="0"/>
                <a:ea typeface="ＭＳ Ｐゴシック" charset="-128"/>
              </a:defRPr>
            </a:lvl1pPr>
          </a:lstStyle>
          <a:p>
            <a:fld id="{5BD7E2FE-9466-4938-818B-AC3DD19DB20D}" type="datetime1">
              <a:rPr lang="en-US"/>
              <a:pPr/>
              <a:t>4/20/2013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5F6079-B619-4968-BCAE-6E79DB3EBE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FFFFFF"/>
                </a:solidFill>
                <a:latin typeface="Arial" pitchFamily="34" charset="0"/>
                <a:ea typeface="ＭＳ Ｐゴシック" charset="-128"/>
              </a:defRPr>
            </a:lvl1pPr>
          </a:lstStyle>
          <a:p>
            <a:fld id="{2CC0894E-F511-48B9-9148-C94638415011}" type="datetime1">
              <a:rPr lang="en-US"/>
              <a:pPr/>
              <a:t>4/20/2013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2A9FC4-3DE9-44C0-8F09-C1916C73BC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FFFFFF"/>
                </a:solidFill>
                <a:latin typeface="Arial" pitchFamily="34" charset="0"/>
                <a:ea typeface="ＭＳ Ｐゴシック" charset="-128"/>
              </a:defRPr>
            </a:lvl1pPr>
          </a:lstStyle>
          <a:p>
            <a:fld id="{1BCCD301-A877-4DD0-AC06-CBEEF65AECD3}" type="datetime1">
              <a:rPr lang="en-US"/>
              <a:pPr/>
              <a:t>4/20/2013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9AA11A-A8FA-459D-B12A-7790605B25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9/17/09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3FE41DF7-D5BF-4197-B3B4-B3FBA4E14322}" type="slidenum">
              <a:rPr lang="en-US"/>
              <a:pPr/>
              <a:t>‹#›</a:t>
            </a:fld>
            <a:fld id="{A52740EA-839D-4482-8975-107CE893C529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445" r:id="rId1"/>
    <p:sldLayoutId id="2147484446" r:id="rId2"/>
    <p:sldLayoutId id="2147484447" r:id="rId3"/>
    <p:sldLayoutId id="2147484448" r:id="rId4"/>
    <p:sldLayoutId id="2147484449" r:id="rId5"/>
    <p:sldLayoutId id="2147484450" r:id="rId6"/>
    <p:sldLayoutId id="2147484451" r:id="rId7"/>
    <p:sldLayoutId id="2147484452" r:id="rId8"/>
    <p:sldLayoutId id="2147484453" r:id="rId9"/>
    <p:sldLayoutId id="2147484454" r:id="rId10"/>
    <p:sldLayoutId id="2147484455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orbel" pitchFamily="34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orbel" pitchFamily="34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orbel" pitchFamily="34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orbel" pitchFamily="34" charset="0"/>
          <a:ea typeface="ＭＳ Ｐゴシック" charset="-128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rtl="0" fontAlgn="base">
        <a:lnSpc>
          <a:spcPct val="15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fontAlgn="base">
        <a:lnSpc>
          <a:spcPct val="15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briansullivan@wustl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ChangeArrowheads="1"/>
          </p:cNvSpPr>
          <p:nvPr/>
        </p:nvSpPr>
        <p:spPr bwMode="auto">
          <a:xfrm>
            <a:off x="454025" y="746125"/>
            <a:ext cx="7600950" cy="329882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/>
          <a:p>
            <a:pPr defTabSz="889000" eaLnBrk="0" hangingPunct="0">
              <a:lnSpc>
                <a:spcPct val="80000"/>
              </a:lnSpc>
              <a:buClr>
                <a:srgbClr val="DADDFE"/>
              </a:buCl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What Are Admissions Committees Looking For?</a:t>
            </a:r>
          </a:p>
          <a:p>
            <a:pPr defTabSz="889000" eaLnBrk="0" hangingPunct="0">
              <a:lnSpc>
                <a:spcPct val="80000"/>
              </a:lnSpc>
              <a:buClr>
                <a:srgbClr val="DADDFE"/>
              </a:buClr>
              <a:defRPr/>
            </a:pPr>
            <a:endParaRPr lang="en-US" sz="3200" dirty="0">
              <a:solidFill>
                <a:schemeClr val="tx1"/>
              </a:solidFill>
              <a:ea typeface="ＭＳ Ｐゴシック" pitchFamily="34" charset="-128"/>
            </a:endParaRPr>
          </a:p>
          <a:p>
            <a:pPr defTabSz="889000" eaLnBrk="0" hangingPunct="0">
              <a:lnSpc>
                <a:spcPct val="80000"/>
              </a:lnSpc>
              <a:buClr>
                <a:srgbClr val="DADDFE"/>
              </a:buClr>
              <a:defRPr/>
            </a:pPr>
            <a:r>
              <a:rPr lang="en-US" sz="3200" dirty="0">
                <a:solidFill>
                  <a:schemeClr val="tx1"/>
                </a:solidFill>
                <a:ea typeface="ＭＳ Ｐゴシック" pitchFamily="34" charset="-128"/>
              </a:rPr>
              <a:t>Confessions of an admissions </a:t>
            </a:r>
          </a:p>
          <a:p>
            <a:pPr defTabSz="889000" eaLnBrk="0" hangingPunct="0">
              <a:lnSpc>
                <a:spcPct val="80000"/>
              </a:lnSpc>
              <a:buClr>
                <a:srgbClr val="DADDFE"/>
              </a:buClr>
              <a:defRPr/>
            </a:pPr>
            <a:r>
              <a:rPr lang="en-US" sz="3200" dirty="0">
                <a:solidFill>
                  <a:schemeClr val="tx1"/>
                </a:solidFill>
                <a:ea typeface="ＭＳ Ｐゴシック" pitchFamily="34" charset="-128"/>
              </a:rPr>
              <a:t>committee insider</a:t>
            </a:r>
            <a:br>
              <a:rPr lang="en-US" sz="3200" dirty="0">
                <a:solidFill>
                  <a:schemeClr val="tx1"/>
                </a:solidFill>
                <a:ea typeface="ＭＳ Ｐゴシック" pitchFamily="34" charset="-128"/>
              </a:rPr>
            </a:br>
            <a:endParaRPr lang="en-US" sz="3200" i="1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3074" name="TextBox 2"/>
          <p:cNvSpPr txBox="1">
            <a:spLocks noChangeArrowheads="1"/>
          </p:cNvSpPr>
          <p:nvPr/>
        </p:nvSpPr>
        <p:spPr bwMode="auto">
          <a:xfrm>
            <a:off x="455613" y="3408363"/>
            <a:ext cx="525145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Brian P. Sullivan</a:t>
            </a:r>
          </a:p>
          <a:p>
            <a:r>
              <a:rPr lang="en-US" sz="2400">
                <a:solidFill>
                  <a:schemeClr val="tx1"/>
                </a:solidFill>
              </a:rPr>
              <a:t>Washington University in St. Louis</a:t>
            </a:r>
          </a:p>
          <a:p>
            <a:endParaRPr lang="en-US" sz="2400">
              <a:solidFill>
                <a:schemeClr val="tx1"/>
              </a:solidFill>
            </a:endParaRPr>
          </a:p>
          <a:p>
            <a:r>
              <a:rPr lang="en-US" sz="2400">
                <a:solidFill>
                  <a:schemeClr val="tx1"/>
                </a:solidFill>
              </a:rPr>
              <a:t>NEAAHP Meeting</a:t>
            </a:r>
          </a:p>
          <a:p>
            <a:r>
              <a:rPr lang="en-US" sz="2400">
                <a:solidFill>
                  <a:schemeClr val="tx1"/>
                </a:solidFill>
              </a:rPr>
              <a:t>April 11, 2013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My Favorite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544638"/>
            <a:ext cx="8229600" cy="4525962"/>
          </a:xfrm>
        </p:spPr>
        <p:txBody>
          <a:bodyPr rtlCol="0" anchor="t">
            <a:normAutofit fontScale="92500" lnSpcReduction="1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ea typeface="+mn-ea"/>
              </a:rPr>
              <a:t>Curious	</a:t>
            </a:r>
          </a:p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ea typeface="+mn-ea"/>
              </a:rPr>
              <a:t>Creative / Innovative</a:t>
            </a:r>
          </a:p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ea typeface="+mn-ea"/>
              </a:rPr>
              <a:t>Focused</a:t>
            </a:r>
          </a:p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ea typeface="+mn-ea"/>
              </a:rPr>
              <a:t>Initiative / Fearless</a:t>
            </a:r>
          </a:p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ea typeface="+mn-ea"/>
              </a:rPr>
              <a:t>Passion</a:t>
            </a:r>
          </a:p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ea typeface="+mn-ea"/>
              </a:rPr>
              <a:t>Thoughtful</a:t>
            </a:r>
          </a:p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ea typeface="+mn-ea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ea typeface="+mn-ea"/>
            </a:endParaRPr>
          </a:p>
          <a:p>
            <a:pPr marL="0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About the Application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Less is more, and more is too much</a:t>
            </a:r>
          </a:p>
          <a:p>
            <a:r>
              <a:rPr lang="en-US" smtClean="0"/>
              <a:t>Clear &amp; unambiguous statements</a:t>
            </a:r>
          </a:p>
          <a:p>
            <a:r>
              <a:rPr lang="en-US" smtClean="0"/>
              <a:t>Compelling story, not a lab report</a:t>
            </a:r>
          </a:p>
          <a:p>
            <a:r>
              <a:rPr lang="en-US" smtClean="0"/>
              <a:t>Early bird gets the worm</a:t>
            </a:r>
          </a:p>
          <a:p>
            <a:endParaRPr lang="en-US" smtClean="0"/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Font typeface="Arial" pitchFamily="34" charset="0"/>
              <a:buNone/>
            </a:pPr>
            <a:r>
              <a:rPr lang="en-US" dirty="0" smtClean="0"/>
              <a:t>Acknowledgements: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Data slides provided by the AAMC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smtClean="0"/>
              <a:t>Contact Information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hlinkClick r:id="rId2"/>
              </a:rPr>
              <a:t>briansullivan@wustl.edu</a:t>
            </a:r>
            <a:r>
              <a:rPr lang="en-US" dirty="0" smtClean="0"/>
              <a:t> or 800-852-4625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 Black" pitchFamily="34" charset="0"/>
              </a:rPr>
              <a:t>Disclaimer</a:t>
            </a:r>
          </a:p>
        </p:txBody>
      </p:sp>
      <p:sp>
        <p:nvSpPr>
          <p:cNvPr id="512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smtClean="0">
                <a:latin typeface="Arial" pitchFamily="34" charset="0"/>
              </a:rPr>
              <a:t>Brian Sullivan receives compensation from Washington University in St. Louis. Therefore, he will make no pretense of being objective. </a:t>
            </a:r>
            <a:endParaRPr lang="en-US" sz="2000" smtClean="0">
              <a:solidFill>
                <a:srgbClr val="FFC000"/>
              </a:solidFill>
              <a:latin typeface="Arial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we looking for?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Personal Characteristics</a:t>
            </a:r>
          </a:p>
          <a:p>
            <a:r>
              <a:rPr lang="en-US" smtClean="0"/>
              <a:t>Quantitative Measures</a:t>
            </a:r>
          </a:p>
          <a:p>
            <a:r>
              <a:rPr lang="en-US" smtClean="0"/>
              <a:t>Research Experience</a:t>
            </a:r>
          </a:p>
          <a:p>
            <a:r>
              <a:rPr lang="en-US" smtClean="0"/>
              <a:t>Lagniappe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Personal Characteristics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Maturity &amp; Integrity</a:t>
            </a:r>
          </a:p>
          <a:p>
            <a:r>
              <a:rPr lang="en-US" dirty="0" smtClean="0"/>
              <a:t>Commitment &amp; Perseverance  </a:t>
            </a:r>
          </a:p>
          <a:p>
            <a:r>
              <a:rPr lang="en-US" dirty="0" smtClean="0"/>
              <a:t>Curious &amp; Creative</a:t>
            </a:r>
          </a:p>
          <a:p>
            <a:r>
              <a:rPr lang="en-US" dirty="0" smtClean="0"/>
              <a:t>High concern index</a:t>
            </a:r>
          </a:p>
          <a:p>
            <a:r>
              <a:rPr lang="en-US" dirty="0" smtClean="0"/>
              <a:t>Effective Team Player &amp; Communicator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Quantitative Measures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defTabSz="889000" eaLnBrk="0" fontAlgn="auto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buSzPct val="125000"/>
              <a:defRPr/>
            </a:pPr>
            <a:endParaRPr lang="en-US" u="sng" dirty="0" smtClean="0">
              <a:solidFill>
                <a:schemeClr val="tx2">
                  <a:lumMod val="40000"/>
                  <a:lumOff val="60000"/>
                </a:schemeClr>
              </a:solidFill>
              <a:latin typeface="Arial" pitchFamily="34" charset="0"/>
              <a:ea typeface="ＭＳ Ｐゴシック" pitchFamily="34" charset="-128"/>
            </a:endParaRPr>
          </a:p>
          <a:p>
            <a:pPr marL="0" indent="0" defTabSz="889000" eaLnBrk="0" fontAlgn="auto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buSzPct val="125000"/>
              <a:buFont typeface="Arial" pitchFamily="34" charset="0"/>
              <a:buNone/>
              <a:defRPr/>
            </a:pPr>
            <a:r>
              <a:rPr lang="en-US" u="sng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ea typeface="ＭＳ Ｐゴシック" pitchFamily="34" charset="-128"/>
              </a:rPr>
              <a:t>Total </a:t>
            </a:r>
            <a:r>
              <a:rPr lang="en-US" u="sng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ea typeface="ＭＳ Ｐゴシック" pitchFamily="34" charset="-128"/>
              </a:rPr>
              <a:t>Applicant Pool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ea typeface="ＭＳ Ｐゴシック" pitchFamily="34" charset="-128"/>
              </a:rPr>
              <a:t>	(n= 1,813)  100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ea typeface="ＭＳ Ｐゴシック" pitchFamily="34" charset="-128"/>
              </a:rPr>
              <a:t>%</a:t>
            </a:r>
          </a:p>
          <a:p>
            <a:pPr marL="0" indent="0" defTabSz="889000" eaLnBrk="0" fontAlgn="auto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buSzPct val="125000"/>
              <a:buFont typeface="Arial" pitchFamily="34" charset="0"/>
              <a:buNone/>
              <a:defRPr/>
            </a:pPr>
            <a:r>
              <a:rPr lang="en-US" dirty="0">
                <a:latin typeface="Arial" pitchFamily="34" charset="0"/>
                <a:ea typeface="ＭＳ Ｐゴシック" pitchFamily="34" charset="-128"/>
              </a:rPr>
              <a:t>			</a:t>
            </a:r>
            <a:r>
              <a:rPr lang="en-US" u="sng" dirty="0">
                <a:latin typeface="Arial" pitchFamily="34" charset="0"/>
                <a:ea typeface="ＭＳ Ｐゴシック" pitchFamily="34" charset="-128"/>
              </a:rPr>
              <a:t>Mean</a:t>
            </a:r>
            <a:r>
              <a:rPr lang="en-US" dirty="0">
                <a:latin typeface="Arial" pitchFamily="34" charset="0"/>
                <a:ea typeface="ＭＳ Ｐゴシック" pitchFamily="34" charset="-128"/>
              </a:rPr>
              <a:t>			</a:t>
            </a:r>
            <a:r>
              <a:rPr lang="en-US" u="sng" dirty="0">
                <a:latin typeface="Arial" pitchFamily="34" charset="0"/>
                <a:ea typeface="ＭＳ Ｐゴシック" pitchFamily="34" charset="-128"/>
              </a:rPr>
              <a:t>Range</a:t>
            </a:r>
          </a:p>
          <a:p>
            <a:pPr defTabSz="889000" eaLnBrk="0" fontAlgn="auto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buSzPct val="125000"/>
              <a:defRPr/>
            </a:pPr>
            <a:r>
              <a:rPr lang="en-US" dirty="0">
                <a:latin typeface="Arial" pitchFamily="34" charset="0"/>
                <a:ea typeface="ＭＳ Ｐゴシック" pitchFamily="34" charset="-128"/>
              </a:rPr>
              <a:t>     MCATS	  </a:t>
            </a: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31.1</a:t>
            </a:r>
            <a:r>
              <a:rPr lang="en-US" dirty="0">
                <a:latin typeface="Arial" pitchFamily="34" charset="0"/>
                <a:ea typeface="ＭＳ Ｐゴシック" pitchFamily="34" charset="-128"/>
              </a:rPr>
              <a:t>			6 - 44</a:t>
            </a:r>
          </a:p>
          <a:p>
            <a:pPr defTabSz="889000" eaLnBrk="0" fontAlgn="auto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buSzPct val="125000"/>
              <a:defRPr/>
            </a:pPr>
            <a:r>
              <a:rPr lang="en-US" dirty="0">
                <a:latin typeface="Arial" pitchFamily="34" charset="0"/>
                <a:ea typeface="ＭＳ Ｐゴシック" pitchFamily="34" charset="-128"/>
              </a:rPr>
              <a:t>     GPA	    	</a:t>
            </a: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3.6 </a:t>
            </a:r>
            <a:r>
              <a:rPr lang="en-US" sz="1200" dirty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	</a:t>
            </a:r>
            <a:r>
              <a:rPr lang="en-US" dirty="0">
                <a:latin typeface="Arial" pitchFamily="34" charset="0"/>
                <a:ea typeface="ＭＳ Ｐゴシック" pitchFamily="34" charset="-128"/>
              </a:rPr>
              <a:t>		1.7 - 4.0</a:t>
            </a:r>
          </a:p>
          <a:p>
            <a:pPr defTabSz="889000" eaLnBrk="0" fontAlgn="auto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buSzPct val="125000"/>
              <a:defRPr/>
            </a:pPr>
            <a:endParaRPr lang="en-US" sz="1000" u="sng" dirty="0">
              <a:latin typeface="Arial" pitchFamily="34" charset="0"/>
              <a:ea typeface="ＭＳ Ｐゴシック" pitchFamily="34" charset="-128"/>
            </a:endParaRPr>
          </a:p>
          <a:p>
            <a:pPr defTabSz="889000" eaLnBrk="0" fontAlgn="auto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buSzPct val="125000"/>
              <a:defRPr/>
            </a:pPr>
            <a:endParaRPr lang="en-US" u="sng" dirty="0">
              <a:latin typeface="Arial" pitchFamily="34" charset="0"/>
              <a:ea typeface="ＭＳ Ｐゴシック" pitchFamily="34" charset="-128"/>
            </a:endParaRPr>
          </a:p>
          <a:p>
            <a:pPr marL="0" indent="0" defTabSz="889000" eaLnBrk="0" fontAlgn="auto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buSzPct val="125000"/>
              <a:buFont typeface="Arial" pitchFamily="34" charset="0"/>
              <a:buNone/>
              <a:defRPr/>
            </a:pPr>
            <a:r>
              <a:rPr lang="en-US" u="sng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ea typeface="ＭＳ Ｐゴシック" pitchFamily="34" charset="-128"/>
              </a:rPr>
              <a:t>Matriculants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ea typeface="ＭＳ Ｐゴシック" pitchFamily="34" charset="-128"/>
              </a:rPr>
              <a:t>  		(n= 633)  35%   </a:t>
            </a:r>
          </a:p>
          <a:p>
            <a:pPr defTabSz="889000" eaLnBrk="0" fontAlgn="auto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buSzPct val="125000"/>
              <a:defRPr/>
            </a:pPr>
            <a:r>
              <a:rPr lang="en-US" dirty="0">
                <a:latin typeface="Arial" pitchFamily="34" charset="0"/>
                <a:ea typeface="ＭＳ Ｐゴシック" pitchFamily="34" charset="-128"/>
              </a:rPr>
              <a:t>		</a:t>
            </a: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	</a:t>
            </a:r>
            <a:r>
              <a:rPr lang="en-US" u="sng" dirty="0" smtClean="0">
                <a:latin typeface="Arial" pitchFamily="34" charset="0"/>
                <a:ea typeface="ＭＳ Ｐゴシック" pitchFamily="34" charset="-128"/>
              </a:rPr>
              <a:t>Mean</a:t>
            </a:r>
            <a:r>
              <a:rPr lang="en-US" u="sng" dirty="0">
                <a:latin typeface="Arial" pitchFamily="34" charset="0"/>
                <a:ea typeface="ＭＳ Ｐゴシック" pitchFamily="34" charset="-128"/>
              </a:rPr>
              <a:t>	</a:t>
            </a:r>
            <a:r>
              <a:rPr lang="en-US" dirty="0">
                <a:latin typeface="Arial" pitchFamily="34" charset="0"/>
                <a:ea typeface="ＭＳ Ｐゴシック" pitchFamily="34" charset="-128"/>
              </a:rPr>
              <a:t>		</a:t>
            </a:r>
            <a:r>
              <a:rPr lang="en-US" u="sng" dirty="0">
                <a:latin typeface="Arial" pitchFamily="34" charset="0"/>
                <a:ea typeface="ＭＳ Ｐゴシック" pitchFamily="34" charset="-128"/>
              </a:rPr>
              <a:t>Range</a:t>
            </a:r>
          </a:p>
          <a:p>
            <a:pPr defTabSz="889000" eaLnBrk="0" fontAlgn="auto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buSzPct val="125000"/>
              <a:defRPr/>
            </a:pPr>
            <a:r>
              <a:rPr lang="en-US" dirty="0">
                <a:latin typeface="Arial" pitchFamily="34" charset="0"/>
                <a:ea typeface="ＭＳ Ｐゴシック" pitchFamily="34" charset="-128"/>
              </a:rPr>
              <a:t>     MCATS	</a:t>
            </a: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34.4</a:t>
            </a:r>
            <a:r>
              <a:rPr lang="en-US" dirty="0">
                <a:latin typeface="Arial" pitchFamily="34" charset="0"/>
                <a:ea typeface="ＭＳ Ｐゴシック" pitchFamily="34" charset="-128"/>
              </a:rPr>
              <a:t>			22 - 44</a:t>
            </a:r>
          </a:p>
          <a:p>
            <a:pPr defTabSz="889000" eaLnBrk="0" fontAlgn="auto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buSzPct val="125000"/>
              <a:defRPr/>
            </a:pPr>
            <a:r>
              <a:rPr lang="en-US" dirty="0">
                <a:latin typeface="Arial" pitchFamily="34" charset="0"/>
                <a:ea typeface="ＭＳ Ｐゴシック" pitchFamily="34" charset="-128"/>
              </a:rPr>
              <a:t>     GPA	  	</a:t>
            </a: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   3.8</a:t>
            </a:r>
            <a:r>
              <a:rPr lang="en-US" dirty="0">
                <a:latin typeface="Arial" pitchFamily="34" charset="0"/>
                <a:ea typeface="ＭＳ Ｐゴシック" pitchFamily="34" charset="-128"/>
              </a:rPr>
              <a:t>			2.8 - 4.0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66738" y="195263"/>
            <a:ext cx="8386762" cy="10366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MD-PhD Applicant Statistics 2012 MCAT </a:t>
            </a:r>
            <a:endParaRPr lang="en-US" dirty="0">
              <a:ea typeface="+mj-ea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1308008" y="1733319"/>
          <a:ext cx="6912714" cy="4534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1819275" y="1984375"/>
            <a:ext cx="1752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sz="1600">
                <a:solidFill>
                  <a:schemeClr val="tx1"/>
                </a:solidFill>
              </a:rPr>
              <a:t>Applicants </a:t>
            </a:r>
          </a:p>
          <a:p>
            <a:endParaRPr lang="en-US" sz="1600"/>
          </a:p>
          <a:p>
            <a:r>
              <a:rPr lang="en-US" sz="1600">
                <a:solidFill>
                  <a:schemeClr val="tx1"/>
                </a:solidFill>
              </a:rPr>
              <a:t>Matriculants </a:t>
            </a:r>
            <a:r>
              <a:rPr lang="en-US" sz="160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3305175" y="2092325"/>
            <a:ext cx="5334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05175" y="2581275"/>
            <a:ext cx="5334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6150" name="Rectangle 9"/>
          <p:cNvSpPr>
            <a:spLocks noChangeArrowheads="1"/>
          </p:cNvSpPr>
          <p:nvPr/>
        </p:nvSpPr>
        <p:spPr bwMode="auto">
          <a:xfrm>
            <a:off x="3965575" y="6238875"/>
            <a:ext cx="23431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Best MCAT </a:t>
            </a:r>
          </a:p>
        </p:txBody>
      </p:sp>
      <p:sp>
        <p:nvSpPr>
          <p:cNvPr id="6151" name="TextBox 10"/>
          <p:cNvSpPr txBox="1">
            <a:spLocks noChangeArrowheads="1"/>
          </p:cNvSpPr>
          <p:nvPr/>
        </p:nvSpPr>
        <p:spPr bwMode="auto">
          <a:xfrm rot="-5400000">
            <a:off x="841375" y="3328988"/>
            <a:ext cx="184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6152" name="Straight Arrow Connector 11"/>
          <p:cNvCxnSpPr>
            <a:cxnSpLocks noChangeShapeType="1"/>
          </p:cNvCxnSpPr>
          <p:nvPr/>
        </p:nvCxnSpPr>
        <p:spPr bwMode="auto">
          <a:xfrm flipH="1">
            <a:off x="3516313" y="3852863"/>
            <a:ext cx="212725" cy="13493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153" name="TextBox 1"/>
          <p:cNvSpPr txBox="1">
            <a:spLocks noChangeArrowheads="1"/>
          </p:cNvSpPr>
          <p:nvPr/>
        </p:nvSpPr>
        <p:spPr bwMode="auto">
          <a:xfrm>
            <a:off x="3516313" y="3395663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sz="1800">
                <a:solidFill>
                  <a:schemeClr val="tx1"/>
                </a:solidFill>
              </a:rPr>
              <a:t>9%</a:t>
            </a:r>
          </a:p>
        </p:txBody>
      </p:sp>
      <p:sp>
        <p:nvSpPr>
          <p:cNvPr id="6154" name="TextBox 1"/>
          <p:cNvSpPr txBox="1">
            <a:spLocks noChangeArrowheads="1"/>
          </p:cNvSpPr>
          <p:nvPr/>
        </p:nvSpPr>
        <p:spPr bwMode="auto">
          <a:xfrm>
            <a:off x="4497388" y="2886075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sz="1800">
                <a:solidFill>
                  <a:schemeClr val="tx1"/>
                </a:solidFill>
              </a:rPr>
              <a:t>27%</a:t>
            </a:r>
          </a:p>
        </p:txBody>
      </p:sp>
      <p:cxnSp>
        <p:nvCxnSpPr>
          <p:cNvPr id="6155" name="Straight Arrow Connector 15"/>
          <p:cNvCxnSpPr>
            <a:cxnSpLocks noChangeShapeType="1"/>
          </p:cNvCxnSpPr>
          <p:nvPr/>
        </p:nvCxnSpPr>
        <p:spPr bwMode="auto">
          <a:xfrm flipH="1">
            <a:off x="4564063" y="3340100"/>
            <a:ext cx="212725" cy="13493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6363"/>
            <a:ext cx="8386762" cy="11255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MD-PhD Applicant Statistics 2012</a:t>
            </a:r>
            <a:b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</a:b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GPA </a:t>
            </a:r>
            <a:endParaRPr lang="en-US" dirty="0">
              <a:ea typeface="+mj-ea"/>
            </a:endParaRPr>
          </a:p>
        </p:txBody>
      </p:sp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733425" y="1603375"/>
            <a:ext cx="7267575" cy="5168900"/>
            <a:chOff x="733394" y="1552852"/>
            <a:chExt cx="7267606" cy="5168662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1143000" y="1552852"/>
            <a:ext cx="6858000" cy="4724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172" name="TextBox 5"/>
            <p:cNvSpPr txBox="1">
              <a:spLocks noChangeArrowheads="1"/>
            </p:cNvSpPr>
            <p:nvPr/>
          </p:nvSpPr>
          <p:spPr bwMode="auto">
            <a:xfrm rot="-5400000">
              <a:off x="841121" y="3294033"/>
              <a:ext cx="18465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173" name="TextBox 6"/>
            <p:cNvSpPr txBox="1">
              <a:spLocks noChangeArrowheads="1"/>
            </p:cNvSpPr>
            <p:nvPr/>
          </p:nvSpPr>
          <p:spPr bwMode="auto">
            <a:xfrm>
              <a:off x="4456113" y="6321425"/>
              <a:ext cx="1376774" cy="400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Total GPA</a:t>
              </a:r>
            </a:p>
          </p:txBody>
        </p:sp>
        <p:cxnSp>
          <p:nvCxnSpPr>
            <p:cNvPr id="7174" name="Straight Arrow Connector 8"/>
            <p:cNvCxnSpPr>
              <a:cxnSpLocks noChangeShapeType="1"/>
            </p:cNvCxnSpPr>
            <p:nvPr/>
          </p:nvCxnSpPr>
          <p:spPr bwMode="auto">
            <a:xfrm flipH="1">
              <a:off x="3489680" y="3886279"/>
              <a:ext cx="212725" cy="13493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7175" name="Straight Arrow Connector 12"/>
            <p:cNvCxnSpPr>
              <a:cxnSpLocks noChangeShapeType="1"/>
            </p:cNvCxnSpPr>
            <p:nvPr/>
          </p:nvCxnSpPr>
          <p:spPr bwMode="auto">
            <a:xfrm flipH="1">
              <a:off x="4886402" y="3657553"/>
              <a:ext cx="212725" cy="13493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Research Experience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SzPct val="125000"/>
            </a:pPr>
            <a:r>
              <a:rPr lang="en-US" b="1" smtClean="0">
                <a:latin typeface="Arial" pitchFamily="34" charset="0"/>
              </a:rPr>
              <a:t>Sufficient research experience to understand what you are getting into </a:t>
            </a:r>
            <a:endParaRPr lang="en-US" b="1" i="1" smtClean="0">
              <a:latin typeface="Arial" pitchFamily="34" charset="0"/>
            </a:endParaRPr>
          </a:p>
          <a:p>
            <a:pPr lvl="2">
              <a:lnSpc>
                <a:spcPct val="80000"/>
              </a:lnSpc>
              <a:buFont typeface="Times" charset="0"/>
              <a:buChar char="•"/>
            </a:pPr>
            <a:endParaRPr lang="en-US" b="1" smtClean="0">
              <a:latin typeface="Arial" pitchFamily="34" charset="0"/>
            </a:endParaRPr>
          </a:p>
          <a:p>
            <a:pPr lvl="2">
              <a:lnSpc>
                <a:spcPct val="80000"/>
              </a:lnSpc>
              <a:buFont typeface="Times" charset="0"/>
              <a:buChar char="•"/>
            </a:pPr>
            <a:r>
              <a:rPr lang="en-US" b="1" smtClean="0">
                <a:latin typeface="Arial" pitchFamily="34" charset="0"/>
              </a:rPr>
              <a:t>Two years of undergraduate research</a:t>
            </a:r>
          </a:p>
          <a:p>
            <a:pPr lvl="2">
              <a:lnSpc>
                <a:spcPct val="80000"/>
              </a:lnSpc>
              <a:buFont typeface="Times" charset="0"/>
              <a:buChar char="•"/>
            </a:pPr>
            <a:r>
              <a:rPr lang="en-US" b="1" smtClean="0">
                <a:latin typeface="Arial" pitchFamily="34" charset="0"/>
              </a:rPr>
              <a:t>Multiple summer projects </a:t>
            </a:r>
          </a:p>
          <a:p>
            <a:pPr lvl="2">
              <a:lnSpc>
                <a:spcPct val="80000"/>
              </a:lnSpc>
              <a:buFont typeface="Times" charset="0"/>
              <a:buChar char="•"/>
            </a:pPr>
            <a:r>
              <a:rPr lang="en-US" b="1" smtClean="0">
                <a:latin typeface="Arial" pitchFamily="34" charset="0"/>
              </a:rPr>
              <a:t>Senior thesis research </a:t>
            </a:r>
          </a:p>
          <a:p>
            <a:pPr lvl="2">
              <a:lnSpc>
                <a:spcPct val="80000"/>
              </a:lnSpc>
              <a:buFont typeface="Times" charset="0"/>
              <a:buChar char="•"/>
            </a:pPr>
            <a:endParaRPr lang="en-US" b="1" smtClean="0">
              <a:latin typeface="Arial" pitchFamily="34" charset="0"/>
            </a:endParaRPr>
          </a:p>
          <a:p>
            <a:pPr lvl="1">
              <a:lnSpc>
                <a:spcPct val="80000"/>
              </a:lnSpc>
              <a:buSzPct val="125000"/>
            </a:pPr>
            <a:r>
              <a:rPr lang="en-US" b="1" smtClean="0">
                <a:latin typeface="Arial" pitchFamily="34" charset="0"/>
              </a:rPr>
              <a:t>Familiarity with testing a hypothesis</a:t>
            </a:r>
          </a:p>
          <a:p>
            <a:pPr lvl="1">
              <a:lnSpc>
                <a:spcPct val="80000"/>
              </a:lnSpc>
              <a:buSzPct val="125000"/>
            </a:pPr>
            <a:r>
              <a:rPr lang="en-US" b="1" smtClean="0">
                <a:latin typeface="Arial" pitchFamily="34" charset="0"/>
              </a:rPr>
              <a:t>Mechanistic rather than descriptive</a:t>
            </a:r>
          </a:p>
          <a:p>
            <a:endParaRPr lang="en-US" smtClean="0"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Lagniappe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Publications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Meeting Presentations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Leadership Experience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Gap Year / </a:t>
            </a:r>
            <a:r>
              <a:rPr lang="en-US" dirty="0" err="1" smtClean="0">
                <a:ea typeface="+mn-ea"/>
              </a:rPr>
              <a:t>Postbac</a:t>
            </a:r>
            <a:r>
              <a:rPr lang="en-US" dirty="0" smtClean="0">
                <a:ea typeface="+mn-ea"/>
              </a:rPr>
              <a:t>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Multiple Majors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No Drama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SETTINGS" val="1"/>
  <p:tag name="ADVSHOWMETER" val="0"/>
  <p:tag name="ADVGLOBALTRANSITION" val="-1"/>
  <p:tag name="ADVSCREENWIDTH" val="800"/>
  <p:tag name="ADVSCREENHEIGHT" val="600"/>
  <p:tag name="ADVFASTTRANSITIONS" val="1"/>
  <p:tag name="ADVGAMMA" val="0.000000"/>
  <p:tag name="ADVDIMBULLETS" val="0"/>
  <p:tag name="ADVPANSCAN" val="0"/>
  <p:tag name="ADVBEVELING" val="0"/>
  <p:tag name="ADVSHADOWS" val="1"/>
  <p:tag name="ADVAATEXT" val="1"/>
  <p:tag name="ADVAASHAPES" val="1"/>
</p:tagLst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AAMC Blue template 12">
    <a:dk1>
      <a:srgbClr val="809195"/>
    </a:dk1>
    <a:lt1>
      <a:srgbClr val="FAFAFA"/>
    </a:lt1>
    <a:dk2>
      <a:srgbClr val="092F6D"/>
    </a:dk2>
    <a:lt2>
      <a:srgbClr val="FEBD67"/>
    </a:lt2>
    <a:accent1>
      <a:srgbClr val="FEBD67"/>
    </a:accent1>
    <a:accent2>
      <a:srgbClr val="8E0000"/>
    </a:accent2>
    <a:accent3>
      <a:srgbClr val="AAADBA"/>
    </a:accent3>
    <a:accent4>
      <a:srgbClr val="D6D6D6"/>
    </a:accent4>
    <a:accent5>
      <a:srgbClr val="FEDBB8"/>
    </a:accent5>
    <a:accent6>
      <a:srgbClr val="800000"/>
    </a:accent6>
    <a:hlink>
      <a:srgbClr val="FAFAFA"/>
    </a:hlink>
    <a:folHlink>
      <a:srgbClr val="809195"/>
    </a:folHlink>
  </a:clrScheme>
  <a:fontScheme name="AAMC Blue template">
    <a:majorFont>
      <a:latin typeface="Arial Black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AAMC Blue template 12">
    <a:dk1>
      <a:srgbClr val="809195"/>
    </a:dk1>
    <a:lt1>
      <a:srgbClr val="FAFAFA"/>
    </a:lt1>
    <a:dk2>
      <a:srgbClr val="092F6D"/>
    </a:dk2>
    <a:lt2>
      <a:srgbClr val="FEBD67"/>
    </a:lt2>
    <a:accent1>
      <a:srgbClr val="FEBD67"/>
    </a:accent1>
    <a:accent2>
      <a:srgbClr val="8E0000"/>
    </a:accent2>
    <a:accent3>
      <a:srgbClr val="AAADBA"/>
    </a:accent3>
    <a:accent4>
      <a:srgbClr val="D6D6D6"/>
    </a:accent4>
    <a:accent5>
      <a:srgbClr val="FEDBB8"/>
    </a:accent5>
    <a:accent6>
      <a:srgbClr val="800000"/>
    </a:accent6>
    <a:hlink>
      <a:srgbClr val="FAFAFA"/>
    </a:hlink>
    <a:folHlink>
      <a:srgbClr val="809195"/>
    </a:folHlink>
  </a:clrScheme>
  <a:fontScheme name="AAMC Blue template">
    <a:majorFont>
      <a:latin typeface="Arial Black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Settings\rgotian.CUMC\My Documents\MD-PhD\AAMC\AAMC Blue template.pot</Template>
  <TotalTime>6690</TotalTime>
  <Words>209</Words>
  <Application>Microsoft Office PowerPoint</Application>
  <PresentationFormat>On-screen Show (4:3)</PresentationFormat>
  <Paragraphs>86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Twilight</vt:lpstr>
      <vt:lpstr>PowerPoint Presentation</vt:lpstr>
      <vt:lpstr>Disclaimer</vt:lpstr>
      <vt:lpstr>What are we looking for?</vt:lpstr>
      <vt:lpstr>Personal Characteristics</vt:lpstr>
      <vt:lpstr>Quantitative Measures </vt:lpstr>
      <vt:lpstr>MD-PhD Applicant Statistics 2012 MCAT </vt:lpstr>
      <vt:lpstr>MD-PhD Applicant Statistics 2012 GPA </vt:lpstr>
      <vt:lpstr>Research Experience</vt:lpstr>
      <vt:lpstr>Lagniappe</vt:lpstr>
      <vt:lpstr>My Favorite Words</vt:lpstr>
      <vt:lpstr>About the Application</vt:lpstr>
      <vt:lpstr>PowerPoint Presentation</vt:lpstr>
    </vt:vector>
  </TitlesOfParts>
  <Company>Cornell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Case Study</dc:subject>
  <dc:creator>Ruth Gotian</dc:creator>
  <cp:keywords>Overview Siegel Gale</cp:keywords>
  <cp:lastModifiedBy>SU</cp:lastModifiedBy>
  <cp:revision>194</cp:revision>
  <cp:lastPrinted>2004-07-27T15:39:03Z</cp:lastPrinted>
  <dcterms:created xsi:type="dcterms:W3CDTF">2010-11-12T14:58:30Z</dcterms:created>
  <dcterms:modified xsi:type="dcterms:W3CDTF">2013-04-20T11:48:00Z</dcterms:modified>
</cp:coreProperties>
</file>