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3.bin" ContentType="application/vnd.openxmlformats-officedocument.oleObject"/>
  <Override PartName="/ppt/notesSlides/notesSlide30.xml" ContentType="application/vnd.openxmlformats-officedocument.presentationml.notesSlide+xml"/>
  <Override PartName="/ppt/embeddings/oleObject4.bin" ContentType="application/vnd.openxmlformats-officedocument.oleObject"/>
  <Override PartName="/ppt/notesSlides/notesSlide31.xml" ContentType="application/vnd.openxmlformats-officedocument.presentationml.notesSlide+xml"/>
  <Override PartName="/ppt/embeddings/oleObject5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727" r:id="rId2"/>
    <p:sldId id="728" r:id="rId3"/>
    <p:sldId id="605" r:id="rId4"/>
    <p:sldId id="681" r:id="rId5"/>
    <p:sldId id="607" r:id="rId6"/>
    <p:sldId id="664" r:id="rId7"/>
    <p:sldId id="356" r:id="rId8"/>
    <p:sldId id="682" r:id="rId9"/>
    <p:sldId id="612" r:id="rId10"/>
    <p:sldId id="613" r:id="rId11"/>
    <p:sldId id="614" r:id="rId12"/>
    <p:sldId id="683" r:id="rId13"/>
    <p:sldId id="325" r:id="rId14"/>
    <p:sldId id="290" r:id="rId15"/>
    <p:sldId id="289" r:id="rId16"/>
    <p:sldId id="288" r:id="rId17"/>
    <p:sldId id="702" r:id="rId18"/>
    <p:sldId id="362" r:id="rId19"/>
    <p:sldId id="704" r:id="rId20"/>
    <p:sldId id="729" r:id="rId21"/>
    <p:sldId id="730" r:id="rId22"/>
    <p:sldId id="731" r:id="rId23"/>
    <p:sldId id="732" r:id="rId24"/>
    <p:sldId id="733" r:id="rId25"/>
    <p:sldId id="739" r:id="rId26"/>
    <p:sldId id="744" r:id="rId27"/>
    <p:sldId id="626" r:id="rId28"/>
    <p:sldId id="640" r:id="rId29"/>
    <p:sldId id="667" r:id="rId30"/>
    <p:sldId id="608" r:id="rId31"/>
    <p:sldId id="754" r:id="rId32"/>
    <p:sldId id="403" r:id="rId33"/>
    <p:sldId id="496" r:id="rId34"/>
    <p:sldId id="497" r:id="rId35"/>
    <p:sldId id="498" r:id="rId36"/>
    <p:sldId id="698" r:id="rId37"/>
    <p:sldId id="697" r:id="rId38"/>
    <p:sldId id="743" r:id="rId39"/>
    <p:sldId id="745" r:id="rId40"/>
    <p:sldId id="746" r:id="rId41"/>
    <p:sldId id="747" r:id="rId42"/>
    <p:sldId id="748" r:id="rId43"/>
    <p:sldId id="749" r:id="rId44"/>
    <p:sldId id="755" r:id="rId45"/>
    <p:sldId id="751" r:id="rId46"/>
    <p:sldId id="752" r:id="rId47"/>
    <p:sldId id="756" r:id="rId48"/>
    <p:sldId id="753" r:id="rId49"/>
    <p:sldId id="323" r:id="rId50"/>
    <p:sldId id="757" r:id="rId51"/>
    <p:sldId id="602" r:id="rId52"/>
    <p:sldId id="522" r:id="rId53"/>
    <p:sldId id="740" r:id="rId54"/>
    <p:sldId id="741" r:id="rId55"/>
    <p:sldId id="737" r:id="rId56"/>
    <p:sldId id="738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47" d="100"/>
          <a:sy n="147" d="100"/>
        </p:scale>
        <p:origin x="-425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Book1" TargetMode="External"/><Relationship Id="rId3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Sheet2!$A$1:$A$6</c:f>
              <c:strCache>
                <c:ptCount val="6"/>
                <c:pt idx="0">
                  <c:v>3 - 26</c:v>
                </c:pt>
                <c:pt idx="1">
                  <c:v>27 - 29</c:v>
                </c:pt>
                <c:pt idx="2">
                  <c:v>30 - 32</c:v>
                </c:pt>
                <c:pt idx="3">
                  <c:v>33 - 35</c:v>
                </c:pt>
                <c:pt idx="4">
                  <c:v>36 - 38</c:v>
                </c:pt>
                <c:pt idx="5">
                  <c:v>39 - 45</c:v>
                </c:pt>
              </c:strCache>
            </c:strRef>
          </c:cat>
          <c:val>
            <c:numRef>
              <c:f>Sheet2!$B$1:$B$6</c:f>
              <c:numCache>
                <c:formatCode>General</c:formatCode>
                <c:ptCount val="6"/>
                <c:pt idx="0">
                  <c:v>320.0</c:v>
                </c:pt>
                <c:pt idx="1">
                  <c:v>264.0</c:v>
                </c:pt>
                <c:pt idx="2">
                  <c:v>399.0</c:v>
                </c:pt>
                <c:pt idx="3">
                  <c:v>441.0</c:v>
                </c:pt>
                <c:pt idx="4">
                  <c:v>261.0</c:v>
                </c:pt>
                <c:pt idx="5">
                  <c:v>117.0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</c:spPr>
          <c:invertIfNegative val="0"/>
          <c:cat>
            <c:strRef>
              <c:f>Sheet2!$A$1:$A$6</c:f>
              <c:strCache>
                <c:ptCount val="6"/>
                <c:pt idx="0">
                  <c:v>3 - 26</c:v>
                </c:pt>
                <c:pt idx="1">
                  <c:v>27 - 29</c:v>
                </c:pt>
                <c:pt idx="2">
                  <c:v>30 - 32</c:v>
                </c:pt>
                <c:pt idx="3">
                  <c:v>33 - 35</c:v>
                </c:pt>
                <c:pt idx="4">
                  <c:v>36 - 38</c:v>
                </c:pt>
                <c:pt idx="5">
                  <c:v>39 - 45</c:v>
                </c:pt>
              </c:strCache>
            </c:strRef>
          </c:cat>
          <c:val>
            <c:numRef>
              <c:f>Sheet2!$C$1:$C$6</c:f>
              <c:numCache>
                <c:formatCode>General</c:formatCode>
                <c:ptCount val="6"/>
                <c:pt idx="0">
                  <c:v>9.0</c:v>
                </c:pt>
                <c:pt idx="1">
                  <c:v>48.0</c:v>
                </c:pt>
                <c:pt idx="2">
                  <c:v>115.0</c:v>
                </c:pt>
                <c:pt idx="3">
                  <c:v>224.0</c:v>
                </c:pt>
                <c:pt idx="4">
                  <c:v>156.0</c:v>
                </c:pt>
                <c:pt idx="5">
                  <c:v>79.0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3503288"/>
        <c:axId val="613506296"/>
      </c:barChart>
      <c:catAx>
        <c:axId val="6135032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613506296"/>
        <c:crosses val="autoZero"/>
        <c:auto val="1"/>
        <c:lblAlgn val="ctr"/>
        <c:lblOffset val="100"/>
        <c:noMultiLvlLbl val="0"/>
      </c:catAx>
      <c:valAx>
        <c:axId val="6135062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613503288"/>
        <c:crosses val="autoZero"/>
        <c:crossBetween val="between"/>
      </c:valAx>
      <c:spPr>
        <a:solidFill>
          <a:srgbClr val="809195">
            <a:lumMod val="75000"/>
          </a:srgbClr>
        </a:solidFill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56515018955964"/>
          <c:y val="0.0314651595969859"/>
          <c:w val="0.91138553514144"/>
          <c:h val="0.89554186775040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Sheet1!$A$1:$A$9</c:f>
              <c:strCache>
                <c:ptCount val="9"/>
                <c:pt idx="0">
                  <c:v>1.6 - 3.0</c:v>
                </c:pt>
                <c:pt idx="1">
                  <c:v>3.0 - 3.2</c:v>
                </c:pt>
                <c:pt idx="2">
                  <c:v>3.2 - 3.4</c:v>
                </c:pt>
                <c:pt idx="3">
                  <c:v>3.4 - 3.5</c:v>
                </c:pt>
                <c:pt idx="4">
                  <c:v>3.5 - 3.6</c:v>
                </c:pt>
                <c:pt idx="5">
                  <c:v>3.6 - 3.7</c:v>
                </c:pt>
                <c:pt idx="6">
                  <c:v>3.7 - 3.8</c:v>
                </c:pt>
                <c:pt idx="7">
                  <c:v>3.8 - 3.9</c:v>
                </c:pt>
                <c:pt idx="8">
                  <c:v>3.9 - 4.0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127.0</c:v>
                </c:pt>
                <c:pt idx="1">
                  <c:v>98.0</c:v>
                </c:pt>
                <c:pt idx="2">
                  <c:v>176.0</c:v>
                </c:pt>
                <c:pt idx="3">
                  <c:v>139.0</c:v>
                </c:pt>
                <c:pt idx="4">
                  <c:v>166.0</c:v>
                </c:pt>
                <c:pt idx="5">
                  <c:v>216.0</c:v>
                </c:pt>
                <c:pt idx="6">
                  <c:v>247.0</c:v>
                </c:pt>
                <c:pt idx="7">
                  <c:v>278.0</c:v>
                </c:pt>
                <c:pt idx="8">
                  <c:v>353.0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</c:spPr>
          <c:invertIfNegative val="0"/>
          <c:cat>
            <c:strRef>
              <c:f>Sheet1!$A$1:$A$9</c:f>
              <c:strCache>
                <c:ptCount val="9"/>
                <c:pt idx="0">
                  <c:v>1.6 - 3.0</c:v>
                </c:pt>
                <c:pt idx="1">
                  <c:v>3.0 - 3.2</c:v>
                </c:pt>
                <c:pt idx="2">
                  <c:v>3.2 - 3.4</c:v>
                </c:pt>
                <c:pt idx="3">
                  <c:v>3.4 - 3.5</c:v>
                </c:pt>
                <c:pt idx="4">
                  <c:v>3.5 - 3.6</c:v>
                </c:pt>
                <c:pt idx="5">
                  <c:v>3.6 - 3.7</c:v>
                </c:pt>
                <c:pt idx="6">
                  <c:v>3.7 - 3.8</c:v>
                </c:pt>
                <c:pt idx="7">
                  <c:v>3.8 - 3.9</c:v>
                </c:pt>
                <c:pt idx="8">
                  <c:v>3.9 - 4.0</c:v>
                </c:pt>
              </c:strCache>
            </c:strRef>
          </c:cat>
          <c:val>
            <c:numRef>
              <c:f>Sheet1!$C$1:$C$9</c:f>
              <c:numCache>
                <c:formatCode>General</c:formatCode>
                <c:ptCount val="9"/>
                <c:pt idx="0">
                  <c:v>6.0</c:v>
                </c:pt>
                <c:pt idx="1">
                  <c:v>9.0</c:v>
                </c:pt>
                <c:pt idx="2">
                  <c:v>29.0</c:v>
                </c:pt>
                <c:pt idx="3">
                  <c:v>38.0</c:v>
                </c:pt>
                <c:pt idx="4">
                  <c:v>52.0</c:v>
                </c:pt>
                <c:pt idx="5">
                  <c:v>77.0</c:v>
                </c:pt>
                <c:pt idx="6">
                  <c:v>104.0</c:v>
                </c:pt>
                <c:pt idx="7">
                  <c:v>122.0</c:v>
                </c:pt>
                <c:pt idx="8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8343768"/>
        <c:axId val="628346648"/>
      </c:barChart>
      <c:catAx>
        <c:axId val="628343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628346648"/>
        <c:crosses val="autoZero"/>
        <c:auto val="1"/>
        <c:lblAlgn val="ctr"/>
        <c:lblOffset val="100"/>
        <c:noMultiLvlLbl val="0"/>
      </c:catAx>
      <c:valAx>
        <c:axId val="6283466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628343768"/>
        <c:crosses val="autoZero"/>
        <c:crossBetween val="between"/>
      </c:valAx>
      <c:spPr>
        <a:solidFill>
          <a:srgbClr val="809195">
            <a:lumMod val="75000"/>
          </a:srgbClr>
        </a:solidFill>
      </c:spPr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0.33333</cdr:x>
      <cdr:y>0.43548</cdr:y>
    </cdr:from>
    <cdr:to>
      <cdr:x>0.46667</cdr:x>
      <cdr:y>0.62903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86000" y="2057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0.34218</cdr:x>
      <cdr:y>0.4109</cdr:y>
    </cdr:from>
    <cdr:to>
      <cdr:x>0.47552</cdr:x>
      <cdr:y>0.60444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346680" y="1941236"/>
          <a:ext cx="914446" cy="914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dirty="0" smtClean="0">
              <a:solidFill>
                <a:schemeClr val="tx1"/>
              </a:solidFill>
            </a:rPr>
            <a:t>7%</a:t>
          </a:r>
          <a:endParaRPr lang="en-US" sz="1800" b="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0.52176</cdr:x>
      <cdr:y>0.36376</cdr:y>
    </cdr:from>
    <cdr:to>
      <cdr:x>0.6551</cdr:x>
      <cdr:y>0.5573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578202" y="1718541"/>
          <a:ext cx="914446" cy="9143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dirty="0" smtClean="0">
              <a:solidFill>
                <a:schemeClr val="tx1"/>
              </a:solidFill>
            </a:rPr>
            <a:t>21%</a:t>
          </a:r>
          <a:endParaRPr lang="en-US" sz="1800" b="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0.12222</cdr:x>
      <cdr:y>0.1129</cdr:y>
    </cdr:from>
    <cdr:to>
      <cdr:x>0.37778</cdr:x>
      <cdr:y>0.30645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38200" y="533400"/>
          <a:ext cx="1752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0" dirty="0" smtClean="0">
              <a:solidFill>
                <a:schemeClr val="tx1"/>
              </a:solidFill>
            </a:rPr>
            <a:t>Applicants </a:t>
          </a:r>
        </a:p>
        <a:p xmlns:a="http://schemas.openxmlformats.org/drawingml/2006/main">
          <a:endParaRPr lang="en-US" sz="1600" b="0" dirty="0">
            <a:solidFill>
              <a:schemeClr val="tx1"/>
            </a:solidFill>
          </a:endParaRPr>
        </a:p>
        <a:p xmlns:a="http://schemas.openxmlformats.org/drawingml/2006/main">
          <a:r>
            <a:rPr lang="en-US" sz="1600" b="0" dirty="0" err="1" smtClean="0">
              <a:solidFill>
                <a:schemeClr val="tx1"/>
              </a:solidFill>
            </a:rPr>
            <a:t>Matriculants</a:t>
          </a:r>
          <a:r>
            <a:rPr lang="en-US" sz="1600" b="0" dirty="0" smtClean="0">
              <a:solidFill>
                <a:schemeClr val="tx1"/>
              </a:solidFill>
            </a:rPr>
            <a:t>  </a:t>
          </a:r>
          <a:endParaRPr lang="en-US" sz="1600" b="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0.32017</cdr:x>
      <cdr:y>0.12903</cdr:y>
    </cdr:from>
    <cdr:to>
      <cdr:x>0.39795</cdr:x>
      <cdr:y>0.16129</cdr:y>
    </cdr:to>
    <cdr:sp macro="" textlink="">
      <cdr:nvSpPr>
        <cdr:cNvPr id="8" name="Rectangle 7"/>
        <cdr:cNvSpPr/>
      </cdr:nvSpPr>
      <cdr:spPr>
        <a:xfrm xmlns:a="http://schemas.openxmlformats.org/drawingml/2006/main">
          <a:off x="2195735" y="609589"/>
          <a:ext cx="533416" cy="152409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0.32535</cdr:x>
      <cdr:y>0.24194</cdr:y>
    </cdr:from>
    <cdr:to>
      <cdr:x>0.40313</cdr:x>
      <cdr:y>0.27419</cdr:y>
    </cdr:to>
    <cdr:sp macro="" textlink="">
      <cdr:nvSpPr>
        <cdr:cNvPr id="9" name="Rectangle 8"/>
        <cdr:cNvSpPr/>
      </cdr:nvSpPr>
      <cdr:spPr>
        <a:xfrm xmlns:a="http://schemas.openxmlformats.org/drawingml/2006/main">
          <a:off x="2231246" y="1143021"/>
          <a:ext cx="533416" cy="15236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82AC03C-8936-4538-B487-EDA378DA0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39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7EA3D34-7B07-44F4-9E35-BFBEEE222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8EA2B-BE30-A946-8907-15C1D46A3BA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959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9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27055-0E66-4AC1-9CCD-C917DB983044}" type="slidenum">
              <a:rPr lang="en-US" smtClean="0">
                <a:ea typeface="ＭＳ Ｐゴシック"/>
                <a:cs typeface="ＭＳ Ｐゴシック"/>
              </a:rPr>
              <a:pPr/>
              <a:t>10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49FE7-191C-4D37-BA21-08C827E3B3AB}" type="slidenum">
              <a:rPr lang="en-US" smtClean="0">
                <a:ea typeface="ＭＳ Ｐゴシック"/>
                <a:cs typeface="ＭＳ Ｐゴシック"/>
              </a:rPr>
              <a:pPr/>
              <a:t>11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EF2B5-62D9-408C-B2F1-918210A59E9C}" type="slidenum">
              <a:rPr lang="en-US" smtClean="0">
                <a:ea typeface="ＭＳ Ｐゴシック"/>
                <a:cs typeface="ＭＳ Ｐゴシック"/>
              </a:rPr>
              <a:pPr/>
              <a:t>12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D6EE7-E0F0-4AF2-B679-1BCBEF228FB7}" type="slidenum">
              <a:rPr lang="en-US" smtClean="0">
                <a:ea typeface="ＭＳ Ｐゴシック"/>
                <a:cs typeface="ＭＳ Ｐゴシック"/>
              </a:rPr>
              <a:pPr/>
              <a:t>13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AE585-EBE9-4F2E-B9E3-620386BBBB01}" type="slidenum">
              <a:rPr lang="en-US" smtClean="0">
                <a:ea typeface="ＭＳ Ｐゴシック"/>
                <a:cs typeface="ＭＳ Ｐゴシック"/>
              </a:rPr>
              <a:pPr/>
              <a:t>14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8CC56-E481-4AB8-B68D-A6EDBB2DC61D}" type="slidenum">
              <a:rPr lang="en-US" smtClean="0">
                <a:ea typeface="ＭＳ Ｐゴシック"/>
                <a:cs typeface="ＭＳ Ｐゴシック"/>
              </a:rPr>
              <a:pPr/>
              <a:t>15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7A03F-13F9-444F-A7F7-1D42F355DBF1}" type="slidenum">
              <a:rPr lang="en-US" smtClean="0">
                <a:ea typeface="ＭＳ Ｐゴシック"/>
                <a:cs typeface="ＭＳ Ｐゴシック"/>
              </a:rPr>
              <a:pPr/>
              <a:t>16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F5F32-2846-4C75-84B8-BCDF22B5E410}" type="slidenum">
              <a:rPr lang="en-US" smtClean="0">
                <a:ea typeface="ＭＳ Ｐゴシック"/>
                <a:cs typeface="ＭＳ Ｐゴシック"/>
              </a:rPr>
              <a:pPr/>
              <a:t>17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A51F2-EECF-4771-8232-43BB8FCE5CA0}" type="slidenum">
              <a:rPr lang="en-US" smtClean="0">
                <a:ea typeface="ＭＳ Ｐゴシック"/>
                <a:cs typeface="ＭＳ Ｐゴシック"/>
              </a:rPr>
              <a:pPr/>
              <a:t>18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1227138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1ADD7E-C858-42A1-943A-59DF913F73A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75BC2C-184D-4940-AA2B-5A755FD1738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7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AC56AC-9F2F-470D-A51F-17C2032487D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B730C-8659-4C1C-AF20-743DCA79AF7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531EA-61B9-431E-B8B0-22BA3B1C3D6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334C7-0794-4F25-BE39-18CD0C90F86D}" type="slidenum">
              <a:rPr lang="en-US" smtClean="0">
                <a:ea typeface="ＭＳ Ｐゴシック"/>
                <a:cs typeface="ＭＳ Ｐゴシック"/>
              </a:rPr>
              <a:pPr/>
              <a:t>27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D1DD2-8F30-4EA9-9178-CA0623DFD1E7}" type="slidenum">
              <a:rPr lang="en-US" smtClean="0">
                <a:ea typeface="ＭＳ Ｐゴシック"/>
                <a:cs typeface="ＭＳ Ｐゴシック"/>
              </a:rPr>
              <a:pPr/>
              <a:t>28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51B4-3D22-4009-8289-C9236827663D}" type="slidenum">
              <a:rPr lang="en-US" smtClean="0">
                <a:ea typeface="ＭＳ Ｐゴシック"/>
                <a:cs typeface="ＭＳ Ｐゴシック"/>
              </a:rPr>
              <a:pPr/>
              <a:t>29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08341-1B80-4CB1-AE12-FD722F65C597}" type="slidenum">
              <a:rPr lang="en-US" smtClean="0">
                <a:ea typeface="ＭＳ Ｐゴシック"/>
                <a:cs typeface="ＭＳ Ｐゴシック"/>
              </a:rPr>
              <a:pPr/>
              <a:t>30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F46F4499-90FE-0A44-8247-40B3E3518B84}" type="slidenum">
              <a:rPr lang="en-US" sz="1200" b="0">
                <a:solidFill>
                  <a:srgbClr val="000052"/>
                </a:solidFill>
              </a:rPr>
              <a:pPr/>
              <a:t>31</a:t>
            </a:fld>
            <a:endParaRPr lang="en-US" sz="1200" b="0">
              <a:solidFill>
                <a:srgbClr val="000052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8B191-4237-4EE0-AC9D-90DDE758B91F}" type="slidenum">
              <a:rPr lang="en-US" smtClean="0">
                <a:ea typeface="ＭＳ Ｐゴシック"/>
                <a:cs typeface="ＭＳ Ｐゴシック"/>
              </a:rPr>
              <a:pPr/>
              <a:t>32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1" hangingPunct="1"/>
            <a:fld id="{F9C4095E-6271-411C-8466-9D49F1EFBC65}" type="slidenum">
              <a:rPr lang="en-US" smtClean="0">
                <a:ea typeface="ＭＳ Ｐゴシック"/>
                <a:cs typeface="ＭＳ Ｐゴシック"/>
              </a:rPr>
              <a:pPr eaLnBrk="1" hangingPunct="1"/>
              <a:t>33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C6FC6-E327-43F9-B245-B8F4DB8FE97F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1" hangingPunct="1"/>
            <a:fld id="{672E44A6-D27F-48E5-B487-9D993CF4897D}" type="slidenum">
              <a:rPr lang="en-US" smtClean="0">
                <a:ea typeface="ＭＳ Ｐゴシック"/>
                <a:cs typeface="ＭＳ Ｐゴシック"/>
              </a:rPr>
              <a:pPr eaLnBrk="1" hangingPunct="1"/>
              <a:t>34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1" hangingPunct="1"/>
            <a:fld id="{FC18EBF0-C6BD-42ED-919D-EC3A74F84681}" type="slidenum">
              <a:rPr lang="en-US" smtClean="0">
                <a:ea typeface="ＭＳ Ｐゴシック"/>
                <a:cs typeface="ＭＳ Ｐゴシック"/>
              </a:rPr>
              <a:pPr eaLnBrk="1" hangingPunct="1"/>
              <a:t>35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6F9F8-A441-4A61-AAB3-4701ED6E7959}" type="slidenum">
              <a:rPr lang="en-US" smtClean="0">
                <a:ea typeface="ＭＳ Ｐゴシック"/>
                <a:cs typeface="ＭＳ Ｐゴシック"/>
              </a:rPr>
              <a:pPr/>
              <a:t>36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51B4-3D22-4009-8289-C9236827663D}" type="slidenum">
              <a:rPr lang="en-US" smtClean="0">
                <a:ea typeface="ＭＳ Ｐゴシック"/>
                <a:cs typeface="ＭＳ Ｐゴシック"/>
              </a:rPr>
              <a:pPr/>
              <a:t>38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81455-069D-3746-8DC7-DBF307F365D7}" type="slidenum">
              <a:rPr lang="en-US" sz="1200" b="0">
                <a:solidFill>
                  <a:srgbClr val="FFFFFF"/>
                </a:solidFill>
              </a:rPr>
              <a:pPr/>
              <a:t>41</a:t>
            </a:fld>
            <a:endParaRPr lang="en-US" sz="1200" b="0">
              <a:solidFill>
                <a:srgbClr val="FFFFFF"/>
              </a:solidFill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2011 data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D6416534-C3F1-224E-B1FC-FEDCCEB3A5C7}" type="slidenum">
              <a:rPr lang="en-US" sz="1200" b="0">
                <a:solidFill>
                  <a:srgbClr val="000052"/>
                </a:solidFill>
              </a:rPr>
              <a:pPr/>
              <a:t>44</a:t>
            </a:fld>
            <a:endParaRPr lang="en-US" sz="1200" b="0">
              <a:solidFill>
                <a:srgbClr val="000052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2011 data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EB664768-A6FD-B841-AAB8-42C9398BE95D}" type="slidenum">
              <a:rPr lang="en-US" sz="1200" b="0">
                <a:solidFill>
                  <a:srgbClr val="000052"/>
                </a:solidFill>
              </a:rPr>
              <a:pPr/>
              <a:t>45</a:t>
            </a:fld>
            <a:endParaRPr lang="en-US" sz="1200" b="0">
              <a:solidFill>
                <a:srgbClr val="000052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47A7DA23-830D-5C49-BB44-42F3834F53E0}" type="slidenum">
              <a:rPr lang="en-US" sz="1200" b="0">
                <a:solidFill>
                  <a:srgbClr val="000052"/>
                </a:solidFill>
              </a:rPr>
              <a:pPr/>
              <a:t>46</a:t>
            </a:fld>
            <a:endParaRPr lang="en-US" sz="1200" b="0">
              <a:solidFill>
                <a:srgbClr val="000052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It may take up to 8 weeks for AMCAS to verify your application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F0D8CF-38DE-854F-B94A-DAD2716F21F4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7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76AD29CA-EFAA-D24B-AAA3-FA8B7D19F1F2}" type="slidenum">
              <a:rPr lang="en-US" sz="1200" b="0">
                <a:solidFill>
                  <a:srgbClr val="000052"/>
                </a:solidFill>
              </a:rPr>
              <a:pPr/>
              <a:t>48</a:t>
            </a:fld>
            <a:endParaRPr lang="en-US" sz="1200" b="0">
              <a:solidFill>
                <a:srgbClr val="000052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9429A-A80E-4D75-A029-15D73E6906CE}" type="slidenum">
              <a:rPr lang="en-US" smtClean="0">
                <a:ea typeface="ＭＳ Ｐゴシック"/>
                <a:cs typeface="ＭＳ Ｐゴシック"/>
              </a:rPr>
              <a:pPr/>
              <a:t>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BD6DF-BB3D-40E6-BCD0-452B964CE619}" type="slidenum">
              <a:rPr lang="en-US" smtClean="0">
                <a:ea typeface="ＭＳ Ｐゴシック"/>
                <a:cs typeface="ＭＳ Ｐゴシック"/>
              </a:rPr>
              <a:pPr/>
              <a:t>49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83295ACD-EF5B-5B43-AB1A-46C93BBFE521}" type="slidenum">
              <a:rPr lang="en-US" sz="1200" b="0">
                <a:solidFill>
                  <a:srgbClr val="000052"/>
                </a:solidFill>
              </a:rPr>
              <a:pPr/>
              <a:t>50</a:t>
            </a:fld>
            <a:endParaRPr lang="en-US" sz="1200" b="0">
              <a:solidFill>
                <a:srgbClr val="000052"/>
              </a:solidFill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F8EF4-37FF-43AF-959E-22EC243BE811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B4D417B-C88A-43D5-A126-4D397E9FD0E1}" type="slidenum">
              <a:rPr lang="en-US" smtClean="0">
                <a:solidFill>
                  <a:srgbClr val="000052"/>
                </a:solidFill>
                <a:ea typeface="ＭＳ Ｐゴシック"/>
                <a:cs typeface="ＭＳ Ｐゴシック"/>
              </a:rPr>
              <a:pPr defTabSz="931863"/>
              <a:t>6</a:t>
            </a:fld>
            <a:endParaRPr lang="en-US" smtClean="0">
              <a:solidFill>
                <a:srgbClr val="000052"/>
              </a:solidFill>
              <a:ea typeface="ＭＳ Ｐゴシック"/>
              <a:cs typeface="ＭＳ Ｐゴシック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6E3DE-442F-4146-8CE7-168F3DC42060}" type="slidenum">
              <a:rPr lang="en-US" smtClean="0">
                <a:ea typeface="ＭＳ Ｐゴシック"/>
                <a:cs typeface="ＭＳ Ｐゴシック"/>
              </a:rPr>
              <a:pPr/>
              <a:t>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8DC9B-A751-4DFA-AC32-60C66F17B30B}" type="slidenum">
              <a:rPr lang="en-US" smtClean="0">
                <a:ea typeface="ＭＳ Ｐゴシック"/>
                <a:cs typeface="ＭＳ Ｐゴシック"/>
              </a:rPr>
              <a:pPr/>
              <a:t>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11A42-B1CE-49F0-868E-ED9D23947CFD}" type="slidenum">
              <a:rPr lang="en-US" smtClean="0">
                <a:ea typeface="ＭＳ Ｐゴシック"/>
                <a:cs typeface="ＭＳ Ｐゴシック"/>
              </a:rPr>
              <a:pPr/>
              <a:t>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MDPh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29300"/>
            <a:ext cx="93186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2321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MDPhD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200" y="5829300"/>
            <a:ext cx="93186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693863" y="3532188"/>
            <a:ext cx="575627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114300" lvl="1" algn="ctr" defTabSz="889000">
              <a:lnSpc>
                <a:spcPts val="2400"/>
              </a:lnSpc>
              <a:buClr>
                <a:schemeClr val="tx1"/>
              </a:buClr>
              <a:defRPr/>
            </a:pPr>
            <a:r>
              <a:rPr lang="en-US" sz="2400" b="0" dirty="0">
                <a:solidFill>
                  <a:srgbClr val="000000"/>
                </a:solidFill>
              </a:rPr>
              <a:t>Olaf S. Andersen, MD</a:t>
            </a:r>
            <a:br>
              <a:rPr lang="en-US" sz="2400" b="0" dirty="0">
                <a:solidFill>
                  <a:srgbClr val="000000"/>
                </a:solidFill>
              </a:rPr>
            </a:br>
            <a:r>
              <a:rPr lang="en-US" sz="2400" b="0" dirty="0">
                <a:solidFill>
                  <a:srgbClr val="000000"/>
                </a:solidFill>
              </a:rPr>
              <a:t>Director</a:t>
            </a:r>
            <a:br>
              <a:rPr lang="en-US" sz="2400" b="0" dirty="0">
                <a:solidFill>
                  <a:srgbClr val="000000"/>
                </a:solidFill>
              </a:rPr>
            </a:br>
            <a:r>
              <a:rPr lang="en-US" sz="2400" b="0" dirty="0">
                <a:solidFill>
                  <a:srgbClr val="000000"/>
                </a:solidFill>
              </a:rPr>
              <a:t>Weill Cornell/Rockefeller/Sloan-Kettering </a:t>
            </a:r>
            <a:br>
              <a:rPr lang="en-US" sz="2400" b="0" dirty="0">
                <a:solidFill>
                  <a:srgbClr val="000000"/>
                </a:solidFill>
              </a:rPr>
            </a:br>
            <a:r>
              <a:rPr lang="en-US" sz="2400" b="0" dirty="0">
                <a:solidFill>
                  <a:srgbClr val="000000"/>
                </a:solidFill>
              </a:rPr>
              <a:t>Tri-Institutional MD-PhD Program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93863" y="5524500"/>
            <a:ext cx="5756275" cy="62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114300" lvl="1" algn="ctr" defTabSz="889000">
              <a:lnSpc>
                <a:spcPts val="2400"/>
              </a:lnSpc>
              <a:buClr>
                <a:schemeClr val="tx1"/>
              </a:buClr>
              <a:defRPr/>
            </a:pPr>
            <a:r>
              <a:rPr lang="en-US" sz="2400" b="0" dirty="0" smtClean="0">
                <a:solidFill>
                  <a:srgbClr val="000000"/>
                </a:solidFill>
              </a:rPr>
              <a:t>Johns Hopkins University</a:t>
            </a:r>
            <a:endParaRPr lang="en-US" sz="2400" b="0" dirty="0">
              <a:solidFill>
                <a:srgbClr val="000000"/>
              </a:solidFill>
            </a:endParaRPr>
          </a:p>
          <a:p>
            <a:pPr marL="114300" lvl="1" algn="ctr" defTabSz="889000">
              <a:lnSpc>
                <a:spcPts val="2400"/>
              </a:lnSpc>
              <a:buClr>
                <a:schemeClr val="tx1"/>
              </a:buClr>
              <a:defRPr/>
            </a:pPr>
            <a:r>
              <a:rPr lang="en-US" sz="2400" b="0" dirty="0">
                <a:solidFill>
                  <a:srgbClr val="000000"/>
                </a:solidFill>
              </a:rPr>
              <a:t>November 4, 2013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497013" y="903288"/>
            <a:ext cx="6149975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889000">
              <a:lnSpc>
                <a:spcPct val="80000"/>
              </a:lnSpc>
              <a:buClr>
                <a:srgbClr val="DADDFE"/>
              </a:buClr>
            </a:pPr>
            <a:r>
              <a:rPr lang="en-US" sz="2800" b="0" dirty="0">
                <a:solidFill>
                  <a:srgbClr val="000000"/>
                </a:solidFill>
              </a:rPr>
              <a:t>TRAINING PHYSICIAN-SCIENTISTS</a:t>
            </a:r>
            <a:br>
              <a:rPr lang="en-US" sz="2800" b="0" dirty="0">
                <a:solidFill>
                  <a:srgbClr val="000000"/>
                </a:solidFill>
              </a:rPr>
            </a:br>
            <a:r>
              <a:rPr lang="en-US" sz="2800" b="0" dirty="0">
                <a:solidFill>
                  <a:srgbClr val="000000"/>
                </a:solidFill>
              </a:rPr>
              <a:t/>
            </a:r>
            <a:br>
              <a:rPr lang="en-US" sz="2800" b="0" dirty="0">
                <a:solidFill>
                  <a:srgbClr val="000000"/>
                </a:solidFill>
              </a:rPr>
            </a:br>
            <a:r>
              <a:rPr lang="en-US" sz="2800" b="0" dirty="0">
                <a:solidFill>
                  <a:srgbClr val="000000"/>
                </a:solidFill>
              </a:rPr>
              <a:t>MD-PhD: Is it the right choice for me?</a:t>
            </a:r>
          </a:p>
          <a:p>
            <a:pPr algn="ctr" defTabSz="889000">
              <a:lnSpc>
                <a:spcPct val="80000"/>
              </a:lnSpc>
              <a:buClr>
                <a:srgbClr val="DADDFE"/>
              </a:buClr>
            </a:pPr>
            <a:endParaRPr lang="en-US" sz="3600" b="0" dirty="0">
              <a:solidFill>
                <a:srgbClr val="000000"/>
              </a:solidFill>
            </a:endParaRPr>
          </a:p>
          <a:p>
            <a:pPr algn="ctr" defTabSz="889000">
              <a:lnSpc>
                <a:spcPct val="80000"/>
              </a:lnSpc>
              <a:buClr>
                <a:srgbClr val="DADDFE"/>
              </a:buClr>
            </a:pPr>
            <a:r>
              <a:rPr lang="en-US" sz="2400" b="0" dirty="0">
                <a:solidFill>
                  <a:srgbClr val="000000"/>
                </a:solidFill>
              </a:rPr>
              <a:t> Training &amp; Career Paths</a:t>
            </a:r>
          </a:p>
          <a:p>
            <a:pPr algn="ctr" defTabSz="889000">
              <a:lnSpc>
                <a:spcPct val="80000"/>
              </a:lnSpc>
              <a:buClr>
                <a:srgbClr val="DADDFE"/>
              </a:buClr>
            </a:pPr>
            <a:r>
              <a:rPr lang="en-US" sz="2400" b="0" dirty="0">
                <a:solidFill>
                  <a:srgbClr val="000000"/>
                </a:solidFill>
              </a:rPr>
              <a:t> Application Process</a:t>
            </a:r>
            <a:br>
              <a:rPr lang="en-US" sz="2400" b="0" dirty="0">
                <a:solidFill>
                  <a:srgbClr val="000000"/>
                </a:solidFill>
              </a:rPr>
            </a:br>
            <a:endParaRPr lang="en-US" sz="2400" b="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923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Z1ShannonS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713" y="1138238"/>
            <a:ext cx="3043237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1244600" y="5526088"/>
            <a:ext cx="255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cs typeface="Arial" charset="0"/>
              </a:rPr>
              <a:t>James Shannon, MD</a:t>
            </a:r>
            <a:br>
              <a:rPr lang="en-US" sz="1800">
                <a:solidFill>
                  <a:srgbClr val="000000"/>
                </a:solidFill>
                <a:cs typeface="Arial" charset="0"/>
              </a:rPr>
            </a:br>
            <a:r>
              <a:rPr lang="en-US" sz="1800">
                <a:solidFill>
                  <a:srgbClr val="000000"/>
                </a:solidFill>
                <a:cs typeface="Arial" charset="0"/>
              </a:rPr>
              <a:t>Director, NIH (1955-68)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027613" y="5526088"/>
            <a:ext cx="3136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cs typeface="Arial" charset="0"/>
              </a:rPr>
              <a:t>Saul J. Farber, MD</a:t>
            </a:r>
            <a:br>
              <a:rPr lang="en-US" sz="1800">
                <a:solidFill>
                  <a:srgbClr val="000000"/>
                </a:solidFill>
                <a:cs typeface="Arial" charset="0"/>
              </a:rPr>
            </a:br>
            <a:r>
              <a:rPr lang="en-US" sz="1800">
                <a:solidFill>
                  <a:srgbClr val="000000"/>
                </a:solidFill>
                <a:cs typeface="Arial" charset="0"/>
              </a:rPr>
              <a:t>Acting Dean, NYU (1963-66)</a:t>
            </a:r>
          </a:p>
        </p:txBody>
      </p:sp>
      <p:pic>
        <p:nvPicPr>
          <p:cNvPr id="31748" name="Picture 6" descr="saul_farber_m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9525" y="1138238"/>
            <a:ext cx="301307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Medical Scientist Training Program (MSTP)</a:t>
            </a:r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3416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14300" indent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0" hangingPunct="0"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  <a:t>1956   CWRU			  (Structured MD-PhD training)</a:t>
            </a:r>
          </a:p>
          <a:p>
            <a:pPr lvl="1" eaLnBrk="0" hangingPunct="0">
              <a:buFontTx/>
              <a:buChar char="•"/>
              <a:defRPr/>
            </a:pPr>
            <a:endParaRPr lang="en-US" dirty="0" smtClean="0">
              <a:solidFill>
                <a:srgbClr val="000000"/>
              </a:solidFill>
              <a:latin typeface="Arial" charset="0"/>
              <a:cs typeface="+mn-cs"/>
            </a:endParaRPr>
          </a:p>
          <a:p>
            <a:pPr lvl="1" eaLnBrk="0" hangingPunct="0"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  <a:t>1964   NYU, AECOM &amp; NWU	  (NIH MSTP support)</a:t>
            </a:r>
          </a:p>
          <a:p>
            <a:pPr lvl="1" eaLnBrk="0" hangingPunct="0">
              <a:buFontTx/>
              <a:buChar char="•"/>
              <a:defRPr/>
            </a:pPr>
            <a:endParaRPr lang="en-US" dirty="0" smtClean="0">
              <a:solidFill>
                <a:srgbClr val="000000"/>
              </a:solidFill>
              <a:latin typeface="Arial" charset="0"/>
              <a:cs typeface="+mn-cs"/>
            </a:endParaRPr>
          </a:p>
          <a:p>
            <a:pPr lvl="1" eaLnBrk="0" hangingPunct="0"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  <a:t>1985 – present   National MD-PhD Student Conference</a:t>
            </a:r>
          </a:p>
          <a:p>
            <a:pPr lvl="1" eaLnBrk="0" hangingPunct="0">
              <a:buFontTx/>
              <a:buChar char="•"/>
              <a:defRPr/>
            </a:pPr>
            <a:endParaRPr lang="en-US" dirty="0" smtClean="0">
              <a:solidFill>
                <a:srgbClr val="000000"/>
              </a:solidFill>
              <a:latin typeface="Arial" charset="0"/>
              <a:cs typeface="+mn-cs"/>
            </a:endParaRPr>
          </a:p>
          <a:p>
            <a:pPr lvl="1" eaLnBrk="0" hangingPunct="0"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  <a:t>1995 – present   National Association of MD-PhD Programs</a:t>
            </a:r>
          </a:p>
          <a:p>
            <a:pPr lvl="1" eaLnBrk="0" hangingPunct="0">
              <a:buFontTx/>
              <a:buChar char="•"/>
              <a:defRPr/>
            </a:pPr>
            <a:endParaRPr lang="en-US" dirty="0" smtClean="0">
              <a:solidFill>
                <a:srgbClr val="000000"/>
              </a:solidFill>
              <a:latin typeface="Arial" charset="0"/>
              <a:cs typeface="+mn-cs"/>
            </a:endParaRPr>
          </a:p>
          <a:p>
            <a:pPr lvl="1" eaLnBrk="0" hangingPunct="0"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  <a:t>2004 – present   AAMC/GREAT MD-PhD Section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0" y="4495800"/>
            <a:ext cx="9144000" cy="157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14300" indent="342900"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0" hangingPunct="0"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  <a:t>1965   4 Programs (1 non-MSTP, 3 MSTP)</a:t>
            </a:r>
          </a:p>
          <a:p>
            <a:pPr lvl="1" eaLnBrk="0" hangingPunct="0">
              <a:buFontTx/>
              <a:buChar char="•"/>
              <a:defRPr/>
            </a:pPr>
            <a:endParaRPr lang="en-US" dirty="0" smtClean="0">
              <a:solidFill>
                <a:srgbClr val="000000"/>
              </a:solidFill>
              <a:latin typeface="Arial" charset="0"/>
              <a:cs typeface="+mn-cs"/>
            </a:endParaRPr>
          </a:p>
          <a:p>
            <a:pPr lvl="1" eaLnBrk="0" hangingPunct="0"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  <a:t>2013	~100 Programs (44 MSTP, ~60 non-MSTP)</a:t>
            </a:r>
            <a:b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  <a:cs typeface="+mn-cs"/>
              </a:rPr>
              <a:t>    	~5,100 MD-PhD students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0" y="3019425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a typeface="ＭＳ Ｐゴシック" charset="0"/>
                <a:cs typeface="+mn-cs"/>
              </a:rPr>
              <a:t>MD-PhD TRAINING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0" y="4826000"/>
            <a:ext cx="91440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808080"/>
                </a:solidFill>
                <a:ea typeface="ＭＳ Ｐゴシック" charset="0"/>
              </a:rPr>
              <a:t>APPLICATION PROCESS</a:t>
            </a:r>
            <a:endParaRPr lang="en-US" dirty="0">
              <a:solidFill>
                <a:srgbClr val="808080"/>
              </a:solidFill>
              <a:ea typeface="ＭＳ Ｐゴシック" charset="0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3919538"/>
            <a:ext cx="9144000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808080"/>
                </a:solidFill>
                <a:ea typeface="ＭＳ Ｐゴシック" charset="0"/>
                <a:cs typeface="+mn-cs"/>
              </a:rPr>
              <a:t>OUTCOMES</a:t>
            </a:r>
            <a:endParaRPr lang="en-US" dirty="0">
              <a:solidFill>
                <a:srgbClr val="80808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0" y="2119313"/>
            <a:ext cx="9144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chemeClr val="bg2"/>
                </a:solidFill>
                <a:ea typeface="ＭＳ Ｐゴシック" charset="0"/>
                <a:cs typeface="+mn-cs"/>
              </a:rPr>
              <a:t>HISTORY OF MD-PhD TRAINING</a:t>
            </a:r>
            <a:endParaRPr lang="en-US" dirty="0">
              <a:solidFill>
                <a:schemeClr val="bg2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0" y="121920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chemeClr val="bg2"/>
                </a:solidFill>
                <a:ea typeface="ＭＳ Ｐゴシック" charset="0"/>
                <a:cs typeface="+mn-cs"/>
              </a:rPr>
              <a:t>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0" y="31115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2300">
                <a:solidFill>
                  <a:srgbClr val="000000"/>
                </a:solidFill>
              </a:rPr>
              <a:t>In order to promote health, it is necessary to understand not only normal body function but also how, and </a:t>
            </a:r>
            <a:r>
              <a:rPr lang="en-US" sz="2300" i="1">
                <a:solidFill>
                  <a:srgbClr val="FF0000"/>
                </a:solidFill>
              </a:rPr>
              <a:t>why</a:t>
            </a:r>
            <a:r>
              <a:rPr lang="en-US" sz="2300">
                <a:solidFill>
                  <a:srgbClr val="000000"/>
                </a:solidFill>
              </a:rPr>
              <a:t>, disease develops.</a:t>
            </a:r>
          </a:p>
        </p:txBody>
      </p:sp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800">
                <a:solidFill>
                  <a:srgbClr val="000000"/>
                </a:solidFill>
              </a:rPr>
              <a:t>The mission of the physician-scientist is</a:t>
            </a:r>
            <a:br>
              <a:rPr lang="en-US" sz="2800">
                <a:solidFill>
                  <a:srgbClr val="000000"/>
                </a:solidFill>
              </a:rPr>
            </a:br>
            <a:r>
              <a:rPr lang="en-US" sz="2800">
                <a:solidFill>
                  <a:srgbClr val="000000"/>
                </a:solidFill>
              </a:rPr>
              <a:t>to promote better health and enhance the quality of life</a:t>
            </a:r>
            <a:br>
              <a:rPr lang="en-US" sz="2800">
                <a:solidFill>
                  <a:srgbClr val="000000"/>
                </a:solidFill>
              </a:rPr>
            </a:br>
            <a:r>
              <a:rPr lang="en-US" sz="2800">
                <a:solidFill>
                  <a:srgbClr val="000000"/>
                </a:solidFill>
              </a:rPr>
              <a:t>by reducing disability and death from disease. 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</a:rPr>
              <a:t>MD-PhD Training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0" y="44958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2300">
                <a:solidFill>
                  <a:srgbClr val="000000"/>
                </a:solidFill>
              </a:rPr>
              <a:t>You need to know how our genes (and gene products) interact among each other and with the environment – in health, in disease.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 txBox="1">
            <a:spLocks noChangeArrowheads="1"/>
          </p:cNvSpPr>
          <p:nvPr/>
        </p:nvSpPr>
        <p:spPr bwMode="auto">
          <a:xfrm>
            <a:off x="2832100" y="762000"/>
            <a:ext cx="347980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Environment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  <a:latin typeface="Wingdings" pitchFamily="2" charset="2"/>
                <a:sym typeface="Symbol" pitchFamily="18" charset="2"/>
              </a:rPr>
              <a:t> 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 sz="2800" b="1">
                <a:solidFill>
                  <a:srgbClr val="000000"/>
                </a:solidFill>
              </a:rPr>
              <a:t>THE WHOLE BODY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  <a:latin typeface="Wingdings" pitchFamily="2" charset="2"/>
                <a:sym typeface="Symbol" pitchFamily="18" charset="2"/>
              </a:rPr>
              <a:t> 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Organ Systems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  <a:latin typeface="Wingdings" pitchFamily="2" charset="2"/>
                <a:sym typeface="Symbol" pitchFamily="18" charset="2"/>
              </a:rPr>
              <a:t> 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Tissues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  <a:latin typeface="Wingdings" pitchFamily="2" charset="2"/>
                <a:sym typeface="Symbol" pitchFamily="18" charset="2"/>
              </a:rPr>
              <a:t> 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Cells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  <a:latin typeface="Wingdings" pitchFamily="2" charset="2"/>
                <a:sym typeface="Symbol" pitchFamily="18" charset="2"/>
              </a:rPr>
              <a:t> 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Subcellular Organelles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  <a:latin typeface="Wingdings" pitchFamily="2" charset="2"/>
                <a:sym typeface="Symbol" pitchFamily="18" charset="2"/>
              </a:rPr>
              <a:t> 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Molecules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</a:rPr>
              <a:t>MD-PhD Training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/>
          <p:cNvSpPr txBox="1">
            <a:spLocks noChangeArrowheads="1"/>
          </p:cNvSpPr>
          <p:nvPr/>
        </p:nvSpPr>
        <p:spPr bwMode="auto">
          <a:xfrm>
            <a:off x="3160713" y="609600"/>
            <a:ext cx="2852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CYSTIC FIBROSIS</a:t>
            </a: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</a:rPr>
              <a:t>Genetic defect in Cl</a:t>
            </a:r>
            <a:r>
              <a:rPr lang="en-US" sz="2000" baseline="30000">
                <a:solidFill>
                  <a:srgbClr val="000000"/>
                </a:solidFill>
              </a:rPr>
              <a:t>−</a:t>
            </a:r>
            <a:r>
              <a:rPr lang="en-US" sz="2000">
                <a:solidFill>
                  <a:srgbClr val="000000"/>
                </a:solidFill>
              </a:rPr>
              <a:t> secretion across the luminal membrane of epithelia of exocrine glands, intestine, and airways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0" y="1860550"/>
            <a:ext cx="91440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</a:rPr>
              <a:t>Molecular defect: mutation in an ATP-dependent chloride channel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(</a:t>
            </a:r>
            <a:r>
              <a:rPr lang="en-US" sz="2000" i="1">
                <a:solidFill>
                  <a:srgbClr val="000000"/>
                </a:solidFill>
              </a:rPr>
              <a:t>cystic fibrosis transmembrane conductance regulator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000000"/>
                </a:solidFill>
              </a:rPr>
              <a:t>CFTR)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0" y="2584450"/>
            <a:ext cx="91440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lang="en-US" sz="2000" dirty="0">
                <a:solidFill>
                  <a:srgbClr val="000000"/>
                </a:solidFill>
              </a:rPr>
              <a:t>Mutant CFTR is  improperly processed in the </a:t>
            </a:r>
            <a:r>
              <a:rPr lang="en-US" sz="2000" dirty="0" smtClean="0">
                <a:solidFill>
                  <a:srgbClr val="000000"/>
                </a:solidFill>
              </a:rPr>
              <a:t>endoplasmic reticulum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and </a:t>
            </a:r>
            <a:r>
              <a:rPr lang="en-US" sz="2000" dirty="0">
                <a:solidFill>
                  <a:srgbClr val="000000"/>
                </a:solidFill>
              </a:rPr>
              <a:t>CFTR does not get inserted into the luminal plasma membrane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0" y="3305175"/>
            <a:ext cx="91027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</a:rPr>
              <a:t>Cystic Fibrosis is fatal, but lack of CFTR does not affect isolated epithelial cells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0" y="3771900"/>
            <a:ext cx="91440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lang="en-US" sz="2000" i="1">
                <a:solidFill>
                  <a:srgbClr val="000000"/>
                </a:solidFill>
              </a:rPr>
              <a:t>It is only when the cells are organized into secretory epithelia that the defective Cl</a:t>
            </a:r>
            <a:r>
              <a:rPr lang="en-US" sz="2000" baseline="30000">
                <a:solidFill>
                  <a:srgbClr val="000000"/>
                </a:solidFill>
              </a:rPr>
              <a:t>−</a:t>
            </a:r>
            <a:r>
              <a:rPr lang="en-US" sz="2000" i="1">
                <a:solidFill>
                  <a:srgbClr val="000000"/>
                </a:solidFill>
              </a:rPr>
              <a:t> secretion becomes a problem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0" y="4492625"/>
            <a:ext cx="91440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</a:rPr>
              <a:t>THE MOLECULAR DEFECT IS LETHAL TO THE WHOLE BODY, BUT HAS LITTLE IF ANY CONSEQUENCE FOR THE INDIVIDUAL CELL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0" y="5213350"/>
            <a:ext cx="91440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</a:rPr>
              <a:t>THE SEVERITY OF THE DISEASE VARIES CONSIDERABLY AMONG PEOPLE WITH THE SAME GENETIC DEFECT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</a:rPr>
              <a:t>MD-PhD Training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0" grpId="0" autoUpdateAnimBg="0"/>
      <p:bldP spid="39941" grpId="0" autoUpdateAnimBg="0"/>
      <p:bldP spid="39942" grpId="0" autoUpdateAnimBg="0"/>
      <p:bldP spid="39943" grpId="0" autoUpdateAnimBg="0"/>
      <p:bldP spid="39944" grpId="0" autoUpdateAnimBg="0"/>
      <p:bldP spid="399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2"/>
          <p:cNvSpPr txBox="1">
            <a:spLocks noChangeArrowheads="1"/>
          </p:cNvSpPr>
          <p:nvPr/>
        </p:nvSpPr>
        <p:spPr bwMode="auto">
          <a:xfrm>
            <a:off x="3821113" y="1524000"/>
            <a:ext cx="151923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ts val="3600"/>
              </a:lnSpc>
            </a:pPr>
            <a:r>
              <a:rPr lang="en-US" sz="3600">
                <a:solidFill>
                  <a:srgbClr val="000000"/>
                </a:solidFill>
              </a:rPr>
              <a:t>What?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97313" y="3154363"/>
            <a:ext cx="136525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ts val="3600"/>
              </a:lnSpc>
            </a:pPr>
            <a:r>
              <a:rPr lang="en-US" sz="3600">
                <a:solidFill>
                  <a:srgbClr val="000000"/>
                </a:solidFill>
              </a:rPr>
              <a:t>How?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97313" y="4724400"/>
            <a:ext cx="13652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ts val="3600"/>
              </a:lnSpc>
            </a:pPr>
            <a:r>
              <a:rPr lang="en-US" sz="3600">
                <a:solidFill>
                  <a:srgbClr val="000000"/>
                </a:solidFill>
              </a:rPr>
              <a:t>Why?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</a:rPr>
              <a:t>MD-PhD Training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419350" y="838200"/>
            <a:ext cx="4306888" cy="411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lnSpc>
                <a:spcPts val="2400"/>
              </a:lnSpc>
              <a:defRPr/>
            </a:pPr>
            <a:r>
              <a:rPr lang="en-US">
                <a:solidFill>
                  <a:srgbClr val="000000"/>
                </a:solidFill>
                <a:ea typeface="ＭＳ Ｐゴシック" charset="0"/>
                <a:cs typeface="+mn-cs"/>
              </a:rPr>
              <a:t>Models for MD-PhD Programs</a:t>
            </a:r>
            <a:endParaRPr lang="en-US" sz="360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pic>
        <p:nvPicPr>
          <p:cNvPr id="3" name="Picture 2" descr="MD-PhD Program Structu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49" y="1371600"/>
            <a:ext cx="5263903" cy="4453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0" y="2651125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600"/>
              </a:lnSpc>
            </a:pPr>
            <a:r>
              <a:rPr lang="en-US" sz="2800">
                <a:solidFill>
                  <a:srgbClr val="000000"/>
                </a:solidFill>
              </a:rPr>
              <a:t>MD-PhD Students are Human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0" y="4022725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600"/>
              </a:lnSpc>
            </a:pPr>
            <a:r>
              <a:rPr lang="en-US">
                <a:solidFill>
                  <a:srgbClr val="000000"/>
                </a:solidFill>
              </a:rPr>
              <a:t>The question is not: what would we like our students to know?</a:t>
            </a:r>
          </a:p>
          <a:p>
            <a:pPr algn="ctr" eaLnBrk="0" hangingPunct="0">
              <a:lnSpc>
                <a:spcPts val="3600"/>
              </a:lnSpc>
            </a:pPr>
            <a:r>
              <a:rPr lang="en-US">
                <a:solidFill>
                  <a:srgbClr val="000000"/>
                </a:solidFill>
              </a:rPr>
              <a:t>The question is: what MUST they know?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0" y="309245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600"/>
              </a:lnSpc>
            </a:pPr>
            <a:r>
              <a:rPr lang="en-US">
                <a:solidFill>
                  <a:srgbClr val="000000"/>
                </a:solidFill>
              </a:rPr>
              <a:t>(they should not remain in training forever)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</a:rPr>
              <a:t>MD-PhD Training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0" y="990600"/>
            <a:ext cx="91440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600"/>
              </a:lnSpc>
            </a:pPr>
            <a:r>
              <a:rPr lang="en-US" sz="3200">
                <a:solidFill>
                  <a:srgbClr val="000000"/>
                </a:solidFill>
              </a:rPr>
              <a:t>Principles Guiding the Development of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MD-PhD Training Programs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  <p:graphicFrame>
        <p:nvGraphicFramePr>
          <p:cNvPr id="420867" name="Object 3"/>
          <p:cNvGraphicFramePr>
            <a:graphicFrameLocks noChangeAspect="1"/>
          </p:cNvGraphicFramePr>
          <p:nvPr/>
        </p:nvGraphicFramePr>
        <p:xfrm>
          <a:off x="2671763" y="1031875"/>
          <a:ext cx="3800475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3" name="Photo Editor Photo" r:id="rId3" imgW="6190476" imgH="8809524" progId="">
                  <p:embed/>
                </p:oleObj>
              </mc:Choice>
              <mc:Fallback>
                <p:oleObj name="Photo Editor Photo" r:id="rId3" imgW="6190476" imgH="880952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03" t="8861" r="4204" b="2531"/>
                      <a:stretch>
                        <a:fillRect/>
                      </a:stretch>
                    </p:blipFill>
                    <p:spPr bwMode="auto">
                      <a:xfrm>
                        <a:off x="2671763" y="1031875"/>
                        <a:ext cx="3800475" cy="521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051300" y="2908300"/>
            <a:ext cx="768350" cy="768350"/>
            <a:chOff x="2552" y="1688"/>
            <a:chExt cx="484" cy="484"/>
          </a:xfrm>
        </p:grpSpPr>
        <p:sp>
          <p:nvSpPr>
            <p:cNvPr id="420871" name="Rectangle 2"/>
            <p:cNvSpPr>
              <a:spLocks noChangeArrowheads="1"/>
            </p:cNvSpPr>
            <p:nvPr/>
          </p:nvSpPr>
          <p:spPr bwMode="auto">
            <a:xfrm>
              <a:off x="2770" y="1989"/>
              <a:ext cx="47" cy="47"/>
            </a:xfrm>
            <a:prstGeom prst="rect">
              <a:avLst/>
            </a:prstGeom>
            <a:solidFill>
              <a:srgbClr val="00C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ts val="3600"/>
                </a:lnSpc>
                <a:buFontTx/>
                <a:buChar char="•"/>
              </a:pPr>
              <a:endParaRPr 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20868" name="Object 4"/>
            <p:cNvGraphicFramePr>
              <a:graphicFrameLocks noChangeAspect="1"/>
            </p:cNvGraphicFramePr>
            <p:nvPr/>
          </p:nvGraphicFramePr>
          <p:xfrm>
            <a:off x="2552" y="1688"/>
            <a:ext cx="484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94" name="Corel DESIGNER" r:id="rId5" imgW="1862667" imgH="1862667" progId="">
                    <p:embed/>
                  </p:oleObj>
                </mc:Choice>
                <mc:Fallback>
                  <p:oleObj name="Corel DESIGNER" r:id="rId5" imgW="1862667" imgH="1862667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1688"/>
                          <a:ext cx="484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mpd="thickThin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7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72" name="Text Box 6"/>
            <p:cNvSpPr txBox="1">
              <a:spLocks noChangeArrowheads="1"/>
            </p:cNvSpPr>
            <p:nvPr/>
          </p:nvSpPr>
          <p:spPr bwMode="auto">
            <a:xfrm>
              <a:off x="2655" y="1728"/>
              <a:ext cx="27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3600"/>
                </a:lnSpc>
              </a:pPr>
              <a:r>
                <a:rPr lang="en-US">
                  <a:solidFill>
                    <a:srgbClr val="FFFFFF"/>
                  </a:solidFill>
                  <a:sym typeface="Wingdings" pitchFamily="2" charset="2"/>
                </a:rPr>
                <a:t>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4567" name="Text Box 7"/>
          <p:cNvSpPr txBox="1">
            <a:spLocks noChangeArrowheads="1"/>
          </p:cNvSpPr>
          <p:nvPr/>
        </p:nvSpPr>
        <p:spPr bwMode="auto">
          <a:xfrm>
            <a:off x="571500" y="1066800"/>
            <a:ext cx="8077200" cy="440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ts val="1800"/>
              </a:lnSpc>
              <a:defRPr/>
            </a:pPr>
            <a:r>
              <a:rPr lang="en-US" sz="1800" dirty="0">
                <a:cs typeface="+mn-cs"/>
              </a:rPr>
              <a:t>Olaf Sparre Andersen</a:t>
            </a:r>
          </a:p>
          <a:p>
            <a:pPr>
              <a:lnSpc>
                <a:spcPts val="1200"/>
              </a:lnSpc>
              <a:defRPr/>
            </a:pPr>
            <a:endParaRPr lang="en-US" sz="1800" b="0" dirty="0">
              <a:solidFill>
                <a:srgbClr val="092F6D"/>
              </a:solidFill>
              <a:cs typeface="+mn-cs"/>
            </a:endParaRP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MD		University of Copenhagen   </a:t>
            </a:r>
            <a:r>
              <a:rPr lang="en-US" sz="1800" b="0" dirty="0" smtClean="0">
                <a:cs typeface="+mn-cs"/>
              </a:rPr>
              <a:t>		1971</a:t>
            </a:r>
            <a:endParaRPr lang="en-US" sz="1800" b="0" dirty="0">
              <a:cs typeface="+mn-cs"/>
            </a:endParaRPr>
          </a:p>
          <a:p>
            <a:pPr>
              <a:lnSpc>
                <a:spcPts val="1200"/>
              </a:lnSpc>
              <a:defRPr/>
            </a:pPr>
            <a:endParaRPr lang="en-US" sz="1800" b="0" dirty="0">
              <a:cs typeface="+mn-cs"/>
            </a:endParaRP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Post-doc		University of Copenhagen			1971-1972</a:t>
            </a: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		The Rockefeller University			1972-1973</a:t>
            </a:r>
          </a:p>
          <a:p>
            <a:pPr>
              <a:lnSpc>
                <a:spcPts val="1200"/>
              </a:lnSpc>
              <a:defRPr/>
            </a:pPr>
            <a:endParaRPr lang="en-US" sz="1800" b="0" dirty="0">
              <a:cs typeface="+mn-cs"/>
            </a:endParaRP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Faculty		Weill Medical College of Cornell University	1973 - present</a:t>
            </a: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		(Cornell University Medical College)</a:t>
            </a:r>
          </a:p>
          <a:p>
            <a:pPr>
              <a:lnSpc>
                <a:spcPts val="1200"/>
              </a:lnSpc>
              <a:defRPr/>
            </a:pPr>
            <a:endParaRPr lang="en-US" sz="1800" b="0" dirty="0">
              <a:cs typeface="+mn-cs"/>
            </a:endParaRP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Current &amp; recent	Professor of Physiology &amp; Biophysics</a:t>
            </a: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activities		and of Biochemistry &amp; Structural Biology</a:t>
            </a:r>
          </a:p>
          <a:p>
            <a:pPr>
              <a:lnSpc>
                <a:spcPts val="1200"/>
              </a:lnSpc>
              <a:defRPr/>
            </a:pPr>
            <a:r>
              <a:rPr lang="en-US" sz="1800" b="0" dirty="0">
                <a:cs typeface="+mn-cs"/>
              </a:rPr>
              <a:t>	</a:t>
            </a: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		Director,</a:t>
            </a: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		Weill Cornell/Rockefeller/Sloan-Kettering</a:t>
            </a: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		Tri-Institutional MD-PhD Program		</a:t>
            </a:r>
          </a:p>
          <a:p>
            <a:pPr>
              <a:lnSpc>
                <a:spcPts val="1200"/>
              </a:lnSpc>
              <a:defRPr/>
            </a:pPr>
            <a:endParaRPr lang="en-US" sz="2400" b="0" dirty="0">
              <a:cs typeface="+mn-cs"/>
            </a:endParaRP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		</a:t>
            </a:r>
            <a:r>
              <a:rPr lang="en-US" sz="1800" b="0" dirty="0" smtClean="0">
                <a:cs typeface="+mn-cs"/>
              </a:rPr>
              <a:t>Editor-Emeritus, </a:t>
            </a:r>
            <a:r>
              <a:rPr lang="en-US" sz="1800" b="0" dirty="0">
                <a:cs typeface="+mn-cs"/>
              </a:rPr>
              <a:t>The Journal of General Physiology</a:t>
            </a:r>
          </a:p>
          <a:p>
            <a:pPr>
              <a:lnSpc>
                <a:spcPts val="1200"/>
              </a:lnSpc>
              <a:defRPr/>
            </a:pPr>
            <a:endParaRPr lang="en-US" sz="1800" b="0" dirty="0">
              <a:cs typeface="+mn-cs"/>
            </a:endParaRP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Research	Molecular physiology of ion channels</a:t>
            </a:r>
          </a:p>
          <a:p>
            <a:pPr>
              <a:lnSpc>
                <a:spcPts val="1800"/>
              </a:lnSpc>
              <a:defRPr/>
            </a:pPr>
            <a:r>
              <a:rPr lang="en-US" sz="1800" b="0" dirty="0">
                <a:cs typeface="+mn-cs"/>
              </a:rPr>
              <a:t>interests		Membrane protein-lipid bilayer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260923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History black w MSTP retreat and FACE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854075"/>
            <a:ext cx="76200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84958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6800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The New Weill Cornell </a:t>
            </a:r>
            <a:r>
              <a:rPr lang="en-US" sz="2800" dirty="0" smtClean="0">
                <a:solidFill>
                  <a:srgbClr val="000000"/>
                </a:solidFill>
              </a:rPr>
              <a:t>Curriculum I</a:t>
            </a:r>
            <a:endParaRPr lang="en-US" sz="2800" dirty="0">
              <a:solidFill>
                <a:srgbClr val="000000"/>
              </a:solidFill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An integrated design spanning four years, </a:t>
            </a:r>
            <a:r>
              <a:rPr lang="en-US" sz="1800" dirty="0" smtClean="0">
                <a:solidFill>
                  <a:srgbClr val="000000"/>
                </a:solidFill>
              </a:rPr>
              <a:t>where: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Science</a:t>
            </a:r>
            <a:r>
              <a:rPr lang="en-US" sz="1800" dirty="0">
                <a:solidFill>
                  <a:srgbClr val="000000"/>
                </a:solidFill>
              </a:rPr>
              <a:t> is the foundation of modern medicine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b="1" dirty="0">
                <a:solidFill>
                  <a:srgbClr val="000000"/>
                </a:solidFill>
              </a:rPr>
              <a:t>patient </a:t>
            </a:r>
            <a:r>
              <a:rPr lang="en-US" sz="1800" dirty="0">
                <a:solidFill>
                  <a:srgbClr val="000000"/>
                </a:solidFill>
              </a:rPr>
              <a:t>is the center of everything we do</a:t>
            </a:r>
          </a:p>
          <a:p>
            <a:pPr marL="749300" lvl="1" indent="-285750">
              <a:buFont typeface="Arial"/>
              <a:buChar char="•"/>
            </a:pPr>
            <a:r>
              <a:rPr lang="en-US" sz="1800" b="1" dirty="0" err="1">
                <a:solidFill>
                  <a:srgbClr val="000000"/>
                </a:solidFill>
              </a:rPr>
              <a:t>Physicianship</a:t>
            </a:r>
            <a:r>
              <a:rPr lang="en-US" sz="1800" dirty="0">
                <a:solidFill>
                  <a:srgbClr val="000000"/>
                </a:solidFill>
              </a:rPr>
              <a:t> is the essence of professionalism and clinical </a:t>
            </a:r>
            <a:r>
              <a:rPr lang="en-US" sz="1800" dirty="0" smtClean="0">
                <a:solidFill>
                  <a:srgbClr val="000000"/>
                </a:solidFill>
              </a:rPr>
              <a:t>skills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3503473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9300" lvl="0" indent="-285750">
              <a:buFont typeface="Arial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Basic </a:t>
            </a:r>
            <a:r>
              <a:rPr lang="en-US" sz="1800" b="1" dirty="0">
                <a:solidFill>
                  <a:srgbClr val="000000"/>
                </a:solidFill>
              </a:rPr>
              <a:t>sciences</a:t>
            </a:r>
            <a:r>
              <a:rPr lang="en-US" sz="1800" dirty="0">
                <a:solidFill>
                  <a:srgbClr val="000000"/>
                </a:solidFill>
              </a:rPr>
              <a:t> will be presented and learned in a </a:t>
            </a:r>
            <a:r>
              <a:rPr lang="en-US" sz="1800" b="1" dirty="0">
                <a:solidFill>
                  <a:srgbClr val="000000"/>
                </a:solidFill>
              </a:rPr>
              <a:t>clinical context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749300" lvl="0" indent="-285750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Normal and abnormal biology will be integrated</a:t>
            </a:r>
            <a:r>
              <a:rPr lang="en-US" sz="1800" dirty="0">
                <a:solidFill>
                  <a:srgbClr val="000000"/>
                </a:solidFill>
              </a:rPr>
              <a:t> and learned concurrently.</a:t>
            </a:r>
          </a:p>
          <a:p>
            <a:pPr marL="749300" indent="-285750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Multiple learning formats</a:t>
            </a:r>
            <a:r>
              <a:rPr lang="en-US" sz="1800" dirty="0">
                <a:solidFill>
                  <a:srgbClr val="000000"/>
                </a:solidFill>
              </a:rPr>
              <a:t>, including both traditional and innovative approaches:  e-learning, flipped classrooms, skill sessions, clinical reasoning, problem-based learning seminars, laboratories, journal club, lectures, service learning, and others.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317263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793081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First </a:t>
            </a:r>
            <a:r>
              <a:rPr lang="en-US" sz="1800" b="1" dirty="0" smtClean="0">
                <a:solidFill>
                  <a:srgbClr val="000000"/>
                </a:solidFill>
              </a:rPr>
              <a:t>Course (</a:t>
            </a:r>
            <a:r>
              <a:rPr lang="en-US" sz="1800" dirty="0">
                <a:solidFill>
                  <a:srgbClr val="000000"/>
                </a:solidFill>
              </a:rPr>
              <a:t>August-December </a:t>
            </a:r>
            <a:r>
              <a:rPr lang="en-US" sz="1800" dirty="0" smtClean="0">
                <a:solidFill>
                  <a:srgbClr val="000000"/>
                </a:solidFill>
              </a:rPr>
              <a:t> of M1)</a:t>
            </a:r>
            <a:r>
              <a:rPr lang="en-US" sz="1800" b="1" dirty="0" smtClean="0">
                <a:solidFill>
                  <a:srgbClr val="000000"/>
                </a:solidFill>
              </a:rPr>
              <a:t>:  </a:t>
            </a:r>
            <a:r>
              <a:rPr lang="en-US" sz="1800" b="1" dirty="0">
                <a:solidFill>
                  <a:srgbClr val="000000"/>
                </a:solidFill>
              </a:rPr>
              <a:t>Fundamental Principles of Medicine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Core </a:t>
            </a:r>
            <a:r>
              <a:rPr lang="en-US" sz="1800" dirty="0">
                <a:solidFill>
                  <a:srgbClr val="000000"/>
                </a:solidFill>
              </a:rPr>
              <a:t>concepts in </a:t>
            </a:r>
            <a:r>
              <a:rPr lang="en-US" sz="1800" dirty="0" smtClean="0">
                <a:solidFill>
                  <a:srgbClr val="000000"/>
                </a:solidFill>
              </a:rPr>
              <a:t>basic science</a:t>
            </a:r>
            <a:r>
              <a:rPr lang="en-US" sz="1800" dirty="0">
                <a:solidFill>
                  <a:srgbClr val="000000"/>
                </a:solidFill>
              </a:rPr>
              <a:t>, patient care, and </a:t>
            </a:r>
            <a:r>
              <a:rPr lang="en-US" sz="1800" dirty="0" err="1">
                <a:solidFill>
                  <a:srgbClr val="000000"/>
                </a:solidFill>
              </a:rPr>
              <a:t>physicianship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Emphasis </a:t>
            </a:r>
            <a:r>
              <a:rPr lang="en-US" sz="1800" dirty="0">
                <a:solidFill>
                  <a:srgbClr val="000000"/>
                </a:solidFill>
              </a:rPr>
              <a:t>on the three themes of Science, Patient and Physician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	patient </a:t>
            </a:r>
            <a:r>
              <a:rPr lang="en-US" sz="1800" dirty="0">
                <a:solidFill>
                  <a:srgbClr val="000000"/>
                </a:solidFill>
              </a:rPr>
              <a:t>experiences as Disease Paradigms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Second </a:t>
            </a:r>
            <a:r>
              <a:rPr lang="en-US" sz="1800" b="1" dirty="0" smtClean="0">
                <a:solidFill>
                  <a:srgbClr val="000000"/>
                </a:solidFill>
              </a:rPr>
              <a:t>Course (</a:t>
            </a:r>
            <a:r>
              <a:rPr lang="en-US" sz="1800" dirty="0">
                <a:solidFill>
                  <a:srgbClr val="000000"/>
                </a:solidFill>
              </a:rPr>
              <a:t>January </a:t>
            </a:r>
            <a:r>
              <a:rPr lang="en-US" sz="1800" dirty="0" smtClean="0">
                <a:solidFill>
                  <a:srgbClr val="000000"/>
                </a:solidFill>
              </a:rPr>
              <a:t>of M1 – December of M2)</a:t>
            </a:r>
            <a:r>
              <a:rPr lang="en-US" sz="1800" b="1" dirty="0" smtClean="0">
                <a:solidFill>
                  <a:srgbClr val="000000"/>
                </a:solidFill>
              </a:rPr>
              <a:t>:  </a:t>
            </a:r>
            <a:r>
              <a:rPr lang="en-US" sz="1800" b="1" dirty="0">
                <a:solidFill>
                  <a:srgbClr val="000000"/>
                </a:solidFill>
              </a:rPr>
              <a:t>Health and </a:t>
            </a:r>
            <a:r>
              <a:rPr lang="en-US" sz="1800" b="1" dirty="0" smtClean="0">
                <a:solidFill>
                  <a:srgbClr val="000000"/>
                </a:solidFill>
              </a:rPr>
              <a:t>Disease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Normal </a:t>
            </a:r>
            <a:r>
              <a:rPr lang="en-US" sz="1800" dirty="0">
                <a:solidFill>
                  <a:srgbClr val="000000"/>
                </a:solidFill>
              </a:rPr>
              <a:t>and abnormal biology, organized by organ system</a:t>
            </a: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Continued </a:t>
            </a:r>
            <a:r>
              <a:rPr lang="en-US" sz="1800" dirty="0">
                <a:solidFill>
                  <a:srgbClr val="000000"/>
                </a:solidFill>
              </a:rPr>
              <a:t>emphasis on the three themes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Clinical </a:t>
            </a:r>
            <a:r>
              <a:rPr lang="en-US" sz="1800" b="1" dirty="0" smtClean="0">
                <a:solidFill>
                  <a:srgbClr val="000000"/>
                </a:solidFill>
              </a:rPr>
              <a:t>Clerkships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Deep </a:t>
            </a:r>
            <a:r>
              <a:rPr lang="en-US" sz="1800" dirty="0">
                <a:solidFill>
                  <a:srgbClr val="000000"/>
                </a:solidFill>
              </a:rPr>
              <a:t>and active immersion in patient care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Continued emphasis </a:t>
            </a:r>
            <a:r>
              <a:rPr lang="en-US" sz="1800" dirty="0">
                <a:solidFill>
                  <a:srgbClr val="000000"/>
                </a:solidFill>
              </a:rPr>
              <a:t>on </a:t>
            </a:r>
            <a:r>
              <a:rPr lang="en-US" sz="1800" dirty="0" smtClean="0">
                <a:solidFill>
                  <a:srgbClr val="000000"/>
                </a:solidFill>
              </a:rPr>
              <a:t>the basic sciences and pathophysiology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642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The New Weill Cornell </a:t>
            </a:r>
            <a:r>
              <a:rPr lang="en-US" sz="2800" dirty="0" smtClean="0">
                <a:solidFill>
                  <a:srgbClr val="000000"/>
                </a:solidFill>
              </a:rPr>
              <a:t>Curriculum II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198278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191000" y="898525"/>
            <a:ext cx="4953000" cy="1638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lnSpc>
                <a:spcPts val="2400"/>
              </a:lnSpc>
              <a:defRPr/>
            </a:pPr>
            <a:r>
              <a:rPr lang="en-US" sz="2300" b="1" u="sng">
                <a:solidFill>
                  <a:srgbClr val="000000"/>
                </a:solidFill>
                <a:ea typeface="ＭＳ Ｐゴシック" charset="0"/>
              </a:rPr>
              <a:t>Medical School I</a:t>
            </a:r>
            <a:endParaRPr lang="en-US" sz="2300" u="sng">
              <a:solidFill>
                <a:srgbClr val="000000"/>
              </a:solidFill>
              <a:ea typeface="ＭＳ Ｐゴシック" charset="0"/>
            </a:endParaRPr>
          </a:p>
          <a:p>
            <a:pPr eaLnBrk="0" hangingPunct="0">
              <a:lnSpc>
                <a:spcPts val="2400"/>
              </a:lnSpc>
              <a:defRPr/>
            </a:pPr>
            <a:r>
              <a:rPr lang="en-US" sz="2300">
                <a:solidFill>
                  <a:srgbClr val="000000"/>
                </a:solidFill>
                <a:ea typeface="ＭＳ Ｐゴシック" charset="0"/>
              </a:rPr>
              <a:t>Basic Science Curriculum,</a:t>
            </a:r>
            <a:br>
              <a:rPr lang="en-US" sz="2300">
                <a:solidFill>
                  <a:srgbClr val="000000"/>
                </a:solidFill>
                <a:ea typeface="ＭＳ Ｐゴシック" charset="0"/>
              </a:rPr>
            </a:br>
            <a:r>
              <a:rPr lang="en-US" sz="2300">
                <a:solidFill>
                  <a:srgbClr val="000000"/>
                </a:solidFill>
                <a:ea typeface="ＭＳ Ｐゴシック" charset="0"/>
              </a:rPr>
              <a:t>MD-PhD-specific Graduate Courses,</a:t>
            </a:r>
            <a:br>
              <a:rPr lang="en-US" sz="2300">
                <a:solidFill>
                  <a:srgbClr val="000000"/>
                </a:solidFill>
                <a:ea typeface="ＭＳ Ｐゴシック" charset="0"/>
              </a:rPr>
            </a:br>
            <a:r>
              <a:rPr lang="en-US">
                <a:solidFill>
                  <a:srgbClr val="000000"/>
                </a:solidFill>
                <a:ea typeface="ＭＳ Ｐゴシック" charset="0"/>
              </a:rPr>
              <a:t>Laboratory Rotations,</a:t>
            </a:r>
            <a:br>
              <a:rPr lang="en-US">
                <a:solidFill>
                  <a:srgbClr val="000000"/>
                </a:solidFill>
                <a:ea typeface="ＭＳ Ｐゴシック" charset="0"/>
              </a:rPr>
            </a:br>
            <a:r>
              <a:rPr lang="en-US" sz="2300">
                <a:solidFill>
                  <a:srgbClr val="000000"/>
                </a:solidFill>
                <a:ea typeface="ＭＳ Ｐゴシック" charset="0"/>
              </a:rPr>
              <a:t>Clinical Rotations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4191000" y="2819400"/>
            <a:ext cx="4953000" cy="1377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300" b="1" u="sng">
                <a:solidFill>
                  <a:srgbClr val="000000"/>
                </a:solidFill>
                <a:ea typeface="ＭＳ Ｐゴシック" charset="0"/>
              </a:rPr>
              <a:t>Graduate School</a:t>
            </a:r>
            <a:endParaRPr lang="en-US" sz="2300" u="sng">
              <a:solidFill>
                <a:srgbClr val="000000"/>
              </a:solidFill>
              <a:ea typeface="ＭＳ Ｐゴシック" charset="0"/>
            </a:endParaRPr>
          </a:p>
          <a:p>
            <a:pPr eaLnBrk="0" hangingPunct="0">
              <a:lnSpc>
                <a:spcPts val="2400"/>
              </a:lnSpc>
              <a:defRPr/>
            </a:pPr>
            <a:r>
              <a:rPr lang="en-US" sz="2300">
                <a:solidFill>
                  <a:srgbClr val="000000"/>
                </a:solidFill>
                <a:ea typeface="ＭＳ Ｐゴシック" charset="0"/>
              </a:rPr>
              <a:t>Advanced Graduate Course Work, Thesis Research,</a:t>
            </a:r>
            <a:br>
              <a:rPr lang="en-US" sz="2300">
                <a:solidFill>
                  <a:srgbClr val="000000"/>
                </a:solidFill>
                <a:ea typeface="ＭＳ Ｐゴシック" charset="0"/>
              </a:rPr>
            </a:br>
            <a:r>
              <a:rPr lang="en-US" sz="2300">
                <a:solidFill>
                  <a:srgbClr val="000000"/>
                </a:solidFill>
                <a:ea typeface="ＭＳ Ｐゴシック" charset="0"/>
              </a:rPr>
              <a:t>Clinical Electives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85800" y="2667000"/>
            <a:ext cx="2362200" cy="175260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FF0000"/>
                </a:gs>
                <a:gs pos="100000">
                  <a:prstClr val="white"/>
                </a:gs>
                <a:gs pos="99000">
                  <a:srgbClr val="0000FF"/>
                </a:gs>
              </a:gsLst>
              <a:lin ang="16200000" scaled="0"/>
              <a:tileRect/>
            </a:gra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 smtClean="0">
                <a:solidFill>
                  <a:srgbClr val="000000"/>
                </a:solidFill>
                <a:ea typeface="ＭＳ Ｐゴシック" charset="0"/>
              </a:rPr>
              <a:t>4-5 </a:t>
            </a:r>
            <a:r>
              <a:rPr lang="en-US" dirty="0" err="1">
                <a:solidFill>
                  <a:srgbClr val="000000"/>
                </a:solidFill>
                <a:ea typeface="ＭＳ Ｐゴシック" charset="0"/>
              </a:rPr>
              <a:t>Yrs</a:t>
            </a: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RU,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SKI, or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WCMC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237573" name="AutoShape 5"/>
          <p:cNvSpPr>
            <a:spLocks noChangeArrowheads="1"/>
          </p:cNvSpPr>
          <p:nvPr/>
        </p:nvSpPr>
        <p:spPr bwMode="auto">
          <a:xfrm>
            <a:off x="1714500" y="20574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0000FF"/>
              </a:gs>
              <a:gs pos="100000">
                <a:srgbClr val="FFFFFF"/>
              </a:gs>
              <a:gs pos="99000">
                <a:srgbClr val="FF0000"/>
              </a:gs>
            </a:gsLst>
            <a:lin ang="16200000" scaled="0"/>
            <a:tileRect/>
          </a:gradFill>
          <a:ln w="9525">
            <a:gradFill flip="none" rotWithShape="1">
              <a:gsLst>
                <a:gs pos="0">
                  <a:srgbClr val="0000FF"/>
                </a:gs>
                <a:gs pos="100000">
                  <a:prstClr val="white"/>
                </a:gs>
                <a:gs pos="99000">
                  <a:srgbClr val="FF0000"/>
                </a:gs>
              </a:gsLst>
              <a:lin ang="16200000" scaled="0"/>
              <a:tileRect/>
            </a:gra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lnSpc>
                <a:spcPts val="3600"/>
              </a:lnSpc>
              <a:buFontTx/>
              <a:buChar char="•"/>
              <a:defRPr/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685800" y="5029200"/>
            <a:ext cx="2362200" cy="685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ea typeface="ＭＳ Ｐゴシック" charset="0"/>
              </a:rPr>
              <a:t>1.5 Yrs WCMC</a:t>
            </a: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685800" y="1371600"/>
            <a:ext cx="2362200" cy="685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85800" y="1447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ea typeface="ＭＳ Ｐゴシック" charset="0"/>
              </a:rPr>
              <a:t>1.5 </a:t>
            </a:r>
            <a:r>
              <a:rPr lang="en-US" dirty="0" err="1">
                <a:solidFill>
                  <a:srgbClr val="000000"/>
                </a:solidFill>
                <a:ea typeface="ＭＳ Ｐゴシック" charset="0"/>
              </a:rPr>
              <a:t>Yrs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WCMC</a:t>
            </a:r>
            <a:endParaRPr lang="en-US" sz="32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7577" name="AutoShape 9"/>
          <p:cNvSpPr>
            <a:spLocks noChangeArrowheads="1"/>
          </p:cNvSpPr>
          <p:nvPr/>
        </p:nvSpPr>
        <p:spPr bwMode="auto">
          <a:xfrm>
            <a:off x="1714500" y="4419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0000FF"/>
              </a:gs>
              <a:gs pos="100000">
                <a:srgbClr val="FFFFFF"/>
              </a:gs>
              <a:gs pos="99000">
                <a:srgbClr val="FF0000"/>
              </a:gs>
            </a:gsLst>
            <a:lin ang="16200000" scaled="0"/>
            <a:tileRect/>
          </a:gradFill>
          <a:ln w="9525">
            <a:gradFill flip="none" rotWithShape="1">
              <a:gsLst>
                <a:gs pos="0">
                  <a:srgbClr val="0000FF"/>
                </a:gs>
                <a:gs pos="100000">
                  <a:prstClr val="white"/>
                </a:gs>
                <a:gs pos="99000">
                  <a:srgbClr val="FF0000"/>
                </a:gs>
              </a:gsLst>
              <a:lin ang="16200000" scaled="0"/>
              <a:tileRect/>
            </a:gra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lnSpc>
                <a:spcPts val="3600"/>
              </a:lnSpc>
              <a:buFontTx/>
              <a:buChar char="•"/>
              <a:defRPr/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4191000" y="4876800"/>
            <a:ext cx="4953000" cy="1069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300" b="1" u="sng">
                <a:solidFill>
                  <a:srgbClr val="000000"/>
                </a:solidFill>
                <a:ea typeface="ＭＳ Ｐゴシック" charset="0"/>
              </a:rPr>
              <a:t>Medical School II</a:t>
            </a:r>
            <a:endParaRPr lang="en-US" sz="2300">
              <a:solidFill>
                <a:srgbClr val="000000"/>
              </a:solidFill>
              <a:ea typeface="ＭＳ Ｐゴシック" charset="0"/>
            </a:endParaRPr>
          </a:p>
          <a:p>
            <a:pPr eaLnBrk="0" hangingPunct="0">
              <a:lnSpc>
                <a:spcPts val="2400"/>
              </a:lnSpc>
              <a:defRPr/>
            </a:pPr>
            <a:r>
              <a:rPr lang="en-US" sz="2300">
                <a:solidFill>
                  <a:srgbClr val="000000"/>
                </a:solidFill>
                <a:ea typeface="ＭＳ Ｐゴシック" charset="0"/>
              </a:rPr>
              <a:t>Clinical Studies in Inpatient and Outpatient Settings</a:t>
            </a:r>
            <a:endParaRPr lang="en-US" sz="23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40546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237571" grpId="0"/>
      <p:bldP spid="2375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ChangeArrowheads="1"/>
          </p:cNvSpPr>
          <p:nvPr/>
        </p:nvSpPr>
        <p:spPr bwMode="auto">
          <a:xfrm>
            <a:off x="533400" y="971550"/>
            <a:ext cx="5810250" cy="6000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4000">
                <a:solidFill>
                  <a:srgbClr val="000000"/>
                </a:solidFill>
                <a:ea typeface="ＭＳ Ｐゴシック" charset="0"/>
              </a:rPr>
              <a:t>  </a:t>
            </a:r>
          </a:p>
          <a:p>
            <a:pPr marL="342900" indent="-342900" eaLnBrk="0" hangingPunct="0"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</a:rPr>
              <a:t>	</a:t>
            </a:r>
            <a:endParaRPr lang="en-US" sz="18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0" y="838200"/>
            <a:ext cx="9144000" cy="584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</a:rPr>
              <a:t>MEDICAL SCHOOL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0"/>
              </a:rPr>
              <a:t>I</a:t>
            </a: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0964" name="Text Box 1028"/>
          <p:cNvSpPr txBox="1">
            <a:spLocks noChangeArrowheads="1"/>
          </p:cNvSpPr>
          <p:nvPr/>
        </p:nvSpPr>
        <p:spPr bwMode="auto">
          <a:xfrm>
            <a:off x="304800" y="1752600"/>
            <a:ext cx="8534400" cy="391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27013" indent="-2270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4813" indent="1174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ts val="27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1.5 Years of Medical College Education 	</a:t>
            </a:r>
          </a:p>
          <a:p>
            <a:pPr eaLnBrk="0" hangingPunct="0">
              <a:lnSpc>
                <a:spcPts val="27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Careers in Biomedicine Discussion Series</a:t>
            </a:r>
          </a:p>
          <a:p>
            <a:pPr eaLnBrk="0" hangingPunct="0">
              <a:lnSpc>
                <a:spcPts val="27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3 Research Rotations</a:t>
            </a:r>
          </a:p>
          <a:p>
            <a:pPr eaLnBrk="0" hangingPunct="0">
              <a:lnSpc>
                <a:spcPts val="27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	(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3 different laboratories in at least 2 different institutions)</a:t>
            </a:r>
            <a:endParaRPr lang="en-US" sz="2800" dirty="0" smtClean="0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ts val="27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Frontiers in Biomedical Science I</a:t>
            </a:r>
            <a:br>
              <a:rPr lang="en-US" sz="28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Critical Reading of Scientific Literature</a:t>
            </a:r>
            <a:endParaRPr lang="en-US" sz="2800" dirty="0" smtClean="0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ts val="27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Frontiers in Biomedical Science II</a:t>
            </a:r>
            <a:br>
              <a:rPr lang="en-US" sz="28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Introduction to Molecular Medicine</a:t>
            </a:r>
            <a:endParaRPr lang="en-US" sz="2800" dirty="0" smtClean="0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ts val="27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Introduction to Clinical and Translational Research</a:t>
            </a:r>
          </a:p>
          <a:p>
            <a:pPr eaLnBrk="0" hangingPunct="0">
              <a:lnSpc>
                <a:spcPts val="27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Tri-Institutional Research Lunches</a:t>
            </a:r>
          </a:p>
          <a:p>
            <a:pPr eaLnBrk="0" hangingPunct="0">
              <a:lnSpc>
                <a:spcPts val="27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Introduction to Medicine for Clinical Investigators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115926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0" y="746125"/>
            <a:ext cx="9144000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  <a:ea typeface="ＭＳ Ｐゴシック" charset="0"/>
              </a:rPr>
              <a:t>GRADUATE </a:t>
            </a:r>
            <a:r>
              <a:rPr lang="en-US" sz="3000" dirty="0" smtClean="0">
                <a:solidFill>
                  <a:srgbClr val="000000"/>
                </a:solidFill>
                <a:ea typeface="ＭＳ Ｐゴシック" charset="0"/>
              </a:rPr>
              <a:t>SCHOOL</a:t>
            </a:r>
            <a:endParaRPr lang="en-US" sz="3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4288" y="1371600"/>
            <a:ext cx="9144000" cy="10259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52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   Three graduate schools: WGS, RU and GSK</a:t>
            </a:r>
          </a:p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   Comparable graduate school requirements</a:t>
            </a:r>
          </a:p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   Modest course requirements (usually advanced courses only)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5781675" y="3429000"/>
            <a:ext cx="65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☺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15875" y="2422525"/>
            <a:ext cx="9144000" cy="164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52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Thesis lab Chosen by September of Year 3</a:t>
            </a:r>
          </a:p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Qualifying exam (Thesis proposal) by December of Year 4</a:t>
            </a:r>
          </a:p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Teaching opportunities (elective)</a:t>
            </a:r>
          </a:p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Clinical opportunities (elective)</a:t>
            </a:r>
          </a:p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Thesis defense by December of Year 6 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0" y="4098925"/>
            <a:ext cx="9144000" cy="717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52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Tri-Institutional housing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First four years at WCMC, fifth year at WGS (SKI &amp; WCMC), the rest at RU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067300" y="4616450"/>
            <a:ext cx="1160463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>
                <a:solidFill>
                  <a:srgbClr val="000000"/>
                </a:solidFill>
                <a:ea typeface="ＭＳ Ｐゴシック" charset="0"/>
              </a:rPr>
              <a:t>☺</a:t>
            </a:r>
            <a:r>
              <a:rPr lang="en-US" sz="120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sz="3600">
                <a:solidFill>
                  <a:srgbClr val="000000"/>
                </a:solidFill>
                <a:ea typeface="ＭＳ Ｐゴシック" charset="0"/>
              </a:rPr>
              <a:t>☺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0" y="4784725"/>
            <a:ext cx="9144000" cy="411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52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Research supplement: $1,500/year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4876800" y="4997450"/>
            <a:ext cx="16700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>
                <a:solidFill>
                  <a:srgbClr val="000000"/>
                </a:solidFill>
                <a:ea typeface="ＭＳ Ｐゴシック" charset="0"/>
              </a:rPr>
              <a:t>☺</a:t>
            </a:r>
            <a:r>
              <a:rPr lang="en-US" sz="120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sz="3600">
                <a:solidFill>
                  <a:srgbClr val="000000"/>
                </a:solidFill>
                <a:ea typeface="ＭＳ Ｐゴシック" charset="0"/>
              </a:rPr>
              <a:t>☺</a:t>
            </a:r>
            <a:r>
              <a:rPr lang="en-US" sz="120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sz="3600">
                <a:solidFill>
                  <a:srgbClr val="000000"/>
                </a:solidFill>
                <a:ea typeface="ＭＳ Ｐゴシック" charset="0"/>
              </a:rPr>
              <a:t>☺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0" y="5181600"/>
            <a:ext cx="9144000" cy="717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52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ts val="2400"/>
              </a:lnSpc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Stipend supplement: $5,000/year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(if you apply for and receive your own fellowship)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405506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/>
      <p:bldP spid="249860" grpId="0"/>
      <p:bldP spid="249861" grpId="0"/>
      <p:bldP spid="249862" grpId="0"/>
      <p:bldP spid="249863" grpId="0"/>
      <p:bldP spid="249864" grpId="0"/>
      <p:bldP spid="249865" grpId="0"/>
      <p:bldP spid="2498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5956" name="Text Box 4"/>
          <p:cNvSpPr txBox="1">
            <a:spLocks noChangeArrowheads="1"/>
          </p:cNvSpPr>
          <p:nvPr/>
        </p:nvSpPr>
        <p:spPr bwMode="auto">
          <a:xfrm>
            <a:off x="0" y="990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0">
                <a:solidFill>
                  <a:schemeClr val="tx1"/>
                </a:solidFill>
                <a:cs typeface="+mn-cs"/>
              </a:rPr>
              <a:t>BIOMEDICAL RESEARCH IN THE 21st CENTURY</a:t>
            </a:r>
          </a:p>
        </p:txBody>
      </p:sp>
      <p:sp>
        <p:nvSpPr>
          <p:cNvPr id="9725957" name="Text Box 5"/>
          <p:cNvSpPr txBox="1">
            <a:spLocks noChangeArrowheads="1"/>
          </p:cNvSpPr>
          <p:nvPr/>
        </p:nvSpPr>
        <p:spPr bwMode="auto">
          <a:xfrm>
            <a:off x="3182938" y="1543050"/>
            <a:ext cx="277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tx1"/>
                </a:solidFill>
                <a:cs typeface="+mn-cs"/>
              </a:rPr>
              <a:t>Biology &amp; Medicine</a:t>
            </a:r>
          </a:p>
        </p:txBody>
      </p:sp>
      <p:sp>
        <p:nvSpPr>
          <p:cNvPr id="9725958" name="Text Box 6"/>
          <p:cNvSpPr txBox="1">
            <a:spLocks noChangeArrowheads="1"/>
          </p:cNvSpPr>
          <p:nvPr/>
        </p:nvSpPr>
        <p:spPr bwMode="auto">
          <a:xfrm>
            <a:off x="2274888" y="2095500"/>
            <a:ext cx="459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1"/>
                </a:solidFill>
                <a:cs typeface="+mn-cs"/>
              </a:rPr>
              <a:t>Chemistry and Chemical Biology</a:t>
            </a:r>
          </a:p>
        </p:txBody>
      </p:sp>
      <p:sp>
        <p:nvSpPr>
          <p:cNvPr id="9725959" name="Text Box 7"/>
          <p:cNvSpPr txBox="1">
            <a:spLocks noChangeArrowheads="1"/>
          </p:cNvSpPr>
          <p:nvPr/>
        </p:nvSpPr>
        <p:spPr bwMode="auto">
          <a:xfrm>
            <a:off x="2503488" y="2647950"/>
            <a:ext cx="413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1"/>
                </a:solidFill>
                <a:cs typeface="+mn-cs"/>
              </a:rPr>
              <a:t>Physics and Physical Biology</a:t>
            </a:r>
          </a:p>
        </p:txBody>
      </p:sp>
      <p:sp>
        <p:nvSpPr>
          <p:cNvPr id="9725960" name="Text Box 8"/>
          <p:cNvSpPr txBox="1">
            <a:spLocks noChangeArrowheads="1"/>
          </p:cNvSpPr>
          <p:nvPr/>
        </p:nvSpPr>
        <p:spPr bwMode="auto">
          <a:xfrm>
            <a:off x="3460750" y="3752850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1"/>
                </a:solidFill>
                <a:cs typeface="+mn-cs"/>
              </a:rPr>
              <a:t>Bioengineering</a:t>
            </a:r>
          </a:p>
        </p:txBody>
      </p:sp>
      <p:sp>
        <p:nvSpPr>
          <p:cNvPr id="9725961" name="Text Box 9"/>
          <p:cNvSpPr txBox="1">
            <a:spLocks noChangeArrowheads="1"/>
          </p:cNvSpPr>
          <p:nvPr/>
        </p:nvSpPr>
        <p:spPr bwMode="auto">
          <a:xfrm>
            <a:off x="1706563" y="3200400"/>
            <a:ext cx="572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1"/>
                </a:solidFill>
                <a:cs typeface="+mn-cs"/>
              </a:rPr>
              <a:t>Mathematics and Mathematical Modeling</a:t>
            </a:r>
          </a:p>
        </p:txBody>
      </p:sp>
      <p:sp>
        <p:nvSpPr>
          <p:cNvPr id="9725962" name="Text Box 10"/>
          <p:cNvSpPr txBox="1">
            <a:spLocks noChangeArrowheads="1"/>
          </p:cNvSpPr>
          <p:nvPr/>
        </p:nvSpPr>
        <p:spPr bwMode="auto">
          <a:xfrm>
            <a:off x="2978150" y="5410200"/>
            <a:ext cx="318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1"/>
                </a:solidFill>
                <a:cs typeface="+mn-cs"/>
              </a:rPr>
              <a:t>Ethics and Philosophy</a:t>
            </a:r>
          </a:p>
        </p:txBody>
      </p:sp>
      <p:sp>
        <p:nvSpPr>
          <p:cNvPr id="9725963" name="Text Box 11"/>
          <p:cNvSpPr txBox="1">
            <a:spLocks noChangeArrowheads="1"/>
          </p:cNvSpPr>
          <p:nvPr/>
        </p:nvSpPr>
        <p:spPr bwMode="auto">
          <a:xfrm>
            <a:off x="1292225" y="485775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1"/>
                </a:solidFill>
                <a:cs typeface="+mn-cs"/>
              </a:rPr>
              <a:t>Computer Science and Information Technology</a:t>
            </a:r>
          </a:p>
        </p:txBody>
      </p:sp>
      <p:sp>
        <p:nvSpPr>
          <p:cNvPr id="9725964" name="Text Box 12"/>
          <p:cNvSpPr txBox="1">
            <a:spLocks noChangeArrowheads="1"/>
          </p:cNvSpPr>
          <p:nvPr/>
        </p:nvSpPr>
        <p:spPr bwMode="auto">
          <a:xfrm>
            <a:off x="0" y="4305300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0" dirty="0" smtClean="0">
                <a:solidFill>
                  <a:schemeClr val="tx1"/>
                </a:solidFill>
                <a:cs typeface="+mn-cs"/>
              </a:rPr>
              <a:t>Economics, Epidemiology, Policy and Statistics</a:t>
            </a:r>
            <a:endParaRPr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725965" name="Rectangle 1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0" dirty="0">
                <a:solidFill>
                  <a:srgbClr val="000000"/>
                </a:solidFill>
                <a:cs typeface="+mn-cs"/>
              </a:rPr>
              <a:t>MD-PhD Training</a:t>
            </a:r>
            <a:endParaRPr lang="en-US" sz="24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440" y="6172200"/>
            <a:ext cx="6793120" cy="624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Not every program </a:t>
            </a: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offers every possible PhD,</a:t>
            </a:r>
            <a:br>
              <a:rPr lang="en-US" sz="18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you have to explore the options at programs 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you plan to </a:t>
            </a: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apply to</a:t>
            </a:r>
            <a:r>
              <a:rPr lang="en-US" dirty="0" smtClean="0">
                <a:solidFill>
                  <a:srgbClr val="FFFF00"/>
                </a:solidFill>
                <a:cs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5958" grpId="0"/>
      <p:bldP spid="9725959" grpId="0"/>
      <p:bldP spid="9725960" grpId="0"/>
      <p:bldP spid="9725961" grpId="0"/>
      <p:bldP spid="9725962" grpId="0"/>
      <p:bldP spid="9725963" grpId="0"/>
      <p:bldP spid="9725964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026"/>
          <p:cNvSpPr txBox="1">
            <a:spLocks noChangeArrowheads="1"/>
          </p:cNvSpPr>
          <p:nvPr/>
        </p:nvSpPr>
        <p:spPr bwMode="auto">
          <a:xfrm>
            <a:off x="0" y="3276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+mn-cs"/>
              </a:rPr>
              <a:t>	MD-PhD vs MD:	Structured research training</a:t>
            </a:r>
          </a:p>
        </p:txBody>
      </p:sp>
      <p:sp>
        <p:nvSpPr>
          <p:cNvPr id="60419" name="Text Box 1027"/>
          <p:cNvSpPr txBox="1">
            <a:spLocks noChangeArrowheads="1"/>
          </p:cNvSpPr>
          <p:nvPr/>
        </p:nvSpPr>
        <p:spPr bwMode="auto">
          <a:xfrm>
            <a:off x="0" y="1752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  <a:cs typeface="+mn-cs"/>
              </a:rPr>
              <a:t>What is special about MD-PhD education and training?</a:t>
            </a:r>
          </a:p>
        </p:txBody>
      </p:sp>
      <p:sp>
        <p:nvSpPr>
          <p:cNvPr id="60420" name="Rectangle 1028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60421" name="Text Box 1029"/>
          <p:cNvSpPr txBox="1">
            <a:spLocks noChangeArrowheads="1"/>
          </p:cNvSpPr>
          <p:nvPr/>
        </p:nvSpPr>
        <p:spPr bwMode="auto">
          <a:xfrm>
            <a:off x="0" y="4191000"/>
            <a:ext cx="9144000" cy="1184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  <a:tab pos="27400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+mn-cs"/>
              </a:rPr>
              <a:t>	MD-PhD vs PhD:	Understanding of human biology</a:t>
            </a:r>
          </a:p>
          <a:p>
            <a:pPr eaLnBrk="0" hangingPunct="0"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+mn-cs"/>
              </a:rPr>
              <a:t>		</a:t>
            </a:r>
            <a:r>
              <a:rPr lang="en-US" sz="2300" smtClean="0">
                <a:solidFill>
                  <a:srgbClr val="000000"/>
                </a:solidFill>
                <a:latin typeface="Arial" charset="0"/>
                <a:cs typeface="+mn-cs"/>
              </a:rPr>
              <a:t>(</a:t>
            </a:r>
            <a:r>
              <a:rPr lang="en-US" sz="1800" smtClean="0">
                <a:solidFill>
                  <a:srgbClr val="000000"/>
                </a:solidFill>
                <a:latin typeface="Arial" charset="0"/>
                <a:cs typeface="+mn-cs"/>
              </a:rPr>
              <a:t>how normal and abnormal function result from complex </a:t>
            </a:r>
            <a:br>
              <a:rPr lang="en-US" sz="1800" smtClean="0">
                <a:solidFill>
                  <a:srgbClr val="000000"/>
                </a:solidFill>
                <a:latin typeface="Arial" charset="0"/>
                <a:cs typeface="+mn-cs"/>
              </a:rPr>
            </a:br>
            <a:r>
              <a:rPr lang="en-US" sz="1800" smtClean="0">
                <a:solidFill>
                  <a:srgbClr val="000000"/>
                </a:solidFill>
                <a:latin typeface="Arial" charset="0"/>
                <a:cs typeface="+mn-cs"/>
              </a:rPr>
              <a:t>			  interactions at many levels of specialization</a:t>
            </a:r>
            <a:r>
              <a:rPr lang="en-US" sz="2300" smtClean="0">
                <a:solidFill>
                  <a:srgbClr val="000000"/>
                </a:solidFill>
                <a:latin typeface="Arial" charset="0"/>
                <a:cs typeface="+mn-cs"/>
              </a:rPr>
              <a:t>)</a:t>
            </a:r>
            <a:endParaRPr lang="en-US" smtClea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4556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lnSpc>
                <a:spcPts val="4000"/>
              </a:lnSpc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</a:p>
          <a:p>
            <a:pPr algn="ctr" eaLnBrk="0" hangingPunct="0">
              <a:lnSpc>
                <a:spcPts val="2000"/>
              </a:lnSpc>
              <a:defRPr/>
            </a:pPr>
            <a:endParaRPr lang="en-US" sz="32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3200"/>
              </a:lnSpc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ADVANTAGES:</a:t>
            </a: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2800"/>
              </a:lnSpc>
              <a:defRPr/>
            </a:pP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2800"/>
              </a:lnSpc>
              <a:defRPr/>
            </a:pP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1200"/>
              </a:lnSpc>
              <a:defRPr/>
            </a:pP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3200"/>
              </a:lnSpc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DISADVANTAGES:</a:t>
            </a: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2800"/>
              </a:lnSpc>
              <a:defRPr/>
            </a:pP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2800"/>
              </a:lnSpc>
              <a:defRPr/>
            </a:pP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2800"/>
              </a:lnSpc>
              <a:defRPr/>
            </a:pP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1200"/>
              </a:lnSpc>
              <a:defRPr/>
            </a:pP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3200"/>
              </a:lnSpc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FULL FINANCIAL SUPPORT:</a:t>
            </a:r>
            <a:endParaRPr lang="en-US" sz="2800">
              <a:solidFill>
                <a:srgbClr val="000000"/>
              </a:solidFill>
              <a:ea typeface="ＭＳ Ｐゴシック" charset="0"/>
              <a:cs typeface="+mn-cs"/>
            </a:endParaRPr>
          </a:p>
          <a:p>
            <a:pPr algn="ctr" eaLnBrk="0" hangingPunct="0">
              <a:lnSpc>
                <a:spcPts val="2800"/>
              </a:lnSpc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0" y="1981200"/>
            <a:ext cx="9144000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  <a:cs typeface="+mn-cs"/>
              </a:rPr>
              <a:t>Broad education in human biology</a:t>
            </a:r>
          </a:p>
          <a:p>
            <a:pPr algn="ctr" eaLnBrk="0" hangingPunct="0">
              <a:lnSpc>
                <a:spcPts val="2800"/>
              </a:lnSpc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  <a:cs typeface="+mn-cs"/>
              </a:rPr>
              <a:t>Broad range of career choices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0" y="3246438"/>
            <a:ext cx="9144000" cy="1181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  <a:cs typeface="+mn-cs"/>
              </a:rPr>
              <a:t>Very long education and training</a:t>
            </a:r>
          </a:p>
          <a:p>
            <a:pPr algn="ctr" eaLnBrk="0" hangingPunct="0">
              <a:lnSpc>
                <a:spcPts val="2800"/>
              </a:lnSpc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  <a:cs typeface="+mn-cs"/>
              </a:rPr>
              <a:t>  Difficult to manage conflicting pressures from laboratory, clinical responsibilities and family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0" y="4876800"/>
            <a:ext cx="9144000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  <a:cs typeface="+mn-cs"/>
              </a:rPr>
              <a:t>Enables careers in academic medicine</a:t>
            </a:r>
          </a:p>
          <a:p>
            <a:pPr algn="ctr" eaLnBrk="0" hangingPunct="0">
              <a:lnSpc>
                <a:spcPts val="2800"/>
              </a:lnSpc>
              <a:defRPr/>
            </a:pPr>
            <a:r>
              <a:rPr lang="en-US" sz="2800">
                <a:solidFill>
                  <a:srgbClr val="000000"/>
                </a:solidFill>
                <a:ea typeface="ＭＳ Ｐゴシック" charset="0"/>
                <a:cs typeface="+mn-cs"/>
              </a:rPr>
              <a:t>(but this is not a free lunch)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3" grpId="0" autoUpdateAnimBg="0"/>
      <p:bldP spid="6861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0" y="2790825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chemeClr val="bg2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chemeClr val="bg2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0" y="4597400"/>
            <a:ext cx="91440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808080"/>
                </a:solidFill>
                <a:ea typeface="ＭＳ Ｐゴシック" charset="0"/>
              </a:rPr>
              <a:t>APPLICATION PROCESS</a:t>
            </a:r>
            <a:endParaRPr lang="en-US" dirty="0">
              <a:solidFill>
                <a:srgbClr val="808080"/>
              </a:solidFill>
              <a:ea typeface="ＭＳ Ｐゴシック" charset="0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3690938"/>
            <a:ext cx="9144000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OUTCOMES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0" y="1890713"/>
            <a:ext cx="9144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chemeClr val="bg2"/>
                </a:solidFill>
                <a:ea typeface="ＭＳ Ｐゴシック" charset="0"/>
                <a:cs typeface="+mn-cs"/>
              </a:rPr>
              <a:t>HISTORY OF MD-PhD TRAINING</a:t>
            </a:r>
            <a:endParaRPr lang="en-US">
              <a:solidFill>
                <a:schemeClr val="bg2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0" y="99060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chemeClr val="bg2"/>
                </a:solidFill>
                <a:ea typeface="ＭＳ Ｐゴシック" charset="0"/>
                <a:cs typeface="+mn-cs"/>
              </a:rPr>
              <a:t>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0" y="3019425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0" y="4825424"/>
            <a:ext cx="9144000" cy="584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0"/>
                <a:cs typeface="+mn-cs"/>
              </a:rPr>
              <a:t>APPLICATION PROCESS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3919538"/>
            <a:ext cx="9144000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OUTCOMES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0" y="2119313"/>
            <a:ext cx="9144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HISTORY OF MD-PhD TRAINING</a:t>
            </a: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0" y="121920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0" y="2286000"/>
            <a:ext cx="9144000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Clinicians</a:t>
            </a:r>
            <a:r>
              <a:rPr lang="ja-JP" altLang="en-US" dirty="0">
                <a:solidFill>
                  <a:srgbClr val="000000"/>
                </a:solidFill>
                <a:latin typeface="Arial"/>
                <a:ea typeface="ＭＳ Ｐゴシック" charset="0"/>
                <a:cs typeface="+mn-cs"/>
              </a:rPr>
              <a:t>’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 perception of MD-PhD graduates?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They all become basic scientists!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0" y="3581400"/>
            <a:ext cx="9144000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ea typeface="ＭＳ Ｐゴシック" charset="0"/>
                <a:cs typeface="+mn-cs"/>
              </a:rPr>
              <a:t>Basic scientists</a:t>
            </a:r>
            <a:r>
              <a:rPr lang="ja-JP" altLang="en-US">
                <a:solidFill>
                  <a:srgbClr val="000000"/>
                </a:solidFill>
                <a:latin typeface="Arial"/>
                <a:ea typeface="ＭＳ Ｐゴシック" charset="0"/>
                <a:cs typeface="+mn-cs"/>
              </a:rPr>
              <a:t>’</a:t>
            </a:r>
            <a:r>
              <a:rPr lang="en-US">
                <a:solidFill>
                  <a:srgbClr val="000000"/>
                </a:solidFill>
                <a:ea typeface="ＭＳ Ｐゴシック" charset="0"/>
                <a:cs typeface="+mn-cs"/>
              </a:rPr>
              <a:t> perception of MD-PhD graduates?</a:t>
            </a:r>
          </a:p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ea typeface="ＭＳ Ｐゴシック" charset="0"/>
                <a:cs typeface="+mn-cs"/>
              </a:rPr>
              <a:t>They all become clinicians!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0" y="4876800"/>
            <a:ext cx="9144000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Conclusion?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We must be doing something right!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0" y="990600"/>
            <a:ext cx="9144000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Differing perceptions of MD-PhD training</a:t>
            </a:r>
            <a:b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and training outcomes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Post</a:t>
            </a:r>
            <a:r>
              <a:rPr lang="en-US" sz="32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-Graduate Training </a:t>
            </a:r>
            <a:r>
              <a:rPr lang="en-US" sz="32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Pathways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2" y="838200"/>
            <a:ext cx="8364538" cy="4973637"/>
          </a:xfrm>
        </p:spPr>
        <p:txBody>
          <a:bodyPr/>
          <a:lstStyle/>
          <a:p>
            <a:pPr lvl="1">
              <a:lnSpc>
                <a:spcPct val="80000"/>
              </a:lnSpc>
              <a:buSzPct val="125000"/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About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95% </a:t>
            </a:r>
            <a:r>
              <a:rPr lang="en-US" sz="2400" dirty="0">
                <a:latin typeface="Arial" charset="0"/>
                <a:ea typeface="ＭＳ Ｐゴシック" charset="0"/>
              </a:rPr>
              <a:t>of graduates pursue clinical residencies followed by fellowship training.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buSzPct val="112000"/>
              <a:buFont typeface="Wingdings" charset="2"/>
              <a:buChar char="Ø"/>
            </a:pPr>
            <a:r>
              <a:rPr lang="en-US" sz="2400" i="1" dirty="0">
                <a:latin typeface="Arial" charset="0"/>
                <a:ea typeface="ＭＳ Ｐゴシック" charset="0"/>
              </a:rPr>
              <a:t>3 to 7+ years of additional training, varies with specialty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buSzPct val="112000"/>
              <a:buFont typeface="Wingdings" charset="2"/>
              <a:buChar char="Ø"/>
            </a:pPr>
            <a:r>
              <a:rPr lang="en-US" sz="2400" i="1" dirty="0">
                <a:latin typeface="Arial" charset="0"/>
                <a:ea typeface="ＭＳ Ｐゴシック" charset="0"/>
              </a:rPr>
              <a:t>fellowship offers opportunity to return to research</a:t>
            </a:r>
          </a:p>
          <a:p>
            <a:pPr lvl="1">
              <a:lnSpc>
                <a:spcPct val="80000"/>
              </a:lnSpc>
              <a:spcBef>
                <a:spcPts val="3300"/>
              </a:spcBef>
              <a:buSzPct val="125000"/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75% of graduates become medical school faculty</a:t>
            </a:r>
          </a:p>
          <a:p>
            <a:pPr lvl="2">
              <a:lnSpc>
                <a:spcPct val="80000"/>
              </a:lnSpc>
              <a:buSzPct val="125000"/>
              <a:buFont typeface="Arial"/>
              <a:buChar char="•"/>
            </a:pPr>
            <a:endParaRPr lang="en-US" sz="2400" i="1" dirty="0">
              <a:latin typeface="Arial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SzPct val="125000"/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50% continue to do significant research</a:t>
            </a:r>
          </a:p>
          <a:p>
            <a:pPr marL="457200" lvl="1" indent="0">
              <a:lnSpc>
                <a:spcPct val="80000"/>
              </a:lnSpc>
              <a:buSzPct val="125000"/>
              <a:buNone/>
            </a:pP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buSzPct val="125000"/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Many fill academic leadership roles </a:t>
            </a:r>
          </a:p>
          <a:p>
            <a:pPr lvl="1">
              <a:lnSpc>
                <a:spcPct val="80000"/>
              </a:lnSpc>
              <a:buSzPct val="125000"/>
              <a:buFont typeface="Arial"/>
              <a:buChar char="•"/>
            </a:pPr>
            <a:endParaRPr lang="en-US" sz="24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SzPct val="125000"/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Alternate pathways include industry and research institutions (NIH, HHMI, </a:t>
            </a:r>
            <a:r>
              <a:rPr lang="en-US" sz="2400" dirty="0" err="1">
                <a:latin typeface="Arial" charset="0"/>
                <a:ea typeface="ＭＳ Ｐゴシック" charset="0"/>
              </a:rPr>
              <a:t>etc</a:t>
            </a:r>
            <a:r>
              <a:rPr lang="en-US" sz="2400" dirty="0">
                <a:latin typeface="Arial" charset="0"/>
                <a:ea typeface="ＭＳ Ｐゴシック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94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6731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</a:rPr>
              <a:t>The MD does not make a physician,</a:t>
            </a:r>
          </a:p>
          <a:p>
            <a:pPr eaLnBrk="0" hangingPunct="0"/>
            <a:r>
              <a:rPr lang="en-US" sz="3200" dirty="0">
                <a:solidFill>
                  <a:srgbClr val="000000"/>
                </a:solidFill>
              </a:rPr>
              <a:t>it prepares you to become one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838200" y="3657600"/>
            <a:ext cx="74390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</a:rPr>
              <a:t>The PhD does not make you a scientist,</a:t>
            </a:r>
          </a:p>
          <a:p>
            <a:pPr eaLnBrk="0" hangingPunct="0"/>
            <a:r>
              <a:rPr lang="en-US" sz="3200">
                <a:solidFill>
                  <a:srgbClr val="000000"/>
                </a:solidFill>
              </a:rPr>
              <a:t>it prepares you to become one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0" y="0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dirty="0" smtClean="0">
                <a:solidFill>
                  <a:srgbClr val="000000"/>
                </a:solidFill>
              </a:rPr>
              <a:t>Training Physician-Scientists</a:t>
            </a:r>
          </a:p>
          <a:p>
            <a:pPr algn="ctr" eaLnBrk="0" hangingPunct="0"/>
            <a:r>
              <a:rPr lang="en-US" sz="2800" dirty="0" smtClean="0">
                <a:solidFill>
                  <a:srgbClr val="000000"/>
                </a:solidFill>
              </a:rPr>
              <a:t>The Importance of Post-Graduate Training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" grpId="0"/>
      <p:bldP spid="2662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0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073771"/>
              </p:ext>
            </p:extLst>
          </p:nvPr>
        </p:nvGraphicFramePr>
        <p:xfrm>
          <a:off x="1379538" y="1752600"/>
          <a:ext cx="790892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9" name="Document" r:id="rId4" imgW="6079680" imgH="3126600" progId="Word.Document.8">
                  <p:embed/>
                </p:oleObj>
              </mc:Choice>
              <mc:Fallback>
                <p:oleObj name="Document" r:id="rId4" imgW="6079680" imgH="3126600" progId="Word.Document.8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752600"/>
                        <a:ext cx="7908925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Duration of Post-Graduate Training in Different Specialties</a:t>
            </a:r>
          </a:p>
        </p:txBody>
      </p:sp>
      <p:sp>
        <p:nvSpPr>
          <p:cNvPr id="88110" name="Rectangle 4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dirty="0">
                <a:solidFill>
                  <a:srgbClr val="000000"/>
                </a:solidFill>
              </a:rPr>
              <a:t>MD-PhD Training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5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637835"/>
              </p:ext>
            </p:extLst>
          </p:nvPr>
        </p:nvGraphicFramePr>
        <p:xfrm>
          <a:off x="1381125" y="1752600"/>
          <a:ext cx="7907338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7" name="Document" r:id="rId4" imgW="6079680" imgH="3126600" progId="Word.Document.8">
                  <p:embed/>
                </p:oleObj>
              </mc:Choice>
              <mc:Fallback>
                <p:oleObj name="Document" r:id="rId4" imgW="6079680" imgH="3126600" progId="Word.Document.8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752600"/>
                        <a:ext cx="7907338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Duration of Post-Graduate Training in Different Subspecialties</a:t>
            </a:r>
          </a:p>
        </p:txBody>
      </p:sp>
      <p:sp>
        <p:nvSpPr>
          <p:cNvPr id="90158" name="Rectangle 4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dirty="0">
                <a:solidFill>
                  <a:srgbClr val="000000"/>
                </a:solidFill>
              </a:rPr>
              <a:t>MD-PhD Training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47"/>
              </p:ext>
            </p:extLst>
          </p:nvPr>
        </p:nvGraphicFramePr>
        <p:xfrm>
          <a:off x="1381125" y="1752600"/>
          <a:ext cx="7907338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6" name="Document" r:id="rId4" imgW="6079680" imgH="3126600" progId="Word.Document.8">
                  <p:embed/>
                </p:oleObj>
              </mc:Choice>
              <mc:Fallback>
                <p:oleObj name="Document" r:id="rId4" imgW="6079680" imgH="3126600" progId="Word.Document.8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752600"/>
                        <a:ext cx="7907338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Duration of Post-Graduate Training for a Research Career</a:t>
            </a:r>
          </a:p>
        </p:txBody>
      </p:sp>
      <p:sp>
        <p:nvSpPr>
          <p:cNvPr id="92206" name="Rectangle 4"/>
          <p:cNvSpPr>
            <a:spLocks noChangeArrowheads="1"/>
          </p:cNvSpPr>
          <p:nvPr/>
        </p:nvSpPr>
        <p:spPr bwMode="auto">
          <a:xfrm>
            <a:off x="0" y="0"/>
            <a:ext cx="9144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dirty="0">
                <a:solidFill>
                  <a:srgbClr val="000000"/>
                </a:solidFill>
              </a:rPr>
              <a:t>MD-PhD Training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</a:rPr>
              <a:t>And then the Postdoctoral Research Training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3544888"/>
            <a:ext cx="9144000" cy="646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6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 ≠ MD + PhD Training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554288"/>
            <a:ext cx="9144000" cy="646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600" dirty="0">
                <a:solidFill>
                  <a:srgbClr val="000000"/>
                </a:solidFill>
                <a:ea typeface="ＭＳ Ｐゴシック" charset="0"/>
                <a:cs typeface="+mn-cs"/>
              </a:rPr>
              <a:t>Brevity is not just a virtue, it is a necessity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905375" y="1828800"/>
            <a:ext cx="2257425" cy="3441700"/>
            <a:chOff x="4904724" y="2286000"/>
            <a:chExt cx="2258076" cy="3442229"/>
          </a:xfrm>
        </p:grpSpPr>
        <p:pic>
          <p:nvPicPr>
            <p:cNvPr id="54282" name="Picture 12"/>
            <p:cNvPicPr>
              <a:picLocks noChangeAspect="1" noChangeArrowheads="1"/>
            </p:cNvPicPr>
            <p:nvPr/>
          </p:nvPicPr>
          <p:blipFill>
            <a:blip r:embed="rId2"/>
            <a:srcRect l="53641" t="17279" r="23457" b="13602"/>
            <a:stretch>
              <a:fillRect/>
            </a:stretch>
          </p:blipFill>
          <p:spPr bwMode="auto">
            <a:xfrm>
              <a:off x="4904724" y="2310204"/>
              <a:ext cx="2094304" cy="341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83" name="Rectangle 10"/>
            <p:cNvSpPr>
              <a:spLocks noChangeArrowheads="1"/>
            </p:cNvSpPr>
            <p:nvPr/>
          </p:nvSpPr>
          <p:spPr bwMode="auto">
            <a:xfrm>
              <a:off x="5410200" y="3810000"/>
              <a:ext cx="1676400" cy="3810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b="1"/>
            </a:p>
          </p:txBody>
        </p:sp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5638800" y="22860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b="1"/>
            </a:p>
          </p:txBody>
        </p:sp>
      </p:grpSp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3657600" y="1355725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RESEARCH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334000" y="3336925"/>
            <a:ext cx="313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CLINICAL MEDICINE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3276600" y="5318125"/>
            <a:ext cx="279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ADMINISTRATION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-12700" y="34274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Student</a:t>
            </a:r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56250" y="998538"/>
            <a:ext cx="361315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ts val="1800"/>
              </a:lnSpc>
            </a:pPr>
            <a:r>
              <a:rPr lang="en-US" sz="1700">
                <a:solidFill>
                  <a:srgbClr val="000000"/>
                </a:solidFill>
              </a:rPr>
              <a:t>Basic Research</a:t>
            </a:r>
          </a:p>
          <a:p>
            <a:pPr eaLnBrk="0" hangingPunct="0">
              <a:lnSpc>
                <a:spcPts val="1800"/>
              </a:lnSpc>
            </a:pPr>
            <a:r>
              <a:rPr lang="en-US" sz="1700">
                <a:solidFill>
                  <a:srgbClr val="000000"/>
                </a:solidFill>
              </a:rPr>
              <a:t>Translational Research</a:t>
            </a:r>
          </a:p>
          <a:p>
            <a:pPr eaLnBrk="0" hangingPunct="0">
              <a:lnSpc>
                <a:spcPts val="1800"/>
              </a:lnSpc>
            </a:pPr>
            <a:r>
              <a:rPr lang="en-US" sz="1700">
                <a:solidFill>
                  <a:srgbClr val="000000"/>
                </a:solidFill>
              </a:rPr>
              <a:t>Clinical Research</a:t>
            </a:r>
          </a:p>
          <a:p>
            <a:pPr eaLnBrk="0" hangingPunct="0">
              <a:lnSpc>
                <a:spcPts val="1800"/>
              </a:lnSpc>
            </a:pPr>
            <a:r>
              <a:rPr lang="en-US" sz="1700">
                <a:solidFill>
                  <a:srgbClr val="000000"/>
                </a:solidFill>
              </a:rPr>
              <a:t>Epidemiological Research</a:t>
            </a:r>
          </a:p>
          <a:p>
            <a:pPr eaLnBrk="0" hangingPunct="0">
              <a:lnSpc>
                <a:spcPts val="1800"/>
              </a:lnSpc>
            </a:pPr>
            <a:r>
              <a:rPr lang="en-US" sz="1700">
                <a:solidFill>
                  <a:srgbClr val="000000"/>
                </a:solidFill>
              </a:rPr>
              <a:t>Industrial Research &amp; Development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057900" y="5189538"/>
            <a:ext cx="144145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ts val="1700"/>
              </a:lnSpc>
            </a:pPr>
            <a:r>
              <a:rPr lang="en-US" sz="1700">
                <a:solidFill>
                  <a:srgbClr val="000000"/>
                </a:solidFill>
              </a:rPr>
              <a:t>Academic</a:t>
            </a:r>
          </a:p>
          <a:p>
            <a:pPr eaLnBrk="0" hangingPunct="0">
              <a:lnSpc>
                <a:spcPts val="1700"/>
              </a:lnSpc>
            </a:pPr>
            <a:r>
              <a:rPr lang="en-US" sz="1700">
                <a:solidFill>
                  <a:srgbClr val="000000"/>
                </a:solidFill>
              </a:rPr>
              <a:t>Industry</a:t>
            </a:r>
          </a:p>
          <a:p>
            <a:pPr eaLnBrk="0" hangingPunct="0">
              <a:lnSpc>
                <a:spcPts val="1700"/>
              </a:lnSpc>
            </a:pPr>
            <a:r>
              <a:rPr lang="en-US" sz="1700">
                <a:solidFill>
                  <a:srgbClr val="000000"/>
                </a:solidFill>
              </a:rPr>
              <a:t>Public Policy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4280" name="Picture 12"/>
          <p:cNvPicPr>
            <a:picLocks noChangeAspect="1" noChangeArrowheads="1"/>
          </p:cNvPicPr>
          <p:nvPr/>
        </p:nvPicPr>
        <p:blipFill>
          <a:blip r:embed="rId2"/>
          <a:srcRect l="8594" t="14944" r="45032" b="10323"/>
          <a:stretch>
            <a:fillRect/>
          </a:stretch>
        </p:blipFill>
        <p:spPr bwMode="auto">
          <a:xfrm>
            <a:off x="914400" y="1770063"/>
            <a:ext cx="4240213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0" y="2790825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chemeClr val="bg2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chemeClr val="bg2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0" y="4597400"/>
            <a:ext cx="91440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a typeface="ＭＳ Ｐゴシック" charset="0"/>
              </a:rPr>
              <a:t>APPLICATION PROCESS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3690938"/>
            <a:ext cx="9144000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808080"/>
                </a:solidFill>
                <a:ea typeface="ＭＳ Ｐゴシック" charset="0"/>
                <a:cs typeface="+mn-cs"/>
              </a:rPr>
              <a:t>OUTCOMES</a:t>
            </a:r>
            <a:endParaRPr lang="en-US" dirty="0">
              <a:solidFill>
                <a:srgbClr val="80808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0" y="1890713"/>
            <a:ext cx="9144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chemeClr val="bg2"/>
                </a:solidFill>
                <a:ea typeface="ＭＳ Ｐゴシック" charset="0"/>
                <a:cs typeface="+mn-cs"/>
              </a:rPr>
              <a:t>HISTORY OF MD-PhD TRAINING</a:t>
            </a:r>
            <a:endParaRPr lang="en-US">
              <a:solidFill>
                <a:schemeClr val="bg2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0" y="99060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chemeClr val="bg2"/>
                </a:solidFill>
                <a:ea typeface="ＭＳ Ｐゴシック" charset="0"/>
                <a:cs typeface="+mn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51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ctr" defTabSz="889000" eaLnBrk="0" hangingPunct="0">
              <a:lnSpc>
                <a:spcPct val="85000"/>
              </a:lnSpc>
              <a:buClr>
                <a:srgbClr val="DADDFE"/>
              </a:buClr>
              <a:defRPr/>
            </a:pPr>
            <a:r>
              <a:rPr lang="en-US" sz="3200" b="0" dirty="0">
                <a:solidFill>
                  <a:srgbClr val="000000"/>
                </a:solidFill>
                <a:latin typeface="Arial"/>
                <a:cs typeface="Arial"/>
              </a:rPr>
              <a:t>Whom do MD-PhD Programs seek? </a:t>
            </a:r>
          </a:p>
        </p:txBody>
      </p:sp>
      <p:sp>
        <p:nvSpPr>
          <p:cNvPr id="26626" name="Rectangle 6"/>
          <p:cNvSpPr>
            <a:spLocks noChangeArrowheads="1"/>
          </p:cNvSpPr>
          <p:nvPr/>
        </p:nvSpPr>
        <p:spPr bwMode="auto">
          <a:xfrm>
            <a:off x="328613" y="2003425"/>
            <a:ext cx="854868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8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2800" b="0" dirty="0">
                <a:solidFill>
                  <a:schemeClr val="tx1"/>
                </a:solidFill>
              </a:rPr>
              <a:t> Applicants with integrity and maturity who show: </a:t>
            </a:r>
          </a:p>
          <a:p>
            <a:pPr marL="800100" lvl="1" indent="-342900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/>
              <a:buChar char="•"/>
            </a:pPr>
            <a:r>
              <a:rPr lang="en-US" sz="2400" b="0" i="1" dirty="0">
                <a:solidFill>
                  <a:schemeClr val="tx1"/>
                </a:solidFill>
              </a:rPr>
              <a:t> Passion for research</a:t>
            </a:r>
          </a:p>
          <a:p>
            <a:pPr marL="800100" lvl="1" indent="-342900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/>
              <a:buChar char="•"/>
            </a:pPr>
            <a:r>
              <a:rPr lang="en-US" sz="2400" b="0" i="1" dirty="0">
                <a:solidFill>
                  <a:schemeClr val="tx1"/>
                </a:solidFill>
              </a:rPr>
              <a:t> Concern for others</a:t>
            </a:r>
          </a:p>
          <a:p>
            <a:pPr marL="800100" lvl="1" indent="-342900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/>
              <a:buChar char="•"/>
            </a:pPr>
            <a:r>
              <a:rPr lang="en-US" sz="2400" b="0" i="1" dirty="0">
                <a:solidFill>
                  <a:schemeClr val="tx1"/>
                </a:solidFill>
              </a:rPr>
              <a:t> An aptitude for working with others</a:t>
            </a:r>
          </a:p>
          <a:p>
            <a:pPr marL="800100" lvl="1" indent="-342900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/>
              <a:buChar char="•"/>
            </a:pPr>
            <a:r>
              <a:rPr lang="en-US" sz="2400" b="0" i="1" dirty="0">
                <a:solidFill>
                  <a:schemeClr val="tx1"/>
                </a:solidFill>
              </a:rPr>
              <a:t> Leadership potential </a:t>
            </a:r>
          </a:p>
          <a:p>
            <a:pPr marL="800100" lvl="1" indent="-342900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/>
              <a:buChar char="•"/>
            </a:pPr>
            <a:endParaRPr lang="en-US" sz="2400" b="0" i="1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/>
              <a:buChar char="•"/>
            </a:pPr>
            <a:r>
              <a:rPr lang="en-US" sz="2400" b="0" i="1" dirty="0">
                <a:solidFill>
                  <a:schemeClr val="tx1"/>
                </a:solidFill>
              </a:rPr>
              <a:t> A diverse student body</a:t>
            </a:r>
          </a:p>
          <a:p>
            <a:pPr lvl="1"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</a:pPr>
            <a:endParaRPr lang="en-US" sz="2400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0" y="3019425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chemeClr val="bg2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chemeClr val="bg2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0" y="4826000"/>
            <a:ext cx="91440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chemeClr val="bg2"/>
                </a:solidFill>
                <a:ea typeface="ＭＳ Ｐゴシック" charset="0"/>
              </a:rPr>
              <a:t>APPLICATION PROCESS</a:t>
            </a:r>
            <a:endParaRPr lang="en-US" dirty="0">
              <a:solidFill>
                <a:schemeClr val="bg2"/>
              </a:solidFill>
              <a:ea typeface="ＭＳ Ｐゴシック" charset="0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3919538"/>
            <a:ext cx="9144000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chemeClr val="bg2"/>
                </a:solidFill>
                <a:ea typeface="ＭＳ Ｐゴシック" charset="0"/>
                <a:cs typeface="+mn-cs"/>
              </a:rPr>
              <a:t>OUTCOMES</a:t>
            </a:r>
            <a:endParaRPr lang="en-US" dirty="0">
              <a:solidFill>
                <a:schemeClr val="bg2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0" y="2119313"/>
            <a:ext cx="9144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chemeClr val="bg2"/>
                </a:solidFill>
                <a:ea typeface="ＭＳ Ｐゴシック" charset="0"/>
                <a:cs typeface="+mn-cs"/>
              </a:rPr>
              <a:t>HISTORY OF MD-PhD TRAINING</a:t>
            </a:r>
            <a:endParaRPr lang="en-US">
              <a:solidFill>
                <a:schemeClr val="bg2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0" y="121920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ChangeArrowheads="1"/>
          </p:cNvSpPr>
          <p:nvPr/>
        </p:nvSpPr>
        <p:spPr bwMode="auto">
          <a:xfrm>
            <a:off x="0" y="0"/>
            <a:ext cx="91440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ctr" defTabSz="889000" eaLnBrk="0" hangingPunct="0">
              <a:lnSpc>
                <a:spcPct val="85000"/>
              </a:lnSpc>
              <a:buClr>
                <a:srgbClr val="DADDFE"/>
              </a:buClr>
              <a:defRPr/>
            </a:pPr>
            <a:r>
              <a:rPr lang="en-US" sz="3200" b="0" dirty="0">
                <a:solidFill>
                  <a:srgbClr val="000000"/>
                </a:solidFill>
                <a:latin typeface="Arial"/>
                <a:cs typeface="Arial"/>
              </a:rPr>
              <a:t>How do MD-PhD programs</a:t>
            </a:r>
            <a:br>
              <a:rPr lang="en-US" sz="3200" b="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200" b="0" dirty="0">
                <a:solidFill>
                  <a:srgbClr val="000000"/>
                </a:solidFill>
                <a:latin typeface="Arial"/>
                <a:cs typeface="Arial"/>
              </a:rPr>
              <a:t>evaluate their applicants? </a:t>
            </a:r>
          </a:p>
        </p:txBody>
      </p:sp>
      <p:sp>
        <p:nvSpPr>
          <p:cNvPr id="27650" name="Rectangle 6"/>
          <p:cNvSpPr>
            <a:spLocks noChangeArrowheads="1"/>
          </p:cNvSpPr>
          <p:nvPr/>
        </p:nvSpPr>
        <p:spPr bwMode="auto">
          <a:xfrm>
            <a:off x="328613" y="1676400"/>
            <a:ext cx="854868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 Research experiences </a:t>
            </a:r>
          </a:p>
          <a:p>
            <a:pPr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 Academic records – including MCAT scores</a:t>
            </a:r>
          </a:p>
          <a:p>
            <a:pPr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 Personal statements – why MD-PhD?</a:t>
            </a:r>
          </a:p>
          <a:p>
            <a:pPr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 Letters of recommendation from research mentors</a:t>
            </a:r>
          </a:p>
          <a:p>
            <a:pPr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 Experience in caring for others</a:t>
            </a:r>
          </a:p>
          <a:p>
            <a:pPr eaLnBrk="0" hangingPunct="0">
              <a:lnSpc>
                <a:spcPct val="88000"/>
              </a:lnSpc>
              <a:spcBef>
                <a:spcPct val="25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 Extracurricular activities and Life experiences</a:t>
            </a:r>
          </a:p>
        </p:txBody>
      </p:sp>
    </p:spTree>
    <p:extLst>
      <p:ext uri="{BB962C8B-B14F-4D97-AF65-F5344CB8AC3E}">
        <p14:creationId xmlns:p14="http://schemas.microsoft.com/office/powerpoint/2010/main" val="22895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What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constitutes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2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substantive research experience?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600200"/>
            <a:ext cx="8834437" cy="3783012"/>
          </a:xfrm>
        </p:spPr>
        <p:txBody>
          <a:bodyPr/>
          <a:lstStyle/>
          <a:p>
            <a:pPr lvl="1">
              <a:lnSpc>
                <a:spcPct val="80000"/>
              </a:lnSpc>
              <a:buSzPct val="125000"/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Sufficient research experience to understand what you are getting into: </a:t>
            </a:r>
            <a:endParaRPr lang="en-US" i="1" dirty="0">
              <a:latin typeface="Arial" charset="0"/>
              <a:ea typeface="ＭＳ Ｐゴシック" charset="0"/>
            </a:endParaRPr>
          </a:p>
          <a:p>
            <a:pPr lvl="2">
              <a:lnSpc>
                <a:spcPct val="8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charset="0"/>
              </a:rPr>
              <a:t>Multiple summer projects </a:t>
            </a:r>
          </a:p>
          <a:p>
            <a:pPr lvl="2">
              <a:lnSpc>
                <a:spcPct val="8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charset="0"/>
              </a:rPr>
              <a:t>Senior thesis research </a:t>
            </a:r>
          </a:p>
          <a:p>
            <a:pPr lvl="2">
              <a:lnSpc>
                <a:spcPct val="8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charset="0"/>
              </a:rPr>
              <a:t>One or more years pursuing research activities after undergraduate degree</a:t>
            </a:r>
          </a:p>
          <a:p>
            <a:pPr lvl="2">
              <a:lnSpc>
                <a:spcPct val="80000"/>
              </a:lnSpc>
              <a:buFont typeface="Arial"/>
              <a:buChar char="•"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SzPct val="125000"/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Familiar with the idea of testing a </a:t>
            </a:r>
            <a:r>
              <a:rPr lang="en-US" dirty="0" smtClean="0">
                <a:latin typeface="Arial" charset="0"/>
                <a:ea typeface="ＭＳ Ｐゴシック" charset="0"/>
              </a:rPr>
              <a:t>hypothesis</a:t>
            </a:r>
          </a:p>
          <a:p>
            <a:pPr lvl="1">
              <a:lnSpc>
                <a:spcPct val="80000"/>
              </a:lnSpc>
              <a:buSzPct val="125000"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SzPct val="125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</a:rPr>
              <a:t>Ability to recover from failure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712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Statistics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312863"/>
            <a:ext cx="7991475" cy="4249737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Nationally, there are about 5,100 MD-PhD trainees</a:t>
            </a: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 the 2012 entering MD-PhD class</a:t>
            </a:r>
          </a:p>
          <a:p>
            <a:pPr marL="914400" lvl="2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36% were women</a:t>
            </a:r>
          </a:p>
          <a:p>
            <a:pPr marL="914400" lvl="2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11% were students of diversity  </a:t>
            </a: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346075" lvl="1" indent="-346075"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34% of MD-PhD applicants entered an MD-PhD Program 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MD-PhD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Applicant Statistics – 2011-12 </a:t>
            </a:r>
            <a:endParaRPr lang="en-US" sz="32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874713" y="838200"/>
            <a:ext cx="78311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endParaRPr lang="en-US" sz="2400" b="0" u="sng">
              <a:solidFill>
                <a:schemeClr val="tx1"/>
              </a:solidFill>
            </a:endParaRP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lang="en-US" sz="2400" b="0" u="sng">
                <a:solidFill>
                  <a:schemeClr val="tx1"/>
                </a:solidFill>
              </a:rPr>
              <a:t>Total Applicant Pool</a:t>
            </a:r>
            <a:r>
              <a:rPr lang="en-US" sz="2400" b="0">
                <a:solidFill>
                  <a:schemeClr val="tx1"/>
                </a:solidFill>
              </a:rPr>
              <a:t>		(n= 1,853)  100%</a:t>
            </a: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lang="en-US" sz="2400" b="0">
                <a:solidFill>
                  <a:schemeClr val="tx1"/>
                </a:solidFill>
              </a:rPr>
              <a:t>		</a:t>
            </a:r>
            <a:r>
              <a:rPr lang="en-US" sz="2400" b="0" u="sng">
                <a:solidFill>
                  <a:schemeClr val="tx1"/>
                </a:solidFill>
              </a:rPr>
              <a:t>Average</a:t>
            </a:r>
            <a:r>
              <a:rPr lang="en-US" sz="2400" b="0">
                <a:solidFill>
                  <a:schemeClr val="tx1"/>
                </a:solidFill>
              </a:rPr>
              <a:t>		</a:t>
            </a:r>
            <a:r>
              <a:rPr lang="en-US" sz="2400" b="0" u="sng">
                <a:solidFill>
                  <a:schemeClr val="tx1"/>
                </a:solidFill>
              </a:rPr>
              <a:t>Range</a:t>
            </a: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lang="en-US" sz="2400" b="0">
                <a:solidFill>
                  <a:schemeClr val="tx1"/>
                </a:solidFill>
              </a:rPr>
              <a:t>     MCATS	  31.2			  4 - 43</a:t>
            </a: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lang="en-US" sz="2400" b="0">
                <a:solidFill>
                  <a:schemeClr val="tx1"/>
                </a:solidFill>
              </a:rPr>
              <a:t>     GPA	    3.6			2.2 - 4</a:t>
            </a: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endParaRPr lang="en-US" sz="2400" b="0" u="sng">
              <a:solidFill>
                <a:schemeClr val="tx1"/>
              </a:solidFill>
            </a:endParaRP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endParaRPr lang="en-US" sz="2400" b="0" u="sng">
              <a:solidFill>
                <a:schemeClr val="tx1"/>
              </a:solidFill>
            </a:endParaRP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lang="en-US" sz="2400" b="0" u="sng">
                <a:solidFill>
                  <a:schemeClr val="tx1"/>
                </a:solidFill>
              </a:rPr>
              <a:t>Matriculants</a:t>
            </a:r>
            <a:r>
              <a:rPr lang="en-US" sz="2400" b="0">
                <a:solidFill>
                  <a:schemeClr val="tx1"/>
                </a:solidFill>
              </a:rPr>
              <a:t>  		 (n=    635)  34%   </a:t>
            </a: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lang="en-US" sz="2400" b="0">
                <a:solidFill>
                  <a:schemeClr val="tx1"/>
                </a:solidFill>
              </a:rPr>
              <a:t>		</a:t>
            </a:r>
            <a:r>
              <a:rPr lang="en-US" sz="2400" b="0" u="sng">
                <a:solidFill>
                  <a:schemeClr val="tx1"/>
                </a:solidFill>
              </a:rPr>
              <a:t>Average</a:t>
            </a:r>
            <a:r>
              <a:rPr lang="en-US" sz="2400" b="0">
                <a:solidFill>
                  <a:schemeClr val="tx1"/>
                </a:solidFill>
              </a:rPr>
              <a:t>		</a:t>
            </a:r>
            <a:r>
              <a:rPr lang="en-US" sz="2400" b="0" u="sng">
                <a:solidFill>
                  <a:schemeClr val="tx1"/>
                </a:solidFill>
              </a:rPr>
              <a:t>Range</a:t>
            </a: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lang="en-US" sz="2400" b="0">
                <a:solidFill>
                  <a:schemeClr val="tx1"/>
                </a:solidFill>
              </a:rPr>
              <a:t>     MCATS	  34.5			23 - 43</a:t>
            </a:r>
          </a:p>
          <a:p>
            <a:pPr defTabSz="889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lang="en-US" sz="2400" b="0">
                <a:solidFill>
                  <a:schemeClr val="tx1"/>
                </a:solidFill>
              </a:rPr>
              <a:t>     GPA	    3.8			2.9 - 4</a:t>
            </a:r>
          </a:p>
        </p:txBody>
      </p:sp>
    </p:spTree>
    <p:extLst>
      <p:ext uri="{BB962C8B-B14F-4D97-AF65-F5344CB8AC3E}">
        <p14:creationId xmlns:p14="http://schemas.microsoft.com/office/powerpoint/2010/main" val="5484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308008" y="1733319"/>
          <a:ext cx="6912714" cy="4534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1819275" y="1984375"/>
            <a:ext cx="175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solidFill>
                  <a:schemeClr val="tx1"/>
                </a:solidFill>
              </a:rPr>
              <a:t>Applicants</a:t>
            </a:r>
            <a:r>
              <a:rPr lang="en-US" sz="160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 b="0">
                <a:solidFill>
                  <a:schemeClr val="tx1"/>
                </a:solidFill>
              </a:rPr>
              <a:t>Matriculants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5175" y="2092325"/>
            <a:ext cx="5334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05175" y="2581275"/>
            <a:ext cx="533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3886200" y="6230938"/>
            <a:ext cx="89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MCAT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74" name="TextBox 10"/>
          <p:cNvSpPr txBox="1">
            <a:spLocks noChangeArrowheads="1"/>
          </p:cNvSpPr>
          <p:nvPr/>
        </p:nvSpPr>
        <p:spPr bwMode="auto">
          <a:xfrm rot="-5400000">
            <a:off x="254000" y="3665538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tx1"/>
                </a:solidFill>
              </a:rPr>
              <a:t>Students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2775" name="Straight Arrow Connector 11"/>
          <p:cNvCxnSpPr>
            <a:cxnSpLocks noChangeShapeType="1"/>
          </p:cNvCxnSpPr>
          <p:nvPr/>
        </p:nvCxnSpPr>
        <p:spPr bwMode="auto">
          <a:xfrm flipH="1">
            <a:off x="3516313" y="3852863"/>
            <a:ext cx="212725" cy="134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3516313" y="33956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chemeClr val="tx1"/>
                </a:solidFill>
              </a:rPr>
              <a:t>9%</a:t>
            </a:r>
          </a:p>
        </p:txBody>
      </p:sp>
      <p:sp>
        <p:nvSpPr>
          <p:cNvPr id="32777" name="TextBox 1"/>
          <p:cNvSpPr txBox="1">
            <a:spLocks noChangeArrowheads="1"/>
          </p:cNvSpPr>
          <p:nvPr/>
        </p:nvSpPr>
        <p:spPr bwMode="auto">
          <a:xfrm>
            <a:off x="4497388" y="28860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chemeClr val="tx1"/>
                </a:solidFill>
              </a:rPr>
              <a:t>27%</a:t>
            </a:r>
          </a:p>
        </p:txBody>
      </p:sp>
      <p:cxnSp>
        <p:nvCxnSpPr>
          <p:cNvPr id="32778" name="Straight Arrow Connector 15"/>
          <p:cNvCxnSpPr>
            <a:cxnSpLocks noChangeShapeType="1"/>
          </p:cNvCxnSpPr>
          <p:nvPr/>
        </p:nvCxnSpPr>
        <p:spPr bwMode="auto">
          <a:xfrm flipH="1">
            <a:off x="4564063" y="3340100"/>
            <a:ext cx="212725" cy="134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</a:defRPr>
            </a:lvl6pPr>
            <a:lvl7pPr marL="914400"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</a:defRPr>
            </a:lvl7pPr>
            <a:lvl8pPr marL="1371600"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</a:defRPr>
            </a:lvl8pPr>
            <a:lvl9pPr marL="1828800"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</a:defRPr>
            </a:lvl9pPr>
          </a:lstStyle>
          <a:p>
            <a:pPr algn="ctr">
              <a:defRPr/>
            </a:pPr>
            <a:r>
              <a:rPr lang="en-US" sz="3200" b="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MD-PhD Applicant Statistics</a:t>
            </a:r>
          </a:p>
          <a:p>
            <a:pPr algn="ctr">
              <a:defRPr/>
            </a:pPr>
            <a:r>
              <a:rPr lang="en-US" sz="2800" b="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Distribution of MCAT Scores</a:t>
            </a:r>
            <a:endParaRPr lang="en-US" sz="2800" b="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687388" y="1603375"/>
            <a:ext cx="7313612" cy="5168900"/>
            <a:chOff x="687217" y="1552852"/>
            <a:chExt cx="7313783" cy="516862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1143000" y="1552852"/>
            <a:ext cx="6858000" cy="4724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4820" name="TextBox 5"/>
            <p:cNvSpPr txBox="1">
              <a:spLocks noChangeArrowheads="1"/>
            </p:cNvSpPr>
            <p:nvPr/>
          </p:nvSpPr>
          <p:spPr bwMode="auto">
            <a:xfrm rot="-5400000">
              <a:off x="288772" y="3594198"/>
              <a:ext cx="1196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chemeClr val="tx1"/>
                  </a:solidFill>
                </a:rPr>
                <a:t>Students</a:t>
              </a:r>
              <a:r>
                <a:rPr lang="en-US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4821" name="TextBox 6"/>
            <p:cNvSpPr txBox="1">
              <a:spLocks noChangeArrowheads="1"/>
            </p:cNvSpPr>
            <p:nvPr/>
          </p:nvSpPr>
          <p:spPr bwMode="auto">
            <a:xfrm>
              <a:off x="4456113" y="6321425"/>
              <a:ext cx="722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chemeClr val="tx1"/>
                  </a:solidFill>
                </a:rPr>
                <a:t>GPA</a:t>
              </a:r>
            </a:p>
          </p:txBody>
        </p:sp>
        <p:cxnSp>
          <p:nvCxnSpPr>
            <p:cNvPr id="34822" name="Straight Arrow Connector 8"/>
            <p:cNvCxnSpPr>
              <a:cxnSpLocks noChangeShapeType="1"/>
            </p:cNvCxnSpPr>
            <p:nvPr/>
          </p:nvCxnSpPr>
          <p:spPr bwMode="auto">
            <a:xfrm flipH="1">
              <a:off x="3489680" y="3886279"/>
              <a:ext cx="212725" cy="1349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3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886402" y="3657553"/>
              <a:ext cx="212725" cy="1349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</a:defRPr>
            </a:lvl6pPr>
            <a:lvl7pPr marL="914400"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</a:defRPr>
            </a:lvl7pPr>
            <a:lvl8pPr marL="1371600"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</a:defRPr>
            </a:lvl8pPr>
            <a:lvl9pPr marL="1828800" algn="l" defTabSz="8890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ADDFE"/>
              </a:buClr>
              <a:defRPr sz="3600">
                <a:solidFill>
                  <a:schemeClr val="tx2"/>
                </a:solidFill>
                <a:latin typeface="Arial Black" pitchFamily="12" charset="0"/>
              </a:defRPr>
            </a:lvl9pPr>
          </a:lstStyle>
          <a:p>
            <a:pPr algn="ctr">
              <a:defRPr/>
            </a:pPr>
            <a:r>
              <a:rPr lang="en-US" sz="3200" b="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MD-PhD Applicant Statistics</a:t>
            </a:r>
          </a:p>
          <a:p>
            <a:pPr algn="ctr">
              <a:defRPr/>
            </a:pPr>
            <a:r>
              <a:rPr lang="en-US" sz="2800" b="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Distribution of GPA</a:t>
            </a:r>
            <a:endParaRPr lang="en-US" sz="2800" b="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4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712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Application Timeline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100137"/>
            <a:ext cx="8650287" cy="4310063"/>
          </a:xfrm>
        </p:spPr>
        <p:txBody>
          <a:bodyPr/>
          <a:lstStyle/>
          <a:p>
            <a:pPr>
              <a:buSzPct val="125000"/>
              <a:buFont typeface="Arial"/>
              <a:buChar char="•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Application to AMCAS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– Summer before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entry year</a:t>
            </a:r>
          </a:p>
          <a:p>
            <a:pPr lvl="1">
              <a:spcBef>
                <a:spcPts val="600"/>
              </a:spcBef>
              <a:buSzPct val="125000"/>
              <a:buFont typeface="Wingdings" charset="2"/>
              <a:buChar char="Ø"/>
            </a:pPr>
            <a:r>
              <a:rPr lang="en-US" sz="2400" dirty="0">
                <a:latin typeface="Arial" charset="0"/>
                <a:ea typeface="ＭＳ Ｐゴシック" charset="0"/>
              </a:rPr>
              <a:t>Secondary applications</a:t>
            </a:r>
          </a:p>
          <a:p>
            <a:pPr lvl="1">
              <a:spcBef>
                <a:spcPts val="300"/>
              </a:spcBef>
              <a:buSzPct val="125000"/>
              <a:buFont typeface="Wingdings" charset="2"/>
              <a:buChar char="Ø"/>
            </a:pPr>
            <a:r>
              <a:rPr lang="en-US" sz="2400" dirty="0">
                <a:latin typeface="Arial" charset="0"/>
                <a:ea typeface="ＭＳ Ｐゴシック" charset="0"/>
              </a:rPr>
              <a:t>Letters of recommendation</a:t>
            </a:r>
          </a:p>
          <a:p>
            <a:pPr>
              <a:spcBef>
                <a:spcPts val="3300"/>
              </a:spcBef>
              <a:buSzPct val="125000"/>
              <a:buFont typeface="Arial"/>
              <a:buChar char="•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Interviews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– October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to February</a:t>
            </a:r>
          </a:p>
          <a:p>
            <a:pPr>
              <a:buSzPct val="125000"/>
              <a:buFont typeface="Arial"/>
              <a:buChar char="•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Final decisions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– November to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March</a:t>
            </a:r>
          </a:p>
          <a:p>
            <a:pPr>
              <a:buSzPct val="125000"/>
              <a:buFont typeface="Arial"/>
              <a:buChar char="•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Revisit programs – March and April</a:t>
            </a:r>
          </a:p>
          <a:p>
            <a:pPr>
              <a:buSzPct val="125000"/>
              <a:buFont typeface="Arial"/>
              <a:buChar char="•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Process complete – April 30   </a:t>
            </a:r>
          </a:p>
          <a:p>
            <a:pPr>
              <a:buSzPct val="125000"/>
              <a:buFont typeface="Arial"/>
              <a:buChar char="•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Program start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– June to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August</a:t>
            </a:r>
          </a:p>
        </p:txBody>
      </p:sp>
    </p:spTree>
    <p:extLst>
      <p:ext uri="{BB962C8B-B14F-4D97-AF65-F5344CB8AC3E}">
        <p14:creationId xmlns:p14="http://schemas.microsoft.com/office/powerpoint/2010/main" val="11313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8418" name="Line 2"/>
          <p:cNvSpPr>
            <a:spLocks noChangeShapeType="1"/>
          </p:cNvSpPr>
          <p:nvPr/>
        </p:nvSpPr>
        <p:spPr bwMode="auto">
          <a:xfrm>
            <a:off x="4572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88419" name="Line 3"/>
          <p:cNvSpPr>
            <a:spLocks noChangeShapeType="1"/>
          </p:cNvSpPr>
          <p:nvPr/>
        </p:nvSpPr>
        <p:spPr bwMode="auto">
          <a:xfrm>
            <a:off x="45720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88420" name="Line 4"/>
          <p:cNvSpPr>
            <a:spLocks noChangeShapeType="1"/>
          </p:cNvSpPr>
          <p:nvPr/>
        </p:nvSpPr>
        <p:spPr bwMode="auto">
          <a:xfrm>
            <a:off x="45720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88421" name="Line 5"/>
          <p:cNvSpPr>
            <a:spLocks noChangeShapeType="1"/>
          </p:cNvSpPr>
          <p:nvPr/>
        </p:nvSpPr>
        <p:spPr bwMode="auto">
          <a:xfrm>
            <a:off x="4572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88422" name="AutoShape 6"/>
          <p:cNvSpPr>
            <a:spLocks noChangeArrowheads="1"/>
          </p:cNvSpPr>
          <p:nvPr/>
        </p:nvSpPr>
        <p:spPr bwMode="auto">
          <a:xfrm>
            <a:off x="2971800" y="1828800"/>
            <a:ext cx="3200400" cy="762000"/>
          </a:xfrm>
          <a:prstGeom prst="flowChart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0" dirty="0" smtClean="0">
                <a:cs typeface="+mn-cs"/>
              </a:rPr>
              <a:t>508</a:t>
            </a:r>
            <a:endParaRPr lang="en-US" sz="2400" b="0" dirty="0">
              <a:cs typeface="+mn-cs"/>
            </a:endParaRPr>
          </a:p>
          <a:p>
            <a:pPr algn="ctr">
              <a:defRPr/>
            </a:pPr>
            <a:r>
              <a:rPr lang="en-US" sz="2400" b="0" dirty="0">
                <a:cs typeface="+mn-cs"/>
              </a:rPr>
              <a:t>Applicants</a:t>
            </a:r>
            <a:endParaRPr lang="en-US" sz="2400" b="0" dirty="0">
              <a:latin typeface="Times New Roman" charset="0"/>
              <a:cs typeface="+mn-cs"/>
            </a:endParaRPr>
          </a:p>
        </p:txBody>
      </p:sp>
      <p:sp>
        <p:nvSpPr>
          <p:cNvPr id="9788423" name="AutoShape 7"/>
          <p:cNvSpPr>
            <a:spLocks noChangeArrowheads="1"/>
          </p:cNvSpPr>
          <p:nvPr/>
        </p:nvSpPr>
        <p:spPr bwMode="auto">
          <a:xfrm>
            <a:off x="2971800" y="2743200"/>
            <a:ext cx="3200400" cy="762000"/>
          </a:xfrm>
          <a:prstGeom prst="flowChart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0" dirty="0" smtClean="0">
                <a:cs typeface="+mn-cs"/>
              </a:rPr>
              <a:t>488</a:t>
            </a:r>
            <a:endParaRPr lang="en-US" sz="2400" b="0" dirty="0">
              <a:cs typeface="+mn-cs"/>
            </a:endParaRPr>
          </a:p>
          <a:p>
            <a:pPr algn="ctr">
              <a:defRPr/>
            </a:pPr>
            <a:r>
              <a:rPr lang="en-US" sz="2400" b="0" dirty="0">
                <a:cs typeface="+mn-cs"/>
              </a:rPr>
              <a:t>Complete Applications</a:t>
            </a:r>
            <a:endParaRPr lang="en-US" sz="2400" b="0" dirty="0">
              <a:latin typeface="Times New Roman" charset="0"/>
              <a:cs typeface="+mn-cs"/>
            </a:endParaRPr>
          </a:p>
        </p:txBody>
      </p:sp>
      <p:sp>
        <p:nvSpPr>
          <p:cNvPr id="9788424" name="AutoShape 8"/>
          <p:cNvSpPr>
            <a:spLocks noChangeArrowheads="1"/>
          </p:cNvSpPr>
          <p:nvPr/>
        </p:nvSpPr>
        <p:spPr bwMode="auto">
          <a:xfrm>
            <a:off x="2971800" y="3657600"/>
            <a:ext cx="3200400" cy="762000"/>
          </a:xfrm>
          <a:prstGeom prst="flowChart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0" dirty="0" smtClean="0">
                <a:cs typeface="+mn-cs"/>
              </a:rPr>
              <a:t>68</a:t>
            </a:r>
            <a:endParaRPr lang="en-US" sz="2400" b="0" dirty="0">
              <a:cs typeface="+mn-cs"/>
            </a:endParaRPr>
          </a:p>
          <a:p>
            <a:pPr algn="ctr">
              <a:defRPr/>
            </a:pPr>
            <a:r>
              <a:rPr lang="en-US" sz="2400" b="0" dirty="0">
                <a:cs typeface="+mn-cs"/>
              </a:rPr>
              <a:t>Interviewed Applicants</a:t>
            </a:r>
          </a:p>
        </p:txBody>
      </p:sp>
      <p:sp>
        <p:nvSpPr>
          <p:cNvPr id="9788425" name="AutoShape 9"/>
          <p:cNvSpPr>
            <a:spLocks noChangeArrowheads="1"/>
          </p:cNvSpPr>
          <p:nvPr/>
        </p:nvSpPr>
        <p:spPr bwMode="auto">
          <a:xfrm>
            <a:off x="2971800" y="4572000"/>
            <a:ext cx="3200400" cy="762000"/>
          </a:xfrm>
          <a:prstGeom prst="flowChart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0" dirty="0" smtClean="0">
                <a:cs typeface="+mn-cs"/>
              </a:rPr>
              <a:t>44</a:t>
            </a:r>
            <a:endParaRPr lang="en-US" sz="2400" b="0" dirty="0">
              <a:cs typeface="+mn-cs"/>
            </a:endParaRPr>
          </a:p>
          <a:p>
            <a:pPr algn="ctr">
              <a:defRPr/>
            </a:pPr>
            <a:r>
              <a:rPr lang="en-US" sz="2400" b="0" dirty="0">
                <a:cs typeface="+mn-cs"/>
              </a:rPr>
              <a:t>Acceptance Letters</a:t>
            </a:r>
          </a:p>
        </p:txBody>
      </p:sp>
      <p:sp>
        <p:nvSpPr>
          <p:cNvPr id="9788426" name="Text Box 10"/>
          <p:cNvSpPr txBox="1">
            <a:spLocks noChangeArrowheads="1"/>
          </p:cNvSpPr>
          <p:nvPr/>
        </p:nvSpPr>
        <p:spPr bwMode="auto">
          <a:xfrm>
            <a:off x="0" y="1096962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0" dirty="0" smtClean="0">
                <a:solidFill>
                  <a:schemeClr val="tx1"/>
                </a:solidFill>
                <a:cs typeface="+mn-cs"/>
              </a:rPr>
              <a:t>2012-13 </a:t>
            </a:r>
            <a:r>
              <a:rPr lang="en-US" sz="3200" b="0" dirty="0">
                <a:solidFill>
                  <a:schemeClr val="tx1"/>
                </a:solidFill>
                <a:cs typeface="+mn-cs"/>
              </a:rPr>
              <a:t>ADMISSIONS</a:t>
            </a:r>
          </a:p>
        </p:txBody>
      </p:sp>
      <p:sp>
        <p:nvSpPr>
          <p:cNvPr id="9788428" name="AutoShape 12"/>
          <p:cNvSpPr>
            <a:spLocks noChangeArrowheads="1"/>
          </p:cNvSpPr>
          <p:nvPr/>
        </p:nvSpPr>
        <p:spPr bwMode="auto">
          <a:xfrm>
            <a:off x="2971800" y="5486400"/>
            <a:ext cx="3200400" cy="762000"/>
          </a:xfrm>
          <a:prstGeom prst="flowChart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0" smtClean="0">
                <a:cs typeface="+mn-cs"/>
              </a:rPr>
              <a:t>18</a:t>
            </a:r>
            <a:r>
              <a:rPr lang="en-US" sz="2400" b="0" dirty="0">
                <a:cs typeface="+mn-cs"/>
              </a:rPr>
              <a:t/>
            </a:r>
            <a:br>
              <a:rPr lang="en-US" sz="2400" b="0" dirty="0">
                <a:cs typeface="+mn-cs"/>
              </a:rPr>
            </a:br>
            <a:r>
              <a:rPr lang="en-US" sz="2400" b="0" dirty="0">
                <a:cs typeface="+mn-cs"/>
              </a:rPr>
              <a:t>Matriculating Students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32780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2544"/>
            <a:ext cx="9144000" cy="1165225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What should applicants look for </a:t>
            </a:r>
            <a:b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</a:b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MD-PhD program?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066800"/>
            <a:ext cx="8566150" cy="4767263"/>
          </a:xfrm>
        </p:spPr>
        <p:txBody>
          <a:bodyPr/>
          <a:lstStyle/>
          <a:p>
            <a:pPr lvl="1">
              <a:buSzPct val="125000"/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Research </a:t>
            </a:r>
            <a:r>
              <a:rPr lang="en-US" dirty="0" smtClean="0">
                <a:latin typeface="Arial" charset="0"/>
                <a:ea typeface="ＭＳ Ｐゴシック" charset="0"/>
              </a:rPr>
              <a:t>environment</a:t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research </a:t>
            </a:r>
            <a:r>
              <a:rPr lang="en-US" dirty="0">
                <a:latin typeface="Arial" charset="0"/>
                <a:ea typeface="ＭＳ Ｐゴシック" charset="0"/>
              </a:rPr>
              <a:t>opportunities, faculty, students, programs and support</a:t>
            </a:r>
          </a:p>
          <a:p>
            <a:pPr lvl="1">
              <a:buSzPct val="125000"/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Academic </a:t>
            </a:r>
            <a:r>
              <a:rPr lang="en-US" dirty="0" smtClean="0">
                <a:latin typeface="Arial" charset="0"/>
                <a:ea typeface="ＭＳ Ｐゴシック" charset="0"/>
              </a:rPr>
              <a:t>environment</a:t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science </a:t>
            </a:r>
            <a:r>
              <a:rPr lang="en-US" dirty="0">
                <a:latin typeface="Arial" charset="0"/>
                <a:ea typeface="ＭＳ Ｐゴシック" charset="0"/>
              </a:rPr>
              <a:t>and clinical curricula</a:t>
            </a:r>
            <a:r>
              <a:rPr lang="en-US" dirty="0" smtClean="0">
                <a:latin typeface="Arial" charset="0"/>
                <a:ea typeface="ＭＳ Ｐゴシック" charset="0"/>
              </a:rPr>
              <a:t>,</a:t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program </a:t>
            </a:r>
            <a:r>
              <a:rPr lang="en-US" dirty="0">
                <a:latin typeface="Arial" charset="0"/>
                <a:ea typeface="ＭＳ Ｐゴシック" charset="0"/>
              </a:rPr>
              <a:t>integration</a:t>
            </a:r>
          </a:p>
          <a:p>
            <a:pPr lvl="1">
              <a:buSzPct val="125000"/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Program organization</a:t>
            </a:r>
            <a:r>
              <a:rPr lang="en-US" dirty="0" smtClean="0">
                <a:latin typeface="Arial" charset="0"/>
                <a:ea typeface="ＭＳ Ｐゴシック" charset="0"/>
              </a:rPr>
              <a:t>,</a:t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community </a:t>
            </a:r>
            <a:r>
              <a:rPr lang="en-US" dirty="0">
                <a:latin typeface="Arial" charset="0"/>
                <a:ea typeface="ＭＳ Ｐゴシック" charset="0"/>
              </a:rPr>
              <a:t>involvement, alumni </a:t>
            </a:r>
            <a:r>
              <a:rPr lang="en-US" dirty="0" smtClean="0">
                <a:latin typeface="Arial" charset="0"/>
                <a:ea typeface="ＭＳ Ｐゴシック" charset="0"/>
              </a:rPr>
              <a:t>achievements</a:t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who do you go to for advice?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lvl="1">
              <a:buSzPct val="125000"/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Location (the training lasts 7+ years)</a:t>
            </a:r>
          </a:p>
          <a:p>
            <a:pPr lvl="1">
              <a:buSzPct val="125000"/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A sense of belonging or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altLang="ja-JP" dirty="0">
                <a:latin typeface="Arial" charset="0"/>
                <a:ea typeface="ＭＳ Ｐゴシック" charset="0"/>
              </a:rPr>
              <a:t>good </a:t>
            </a:r>
            <a:r>
              <a:rPr lang="en-US" altLang="ja-JP" dirty="0" smtClean="0">
                <a:latin typeface="Arial" charset="0"/>
                <a:ea typeface="ＭＳ Ｐゴシック" charset="0"/>
              </a:rPr>
              <a:t>fit”</a:t>
            </a:r>
          </a:p>
          <a:p>
            <a:pPr lvl="1">
              <a:buSzPct val="125000"/>
              <a:buFont typeface="Arial"/>
              <a:buChar char="•"/>
            </a:pPr>
            <a:r>
              <a:rPr lang="en-US" altLang="ja-JP" dirty="0" smtClean="0">
                <a:latin typeface="Arial" charset="0"/>
                <a:ea typeface="ＭＳ Ｐゴシック" charset="0"/>
              </a:rPr>
              <a:t>Students who are smarter than you are</a:t>
            </a:r>
            <a:endParaRPr lang="en-US" altLang="ja-JP" dirty="0">
              <a:latin typeface="Arial" charset="0"/>
              <a:ea typeface="ＭＳ Ｐゴシック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2833687"/>
            <a:ext cx="85934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Biomedical research is changing at a rapid pace;</a:t>
            </a:r>
          </a:p>
          <a:p>
            <a:pPr eaLnBrk="0" hangingPunct="0"/>
            <a:r>
              <a:rPr lang="en-US" i="1" dirty="0"/>
              <a:t>you have got to adapt </a:t>
            </a:r>
            <a:r>
              <a:rPr lang="en-US" i="1" dirty="0">
                <a:sym typeface="Symbol" pitchFamily="18" charset="2"/>
              </a:rPr>
              <a:t>− and be ready to make new decisions</a:t>
            </a:r>
            <a:r>
              <a:rPr lang="en-US" dirty="0">
                <a:sym typeface="Symbol" pitchFamily="18" charset="2"/>
              </a:rPr>
              <a:t>!</a:t>
            </a:r>
            <a:endParaRPr lang="en-US" dirty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0" y="14478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As an MD-PhD you can become anything you want to be;</a:t>
            </a:r>
          </a:p>
          <a:p>
            <a:pPr eaLnBrk="0" hangingPunct="0"/>
            <a:r>
              <a:rPr lang="en-US" i="1" dirty="0"/>
              <a:t>but someday you have got to make a decision</a:t>
            </a:r>
            <a:r>
              <a:rPr lang="en-US" dirty="0"/>
              <a:t>!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0" y="4221162"/>
            <a:ext cx="8337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NOBODY remembers what your thesis research was about;</a:t>
            </a:r>
          </a:p>
          <a:p>
            <a:pPr eaLnBrk="0" hangingPunct="0"/>
            <a:r>
              <a:rPr lang="en-US" i="1"/>
              <a:t>it is the </a:t>
            </a:r>
            <a:r>
              <a:rPr lang="en-US" i="1" u="sng"/>
              <a:t>training</a:t>
            </a:r>
            <a:r>
              <a:rPr lang="en-US" i="1"/>
              <a:t> and </a:t>
            </a:r>
            <a:r>
              <a:rPr lang="en-US" i="1" u="sng"/>
              <a:t>mentoring</a:t>
            </a:r>
            <a:r>
              <a:rPr lang="en-US" i="1"/>
              <a:t> that is important</a:t>
            </a:r>
            <a:r>
              <a:rPr lang="en-US"/>
              <a:t>!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0"/>
                <a:cs typeface="+mn-cs"/>
              </a:rPr>
              <a:t>Finally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1066800"/>
            <a:ext cx="9144000" cy="157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ea typeface="ＭＳ Ｐゴシック" charset="0"/>
                <a:cs typeface="+mn-cs"/>
              </a:rPr>
              <a:t>The goal of MD-PhD training programs is to educate and train </a:t>
            </a:r>
            <a:r>
              <a:rPr lang="en-US" i="1" dirty="0">
                <a:solidFill>
                  <a:srgbClr val="FF0000"/>
                </a:solidFill>
                <a:ea typeface="ＭＳ Ｐゴシック" charset="0"/>
                <a:cs typeface="+mn-cs"/>
              </a:rPr>
              <a:t>physician-scientists</a:t>
            </a:r>
            <a:r>
              <a:rPr lang="en-US" dirty="0">
                <a:ea typeface="ＭＳ Ｐゴシック" charset="0"/>
                <a:cs typeface="+mn-cs"/>
              </a:rPr>
              <a:t>, who are prepared to bridge the gap between clinical medicine and laboratory research, which is brought about by technological developments and specialization in both fields.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3657600"/>
            <a:ext cx="4343400" cy="1981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>
                <a:ea typeface="ＭＳ Ｐゴシック" charset="0"/>
                <a:cs typeface="+mn-cs"/>
              </a:rPr>
              <a:t>RESEARCH:</a:t>
            </a:r>
          </a:p>
          <a:p>
            <a:pPr eaLnBrk="0" hangingPunct="0">
              <a:defRPr/>
            </a:pPr>
            <a:r>
              <a:rPr lang="en-US" sz="2000">
                <a:ea typeface="ＭＳ Ｐゴシック" charset="0"/>
                <a:cs typeface="+mn-cs"/>
              </a:rPr>
              <a:t>Basic Research</a:t>
            </a:r>
          </a:p>
          <a:p>
            <a:pPr eaLnBrk="0" hangingPunct="0">
              <a:defRPr/>
            </a:pPr>
            <a:r>
              <a:rPr lang="en-US" sz="2000">
                <a:ea typeface="ＭＳ Ｐゴシック" charset="0"/>
                <a:cs typeface="+mn-cs"/>
              </a:rPr>
              <a:t>Disease-Oriented Research</a:t>
            </a:r>
            <a:br>
              <a:rPr lang="en-US" sz="2000">
                <a:ea typeface="ＭＳ Ｐゴシック" charset="0"/>
                <a:cs typeface="+mn-cs"/>
              </a:rPr>
            </a:br>
            <a:r>
              <a:rPr lang="en-US" sz="2000">
                <a:ea typeface="ＭＳ Ｐゴシック" charset="0"/>
                <a:cs typeface="+mn-cs"/>
              </a:rPr>
              <a:t>(aka Translational Research)</a:t>
            </a:r>
          </a:p>
          <a:p>
            <a:pPr eaLnBrk="0" hangingPunct="0">
              <a:defRPr/>
            </a:pPr>
            <a:r>
              <a:rPr lang="en-US" sz="2000">
                <a:ea typeface="ＭＳ Ｐゴシック" charset="0"/>
                <a:cs typeface="+mn-cs"/>
              </a:rPr>
              <a:t>Patient-Oriented Research</a:t>
            </a:r>
          </a:p>
          <a:p>
            <a:pPr eaLnBrk="0" hangingPunct="0">
              <a:defRPr/>
            </a:pPr>
            <a:r>
              <a:rPr lang="en-US" sz="2000">
                <a:ea typeface="ＭＳ Ｐゴシック" charset="0"/>
                <a:cs typeface="+mn-cs"/>
              </a:rPr>
              <a:t>Population-Oriented Research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50063" y="3657600"/>
            <a:ext cx="2308225" cy="1077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ea typeface="ＭＳ Ｐゴシック" charset="0"/>
                <a:cs typeface="+mn-cs"/>
              </a:rPr>
              <a:t>TEACHING:</a:t>
            </a:r>
          </a:p>
          <a:p>
            <a:pPr eaLnBrk="0" hangingPunct="0">
              <a:defRPr/>
            </a:pPr>
            <a:r>
              <a:rPr lang="en-US" sz="2000">
                <a:ea typeface="ＭＳ Ｐゴシック" charset="0"/>
                <a:cs typeface="+mn-cs"/>
              </a:rPr>
              <a:t>Basic Science</a:t>
            </a:r>
          </a:p>
          <a:p>
            <a:pPr eaLnBrk="0" hangingPunct="0">
              <a:defRPr/>
            </a:pPr>
            <a:r>
              <a:rPr lang="en-US" sz="2000">
                <a:ea typeface="ＭＳ Ｐゴシック" charset="0"/>
                <a:cs typeface="+mn-cs"/>
              </a:rPr>
              <a:t>Clinical Disciplines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505200" y="3657600"/>
            <a:ext cx="3149600" cy="1077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ea typeface="ＭＳ Ｐゴシック" charset="0"/>
                <a:cs typeface="+mn-cs"/>
              </a:rPr>
              <a:t>CLINICAL MEDICINE</a:t>
            </a:r>
          </a:p>
          <a:p>
            <a:pPr eaLnBrk="0" hangingPunct="0">
              <a:defRPr/>
            </a:pPr>
            <a:r>
              <a:rPr lang="en-US" sz="2000">
                <a:ea typeface="ＭＳ Ｐゴシック" charset="0"/>
                <a:cs typeface="+mn-cs"/>
              </a:rPr>
              <a:t>Generalist</a:t>
            </a:r>
            <a:br>
              <a:rPr lang="en-US" sz="2000">
                <a:ea typeface="ＭＳ Ｐゴシック" charset="0"/>
                <a:cs typeface="+mn-cs"/>
              </a:rPr>
            </a:br>
            <a:r>
              <a:rPr lang="en-US" sz="2000">
                <a:ea typeface="ＭＳ Ｐゴシック" charset="0"/>
                <a:cs typeface="+mn-cs"/>
              </a:rPr>
              <a:t>Specialist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ea typeface="ＭＳ Ｐゴシック" charset="0"/>
                <a:cs typeface="+mn-cs"/>
              </a:rPr>
              <a:t>MD-PhD Training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2819400"/>
            <a:ext cx="9144000" cy="666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lnSpc>
                <a:spcPts val="22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Graduates of MD-PhD programs are prepared to be leaders in all aspects of modern biomedical research and academic medicine: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utoUpdateAnimBg="0"/>
      <p:bldP spid="76805" grpId="0" autoUpdateAnimBg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125" y="2174875"/>
            <a:ext cx="8601075" cy="2930525"/>
          </a:xfrm>
        </p:spPr>
        <p:txBody>
          <a:bodyPr/>
          <a:lstStyle/>
          <a:p>
            <a:r>
              <a:rPr lang="en-US" sz="4000" b="1" dirty="0">
                <a:latin typeface="Arial" charset="0"/>
                <a:ea typeface="ＭＳ Ｐゴシック" charset="0"/>
                <a:cs typeface="ＭＳ Ｐゴシック" charset="0"/>
              </a:rPr>
              <a:t>For more information:</a:t>
            </a:r>
            <a:br>
              <a:rPr lang="en-US" sz="4000" b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http://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www.aamc.org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mdphd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or Google: AAMC MD-PhD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Rectangle 4"/>
          <p:cNvSpPr txBox="1">
            <a:spLocks noChangeArrowheads="1"/>
          </p:cNvSpPr>
          <p:nvPr/>
        </p:nvSpPr>
        <p:spPr bwMode="auto">
          <a:xfrm>
            <a:off x="0" y="2590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  <a:cs typeface="Arial" charset="0"/>
              </a:rPr>
              <a:t>Reasonable people adapt themselves to the world.</a:t>
            </a:r>
            <a:br>
              <a:rPr lang="en-US" dirty="0">
                <a:solidFill>
                  <a:srgbClr val="000000"/>
                </a:solidFill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cs typeface="Arial" charset="0"/>
              </a:rPr>
              <a:t>Unreasonable people attempt to adapt the world to themselves.</a:t>
            </a:r>
            <a:br>
              <a:rPr lang="en-US" dirty="0">
                <a:solidFill>
                  <a:srgbClr val="000000"/>
                </a:solidFill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cs typeface="Arial" charset="0"/>
              </a:rPr>
              <a:t>All progress, therefore, depends on unreasonable people.</a:t>
            </a:r>
          </a:p>
        </p:txBody>
      </p:sp>
      <p:sp>
        <p:nvSpPr>
          <p:cNvPr id="434178" name="Text Box 5"/>
          <p:cNvSpPr txBox="1">
            <a:spLocks noChangeArrowheads="1"/>
          </p:cNvSpPr>
          <p:nvPr/>
        </p:nvSpPr>
        <p:spPr bwMode="auto">
          <a:xfrm>
            <a:off x="6756400" y="5638800"/>
            <a:ext cx="2362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(George Bernard Shaw)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76 - 201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4" r="5174" b="14684"/>
          <a:stretch/>
        </p:blipFill>
        <p:spPr>
          <a:xfrm>
            <a:off x="0" y="914400"/>
            <a:ext cx="9144000" cy="4953000"/>
          </a:xfrm>
          <a:prstGeom prst="rect">
            <a:avLst/>
          </a:prstGeom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134231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3672" y="838200"/>
            <a:ext cx="915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Career Choices of Tri-I MD-PhD Graduates (who have completed their training)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5" name="Picture 4" descr="Past training disciplines 10-20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3" t="17836" r="6647" b="15365"/>
          <a:stretch/>
        </p:blipFill>
        <p:spPr>
          <a:xfrm>
            <a:off x="4885985" y="1295400"/>
            <a:ext cx="4105615" cy="2743200"/>
          </a:xfrm>
          <a:prstGeom prst="rect">
            <a:avLst/>
          </a:prstGeom>
        </p:spPr>
      </p:pic>
      <p:pic>
        <p:nvPicPr>
          <p:cNvPr id="7" name="Picture 6" descr="Where - past training 10-20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0" t="16814" r="4125" b="16956"/>
          <a:stretch/>
        </p:blipFill>
        <p:spPr>
          <a:xfrm>
            <a:off x="228600" y="1258155"/>
            <a:ext cx="4272579" cy="2743200"/>
          </a:xfrm>
          <a:prstGeom prst="rect">
            <a:avLst/>
          </a:prstGeom>
        </p:spPr>
      </p:pic>
      <p:pic>
        <p:nvPicPr>
          <p:cNvPr id="10" name="Picture 9" descr="Faculty Ranks 10-2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16473" r="4125" b="16473"/>
          <a:stretch/>
        </p:blipFill>
        <p:spPr>
          <a:xfrm>
            <a:off x="2614662" y="4114800"/>
            <a:ext cx="4243338" cy="2743200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176924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762000"/>
            <a:ext cx="9144000" cy="55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ts val="3600"/>
              </a:lnSpc>
              <a:defRPr/>
            </a:pPr>
            <a:r>
              <a:rPr lang="en-US" sz="3200" dirty="0">
                <a:solidFill>
                  <a:srgbClr val="000000"/>
                </a:solidFill>
                <a:cs typeface="+mn-cs"/>
              </a:rPr>
              <a:t>Course of Study (Seven-Year Plan)</a:t>
            </a:r>
          </a:p>
        </p:txBody>
      </p:sp>
      <p:pic>
        <p:nvPicPr>
          <p:cNvPr id="5" name="Picture 4" descr="7-year plan w decisions and 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9" y="1352639"/>
            <a:ext cx="7917931" cy="5048161"/>
          </a:xfrm>
          <a:prstGeom prst="rect">
            <a:avLst/>
          </a:prstGeom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112844" y="5374590"/>
            <a:ext cx="13144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ea typeface="ＭＳ Ｐゴシック" charset="0"/>
              </a:rPr>
              <a:t>Graduation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105948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50443"/>
              </p:ext>
            </p:extLst>
          </p:nvPr>
        </p:nvGraphicFramePr>
        <p:xfrm>
          <a:off x="457200" y="1257300"/>
          <a:ext cx="8198739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6" name="Worksheet" r:id="rId3" imgW="10121900" imgH="6350000" progId="Excel.Sheet.12">
                  <p:embed/>
                </p:oleObj>
              </mc:Choice>
              <mc:Fallback>
                <p:oleObj name="Worksheet" r:id="rId3" imgW="10121900" imgH="6350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257300"/>
                        <a:ext cx="8198739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1" descr="MDPhDlogo"/>
          <p:cNvPicPr>
            <a:picLocks noChangeAspect="1" noChangeArrowheads="1"/>
          </p:cNvPicPr>
          <p:nvPr/>
        </p:nvPicPr>
        <p:blipFill>
          <a:blip r:embed="rId5"/>
          <a:srcRect b="7407"/>
          <a:stretch>
            <a:fillRect/>
          </a:stretch>
        </p:blipFill>
        <p:spPr bwMode="auto">
          <a:xfrm>
            <a:off x="76200" y="5905500"/>
            <a:ext cx="93186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838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Gastro-Intestinal Pilot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+mn-cs"/>
              </a:rPr>
              <a:t>Weill Cornell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Rockefeller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+mn-cs"/>
              </a:rPr>
              <a:t>/</a:t>
            </a:r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+mn-cs"/>
              </a:rPr>
              <a:t>Sloan-Kettering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  <a:t/>
            </a:r>
            <a:br>
              <a:rPr lang="en-US" dirty="0">
                <a:solidFill>
                  <a:srgbClr val="0000FF"/>
                </a:solidFill>
                <a:ea typeface="ＭＳ Ｐゴシック" charset="0"/>
                <a:cs typeface="+mn-cs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  <a:cs typeface="+mn-cs"/>
              </a:rPr>
              <a:t>Tri-Institutional MD-PhD Program</a:t>
            </a:r>
          </a:p>
        </p:txBody>
      </p:sp>
    </p:spTree>
    <p:extLst>
      <p:ext uri="{BB962C8B-B14F-4D97-AF65-F5344CB8AC3E}">
        <p14:creationId xmlns:p14="http://schemas.microsoft.com/office/powerpoint/2010/main" val="54974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>
            <a:spLocks noChangeArrowheads="1"/>
          </p:cNvSpPr>
          <p:nvPr/>
        </p:nvSpPr>
        <p:spPr bwMode="auto">
          <a:xfrm>
            <a:off x="3035300" y="2444750"/>
            <a:ext cx="12700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Science</a:t>
            </a:r>
          </a:p>
        </p:txBody>
      </p:sp>
      <p:sp>
        <p:nvSpPr>
          <p:cNvPr id="55298" name="Rectangle 8"/>
          <p:cNvSpPr>
            <a:spLocks noChangeArrowheads="1"/>
          </p:cNvSpPr>
          <p:nvPr/>
        </p:nvSpPr>
        <p:spPr bwMode="auto">
          <a:xfrm>
            <a:off x="0" y="4572000"/>
            <a:ext cx="9144000" cy="9540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</a:rPr>
              <a:t>Physician-scientists tend to work at the</a:t>
            </a:r>
            <a:endParaRPr lang="en-US" altLang="ja-JP" sz="2800">
              <a:solidFill>
                <a:srgbClr val="000000"/>
              </a:solidFill>
            </a:endParaRPr>
          </a:p>
          <a:p>
            <a:pPr algn="ctr" eaLnBrk="0" hangingPunct="0"/>
            <a:r>
              <a:rPr lang="en-US" altLang="ja-JP" sz="2800">
                <a:solidFill>
                  <a:srgbClr val="000000"/>
                </a:solidFill>
              </a:rPr>
              <a:t>intersection of science and medicine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2986088" y="1600200"/>
            <a:ext cx="1827212" cy="24542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291013" y="1600200"/>
            <a:ext cx="1827212" cy="24542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4751388" y="2452688"/>
            <a:ext cx="140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Medicine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"/>
          <p:cNvGrpSpPr>
            <a:grpSpLocks/>
          </p:cNvGrpSpPr>
          <p:nvPr/>
        </p:nvGrpSpPr>
        <p:grpSpPr bwMode="auto">
          <a:xfrm>
            <a:off x="628650" y="3790950"/>
            <a:ext cx="1447800" cy="1066800"/>
            <a:chOff x="628650" y="3562350"/>
            <a:chExt cx="1447800" cy="1066800"/>
          </a:xfrm>
        </p:grpSpPr>
        <p:sp>
          <p:nvSpPr>
            <p:cNvPr id="23580" name="Text Box 3"/>
            <p:cNvSpPr txBox="1">
              <a:spLocks noChangeArrowheads="1"/>
            </p:cNvSpPr>
            <p:nvPr/>
          </p:nvSpPr>
          <p:spPr bwMode="auto">
            <a:xfrm>
              <a:off x="866775" y="3775075"/>
              <a:ext cx="971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cs typeface="Arial" charset="0"/>
                </a:rPr>
                <a:t>College</a:t>
              </a:r>
              <a:br>
                <a:rPr lang="en-US" sz="1800">
                  <a:cs typeface="Arial" charset="0"/>
                </a:rPr>
              </a:br>
              <a:r>
                <a:rPr lang="en-US" sz="1800">
                  <a:cs typeface="Arial" charset="0"/>
                </a:rPr>
                <a:t>Student</a:t>
              </a:r>
            </a:p>
          </p:txBody>
        </p:sp>
        <p:sp>
          <p:nvSpPr>
            <p:cNvPr id="23581" name="Oval 4"/>
            <p:cNvSpPr>
              <a:spLocks noChangeArrowheads="1"/>
            </p:cNvSpPr>
            <p:nvPr/>
          </p:nvSpPr>
          <p:spPr bwMode="auto">
            <a:xfrm>
              <a:off x="628650" y="3562350"/>
              <a:ext cx="1447800" cy="1066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3554" name="Group 6"/>
          <p:cNvGrpSpPr>
            <a:grpSpLocks/>
          </p:cNvGrpSpPr>
          <p:nvPr/>
        </p:nvGrpSpPr>
        <p:grpSpPr bwMode="auto">
          <a:xfrm>
            <a:off x="7010400" y="685800"/>
            <a:ext cx="1447800" cy="1066800"/>
            <a:chOff x="7010400" y="457200"/>
            <a:chExt cx="1447800" cy="1066800"/>
          </a:xfrm>
        </p:grpSpPr>
        <p:sp>
          <p:nvSpPr>
            <p:cNvPr id="23578" name="Text Box 6"/>
            <p:cNvSpPr txBox="1">
              <a:spLocks noChangeArrowheads="1"/>
            </p:cNvSpPr>
            <p:nvPr/>
          </p:nvSpPr>
          <p:spPr bwMode="auto">
            <a:xfrm>
              <a:off x="7115175" y="669925"/>
              <a:ext cx="1238250" cy="6413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cs typeface="Arial" charset="0"/>
                </a:rPr>
                <a:t>Physician-</a:t>
              </a:r>
              <a:br>
                <a:rPr lang="en-US" sz="1800">
                  <a:cs typeface="Arial" charset="0"/>
                </a:rPr>
              </a:br>
              <a:r>
                <a:rPr lang="en-US" sz="1800">
                  <a:cs typeface="Arial" charset="0"/>
                </a:rPr>
                <a:t>Scientist</a:t>
              </a:r>
            </a:p>
          </p:txBody>
        </p:sp>
        <p:sp>
          <p:nvSpPr>
            <p:cNvPr id="23579" name="Oval 7"/>
            <p:cNvSpPr>
              <a:spLocks noChangeArrowheads="1"/>
            </p:cNvSpPr>
            <p:nvPr/>
          </p:nvSpPr>
          <p:spPr bwMode="auto">
            <a:xfrm>
              <a:off x="7010400" y="457200"/>
              <a:ext cx="1447800" cy="1066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000250" y="1524000"/>
            <a:ext cx="4953000" cy="2362200"/>
            <a:chOff x="2000250" y="1295400"/>
            <a:chExt cx="4953000" cy="2362200"/>
          </a:xfrm>
        </p:grpSpPr>
        <p:sp>
          <p:nvSpPr>
            <p:cNvPr id="23574" name="Text Box 10"/>
            <p:cNvSpPr txBox="1">
              <a:spLocks noChangeArrowheads="1"/>
            </p:cNvSpPr>
            <p:nvPr/>
          </p:nvSpPr>
          <p:spPr bwMode="auto">
            <a:xfrm>
              <a:off x="4613275" y="2027238"/>
              <a:ext cx="1060450" cy="36671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cs typeface="Arial" charset="0"/>
                </a:rPr>
                <a:t>MD-PhD</a:t>
              </a:r>
            </a:p>
          </p:txBody>
        </p:sp>
        <p:sp>
          <p:nvSpPr>
            <p:cNvPr id="23575" name="Oval 11"/>
            <p:cNvSpPr>
              <a:spLocks noChangeArrowheads="1"/>
            </p:cNvSpPr>
            <p:nvPr/>
          </p:nvSpPr>
          <p:spPr bwMode="auto">
            <a:xfrm>
              <a:off x="4419600" y="1676400"/>
              <a:ext cx="1447800" cy="1066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6" name="Line 12"/>
            <p:cNvSpPr>
              <a:spLocks noChangeShapeType="1"/>
            </p:cNvSpPr>
            <p:nvPr/>
          </p:nvSpPr>
          <p:spPr bwMode="auto">
            <a:xfrm flipV="1">
              <a:off x="2000250" y="2514600"/>
              <a:ext cx="2362200" cy="1143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Freeform 13"/>
            <p:cNvSpPr>
              <a:spLocks/>
            </p:cNvSpPr>
            <p:nvPr/>
          </p:nvSpPr>
          <p:spPr bwMode="auto">
            <a:xfrm>
              <a:off x="5835650" y="1295400"/>
              <a:ext cx="1117600" cy="538163"/>
            </a:xfrm>
            <a:custGeom>
              <a:avLst/>
              <a:gdLst>
                <a:gd name="T0" fmla="*/ 0 w 704"/>
                <a:gd name="T1" fmla="*/ 2147483647 h 339"/>
                <a:gd name="T2" fmla="*/ 2147483647 w 704"/>
                <a:gd name="T3" fmla="*/ 0 h 339"/>
                <a:gd name="T4" fmla="*/ 0 60000 65536"/>
                <a:gd name="T5" fmla="*/ 0 60000 65536"/>
                <a:gd name="T6" fmla="*/ 0 w 704"/>
                <a:gd name="T7" fmla="*/ 0 h 339"/>
                <a:gd name="T8" fmla="*/ 704 w 704"/>
                <a:gd name="T9" fmla="*/ 339 h 3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4" h="339">
                  <a:moveTo>
                    <a:pt x="0" y="339"/>
                  </a:moveTo>
                  <a:lnTo>
                    <a:pt x="704" y="0"/>
                  </a:lnTo>
                </a:path>
              </a:pathLst>
            </a:cu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228850" y="1752600"/>
            <a:ext cx="5029200" cy="3105150"/>
            <a:chOff x="2228850" y="1524000"/>
            <a:chExt cx="5029200" cy="3105150"/>
          </a:xfrm>
        </p:grpSpPr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3749675" y="3913188"/>
              <a:ext cx="539750" cy="36671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cs typeface="Arial" charset="0"/>
                </a:rPr>
                <a:t>MD</a:t>
              </a:r>
            </a:p>
          </p:txBody>
        </p:sp>
        <p:sp>
          <p:nvSpPr>
            <p:cNvPr id="23570" name="Oval 17"/>
            <p:cNvSpPr>
              <a:spLocks noChangeArrowheads="1"/>
            </p:cNvSpPr>
            <p:nvPr/>
          </p:nvSpPr>
          <p:spPr bwMode="auto">
            <a:xfrm>
              <a:off x="3295650" y="3562350"/>
              <a:ext cx="1447800" cy="1066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1" name="Line 18"/>
            <p:cNvSpPr>
              <a:spLocks noChangeShapeType="1"/>
            </p:cNvSpPr>
            <p:nvPr/>
          </p:nvSpPr>
          <p:spPr bwMode="auto">
            <a:xfrm>
              <a:off x="2228850" y="4038600"/>
              <a:ext cx="91440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 flipV="1">
              <a:off x="4438650" y="2895600"/>
              <a:ext cx="3810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0"/>
            <p:cNvSpPr>
              <a:spLocks noChangeShapeType="1"/>
            </p:cNvSpPr>
            <p:nvPr/>
          </p:nvSpPr>
          <p:spPr bwMode="auto">
            <a:xfrm flipV="1">
              <a:off x="4743450" y="1524000"/>
              <a:ext cx="2514600" cy="2286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Pathways to become a Physician-Scientist or Clinical Investigator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410200" y="5105400"/>
            <a:ext cx="3048000" cy="1066800"/>
            <a:chOff x="5410200" y="4876800"/>
            <a:chExt cx="3048000" cy="1066800"/>
          </a:xfrm>
        </p:grpSpPr>
        <p:sp>
          <p:nvSpPr>
            <p:cNvPr id="23566" name="Text Box 30"/>
            <p:cNvSpPr txBox="1">
              <a:spLocks noChangeArrowheads="1"/>
            </p:cNvSpPr>
            <p:nvPr/>
          </p:nvSpPr>
          <p:spPr bwMode="auto">
            <a:xfrm>
              <a:off x="7153275" y="5089525"/>
              <a:ext cx="1162050" cy="64135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cs typeface="Arial" charset="0"/>
                </a:rPr>
                <a:t>Clinical</a:t>
              </a:r>
              <a:br>
                <a:rPr lang="en-US" sz="1800">
                  <a:cs typeface="Arial" charset="0"/>
                </a:rPr>
              </a:br>
              <a:r>
                <a:rPr lang="en-US" sz="1800">
                  <a:cs typeface="Arial" charset="0"/>
                </a:rPr>
                <a:t>Research</a:t>
              </a:r>
            </a:p>
          </p:txBody>
        </p:sp>
        <p:sp>
          <p:nvSpPr>
            <p:cNvPr id="23567" name="Oval 31"/>
            <p:cNvSpPr>
              <a:spLocks noChangeArrowheads="1"/>
            </p:cNvSpPr>
            <p:nvPr/>
          </p:nvSpPr>
          <p:spPr bwMode="auto">
            <a:xfrm>
              <a:off x="7010400" y="4876800"/>
              <a:ext cx="1447800" cy="1066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5410200" y="5410200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2" name="Text Box 23"/>
          <p:cNvSpPr txBox="1">
            <a:spLocks noChangeArrowheads="1"/>
          </p:cNvSpPr>
          <p:nvPr/>
        </p:nvSpPr>
        <p:spPr bwMode="auto">
          <a:xfrm>
            <a:off x="4267200" y="5456238"/>
            <a:ext cx="628650" cy="36671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PhD</a:t>
            </a:r>
          </a:p>
        </p:txBody>
      </p:sp>
      <p:sp>
        <p:nvSpPr>
          <p:cNvPr id="23563" name="Oval 24"/>
          <p:cNvSpPr>
            <a:spLocks noChangeArrowheads="1"/>
          </p:cNvSpPr>
          <p:nvPr/>
        </p:nvSpPr>
        <p:spPr bwMode="auto">
          <a:xfrm>
            <a:off x="3857625" y="5105400"/>
            <a:ext cx="1447800" cy="1066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64" name="Line 25"/>
          <p:cNvSpPr>
            <a:spLocks noChangeShapeType="1"/>
          </p:cNvSpPr>
          <p:nvPr/>
        </p:nvSpPr>
        <p:spPr bwMode="auto">
          <a:xfrm>
            <a:off x="2076450" y="4648200"/>
            <a:ext cx="1676400" cy="762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26"/>
          <p:cNvSpPr>
            <a:spLocks noChangeShapeType="1"/>
          </p:cNvSpPr>
          <p:nvPr/>
        </p:nvSpPr>
        <p:spPr bwMode="auto">
          <a:xfrm flipV="1">
            <a:off x="4743450" y="3048000"/>
            <a:ext cx="304800" cy="1981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3561" name="Straight Arrow Connector 13"/>
          <p:cNvCxnSpPr>
            <a:cxnSpLocks noChangeShapeType="1"/>
          </p:cNvCxnSpPr>
          <p:nvPr/>
        </p:nvCxnSpPr>
        <p:spPr bwMode="auto">
          <a:xfrm flipH="1" flipV="1">
            <a:off x="4267200" y="4876800"/>
            <a:ext cx="76200" cy="2286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23563" grpId="0" animBg="1"/>
      <p:bldP spid="23564" grpId="0" animBg="1"/>
      <p:bldP spid="235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0" y="3019425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808080"/>
                </a:solidFill>
                <a:ea typeface="ＭＳ Ｐゴシック" charset="0"/>
                <a:cs typeface="+mn-cs"/>
              </a:rPr>
              <a:t>MD-PhD TRAINING</a:t>
            </a:r>
            <a:endParaRPr lang="en-US">
              <a:solidFill>
                <a:srgbClr val="80808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  <a:cs typeface="+mn-cs"/>
              </a:rPr>
              <a:t>MD-PhD Training</a:t>
            </a:r>
            <a:endParaRPr lang="en-US" dirty="0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0" y="4826000"/>
            <a:ext cx="91440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808080"/>
                </a:solidFill>
                <a:ea typeface="ＭＳ Ｐゴシック" charset="0"/>
              </a:rPr>
              <a:t>APPLICATION PROCESS</a:t>
            </a:r>
            <a:endParaRPr lang="en-US" dirty="0">
              <a:solidFill>
                <a:srgbClr val="808080"/>
              </a:solidFill>
              <a:ea typeface="ＭＳ Ｐゴシック" charset="0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3919538"/>
            <a:ext cx="9144000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808080"/>
                </a:solidFill>
                <a:ea typeface="ＭＳ Ｐゴシック" charset="0"/>
                <a:cs typeface="+mn-cs"/>
              </a:rPr>
              <a:t>OUTCOMES</a:t>
            </a:r>
            <a:endParaRPr lang="en-US" dirty="0">
              <a:solidFill>
                <a:srgbClr val="80808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0" y="2119313"/>
            <a:ext cx="9144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solidFill>
                  <a:srgbClr val="000000"/>
                </a:solidFill>
                <a:ea typeface="ＭＳ Ｐゴシック" charset="0"/>
                <a:cs typeface="+mn-cs"/>
              </a:rPr>
              <a:t>HISTORY OF MD-PhD TRAINING</a:t>
            </a:r>
            <a:endParaRPr lang="en-US">
              <a:solidFill>
                <a:srgbClr val="0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0" y="121920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chemeClr val="bg2"/>
                </a:solidFill>
                <a:ea typeface="ＭＳ Ｐゴシック" charset="0"/>
                <a:cs typeface="+mn-cs"/>
              </a:rPr>
              <a:t>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0" y="914400"/>
            <a:ext cx="9144000" cy="157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14300" indent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0" hangingPunct="0">
              <a:buFontTx/>
              <a:buChar char="•"/>
              <a:defRPr/>
            </a:pPr>
            <a:r>
              <a:rPr lang="en-US" smtClean="0">
                <a:latin typeface="Arial" charset="0"/>
                <a:cs typeface="+mn-cs"/>
              </a:rPr>
              <a:t>1956   CWRU			  (Structured MD-PhD training)</a:t>
            </a:r>
          </a:p>
          <a:p>
            <a:pPr lvl="1" eaLnBrk="0" hangingPunct="0">
              <a:buFontTx/>
              <a:buChar char="•"/>
              <a:defRPr/>
            </a:pPr>
            <a:endParaRPr lang="en-US" smtClean="0">
              <a:latin typeface="Arial" charset="0"/>
              <a:cs typeface="+mn-cs"/>
            </a:endParaRPr>
          </a:p>
          <a:p>
            <a:pPr lvl="1" eaLnBrk="0" hangingPunct="0">
              <a:buFontTx/>
              <a:buChar char="•"/>
              <a:defRPr/>
            </a:pPr>
            <a:r>
              <a:rPr lang="en-US" smtClean="0">
                <a:latin typeface="Arial" charset="0"/>
                <a:cs typeface="+mn-cs"/>
              </a:rPr>
              <a:t>1964   NYU, AECOM &amp; NWU	  (NIH MSTP support)</a:t>
            </a:r>
          </a:p>
          <a:p>
            <a:pPr lvl="1" eaLnBrk="0" hangingPunct="0">
              <a:defRPr/>
            </a:pPr>
            <a:endParaRPr lang="en-US" smtClean="0">
              <a:latin typeface="Arial" charset="0"/>
              <a:cs typeface="+mn-cs"/>
            </a:endParaRP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>
                <a:ea typeface="ＭＳ Ｐゴシック" charset="0"/>
                <a:cs typeface="+mn-cs"/>
              </a:rPr>
              <a:t>MD-PhD Training</a:t>
            </a: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AMC Blue template 12">
    <a:dk1>
      <a:srgbClr val="809195"/>
    </a:dk1>
    <a:lt1>
      <a:srgbClr val="FAFAFA"/>
    </a:lt1>
    <a:dk2>
      <a:srgbClr val="092F6D"/>
    </a:dk2>
    <a:lt2>
      <a:srgbClr val="FEBD67"/>
    </a:lt2>
    <a:accent1>
      <a:srgbClr val="FEBD67"/>
    </a:accent1>
    <a:accent2>
      <a:srgbClr val="8E0000"/>
    </a:accent2>
    <a:accent3>
      <a:srgbClr val="AAADBA"/>
    </a:accent3>
    <a:accent4>
      <a:srgbClr val="D6D6D6"/>
    </a:accent4>
    <a:accent5>
      <a:srgbClr val="FEDBB8"/>
    </a:accent5>
    <a:accent6>
      <a:srgbClr val="800000"/>
    </a:accent6>
    <a:hlink>
      <a:srgbClr val="FAFAFA"/>
    </a:hlink>
    <a:folHlink>
      <a:srgbClr val="809195"/>
    </a:folHlink>
  </a:clrScheme>
  <a:fontScheme name="AAMC Blue template">
    <a:majorFont>
      <a:latin typeface="Arial Black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AMC Blue template 12">
    <a:dk1>
      <a:srgbClr val="809195"/>
    </a:dk1>
    <a:lt1>
      <a:srgbClr val="FAFAFA"/>
    </a:lt1>
    <a:dk2>
      <a:srgbClr val="092F6D"/>
    </a:dk2>
    <a:lt2>
      <a:srgbClr val="FEBD67"/>
    </a:lt2>
    <a:accent1>
      <a:srgbClr val="FEBD67"/>
    </a:accent1>
    <a:accent2>
      <a:srgbClr val="8E0000"/>
    </a:accent2>
    <a:accent3>
      <a:srgbClr val="AAADBA"/>
    </a:accent3>
    <a:accent4>
      <a:srgbClr val="D6D6D6"/>
    </a:accent4>
    <a:accent5>
      <a:srgbClr val="FEDBB8"/>
    </a:accent5>
    <a:accent6>
      <a:srgbClr val="800000"/>
    </a:accent6>
    <a:hlink>
      <a:srgbClr val="FAFAFA"/>
    </a:hlink>
    <a:folHlink>
      <a:srgbClr val="809195"/>
    </a:folHlink>
  </a:clrScheme>
  <a:fontScheme name="AAMC Blue template">
    <a:majorFont>
      <a:latin typeface="Arial Black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1722</Words>
  <Application>Microsoft Macintosh PowerPoint</Application>
  <PresentationFormat>On-screen Show (4:3)</PresentationFormat>
  <Paragraphs>439</Paragraphs>
  <Slides>56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Default Design</vt:lpstr>
      <vt:lpstr>Photo Editor Photo</vt:lpstr>
      <vt:lpstr>Corel DESIGNER</vt:lpstr>
      <vt:lpstr>Document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Post-Graduate Training Pathways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constitutes a substantive research experience?</vt:lpstr>
      <vt:lpstr>Statistics </vt:lpstr>
      <vt:lpstr>MD-PhD Applicant Statistics – 2011-12 </vt:lpstr>
      <vt:lpstr>PowerPoint Presentation</vt:lpstr>
      <vt:lpstr>PowerPoint Presentation</vt:lpstr>
      <vt:lpstr>Application Timeline</vt:lpstr>
      <vt:lpstr>PowerPoint Presentation</vt:lpstr>
      <vt:lpstr>What should applicants look for  in a MD-PhD program?</vt:lpstr>
      <vt:lpstr>PowerPoint Presentation</vt:lpstr>
      <vt:lpstr>For more information:  http://www.aamc.org/mdphd  or Google: AAMC MD-PhD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Tri-Institutional MD-PhD Prog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Olaf Sparre Andersen</dc:creator>
  <cp:lastModifiedBy>Olaf S. Andersen</cp:lastModifiedBy>
  <cp:revision>185</cp:revision>
  <cp:lastPrinted>2011-11-02T20:26:12Z</cp:lastPrinted>
  <dcterms:created xsi:type="dcterms:W3CDTF">2011-04-13T14:59:33Z</dcterms:created>
  <dcterms:modified xsi:type="dcterms:W3CDTF">2013-11-05T03:27:44Z</dcterms:modified>
</cp:coreProperties>
</file>