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5" r:id="rId4"/>
    <p:sldMasterId id="2147483698" r:id="rId5"/>
    <p:sldMasterId id="2147483710" r:id="rId6"/>
  </p:sldMasterIdLst>
  <p:notesMasterIdLst>
    <p:notesMasterId r:id="rId27"/>
  </p:notesMasterIdLst>
  <p:sldIdLst>
    <p:sldId id="256" r:id="rId7"/>
    <p:sldId id="276" r:id="rId8"/>
    <p:sldId id="258" r:id="rId9"/>
    <p:sldId id="259" r:id="rId10"/>
    <p:sldId id="264" r:id="rId11"/>
    <p:sldId id="277" r:id="rId12"/>
    <p:sldId id="278" r:id="rId13"/>
    <p:sldId id="273" r:id="rId14"/>
    <p:sldId id="260" r:id="rId15"/>
    <p:sldId id="261" r:id="rId16"/>
    <p:sldId id="262" r:id="rId17"/>
    <p:sldId id="265" r:id="rId18"/>
    <p:sldId id="275" r:id="rId19"/>
    <p:sldId id="274" r:id="rId20"/>
    <p:sldId id="268" r:id="rId21"/>
    <p:sldId id="269" r:id="rId22"/>
    <p:sldId id="270" r:id="rId23"/>
    <p:sldId id="266" r:id="rId24"/>
    <p:sldId id="267" r:id="rId25"/>
    <p:sldId id="27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4" autoAdjust="0"/>
    <p:restoredTop sz="94660"/>
  </p:normalViewPr>
  <p:slideViewPr>
    <p:cSldViewPr>
      <p:cViewPr varScale="1">
        <p:scale>
          <a:sx n="71" d="100"/>
          <a:sy n="71" d="100"/>
        </p:scale>
        <p:origin x="-9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5651501895596385E-2"/>
          <c:y val="3.1465159596985863E-2"/>
          <c:w val="0.91138553514144061"/>
          <c:h val="0.89554186775040212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Sheet1!$A$1:$A$9</c:f>
              <c:strCache>
                <c:ptCount val="9"/>
                <c:pt idx="0">
                  <c:v>1.6 - 3.0</c:v>
                </c:pt>
                <c:pt idx="1">
                  <c:v>3.0 - 3.2</c:v>
                </c:pt>
                <c:pt idx="2">
                  <c:v>3.2 - 3.4</c:v>
                </c:pt>
                <c:pt idx="3">
                  <c:v>3.4 - 3.5</c:v>
                </c:pt>
                <c:pt idx="4">
                  <c:v>3.5 - 3.6</c:v>
                </c:pt>
                <c:pt idx="5">
                  <c:v>3.6 - 3.7</c:v>
                </c:pt>
                <c:pt idx="6">
                  <c:v>3.7 - 3.8</c:v>
                </c:pt>
                <c:pt idx="7">
                  <c:v>3.8 - 3.9</c:v>
                </c:pt>
                <c:pt idx="8">
                  <c:v>3.9 - 4.0</c:v>
                </c:pt>
              </c:strCache>
            </c:strRef>
          </c:cat>
          <c:val>
            <c:numRef>
              <c:f>Sheet1!$B$1:$B$9</c:f>
              <c:numCache>
                <c:formatCode>General</c:formatCode>
                <c:ptCount val="9"/>
                <c:pt idx="0">
                  <c:v>127</c:v>
                </c:pt>
                <c:pt idx="1">
                  <c:v>98</c:v>
                </c:pt>
                <c:pt idx="2">
                  <c:v>176</c:v>
                </c:pt>
                <c:pt idx="3">
                  <c:v>139</c:v>
                </c:pt>
                <c:pt idx="4">
                  <c:v>166</c:v>
                </c:pt>
                <c:pt idx="5">
                  <c:v>216</c:v>
                </c:pt>
                <c:pt idx="6">
                  <c:v>247</c:v>
                </c:pt>
                <c:pt idx="7">
                  <c:v>278</c:v>
                </c:pt>
                <c:pt idx="8">
                  <c:v>353</c:v>
                </c:pt>
              </c:numCache>
            </c:numRef>
          </c:val>
        </c:ser>
        <c:ser>
          <c:idx val="1"/>
          <c:order val="1"/>
          <c:spPr>
            <a:solidFill>
              <a:srgbClr val="FF0000"/>
            </a:solidFill>
          </c:spPr>
          <c:invertIfNegative val="0"/>
          <c:cat>
            <c:strRef>
              <c:f>Sheet1!$A$1:$A$9</c:f>
              <c:strCache>
                <c:ptCount val="9"/>
                <c:pt idx="0">
                  <c:v>1.6 - 3.0</c:v>
                </c:pt>
                <c:pt idx="1">
                  <c:v>3.0 - 3.2</c:v>
                </c:pt>
                <c:pt idx="2">
                  <c:v>3.2 - 3.4</c:v>
                </c:pt>
                <c:pt idx="3">
                  <c:v>3.4 - 3.5</c:v>
                </c:pt>
                <c:pt idx="4">
                  <c:v>3.5 - 3.6</c:v>
                </c:pt>
                <c:pt idx="5">
                  <c:v>3.6 - 3.7</c:v>
                </c:pt>
                <c:pt idx="6">
                  <c:v>3.7 - 3.8</c:v>
                </c:pt>
                <c:pt idx="7">
                  <c:v>3.8 - 3.9</c:v>
                </c:pt>
                <c:pt idx="8">
                  <c:v>3.9 - 4.0</c:v>
                </c:pt>
              </c:strCache>
            </c:strRef>
          </c:cat>
          <c:val>
            <c:numRef>
              <c:f>Sheet1!$C$1:$C$9</c:f>
              <c:numCache>
                <c:formatCode>General</c:formatCode>
                <c:ptCount val="9"/>
                <c:pt idx="0">
                  <c:v>6</c:v>
                </c:pt>
                <c:pt idx="1">
                  <c:v>9</c:v>
                </c:pt>
                <c:pt idx="2">
                  <c:v>29</c:v>
                </c:pt>
                <c:pt idx="3">
                  <c:v>38</c:v>
                </c:pt>
                <c:pt idx="4">
                  <c:v>52</c:v>
                </c:pt>
                <c:pt idx="5">
                  <c:v>77</c:v>
                </c:pt>
                <c:pt idx="6">
                  <c:v>104</c:v>
                </c:pt>
                <c:pt idx="7">
                  <c:v>122</c:v>
                </c:pt>
                <c:pt idx="8">
                  <c:v>196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650688"/>
        <c:axId val="109652224"/>
      </c:barChart>
      <c:catAx>
        <c:axId val="1096506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109652224"/>
        <c:crosses val="autoZero"/>
        <c:auto val="1"/>
        <c:lblAlgn val="ctr"/>
        <c:lblOffset val="100"/>
        <c:noMultiLvlLbl val="0"/>
      </c:catAx>
      <c:valAx>
        <c:axId val="10965222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10965068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  <c:userShapes r:id="rId3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F17F67-A55A-4100-8B44-96E8C61149F1}" type="doc">
      <dgm:prSet loTypeId="urn:microsoft.com/office/officeart/2005/8/layout/radial4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FA7C997-F45F-4E9B-8D2C-7A7AB32DD328}">
      <dgm:prSet phldrT="[Text]"/>
      <dgm:spPr/>
      <dgm:t>
        <a:bodyPr/>
        <a:lstStyle/>
        <a:p>
          <a:r>
            <a:rPr lang="en-US" dirty="0" smtClean="0"/>
            <a:t>Physician- Scientist</a:t>
          </a:r>
          <a:endParaRPr lang="en-US" dirty="0"/>
        </a:p>
      </dgm:t>
    </dgm:pt>
    <dgm:pt modelId="{CF379F04-A22B-46BB-A5EE-43C406BF233F}" type="parTrans" cxnId="{DEE33EBA-66C2-4641-AF30-1C8EB61BD8B2}">
      <dgm:prSet/>
      <dgm:spPr/>
      <dgm:t>
        <a:bodyPr/>
        <a:lstStyle/>
        <a:p>
          <a:endParaRPr lang="en-US"/>
        </a:p>
      </dgm:t>
    </dgm:pt>
    <dgm:pt modelId="{C6F380E1-B038-4F52-9421-BE19217D20A5}" type="sibTrans" cxnId="{DEE33EBA-66C2-4641-AF30-1C8EB61BD8B2}">
      <dgm:prSet/>
      <dgm:spPr/>
      <dgm:t>
        <a:bodyPr/>
        <a:lstStyle/>
        <a:p>
          <a:endParaRPr lang="en-US"/>
        </a:p>
      </dgm:t>
    </dgm:pt>
    <dgm:pt modelId="{F87B877F-409C-4543-994A-8E798EF4BDCD}">
      <dgm:prSet phldrT="[Text]" custT="1"/>
      <dgm:spPr/>
      <dgm:t>
        <a:bodyPr anchor="t"/>
        <a:lstStyle/>
        <a:p>
          <a:pPr algn="l"/>
          <a:r>
            <a:rPr lang="en-US" sz="2000" b="1" u="sng" dirty="0" smtClean="0"/>
            <a:t>Only Get an MD</a:t>
          </a:r>
          <a:br>
            <a:rPr lang="en-US" sz="2000" b="1" u="sng" dirty="0" smtClean="0"/>
          </a:br>
          <a:r>
            <a:rPr lang="en-US" sz="2000" b="0" u="none" dirty="0" smtClean="0"/>
            <a:t>No formal research training</a:t>
          </a:r>
        </a:p>
        <a:p>
          <a:pPr algn="l"/>
          <a:r>
            <a:rPr lang="en-US" sz="2000" b="0" u="none" dirty="0" smtClean="0"/>
            <a:t>Steep learning curve</a:t>
          </a:r>
          <a:br>
            <a:rPr lang="en-US" sz="2000" b="0" u="none" dirty="0" smtClean="0"/>
          </a:br>
          <a:r>
            <a:rPr lang="en-US" sz="2000" b="0" u="none" dirty="0" smtClean="0"/>
            <a:t>But start your career MUCH earlier</a:t>
          </a:r>
          <a:endParaRPr lang="en-US" sz="2000" b="1" u="sng" dirty="0"/>
        </a:p>
      </dgm:t>
    </dgm:pt>
    <dgm:pt modelId="{6BB8018A-7F21-4046-96A4-2BCE8C11909D}" type="parTrans" cxnId="{0DEEEF0C-F36B-49CC-A215-AB20BB9ADF1F}">
      <dgm:prSet/>
      <dgm:spPr/>
      <dgm:t>
        <a:bodyPr/>
        <a:lstStyle/>
        <a:p>
          <a:endParaRPr lang="en-US"/>
        </a:p>
      </dgm:t>
    </dgm:pt>
    <dgm:pt modelId="{BCE386F2-58A1-4DF0-8A2A-F571E28F3307}" type="sibTrans" cxnId="{0DEEEF0C-F36B-49CC-A215-AB20BB9ADF1F}">
      <dgm:prSet/>
      <dgm:spPr/>
      <dgm:t>
        <a:bodyPr/>
        <a:lstStyle/>
        <a:p>
          <a:endParaRPr lang="en-US"/>
        </a:p>
      </dgm:t>
    </dgm:pt>
    <dgm:pt modelId="{67B6FDC3-A990-4DB8-81F3-3137BFEA5D6A}">
      <dgm:prSet phldrT="[Text]" custT="1"/>
      <dgm:spPr/>
      <dgm:t>
        <a:bodyPr anchor="t"/>
        <a:lstStyle/>
        <a:p>
          <a:pPr algn="l"/>
          <a:r>
            <a:rPr lang="en-US" sz="2000" b="1" u="sng" dirty="0" smtClean="0"/>
            <a:t>Combined MD/PhD Program</a:t>
          </a:r>
          <a:br>
            <a:rPr lang="en-US" sz="2000" b="1" u="sng" dirty="0" smtClean="0"/>
          </a:br>
          <a:r>
            <a:rPr lang="en-US" sz="2000" b="0" u="none" dirty="0" smtClean="0"/>
            <a:t>A bit faster than separate degrees</a:t>
          </a:r>
        </a:p>
        <a:p>
          <a:pPr algn="l"/>
          <a:r>
            <a:rPr lang="en-US" sz="2000" b="0" u="none" dirty="0" smtClean="0"/>
            <a:t>Formal training in medicine AND science</a:t>
          </a:r>
          <a:endParaRPr lang="en-US" sz="2000" b="1" u="sng" dirty="0" smtClean="0"/>
        </a:p>
        <a:p>
          <a:pPr algn="l"/>
          <a:endParaRPr lang="en-US" sz="2000" b="1" u="sng" dirty="0"/>
        </a:p>
      </dgm:t>
    </dgm:pt>
    <dgm:pt modelId="{C73FC130-C6AD-45A9-8A46-663B88F3248C}" type="parTrans" cxnId="{542915BB-AABB-4B32-BB4E-D9E3590C0D6A}">
      <dgm:prSet/>
      <dgm:spPr/>
      <dgm:t>
        <a:bodyPr/>
        <a:lstStyle/>
        <a:p>
          <a:endParaRPr lang="en-US"/>
        </a:p>
      </dgm:t>
    </dgm:pt>
    <dgm:pt modelId="{0BFEC635-9EE9-4C41-A15D-D4899FF5198A}" type="sibTrans" cxnId="{542915BB-AABB-4B32-BB4E-D9E3590C0D6A}">
      <dgm:prSet/>
      <dgm:spPr/>
      <dgm:t>
        <a:bodyPr/>
        <a:lstStyle/>
        <a:p>
          <a:endParaRPr lang="en-US"/>
        </a:p>
      </dgm:t>
    </dgm:pt>
    <dgm:pt modelId="{635803C1-8AE6-4285-9606-6A09F291B80A}">
      <dgm:prSet phldrT="[Text]" custT="1"/>
      <dgm:spPr/>
      <dgm:t>
        <a:bodyPr anchor="t"/>
        <a:lstStyle/>
        <a:p>
          <a:pPr algn="l"/>
          <a:r>
            <a:rPr lang="en-US" sz="2000" b="1" u="sng" dirty="0" smtClean="0"/>
            <a:t>Get Degrees Separately</a:t>
          </a:r>
        </a:p>
        <a:p>
          <a:pPr algn="l"/>
          <a:r>
            <a:rPr lang="en-US" sz="2000" b="0" u="none" dirty="0" smtClean="0"/>
            <a:t>Not the best option if you know RIGHT NOW you want to do both, BUT…</a:t>
          </a:r>
          <a:endParaRPr lang="en-US" sz="2000" b="0" u="none" dirty="0"/>
        </a:p>
      </dgm:t>
    </dgm:pt>
    <dgm:pt modelId="{2CAA2CFE-065C-4163-9C3F-C35CF55A6C66}" type="parTrans" cxnId="{C5376A58-F819-4D65-9951-50C4D44FB98E}">
      <dgm:prSet/>
      <dgm:spPr/>
      <dgm:t>
        <a:bodyPr/>
        <a:lstStyle/>
        <a:p>
          <a:endParaRPr lang="en-US"/>
        </a:p>
      </dgm:t>
    </dgm:pt>
    <dgm:pt modelId="{2EADD13C-EB7A-44C0-8C6C-1F74ADE3F923}" type="sibTrans" cxnId="{C5376A58-F819-4D65-9951-50C4D44FB98E}">
      <dgm:prSet/>
      <dgm:spPr/>
      <dgm:t>
        <a:bodyPr/>
        <a:lstStyle/>
        <a:p>
          <a:endParaRPr lang="en-US"/>
        </a:p>
      </dgm:t>
    </dgm:pt>
    <dgm:pt modelId="{B6524557-7EBA-4986-852E-79AD496949F9}" type="pres">
      <dgm:prSet presAssocID="{06F17F67-A55A-4100-8B44-96E8C61149F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247CC5-E4BD-424D-A5F0-9F0D817D4DD0}" type="pres">
      <dgm:prSet presAssocID="{DFA7C997-F45F-4E9B-8D2C-7A7AB32DD328}" presName="centerShape" presStyleLbl="node0" presStyleIdx="0" presStyleCnt="1" custScaleX="151455" custScaleY="61078"/>
      <dgm:spPr/>
      <dgm:t>
        <a:bodyPr/>
        <a:lstStyle/>
        <a:p>
          <a:endParaRPr lang="en-US"/>
        </a:p>
      </dgm:t>
    </dgm:pt>
    <dgm:pt modelId="{BBF84CB8-F513-4B86-B4BE-49456FC48DA0}" type="pres">
      <dgm:prSet presAssocID="{6BB8018A-7F21-4046-96A4-2BCE8C11909D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9F313940-9579-4F51-9B89-D1C3883DEC5E}" type="pres">
      <dgm:prSet presAssocID="{F87B877F-409C-4543-994A-8E798EF4BDCD}" presName="node" presStyleLbl="node1" presStyleIdx="0" presStyleCnt="3" custScaleX="1131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EFD76-8CA2-4316-BA3E-0C747FB26B90}" type="pres">
      <dgm:prSet presAssocID="{C73FC130-C6AD-45A9-8A46-663B88F3248C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18CD7CED-E532-4F10-842E-01CEA3FABF7B}" type="pres">
      <dgm:prSet presAssocID="{67B6FDC3-A990-4DB8-81F3-3137BFEA5D6A}" presName="node" presStyleLbl="node1" presStyleIdx="1" presStyleCnt="3" custScaleX="1344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1B8A1-5341-428C-ACFC-3A16F9E82DD3}" type="pres">
      <dgm:prSet presAssocID="{2CAA2CFE-065C-4163-9C3F-C35CF55A6C66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C09C4889-C6B9-456A-A962-A5164BCBB773}" type="pres">
      <dgm:prSet presAssocID="{635803C1-8AE6-4285-9606-6A09F291B80A}" presName="node" presStyleLbl="node1" presStyleIdx="2" presStyleCnt="3" custScaleX="1135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5E8348-5E25-436E-B5C7-21171897563E}" type="presOf" srcId="{F87B877F-409C-4543-994A-8E798EF4BDCD}" destId="{9F313940-9579-4F51-9B89-D1C3883DEC5E}" srcOrd="0" destOrd="0" presId="urn:microsoft.com/office/officeart/2005/8/layout/radial4"/>
    <dgm:cxn modelId="{8F1DE8A4-A906-48BF-A8E1-5EFC355CB5B0}" type="presOf" srcId="{C73FC130-C6AD-45A9-8A46-663B88F3248C}" destId="{575EFD76-8CA2-4316-BA3E-0C747FB26B90}" srcOrd="0" destOrd="0" presId="urn:microsoft.com/office/officeart/2005/8/layout/radial4"/>
    <dgm:cxn modelId="{DEE33EBA-66C2-4641-AF30-1C8EB61BD8B2}" srcId="{06F17F67-A55A-4100-8B44-96E8C61149F1}" destId="{DFA7C997-F45F-4E9B-8D2C-7A7AB32DD328}" srcOrd="0" destOrd="0" parTransId="{CF379F04-A22B-46BB-A5EE-43C406BF233F}" sibTransId="{C6F380E1-B038-4F52-9421-BE19217D20A5}"/>
    <dgm:cxn modelId="{F249C140-CE30-4ED7-A773-16CF154C213C}" type="presOf" srcId="{67B6FDC3-A990-4DB8-81F3-3137BFEA5D6A}" destId="{18CD7CED-E532-4F10-842E-01CEA3FABF7B}" srcOrd="0" destOrd="0" presId="urn:microsoft.com/office/officeart/2005/8/layout/radial4"/>
    <dgm:cxn modelId="{32F9625D-80E6-49AD-8326-EB275DA04252}" type="presOf" srcId="{635803C1-8AE6-4285-9606-6A09F291B80A}" destId="{C09C4889-C6B9-456A-A962-A5164BCBB773}" srcOrd="0" destOrd="0" presId="urn:microsoft.com/office/officeart/2005/8/layout/radial4"/>
    <dgm:cxn modelId="{542915BB-AABB-4B32-BB4E-D9E3590C0D6A}" srcId="{DFA7C997-F45F-4E9B-8D2C-7A7AB32DD328}" destId="{67B6FDC3-A990-4DB8-81F3-3137BFEA5D6A}" srcOrd="1" destOrd="0" parTransId="{C73FC130-C6AD-45A9-8A46-663B88F3248C}" sibTransId="{0BFEC635-9EE9-4C41-A15D-D4899FF5198A}"/>
    <dgm:cxn modelId="{5A7BC2D2-740F-4662-944F-2DD3D8D8D296}" type="presOf" srcId="{06F17F67-A55A-4100-8B44-96E8C61149F1}" destId="{B6524557-7EBA-4986-852E-79AD496949F9}" srcOrd="0" destOrd="0" presId="urn:microsoft.com/office/officeart/2005/8/layout/radial4"/>
    <dgm:cxn modelId="{C5376A58-F819-4D65-9951-50C4D44FB98E}" srcId="{DFA7C997-F45F-4E9B-8D2C-7A7AB32DD328}" destId="{635803C1-8AE6-4285-9606-6A09F291B80A}" srcOrd="2" destOrd="0" parTransId="{2CAA2CFE-065C-4163-9C3F-C35CF55A6C66}" sibTransId="{2EADD13C-EB7A-44C0-8C6C-1F74ADE3F923}"/>
    <dgm:cxn modelId="{8A473486-53B9-4708-82A5-60DF60AE2D24}" type="presOf" srcId="{2CAA2CFE-065C-4163-9C3F-C35CF55A6C66}" destId="{D991B8A1-5341-428C-ACFC-3A16F9E82DD3}" srcOrd="0" destOrd="0" presId="urn:microsoft.com/office/officeart/2005/8/layout/radial4"/>
    <dgm:cxn modelId="{7CD7F864-F729-4418-A2D4-0786D92071D0}" type="presOf" srcId="{DFA7C997-F45F-4E9B-8D2C-7A7AB32DD328}" destId="{51247CC5-E4BD-424D-A5F0-9F0D817D4DD0}" srcOrd="0" destOrd="0" presId="urn:microsoft.com/office/officeart/2005/8/layout/radial4"/>
    <dgm:cxn modelId="{FA3CED4D-9437-4AA9-B091-E6578A3AADC3}" type="presOf" srcId="{6BB8018A-7F21-4046-96A4-2BCE8C11909D}" destId="{BBF84CB8-F513-4B86-B4BE-49456FC48DA0}" srcOrd="0" destOrd="0" presId="urn:microsoft.com/office/officeart/2005/8/layout/radial4"/>
    <dgm:cxn modelId="{0DEEEF0C-F36B-49CC-A215-AB20BB9ADF1F}" srcId="{DFA7C997-F45F-4E9B-8D2C-7A7AB32DD328}" destId="{F87B877F-409C-4543-994A-8E798EF4BDCD}" srcOrd="0" destOrd="0" parTransId="{6BB8018A-7F21-4046-96A4-2BCE8C11909D}" sibTransId="{BCE386F2-58A1-4DF0-8A2A-F571E28F3307}"/>
    <dgm:cxn modelId="{B9233DEB-54D4-416A-9080-394F52D89EF3}" type="presParOf" srcId="{B6524557-7EBA-4986-852E-79AD496949F9}" destId="{51247CC5-E4BD-424D-A5F0-9F0D817D4DD0}" srcOrd="0" destOrd="0" presId="urn:microsoft.com/office/officeart/2005/8/layout/radial4"/>
    <dgm:cxn modelId="{8397AD4E-C3F5-402E-9F71-E66468C095D8}" type="presParOf" srcId="{B6524557-7EBA-4986-852E-79AD496949F9}" destId="{BBF84CB8-F513-4B86-B4BE-49456FC48DA0}" srcOrd="1" destOrd="0" presId="urn:microsoft.com/office/officeart/2005/8/layout/radial4"/>
    <dgm:cxn modelId="{3C1ABD0A-F3C0-49E1-BC83-103F2E419CD8}" type="presParOf" srcId="{B6524557-7EBA-4986-852E-79AD496949F9}" destId="{9F313940-9579-4F51-9B89-D1C3883DEC5E}" srcOrd="2" destOrd="0" presId="urn:microsoft.com/office/officeart/2005/8/layout/radial4"/>
    <dgm:cxn modelId="{DBE160D9-1DB0-4BD1-AA2E-A882CE548B05}" type="presParOf" srcId="{B6524557-7EBA-4986-852E-79AD496949F9}" destId="{575EFD76-8CA2-4316-BA3E-0C747FB26B90}" srcOrd="3" destOrd="0" presId="urn:microsoft.com/office/officeart/2005/8/layout/radial4"/>
    <dgm:cxn modelId="{B8CA270E-1914-4DCD-B77B-5A0DBF0798FC}" type="presParOf" srcId="{B6524557-7EBA-4986-852E-79AD496949F9}" destId="{18CD7CED-E532-4F10-842E-01CEA3FABF7B}" srcOrd="4" destOrd="0" presId="urn:microsoft.com/office/officeart/2005/8/layout/radial4"/>
    <dgm:cxn modelId="{E0EB92EB-CB81-47BE-91F0-0DD9AEE3E455}" type="presParOf" srcId="{B6524557-7EBA-4986-852E-79AD496949F9}" destId="{D991B8A1-5341-428C-ACFC-3A16F9E82DD3}" srcOrd="5" destOrd="0" presId="urn:microsoft.com/office/officeart/2005/8/layout/radial4"/>
    <dgm:cxn modelId="{61488AC8-388E-4995-8000-2A3FC5AC2CD9}" type="presParOf" srcId="{B6524557-7EBA-4986-852E-79AD496949F9}" destId="{C09C4889-C6B9-456A-A962-A5164BCBB773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47CC5-E4BD-424D-A5F0-9F0D817D4DD0}">
      <dsp:nvSpPr>
        <dsp:cNvPr id="0" name=""/>
        <dsp:cNvSpPr/>
      </dsp:nvSpPr>
      <dsp:spPr>
        <a:xfrm>
          <a:off x="2542295" y="4044187"/>
          <a:ext cx="4055173" cy="163534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Physician- Scientist</a:t>
          </a:r>
          <a:endParaRPr lang="en-US" sz="3900" kern="1200" dirty="0"/>
        </a:p>
      </dsp:txBody>
      <dsp:txXfrm>
        <a:off x="3136161" y="4283678"/>
        <a:ext cx="2867441" cy="1156367"/>
      </dsp:txXfrm>
    </dsp:sp>
    <dsp:sp modelId="{BBF84CB8-F513-4B86-B4BE-49456FC48DA0}">
      <dsp:nvSpPr>
        <dsp:cNvPr id="0" name=""/>
        <dsp:cNvSpPr/>
      </dsp:nvSpPr>
      <dsp:spPr>
        <a:xfrm rot="12900000">
          <a:off x="1436641" y="3062248"/>
          <a:ext cx="2216044" cy="763081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13940-9579-4F51-9B89-D1C3883DEC5E}">
      <dsp:nvSpPr>
        <dsp:cNvPr id="0" name=""/>
        <dsp:cNvSpPr/>
      </dsp:nvSpPr>
      <dsp:spPr>
        <a:xfrm>
          <a:off x="197739" y="1790811"/>
          <a:ext cx="2878570" cy="20348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sng" kern="1200" dirty="0" smtClean="0"/>
            <a:t>Only Get an MD</a:t>
          </a:r>
          <a:br>
            <a:rPr lang="en-US" sz="2000" b="1" u="sng" kern="1200" dirty="0" smtClean="0"/>
          </a:br>
          <a:r>
            <a:rPr lang="en-US" sz="2000" b="0" u="none" kern="1200" dirty="0" smtClean="0"/>
            <a:t>No formal research training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u="none" kern="1200" dirty="0" smtClean="0"/>
            <a:t>Steep learning curve</a:t>
          </a:r>
          <a:br>
            <a:rPr lang="en-US" sz="2000" b="0" u="none" kern="1200" dirty="0" smtClean="0"/>
          </a:br>
          <a:r>
            <a:rPr lang="en-US" sz="2000" b="0" u="none" kern="1200" dirty="0" smtClean="0"/>
            <a:t>But start your career MUCH earlier</a:t>
          </a:r>
          <a:endParaRPr lang="en-US" sz="2000" b="1" u="sng" kern="1200" dirty="0"/>
        </a:p>
      </dsp:txBody>
      <dsp:txXfrm>
        <a:off x="257339" y="1850411"/>
        <a:ext cx="2759370" cy="1915682"/>
      </dsp:txXfrm>
    </dsp:sp>
    <dsp:sp modelId="{575EFD76-8CA2-4316-BA3E-0C747FB26B90}">
      <dsp:nvSpPr>
        <dsp:cNvPr id="0" name=""/>
        <dsp:cNvSpPr/>
      </dsp:nvSpPr>
      <dsp:spPr>
        <a:xfrm rot="16200000">
          <a:off x="3264514" y="2205331"/>
          <a:ext cx="2610735" cy="763081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D7CED-E532-4F10-842E-01CEA3FABF7B}">
      <dsp:nvSpPr>
        <dsp:cNvPr id="0" name=""/>
        <dsp:cNvSpPr/>
      </dsp:nvSpPr>
      <dsp:spPr>
        <a:xfrm>
          <a:off x="2860351" y="264062"/>
          <a:ext cx="3419061" cy="20348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sng" kern="1200" dirty="0" smtClean="0"/>
            <a:t>Combined MD/PhD Program</a:t>
          </a:r>
          <a:br>
            <a:rPr lang="en-US" sz="2000" b="1" u="sng" kern="1200" dirty="0" smtClean="0"/>
          </a:br>
          <a:r>
            <a:rPr lang="en-US" sz="2000" b="0" u="none" kern="1200" dirty="0" smtClean="0"/>
            <a:t>A bit faster than separate degrees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u="none" kern="1200" dirty="0" smtClean="0"/>
            <a:t>Formal training in medicine AND science</a:t>
          </a:r>
          <a:endParaRPr lang="en-US" sz="2000" b="1" u="sng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u="sng" kern="1200" dirty="0"/>
        </a:p>
      </dsp:txBody>
      <dsp:txXfrm>
        <a:off x="2919951" y="323662"/>
        <a:ext cx="3299861" cy="1915682"/>
      </dsp:txXfrm>
    </dsp:sp>
    <dsp:sp modelId="{D991B8A1-5341-428C-ACFC-3A16F9E82DD3}">
      <dsp:nvSpPr>
        <dsp:cNvPr id="0" name=""/>
        <dsp:cNvSpPr/>
      </dsp:nvSpPr>
      <dsp:spPr>
        <a:xfrm rot="19500000">
          <a:off x="5487079" y="3062248"/>
          <a:ext cx="2216044" cy="763081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C4889-C6B9-456A-A962-A5164BCBB773}">
      <dsp:nvSpPr>
        <dsp:cNvPr id="0" name=""/>
        <dsp:cNvSpPr/>
      </dsp:nvSpPr>
      <dsp:spPr>
        <a:xfrm>
          <a:off x="6059219" y="1790811"/>
          <a:ext cx="2887040" cy="20348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sng" kern="1200" dirty="0" smtClean="0"/>
            <a:t>Get Degrees Separately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u="none" kern="1200" dirty="0" smtClean="0"/>
            <a:t>Not the best option if you know RIGHT NOW you want to do both, BUT…</a:t>
          </a:r>
          <a:endParaRPr lang="en-US" sz="2000" b="0" u="none" kern="1200" dirty="0"/>
        </a:p>
      </dsp:txBody>
      <dsp:txXfrm>
        <a:off x="6118819" y="1850411"/>
        <a:ext cx="2767840" cy="1915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0.33333</cdr:x>
      <cdr:y>0.43548</cdr:y>
    </cdr:from>
    <cdr:to>
      <cdr:x>0.46667</cdr:x>
      <cdr:y>0.62903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286000" y="20574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0.34218</cdr:x>
      <cdr:y>0.4109</cdr:y>
    </cdr:from>
    <cdr:to>
      <cdr:x>0.47552</cdr:x>
      <cdr:y>0.60444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2346680" y="1941236"/>
          <a:ext cx="914446" cy="9143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dirty="0" smtClean="0">
              <a:solidFill>
                <a:schemeClr val="tx1"/>
              </a:solidFill>
            </a:rPr>
            <a:t>7%</a:t>
          </a:r>
          <a:endParaRPr lang="en-US" sz="18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0.52176</cdr:x>
      <cdr:y>0.36376</cdr:y>
    </cdr:from>
    <cdr:to>
      <cdr:x>0.6551</cdr:x>
      <cdr:y>0.5573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3578202" y="1718541"/>
          <a:ext cx="914446" cy="9143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dirty="0" smtClean="0">
              <a:solidFill>
                <a:schemeClr val="tx1"/>
              </a:solidFill>
            </a:rPr>
            <a:t>21%</a:t>
          </a:r>
          <a:endParaRPr lang="en-US" sz="18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0.12222</cdr:x>
      <cdr:y>0.1129</cdr:y>
    </cdr:from>
    <cdr:to>
      <cdr:x>0.37778</cdr:x>
      <cdr:y>0.30645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838200" y="533400"/>
          <a:ext cx="17526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 b="1" dirty="0" smtClean="0">
              <a:solidFill>
                <a:schemeClr val="tx1"/>
              </a:solidFill>
            </a:rPr>
            <a:t>Applicants </a:t>
          </a:r>
        </a:p>
        <a:p xmlns:a="http://schemas.openxmlformats.org/drawingml/2006/main">
          <a:endParaRPr lang="en-US" sz="1600" dirty="0"/>
        </a:p>
        <a:p xmlns:a="http://schemas.openxmlformats.org/drawingml/2006/main">
          <a:r>
            <a:rPr lang="en-US" sz="1600" b="1" dirty="0" err="1" smtClean="0">
              <a:solidFill>
                <a:schemeClr val="tx1"/>
              </a:solidFill>
            </a:rPr>
            <a:t>Matriculants</a:t>
          </a:r>
          <a:r>
            <a:rPr lang="en-US" sz="1600" b="1" dirty="0" smtClean="0">
              <a:solidFill>
                <a:schemeClr val="tx1"/>
              </a:solidFill>
            </a:rPr>
            <a:t> </a:t>
          </a:r>
          <a:r>
            <a:rPr lang="en-US" sz="1600" dirty="0" smtClean="0"/>
            <a:t> </a:t>
          </a:r>
          <a:endParaRPr lang="en-US" sz="1600" dirty="0"/>
        </a:p>
      </cdr:txBody>
    </cdr:sp>
  </cdr:relSizeAnchor>
  <cdr:relSizeAnchor xmlns:cdr="http://schemas.openxmlformats.org/drawingml/2006/chartDrawing">
    <cdr:from>
      <cdr:x>0.32017</cdr:x>
      <cdr:y>0.12903</cdr:y>
    </cdr:from>
    <cdr:to>
      <cdr:x>0.39795</cdr:x>
      <cdr:y>0.16129</cdr:y>
    </cdr:to>
    <cdr:sp macro="" textlink="">
      <cdr:nvSpPr>
        <cdr:cNvPr id="8" name="Rectangle 7"/>
        <cdr:cNvSpPr/>
      </cdr:nvSpPr>
      <cdr:spPr>
        <a:xfrm xmlns:a="http://schemas.openxmlformats.org/drawingml/2006/main">
          <a:off x="2195735" y="609589"/>
          <a:ext cx="533416" cy="152409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0.32535</cdr:x>
      <cdr:y>0.24194</cdr:y>
    </cdr:from>
    <cdr:to>
      <cdr:x>0.40313</cdr:x>
      <cdr:y>0.27419</cdr:y>
    </cdr:to>
    <cdr:sp macro="" textlink="">
      <cdr:nvSpPr>
        <cdr:cNvPr id="9" name="Rectangle 8"/>
        <cdr:cNvSpPr/>
      </cdr:nvSpPr>
      <cdr:spPr>
        <a:xfrm xmlns:a="http://schemas.openxmlformats.org/drawingml/2006/main">
          <a:off x="2231246" y="1143021"/>
          <a:ext cx="533416" cy="152362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71D9C-B38F-4D7C-9974-F54F5771583A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8AE9E-3D94-4F94-9620-588D8DDD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15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9B6DDE0-C41D-4469-B47D-91B7200B8DAD}" type="slidenum">
              <a:rPr lang="en-US" altLang="en-US" sz="1200" b="0">
                <a:solidFill>
                  <a:srgbClr val="000052"/>
                </a:solidFill>
              </a:rPr>
              <a:pPr/>
              <a:t>3</a:t>
            </a:fld>
            <a:endParaRPr lang="en-US" altLang="en-US" sz="1200" b="0" dirty="0">
              <a:solidFill>
                <a:srgbClr val="000052"/>
              </a:solidFill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Times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1F5A593-5DB1-4BEC-8873-7F017C17D5F6}" type="slidenum">
              <a:rPr lang="en-US" altLang="en-US" sz="1200" b="0">
                <a:solidFill>
                  <a:srgbClr val="000052"/>
                </a:solidFill>
              </a:rPr>
              <a:pPr/>
              <a:t>4</a:t>
            </a:fld>
            <a:endParaRPr lang="en-US" altLang="en-US" sz="1200" b="0" dirty="0">
              <a:solidFill>
                <a:srgbClr val="000052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Times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8451B2CA-89D4-4F43-B602-7953981FA0BA}" type="slidenum">
              <a:rPr lang="en-US" altLang="en-US" sz="1200" b="0">
                <a:solidFill>
                  <a:srgbClr val="000052"/>
                </a:solidFill>
              </a:rPr>
              <a:pPr/>
              <a:t>9</a:t>
            </a:fld>
            <a:endParaRPr lang="en-US" altLang="en-US" sz="1200" b="0">
              <a:solidFill>
                <a:srgbClr val="000052"/>
              </a:solidFill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8313653-ED52-4C6C-AC16-320F6A62C6D9}" type="slidenum">
              <a:rPr lang="en-US" altLang="en-US" sz="1200" b="0">
                <a:solidFill>
                  <a:srgbClr val="000052"/>
                </a:solidFill>
              </a:rPr>
              <a:pPr/>
              <a:t>10</a:t>
            </a:fld>
            <a:endParaRPr lang="en-US" altLang="en-US" sz="1200" b="0">
              <a:solidFill>
                <a:srgbClr val="000052"/>
              </a:solidFill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0FFE510-CE29-4671-B93E-F628AE16518C}" type="slidenum">
              <a:rPr lang="en-US" altLang="en-US" sz="1200" b="0">
                <a:solidFill>
                  <a:srgbClr val="FFFFFF"/>
                </a:solidFill>
              </a:rPr>
              <a:pPr/>
              <a:t>12</a:t>
            </a:fld>
            <a:endParaRPr lang="en-US" altLang="en-US" sz="1200" b="0">
              <a:solidFill>
                <a:srgbClr val="FFFFFF"/>
              </a:solidFill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 to</a:t>
            </a:r>
            <a:r>
              <a:rPr lang="en-US" baseline="0" dirty="0" smtClean="0"/>
              <a:t> mention that MD-PhD is paid for, less debt, but less income overall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8D68A-3437-493F-9E10-0EF14395F83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that, of course, as a PhD you can still do research that affects how patients are treated, Reza </a:t>
            </a:r>
            <a:r>
              <a:rPr lang="en-US" baseline="0" dirty="0" err="1" smtClean="0"/>
              <a:t>Shademehr</a:t>
            </a:r>
            <a:endParaRPr lang="en-US" baseline="0" dirty="0" smtClean="0"/>
          </a:p>
          <a:p>
            <a:r>
              <a:rPr lang="en-US" baseline="0" dirty="0" smtClean="0"/>
              <a:t>Also add that the biggest controversy is whether you need the PhD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8D68A-3437-493F-9E10-0EF14395F83D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754B690-032B-461E-8B68-DB1B09D1D0DB}" type="slidenum">
              <a:rPr lang="en-US" altLang="en-US" sz="1200" b="0">
                <a:solidFill>
                  <a:srgbClr val="FFFFFF"/>
                </a:solidFill>
              </a:rPr>
              <a:pPr/>
              <a:t>16</a:t>
            </a:fld>
            <a:endParaRPr lang="en-US" altLang="en-US" sz="1200" b="0">
              <a:solidFill>
                <a:srgbClr val="FFFFFF"/>
              </a:solidFill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31863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9F43F9EE-6F32-4F14-B09A-17C28B8231C5}" type="slidenum">
              <a:rPr lang="en-US" altLang="en-US" sz="1200" b="0">
                <a:solidFill>
                  <a:srgbClr val="FFFFFF"/>
                </a:solidFill>
              </a:rPr>
              <a:pPr/>
              <a:t>17</a:t>
            </a:fld>
            <a:endParaRPr lang="en-US" altLang="en-US" sz="1200" b="0">
              <a:solidFill>
                <a:srgbClr val="FFFFFF"/>
              </a:solidFill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A2A-4724-47C7-8564-ECB15E41FD67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244-40AE-4E7F-9C46-EE6C046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7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A2A-4724-47C7-8564-ECB15E41FD67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244-40AE-4E7F-9C46-EE6C046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4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A2A-4724-47C7-8564-ECB15E41FD67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244-40AE-4E7F-9C46-EE6C046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57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94"/>
          <a:stretch>
            <a:fillRect/>
          </a:stretch>
        </p:blipFill>
        <p:spPr bwMode="auto">
          <a:xfrm>
            <a:off x="6143625" y="1588"/>
            <a:ext cx="2998788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85850" y="4740275"/>
            <a:ext cx="12827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668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668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668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668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668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 b="0">
              <a:solidFill>
                <a:srgbClr val="474747"/>
              </a:solidFill>
            </a:endParaRPr>
          </a:p>
        </p:txBody>
      </p:sp>
      <p:sp>
        <p:nvSpPr>
          <p:cNvPr id="4060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3125" y="2535238"/>
            <a:ext cx="7304088" cy="1187450"/>
          </a:xfrm>
        </p:spPr>
        <p:txBody>
          <a:bodyPr anchor="t"/>
          <a:lstStyle>
            <a:lvl1pPr>
              <a:lnSpc>
                <a:spcPct val="8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60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73125" y="4681538"/>
            <a:ext cx="7304088" cy="1273175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93650397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21676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6436904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25" y="1401763"/>
            <a:ext cx="3917950" cy="4767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401763"/>
            <a:ext cx="3917950" cy="4767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23979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11945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3075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328762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119603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A2A-4724-47C7-8564-ECB15E41FD67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244-40AE-4E7F-9C46-EE6C046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07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24740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99128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611188"/>
            <a:ext cx="2095500" cy="5557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611188"/>
            <a:ext cx="6138862" cy="5557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00672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8" y="611188"/>
            <a:ext cx="8386762" cy="6207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1025" y="1401763"/>
            <a:ext cx="3917950" cy="476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1375" y="1401763"/>
            <a:ext cx="3917950" cy="2306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1375" y="3860800"/>
            <a:ext cx="3917950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10968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AF3D4-6A1C-4C04-B2AA-AA65DA3DCEB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057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2BC6B-181D-4ED3-8F8C-B0ADF16408D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71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67FDA-F68D-4DE7-A8D6-C2043F4DEA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878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10E20-F40E-48C3-94B6-1FD69D6B56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917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49995-CD91-4C19-B819-A987ACC6321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225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0EB03-0A98-4052-B3CA-925FDEA6EA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68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A2A-4724-47C7-8564-ECB15E41FD67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244-40AE-4E7F-9C46-EE6C046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636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2A9EF-27C9-479A-88FB-EC884B028C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477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2D35F-566F-41EC-B6CA-54C1894472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956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33940-0957-482B-94BF-23277C96A9B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0972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421E8-8D22-4326-B6E3-8DA769054B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6762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58FC8-5DC6-4336-BECD-188FC0EFF9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9354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94"/>
          <a:stretch>
            <a:fillRect/>
          </a:stretch>
        </p:blipFill>
        <p:spPr bwMode="auto">
          <a:xfrm>
            <a:off x="6143625" y="1588"/>
            <a:ext cx="2998788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85850" y="4740275"/>
            <a:ext cx="12827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668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668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668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668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668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b="0" dirty="0" smtClean="0">
              <a:solidFill>
                <a:srgbClr val="474747"/>
              </a:solidFill>
            </a:endParaRPr>
          </a:p>
        </p:txBody>
      </p:sp>
      <p:sp>
        <p:nvSpPr>
          <p:cNvPr id="4060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3125" y="2535238"/>
            <a:ext cx="7304088" cy="1187450"/>
          </a:xfrm>
        </p:spPr>
        <p:txBody>
          <a:bodyPr anchor="t"/>
          <a:lstStyle>
            <a:lvl1pPr>
              <a:lnSpc>
                <a:spcPct val="8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60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73125" y="4681538"/>
            <a:ext cx="7304088" cy="1273175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614737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0797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7917595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25" y="1401763"/>
            <a:ext cx="3917950" cy="4767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401763"/>
            <a:ext cx="3917950" cy="4767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45632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3285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A2A-4724-47C7-8564-ECB15E41FD67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244-40AE-4E7F-9C46-EE6C046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227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14015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384732"/>
      </p:ext>
    </p:extLst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7150969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9519085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43502"/>
      </p:ext>
    </p:extLst>
  </p:cSld>
  <p:clrMapOvr>
    <a:masterClrMapping/>
  </p:clrMapOvr>
  <p:transition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611188"/>
            <a:ext cx="2095500" cy="5557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611188"/>
            <a:ext cx="6138862" cy="5557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2687"/>
      </p:ext>
    </p:extLst>
  </p:cSld>
  <p:clrMapOvr>
    <a:masterClrMapping/>
  </p:clrMapOvr>
  <p:transition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8" y="611188"/>
            <a:ext cx="8386762" cy="6207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1025" y="1401763"/>
            <a:ext cx="3917950" cy="476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1375" y="1401763"/>
            <a:ext cx="3917950" cy="2306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1375" y="3860800"/>
            <a:ext cx="3917950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43898"/>
      </p:ext>
    </p:extLst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A2A-4724-47C7-8564-ECB15E41FD67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10/7/2013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244-40AE-4E7F-9C46-EE6C0461B74C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7848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A2A-4724-47C7-8564-ECB15E41FD67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10/7/2013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244-40AE-4E7F-9C46-EE6C0461B74C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6046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A2A-4724-47C7-8564-ECB15E41FD67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10/7/2013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244-40AE-4E7F-9C46-EE6C0461B74C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63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A2A-4724-47C7-8564-ECB15E41FD67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244-40AE-4E7F-9C46-EE6C046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871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A2A-4724-47C7-8564-ECB15E41FD67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10/7/2013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244-40AE-4E7F-9C46-EE6C0461B74C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5164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A2A-4724-47C7-8564-ECB15E41FD67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10/7/2013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244-40AE-4E7F-9C46-EE6C0461B74C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1136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A2A-4724-47C7-8564-ECB15E41FD67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10/7/2013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244-40AE-4E7F-9C46-EE6C0461B74C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1853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A2A-4724-47C7-8564-ECB15E41FD67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10/7/2013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244-40AE-4E7F-9C46-EE6C0461B74C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147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A2A-4724-47C7-8564-ECB15E41FD67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10/7/2013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244-40AE-4E7F-9C46-EE6C0461B74C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6486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A2A-4724-47C7-8564-ECB15E41FD67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10/7/2013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244-40AE-4E7F-9C46-EE6C0461B74C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0264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A2A-4724-47C7-8564-ECB15E41FD67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10/7/2013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244-40AE-4E7F-9C46-EE6C0461B74C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7227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A2A-4724-47C7-8564-ECB15E41FD67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10/7/2013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244-40AE-4E7F-9C46-EE6C0461B74C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330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62FB-1E2D-4240-9C43-6D94571CA87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0925-84D7-487B-A38D-432029F681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0360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62FB-1E2D-4240-9C43-6D94571CA87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0925-84D7-487B-A38D-432029F681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91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A2A-4724-47C7-8564-ECB15E41FD67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244-40AE-4E7F-9C46-EE6C046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49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62FB-1E2D-4240-9C43-6D94571CA87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0925-84D7-487B-A38D-432029F681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2511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62FB-1E2D-4240-9C43-6D94571CA87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0925-84D7-487B-A38D-432029F681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1822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62FB-1E2D-4240-9C43-6D94571CA87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0925-84D7-487B-A38D-432029F681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342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62FB-1E2D-4240-9C43-6D94571CA87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0925-84D7-487B-A38D-432029F681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0580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62FB-1E2D-4240-9C43-6D94571CA87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0925-84D7-487B-A38D-432029F681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5643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62FB-1E2D-4240-9C43-6D94571CA87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0925-84D7-487B-A38D-432029F681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16823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62FB-1E2D-4240-9C43-6D94571CA87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0925-84D7-487B-A38D-432029F681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9714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62FB-1E2D-4240-9C43-6D94571CA87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0925-84D7-487B-A38D-432029F681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02071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62FB-1E2D-4240-9C43-6D94571CA87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0925-84D7-487B-A38D-432029F681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2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A2A-4724-47C7-8564-ECB15E41FD67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244-40AE-4E7F-9C46-EE6C046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6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A2A-4724-47C7-8564-ECB15E41FD67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244-40AE-4E7F-9C46-EE6C046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6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A2A-4724-47C7-8564-ECB15E41FD67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244-40AE-4E7F-9C46-EE6C046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1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FFA2A-4724-47C7-8564-ECB15E41FD67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A244-40AE-4E7F-9C46-EE6C046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8"/>
          <p:cNvPicPr>
            <a:picLocks noChangeAspect="1" noChangeArrowheads="1"/>
          </p:cNvPicPr>
          <p:nvPr/>
        </p:nvPicPr>
        <p:blipFill>
          <a:blip r:embed="rId14">
            <a:lum bright="-6000" contras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11" t="87758"/>
          <a:stretch>
            <a:fillRect/>
          </a:stretch>
        </p:blipFill>
        <p:spPr bwMode="auto">
          <a:xfrm>
            <a:off x="8021638" y="6019800"/>
            <a:ext cx="112395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6738" y="611188"/>
            <a:ext cx="8386762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401763"/>
            <a:ext cx="7988300" cy="476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Text Box 54"/>
          <p:cNvSpPr txBox="1">
            <a:spLocks noChangeArrowheads="1"/>
          </p:cNvSpPr>
          <p:nvPr/>
        </p:nvSpPr>
        <p:spPr bwMode="auto">
          <a:xfrm>
            <a:off x="1085850" y="4740275"/>
            <a:ext cx="12827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668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668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668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668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668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 b="0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3344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/>
  </p:transition>
  <p:txStyles>
    <p:titleStyle>
      <a:lvl1pPr algn="l" defTabSz="8890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ADDFE"/>
        </a:buClr>
        <a:defRPr sz="3600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defTabSz="8890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ADDFE"/>
        </a:buClr>
        <a:defRPr sz="3600">
          <a:solidFill>
            <a:schemeClr val="tx2"/>
          </a:solidFill>
          <a:latin typeface="Arial Black" pitchFamily="12" charset="0"/>
          <a:ea typeface="ＭＳ Ｐゴシック" pitchFamily="-112" charset="-128"/>
          <a:cs typeface="ＭＳ Ｐゴシック" pitchFamily="-112" charset="-128"/>
        </a:defRPr>
      </a:lvl2pPr>
      <a:lvl3pPr algn="l" defTabSz="8890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ADDFE"/>
        </a:buClr>
        <a:defRPr sz="3600">
          <a:solidFill>
            <a:schemeClr val="tx2"/>
          </a:solidFill>
          <a:latin typeface="Arial Black" pitchFamily="12" charset="0"/>
          <a:ea typeface="ＭＳ Ｐゴシック" pitchFamily="-112" charset="-128"/>
          <a:cs typeface="ＭＳ Ｐゴシック" pitchFamily="-112" charset="-128"/>
        </a:defRPr>
      </a:lvl3pPr>
      <a:lvl4pPr algn="l" defTabSz="8890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ADDFE"/>
        </a:buClr>
        <a:defRPr sz="3600">
          <a:solidFill>
            <a:schemeClr val="tx2"/>
          </a:solidFill>
          <a:latin typeface="Arial Black" pitchFamily="12" charset="0"/>
          <a:ea typeface="ＭＳ Ｐゴシック" pitchFamily="-112" charset="-128"/>
          <a:cs typeface="ＭＳ Ｐゴシック" pitchFamily="-112" charset="-128"/>
        </a:defRPr>
      </a:lvl4pPr>
      <a:lvl5pPr algn="l" defTabSz="8890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ADDFE"/>
        </a:buClr>
        <a:defRPr sz="3600">
          <a:solidFill>
            <a:schemeClr val="tx2"/>
          </a:solidFill>
          <a:latin typeface="Arial Black" pitchFamily="12" charset="0"/>
          <a:ea typeface="ＭＳ Ｐゴシック" pitchFamily="-112" charset="-128"/>
          <a:cs typeface="ＭＳ Ｐゴシック" pitchFamily="-112" charset="-128"/>
        </a:defRPr>
      </a:lvl5pPr>
      <a:lvl6pPr marL="457200" algn="l" defTabSz="8890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ADDFE"/>
        </a:buClr>
        <a:defRPr sz="3600">
          <a:solidFill>
            <a:schemeClr val="tx2"/>
          </a:solidFill>
          <a:latin typeface="Arial Black" pitchFamily="12" charset="0"/>
        </a:defRPr>
      </a:lvl6pPr>
      <a:lvl7pPr marL="914400" algn="l" defTabSz="8890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ADDFE"/>
        </a:buClr>
        <a:defRPr sz="3600">
          <a:solidFill>
            <a:schemeClr val="tx2"/>
          </a:solidFill>
          <a:latin typeface="Arial Black" pitchFamily="12" charset="0"/>
        </a:defRPr>
      </a:lvl7pPr>
      <a:lvl8pPr marL="1371600" algn="l" defTabSz="8890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ADDFE"/>
        </a:buClr>
        <a:defRPr sz="3600">
          <a:solidFill>
            <a:schemeClr val="tx2"/>
          </a:solidFill>
          <a:latin typeface="Arial Black" pitchFamily="12" charset="0"/>
        </a:defRPr>
      </a:lvl8pPr>
      <a:lvl9pPr marL="1828800" algn="l" defTabSz="8890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ADDFE"/>
        </a:buClr>
        <a:defRPr sz="3600">
          <a:solidFill>
            <a:schemeClr val="tx2"/>
          </a:solidFill>
          <a:latin typeface="Arial Black" pitchFamily="12" charset="0"/>
        </a:defRPr>
      </a:lvl9pPr>
    </p:titleStyle>
    <p:bodyStyle>
      <a:lvl1pPr marL="342900" indent="-342900" algn="l" defTabSz="889000" rtl="0" eaLnBrk="0" fontAlgn="base" hangingPunct="0">
        <a:lnSpc>
          <a:spcPct val="88000"/>
        </a:lnSpc>
        <a:spcBef>
          <a:spcPct val="50000"/>
        </a:spcBef>
        <a:spcAft>
          <a:spcPct val="0"/>
        </a:spcAft>
        <a:buClr>
          <a:schemeClr val="tx1"/>
        </a:buClr>
        <a:buSzPct val="90000"/>
        <a:buChar char="•"/>
        <a:defRPr sz="28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398463" indent="-284163" algn="l" defTabSz="889000" rtl="0" eaLnBrk="0" fontAlgn="base" hangingPunct="0">
        <a:lnSpc>
          <a:spcPct val="88000"/>
        </a:lnSpc>
        <a:spcBef>
          <a:spcPct val="35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ＭＳ Ｐゴシック" pitchFamily="12" charset="-128"/>
        </a:defRPr>
      </a:lvl2pPr>
      <a:lvl3pPr marL="804863" indent="-292100" algn="l" defTabSz="889000" rtl="0" eaLnBrk="0" fontAlgn="base" hangingPunct="0">
        <a:lnSpc>
          <a:spcPct val="88000"/>
        </a:lnSpc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ＭＳ Ｐゴシック" pitchFamily="12" charset="-128"/>
        </a:defRPr>
      </a:lvl3pPr>
      <a:lvl4pPr marL="1201738" indent="-282575" algn="l" defTabSz="889000" rtl="0" eaLnBrk="0" fontAlgn="base" hangingPunct="0">
        <a:lnSpc>
          <a:spcPct val="88000"/>
        </a:lnSpc>
        <a:spcBef>
          <a:spcPct val="15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2800">
          <a:solidFill>
            <a:schemeClr val="tx1"/>
          </a:solidFill>
          <a:latin typeface="+mn-lt"/>
          <a:ea typeface="ＭＳ Ｐゴシック" pitchFamily="12" charset="-128"/>
        </a:defRPr>
      </a:lvl4pPr>
      <a:lvl5pPr marL="1600200" indent="-284163" algn="l" defTabSz="889000" rtl="0" eaLnBrk="0" fontAlgn="base" hangingPunct="0">
        <a:lnSpc>
          <a:spcPct val="88000"/>
        </a:lnSpc>
        <a:spcBef>
          <a:spcPct val="5000"/>
        </a:spcBef>
        <a:spcAft>
          <a:spcPct val="0"/>
        </a:spcAft>
        <a:buClr>
          <a:schemeClr val="tx1"/>
        </a:buClr>
        <a:buChar char="o"/>
        <a:defRPr sz="2800">
          <a:solidFill>
            <a:schemeClr val="tx1"/>
          </a:solidFill>
          <a:latin typeface="+mn-lt"/>
          <a:ea typeface="ＭＳ Ｐゴシック" pitchFamily="12" charset="-128"/>
        </a:defRPr>
      </a:lvl5pPr>
      <a:lvl6pPr marL="2057400" indent="-284163" algn="l" defTabSz="889000" rtl="0" eaLnBrk="0" fontAlgn="base" hangingPunct="0">
        <a:lnSpc>
          <a:spcPct val="88000"/>
        </a:lnSpc>
        <a:spcBef>
          <a:spcPct val="5000"/>
        </a:spcBef>
        <a:spcAft>
          <a:spcPct val="0"/>
        </a:spcAft>
        <a:buClr>
          <a:schemeClr val="tx1"/>
        </a:buClr>
        <a:buChar char="o"/>
        <a:defRPr sz="2800">
          <a:solidFill>
            <a:schemeClr val="tx1"/>
          </a:solidFill>
          <a:latin typeface="+mn-lt"/>
          <a:ea typeface="ＭＳ Ｐゴシック" pitchFamily="12" charset="-128"/>
        </a:defRPr>
      </a:lvl6pPr>
      <a:lvl7pPr marL="2514600" indent="-284163" algn="l" defTabSz="889000" rtl="0" eaLnBrk="0" fontAlgn="base" hangingPunct="0">
        <a:lnSpc>
          <a:spcPct val="88000"/>
        </a:lnSpc>
        <a:spcBef>
          <a:spcPct val="5000"/>
        </a:spcBef>
        <a:spcAft>
          <a:spcPct val="0"/>
        </a:spcAft>
        <a:buClr>
          <a:schemeClr val="tx1"/>
        </a:buClr>
        <a:buChar char="o"/>
        <a:defRPr sz="2800">
          <a:solidFill>
            <a:schemeClr val="tx1"/>
          </a:solidFill>
          <a:latin typeface="+mn-lt"/>
          <a:ea typeface="ＭＳ Ｐゴシック" pitchFamily="12" charset="-128"/>
        </a:defRPr>
      </a:lvl7pPr>
      <a:lvl8pPr marL="2971800" indent="-284163" algn="l" defTabSz="889000" rtl="0" eaLnBrk="0" fontAlgn="base" hangingPunct="0">
        <a:lnSpc>
          <a:spcPct val="88000"/>
        </a:lnSpc>
        <a:spcBef>
          <a:spcPct val="5000"/>
        </a:spcBef>
        <a:spcAft>
          <a:spcPct val="0"/>
        </a:spcAft>
        <a:buClr>
          <a:schemeClr val="tx1"/>
        </a:buClr>
        <a:buChar char="o"/>
        <a:defRPr sz="2800">
          <a:solidFill>
            <a:schemeClr val="tx1"/>
          </a:solidFill>
          <a:latin typeface="+mn-lt"/>
          <a:ea typeface="ＭＳ Ｐゴシック" pitchFamily="12" charset="-128"/>
        </a:defRPr>
      </a:lvl8pPr>
      <a:lvl9pPr marL="3429000" indent="-284163" algn="l" defTabSz="889000" rtl="0" eaLnBrk="0" fontAlgn="base" hangingPunct="0">
        <a:lnSpc>
          <a:spcPct val="88000"/>
        </a:lnSpc>
        <a:spcBef>
          <a:spcPct val="5000"/>
        </a:spcBef>
        <a:spcAft>
          <a:spcPct val="0"/>
        </a:spcAft>
        <a:buClr>
          <a:schemeClr val="tx1"/>
        </a:buClr>
        <a:buChar char="o"/>
        <a:defRPr sz="2800">
          <a:solidFill>
            <a:schemeClr val="tx1"/>
          </a:solidFill>
          <a:latin typeface="+mn-lt"/>
          <a:ea typeface="ＭＳ Ｐゴシック" pitchFamily="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8B5F5C-BBD3-4E51-963B-F78F3B00059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37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8"/>
          <p:cNvPicPr>
            <a:picLocks noChangeAspect="1" noChangeArrowheads="1"/>
          </p:cNvPicPr>
          <p:nvPr/>
        </p:nvPicPr>
        <p:blipFill>
          <a:blip r:embed="rId14">
            <a:lum bright="-6000" contras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11" t="87758"/>
          <a:stretch>
            <a:fillRect/>
          </a:stretch>
        </p:blipFill>
        <p:spPr bwMode="auto">
          <a:xfrm>
            <a:off x="8021638" y="6019800"/>
            <a:ext cx="112395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6738" y="611188"/>
            <a:ext cx="8386762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401763"/>
            <a:ext cx="7988300" cy="476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Text Box 54"/>
          <p:cNvSpPr txBox="1">
            <a:spLocks noChangeArrowheads="1"/>
          </p:cNvSpPr>
          <p:nvPr/>
        </p:nvSpPr>
        <p:spPr bwMode="auto">
          <a:xfrm>
            <a:off x="1085850" y="4740275"/>
            <a:ext cx="12827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668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668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668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668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668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b="0" dirty="0" smtClean="0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3939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ransition spd="med">
    <p:fade/>
  </p:transition>
  <p:txStyles>
    <p:titleStyle>
      <a:lvl1pPr algn="l" defTabSz="8890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ADDFE"/>
        </a:buClr>
        <a:defRPr sz="3600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defTabSz="8890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ADDFE"/>
        </a:buClr>
        <a:defRPr sz="3600">
          <a:solidFill>
            <a:schemeClr val="tx2"/>
          </a:solidFill>
          <a:latin typeface="Arial Black" pitchFamily="12" charset="0"/>
          <a:ea typeface="ＭＳ Ｐゴシック" pitchFamily="-112" charset="-128"/>
          <a:cs typeface="ＭＳ Ｐゴシック" pitchFamily="-112" charset="-128"/>
        </a:defRPr>
      </a:lvl2pPr>
      <a:lvl3pPr algn="l" defTabSz="8890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ADDFE"/>
        </a:buClr>
        <a:defRPr sz="3600">
          <a:solidFill>
            <a:schemeClr val="tx2"/>
          </a:solidFill>
          <a:latin typeface="Arial Black" pitchFamily="12" charset="0"/>
          <a:ea typeface="ＭＳ Ｐゴシック" pitchFamily="-112" charset="-128"/>
          <a:cs typeface="ＭＳ Ｐゴシック" pitchFamily="-112" charset="-128"/>
        </a:defRPr>
      </a:lvl3pPr>
      <a:lvl4pPr algn="l" defTabSz="8890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ADDFE"/>
        </a:buClr>
        <a:defRPr sz="3600">
          <a:solidFill>
            <a:schemeClr val="tx2"/>
          </a:solidFill>
          <a:latin typeface="Arial Black" pitchFamily="12" charset="0"/>
          <a:ea typeface="ＭＳ Ｐゴシック" pitchFamily="-112" charset="-128"/>
          <a:cs typeface="ＭＳ Ｐゴシック" pitchFamily="-112" charset="-128"/>
        </a:defRPr>
      </a:lvl4pPr>
      <a:lvl5pPr algn="l" defTabSz="8890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ADDFE"/>
        </a:buClr>
        <a:defRPr sz="3600">
          <a:solidFill>
            <a:schemeClr val="tx2"/>
          </a:solidFill>
          <a:latin typeface="Arial Black" pitchFamily="12" charset="0"/>
          <a:ea typeface="ＭＳ Ｐゴシック" pitchFamily="-112" charset="-128"/>
          <a:cs typeface="ＭＳ Ｐゴシック" pitchFamily="-112" charset="-128"/>
        </a:defRPr>
      </a:lvl5pPr>
      <a:lvl6pPr marL="457200" algn="l" defTabSz="8890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ADDFE"/>
        </a:buClr>
        <a:defRPr sz="3600">
          <a:solidFill>
            <a:schemeClr val="tx2"/>
          </a:solidFill>
          <a:latin typeface="Arial Black" pitchFamily="12" charset="0"/>
        </a:defRPr>
      </a:lvl6pPr>
      <a:lvl7pPr marL="914400" algn="l" defTabSz="8890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ADDFE"/>
        </a:buClr>
        <a:defRPr sz="3600">
          <a:solidFill>
            <a:schemeClr val="tx2"/>
          </a:solidFill>
          <a:latin typeface="Arial Black" pitchFamily="12" charset="0"/>
        </a:defRPr>
      </a:lvl7pPr>
      <a:lvl8pPr marL="1371600" algn="l" defTabSz="8890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ADDFE"/>
        </a:buClr>
        <a:defRPr sz="3600">
          <a:solidFill>
            <a:schemeClr val="tx2"/>
          </a:solidFill>
          <a:latin typeface="Arial Black" pitchFamily="12" charset="0"/>
        </a:defRPr>
      </a:lvl8pPr>
      <a:lvl9pPr marL="1828800" algn="l" defTabSz="8890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ADDFE"/>
        </a:buClr>
        <a:defRPr sz="3600">
          <a:solidFill>
            <a:schemeClr val="tx2"/>
          </a:solidFill>
          <a:latin typeface="Arial Black" pitchFamily="12" charset="0"/>
        </a:defRPr>
      </a:lvl9pPr>
    </p:titleStyle>
    <p:bodyStyle>
      <a:lvl1pPr marL="342900" indent="-342900" algn="l" defTabSz="889000" rtl="0" eaLnBrk="0" fontAlgn="base" hangingPunct="0">
        <a:lnSpc>
          <a:spcPct val="88000"/>
        </a:lnSpc>
        <a:spcBef>
          <a:spcPct val="50000"/>
        </a:spcBef>
        <a:spcAft>
          <a:spcPct val="0"/>
        </a:spcAft>
        <a:buClr>
          <a:schemeClr val="tx1"/>
        </a:buClr>
        <a:buSzPct val="90000"/>
        <a:buChar char="•"/>
        <a:defRPr sz="28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398463" indent="-284163" algn="l" defTabSz="889000" rtl="0" eaLnBrk="0" fontAlgn="base" hangingPunct="0">
        <a:lnSpc>
          <a:spcPct val="88000"/>
        </a:lnSpc>
        <a:spcBef>
          <a:spcPct val="35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ＭＳ Ｐゴシック" pitchFamily="12" charset="-128"/>
        </a:defRPr>
      </a:lvl2pPr>
      <a:lvl3pPr marL="804863" indent="-292100" algn="l" defTabSz="889000" rtl="0" eaLnBrk="0" fontAlgn="base" hangingPunct="0">
        <a:lnSpc>
          <a:spcPct val="88000"/>
        </a:lnSpc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ＭＳ Ｐゴシック" pitchFamily="12" charset="-128"/>
        </a:defRPr>
      </a:lvl3pPr>
      <a:lvl4pPr marL="1201738" indent="-282575" algn="l" defTabSz="889000" rtl="0" eaLnBrk="0" fontAlgn="base" hangingPunct="0">
        <a:lnSpc>
          <a:spcPct val="88000"/>
        </a:lnSpc>
        <a:spcBef>
          <a:spcPct val="15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2800">
          <a:solidFill>
            <a:schemeClr val="tx1"/>
          </a:solidFill>
          <a:latin typeface="+mn-lt"/>
          <a:ea typeface="ＭＳ Ｐゴシック" pitchFamily="12" charset="-128"/>
        </a:defRPr>
      </a:lvl4pPr>
      <a:lvl5pPr marL="1600200" indent="-284163" algn="l" defTabSz="889000" rtl="0" eaLnBrk="0" fontAlgn="base" hangingPunct="0">
        <a:lnSpc>
          <a:spcPct val="88000"/>
        </a:lnSpc>
        <a:spcBef>
          <a:spcPct val="5000"/>
        </a:spcBef>
        <a:spcAft>
          <a:spcPct val="0"/>
        </a:spcAft>
        <a:buClr>
          <a:schemeClr val="tx1"/>
        </a:buClr>
        <a:buChar char="o"/>
        <a:defRPr sz="2800">
          <a:solidFill>
            <a:schemeClr val="tx1"/>
          </a:solidFill>
          <a:latin typeface="+mn-lt"/>
          <a:ea typeface="ＭＳ Ｐゴシック" pitchFamily="12" charset="-128"/>
        </a:defRPr>
      </a:lvl5pPr>
      <a:lvl6pPr marL="2057400" indent="-284163" algn="l" defTabSz="889000" rtl="0" eaLnBrk="0" fontAlgn="base" hangingPunct="0">
        <a:lnSpc>
          <a:spcPct val="88000"/>
        </a:lnSpc>
        <a:spcBef>
          <a:spcPct val="5000"/>
        </a:spcBef>
        <a:spcAft>
          <a:spcPct val="0"/>
        </a:spcAft>
        <a:buClr>
          <a:schemeClr val="tx1"/>
        </a:buClr>
        <a:buChar char="o"/>
        <a:defRPr sz="2800">
          <a:solidFill>
            <a:schemeClr val="tx1"/>
          </a:solidFill>
          <a:latin typeface="+mn-lt"/>
          <a:ea typeface="ＭＳ Ｐゴシック" pitchFamily="12" charset="-128"/>
        </a:defRPr>
      </a:lvl6pPr>
      <a:lvl7pPr marL="2514600" indent="-284163" algn="l" defTabSz="889000" rtl="0" eaLnBrk="0" fontAlgn="base" hangingPunct="0">
        <a:lnSpc>
          <a:spcPct val="88000"/>
        </a:lnSpc>
        <a:spcBef>
          <a:spcPct val="5000"/>
        </a:spcBef>
        <a:spcAft>
          <a:spcPct val="0"/>
        </a:spcAft>
        <a:buClr>
          <a:schemeClr val="tx1"/>
        </a:buClr>
        <a:buChar char="o"/>
        <a:defRPr sz="2800">
          <a:solidFill>
            <a:schemeClr val="tx1"/>
          </a:solidFill>
          <a:latin typeface="+mn-lt"/>
          <a:ea typeface="ＭＳ Ｐゴシック" pitchFamily="12" charset="-128"/>
        </a:defRPr>
      </a:lvl7pPr>
      <a:lvl8pPr marL="2971800" indent="-284163" algn="l" defTabSz="889000" rtl="0" eaLnBrk="0" fontAlgn="base" hangingPunct="0">
        <a:lnSpc>
          <a:spcPct val="88000"/>
        </a:lnSpc>
        <a:spcBef>
          <a:spcPct val="5000"/>
        </a:spcBef>
        <a:spcAft>
          <a:spcPct val="0"/>
        </a:spcAft>
        <a:buClr>
          <a:schemeClr val="tx1"/>
        </a:buClr>
        <a:buChar char="o"/>
        <a:defRPr sz="2800">
          <a:solidFill>
            <a:schemeClr val="tx1"/>
          </a:solidFill>
          <a:latin typeface="+mn-lt"/>
          <a:ea typeface="ＭＳ Ｐゴシック" pitchFamily="12" charset="-128"/>
        </a:defRPr>
      </a:lvl8pPr>
      <a:lvl9pPr marL="3429000" indent="-284163" algn="l" defTabSz="889000" rtl="0" eaLnBrk="0" fontAlgn="base" hangingPunct="0">
        <a:lnSpc>
          <a:spcPct val="88000"/>
        </a:lnSpc>
        <a:spcBef>
          <a:spcPct val="5000"/>
        </a:spcBef>
        <a:spcAft>
          <a:spcPct val="0"/>
        </a:spcAft>
        <a:buClr>
          <a:schemeClr val="tx1"/>
        </a:buClr>
        <a:buChar char="o"/>
        <a:defRPr sz="2800">
          <a:solidFill>
            <a:schemeClr val="tx1"/>
          </a:solidFill>
          <a:latin typeface="+mn-lt"/>
          <a:ea typeface="ＭＳ Ｐゴシック" pitchFamily="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FFA2A-4724-47C7-8564-ECB15E41FD67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10/7/2013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A244-40AE-4E7F-9C46-EE6C0461B74C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810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accent1">
                <a:lumMod val="75000"/>
                <a:alpha val="2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162FB-1E2D-4240-9C43-6D94571CA87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10925-84D7-487B-A38D-432029F681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2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cid:image001.jpg@01CEB5FA.7E4F70F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cid:image001.jpg@01CEB5FA.7E4F70F0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1.png"/><Relationship Id="rId4" Type="http://schemas.openxmlformats.org/officeDocument/2006/relationships/image" Target="../media/image3.pd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1.png"/><Relationship Id="rId4" Type="http://schemas.openxmlformats.org/officeDocument/2006/relationships/image" Target="../media/image3.pd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56000">
              <a:schemeClr val="accent1">
                <a:lumMod val="35000"/>
                <a:lumOff val="65000"/>
                <a:alpha val="70000"/>
              </a:schemeClr>
            </a:gs>
            <a:gs pos="99000">
              <a:schemeClr val="bg2">
                <a:lumMod val="40000"/>
                <a:lumOff val="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5" t="24092" r="6812" b="25906"/>
          <a:stretch/>
        </p:blipFill>
        <p:spPr>
          <a:xfrm>
            <a:off x="304800" y="6099969"/>
            <a:ext cx="2377440" cy="548640"/>
          </a:xfrm>
          <a:prstGeom prst="rect">
            <a:avLst/>
          </a:prstGeom>
        </p:spPr>
      </p:pic>
      <p:pic>
        <p:nvPicPr>
          <p:cNvPr id="5" name="Picture 4" descr="cid:image001.jpg@01CEB5FA.7E4F70F0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984" y="4343400"/>
            <a:ext cx="40386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779494" y="457200"/>
            <a:ext cx="48490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MD-PhD: Is it Right for Me?</a:t>
            </a:r>
          </a:p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Training &amp; Career Paths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5677" y="2057400"/>
            <a:ext cx="412176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Dr. Terry B. Rogers</a:t>
            </a: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Senior Advisor for MD-PhD Programs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MD-PhD Student Panel</a:t>
            </a: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Johns Hopkins School of Medicine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How is MD-PhD training done?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830388"/>
            <a:ext cx="8102600" cy="4408487"/>
          </a:xfrm>
        </p:spPr>
        <p:txBody>
          <a:bodyPr/>
          <a:lstStyle/>
          <a:p>
            <a:pPr lvl="1">
              <a:lnSpc>
                <a:spcPct val="78000"/>
              </a:lnSpc>
              <a:buSzPct val="125000"/>
              <a:buFont typeface="Times" charset="0"/>
              <a:buChar char="•"/>
            </a:pPr>
            <a:r>
              <a:rPr lang="en-US" altLang="en-US" sz="2400" smtClean="0">
                <a:ea typeface="ＭＳ Ｐゴシック" pitchFamily="34" charset="-128"/>
              </a:rPr>
              <a:t>Nationwide, there are over 100 MD-PhD programs affiliated with medical schools.</a:t>
            </a:r>
          </a:p>
          <a:p>
            <a:pPr lvl="1">
              <a:lnSpc>
                <a:spcPct val="78000"/>
              </a:lnSpc>
              <a:buSzPct val="125000"/>
              <a:buFont typeface="Times" charset="0"/>
              <a:buChar char="•"/>
            </a:pPr>
            <a:endParaRPr lang="en-US" altLang="en-US" sz="2400" b="1" smtClean="0">
              <a:ea typeface="ＭＳ Ｐゴシック" pitchFamily="34" charset="-128"/>
            </a:endParaRPr>
          </a:p>
          <a:p>
            <a:pPr lvl="1">
              <a:lnSpc>
                <a:spcPct val="78000"/>
              </a:lnSpc>
              <a:buSzPct val="125000"/>
              <a:buFont typeface="Times" charset="0"/>
              <a:buChar char="•"/>
            </a:pPr>
            <a:r>
              <a:rPr lang="en-US" altLang="en-US" sz="2400" smtClean="0">
                <a:ea typeface="ＭＳ Ｐゴシック" pitchFamily="34" charset="-128"/>
              </a:rPr>
              <a:t>To promote physician-scientist career paths, most MD-PhD Programs offer students financial support, including stipends and tuition waivers.</a:t>
            </a:r>
          </a:p>
          <a:p>
            <a:pPr lvl="1">
              <a:lnSpc>
                <a:spcPct val="78000"/>
              </a:lnSpc>
              <a:buSzPct val="125000"/>
              <a:buFont typeface="Times" charset="0"/>
              <a:buNone/>
            </a:pPr>
            <a:endParaRPr lang="en-US" altLang="en-US" sz="2400" smtClean="0">
              <a:ea typeface="ＭＳ Ｐゴシック" pitchFamily="34" charset="-128"/>
            </a:endParaRPr>
          </a:p>
          <a:p>
            <a:pPr lvl="1">
              <a:lnSpc>
                <a:spcPct val="78000"/>
              </a:lnSpc>
              <a:buSzPct val="125000"/>
              <a:buFont typeface="Times" charset="0"/>
              <a:buChar char="•"/>
            </a:pPr>
            <a:r>
              <a:rPr lang="en-US" altLang="en-US" sz="2400" smtClean="0">
                <a:ea typeface="ＭＳ Ｐゴシック" pitchFamily="34" charset="-128"/>
              </a:rPr>
              <a:t>Curricula creatively mix MD and PhD phases to complete both in about 8 years.</a:t>
            </a:r>
          </a:p>
          <a:p>
            <a:pPr lvl="1">
              <a:lnSpc>
                <a:spcPct val="78000"/>
              </a:lnSpc>
              <a:buSzPct val="125000"/>
              <a:buFont typeface="Times" charset="0"/>
              <a:buChar char="•"/>
            </a:pPr>
            <a:endParaRPr lang="en-US" altLang="en-US" sz="2400" smtClean="0">
              <a:ea typeface="ＭＳ Ｐゴシック" pitchFamily="34" charset="-128"/>
            </a:endParaRPr>
          </a:p>
          <a:p>
            <a:pPr lvl="1">
              <a:lnSpc>
                <a:spcPct val="78000"/>
              </a:lnSpc>
              <a:buSzPct val="125000"/>
              <a:buFont typeface="Times" charset="0"/>
              <a:buChar char="•"/>
            </a:pPr>
            <a:r>
              <a:rPr lang="en-US" altLang="en-US" sz="2400" smtClean="0">
                <a:ea typeface="ＭＳ Ｐゴシック" pitchFamily="34" charset="-128"/>
              </a:rPr>
              <a:t>Programs promote interactions with like-minded students and faculty.</a:t>
            </a:r>
          </a:p>
        </p:txBody>
      </p:sp>
    </p:spTree>
    <p:extLst>
      <p:ext uri="{BB962C8B-B14F-4D97-AF65-F5344CB8AC3E}">
        <p14:creationId xmlns:p14="http://schemas.microsoft.com/office/powerpoint/2010/main" val="35521785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295400"/>
            <a:ext cx="7988300" cy="4767263"/>
          </a:xfrm>
        </p:spPr>
        <p:txBody>
          <a:bodyPr/>
          <a:lstStyle/>
          <a:p>
            <a:pPr lvl="1">
              <a:lnSpc>
                <a:spcPct val="78000"/>
              </a:lnSpc>
            </a:pPr>
            <a:r>
              <a:rPr lang="en-US" altLang="en-US" sz="2400" dirty="0" smtClean="0">
                <a:ea typeface="ＭＳ Ｐゴシック" pitchFamily="34" charset="-128"/>
              </a:rPr>
              <a:t>Nationally, 45 programs are partially supported by training grants from NIGMS known as Medical Scientist Training Programs or MSTPs.</a:t>
            </a:r>
          </a:p>
          <a:p>
            <a:pPr lvl="1">
              <a:lnSpc>
                <a:spcPct val="78000"/>
              </a:lnSpc>
              <a:buFontTx/>
              <a:buNone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 lvl="1">
              <a:lnSpc>
                <a:spcPct val="78000"/>
              </a:lnSpc>
            </a:pPr>
            <a:r>
              <a:rPr lang="en-US" altLang="en-US" sz="2400" dirty="0" smtClean="0">
                <a:ea typeface="ＭＳ Ｐゴシック" pitchFamily="34" charset="-128"/>
              </a:rPr>
              <a:t>This national institutionalization of programs (starting in the 1970s) set a standard for how MD-PhD Programs are organized.</a:t>
            </a:r>
          </a:p>
          <a:p>
            <a:pPr lvl="1">
              <a:lnSpc>
                <a:spcPct val="78000"/>
              </a:lnSpc>
            </a:pPr>
            <a:endParaRPr lang="en-US" altLang="en-US" sz="2400" dirty="0" smtClean="0">
              <a:ea typeface="ＭＳ Ｐゴシック" pitchFamily="34" charset="-128"/>
            </a:endParaRPr>
          </a:p>
          <a:p>
            <a:pPr lvl="1">
              <a:lnSpc>
                <a:spcPct val="78000"/>
              </a:lnSpc>
            </a:pPr>
            <a:r>
              <a:rPr lang="en-US" altLang="en-US" sz="2400" dirty="0" smtClean="0">
                <a:ea typeface="ＭＳ Ｐゴシック" pitchFamily="34" charset="-128"/>
              </a:rPr>
              <a:t>Each program offers unique opportunities and educational environments. </a:t>
            </a:r>
          </a:p>
          <a:p>
            <a:pPr lvl="1">
              <a:lnSpc>
                <a:spcPct val="78000"/>
              </a:lnSpc>
            </a:pPr>
            <a:endParaRPr lang="en-US" altLang="en-US" sz="2400" dirty="0" smtClean="0">
              <a:ea typeface="ＭＳ Ｐゴシック" pitchFamily="34" charset="-128"/>
            </a:endParaRPr>
          </a:p>
          <a:p>
            <a:pPr lvl="1">
              <a:lnSpc>
                <a:spcPct val="78000"/>
              </a:lnSpc>
            </a:pPr>
            <a:r>
              <a:rPr lang="en-US" altLang="en-US" sz="2400" dirty="0" smtClean="0">
                <a:ea typeface="ＭＳ Ｐゴシック" pitchFamily="34" charset="-128"/>
              </a:rPr>
              <a:t>PhD can be awarded in a wide variety of disciplines.</a:t>
            </a:r>
          </a:p>
          <a:p>
            <a:pPr>
              <a:lnSpc>
                <a:spcPct val="78000"/>
              </a:lnSpc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244475"/>
            <a:ext cx="8386762" cy="620713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How is MD-PhD training done?</a:t>
            </a:r>
          </a:p>
        </p:txBody>
      </p:sp>
    </p:spTree>
    <p:extLst>
      <p:ext uri="{BB962C8B-B14F-4D97-AF65-F5344CB8AC3E}">
        <p14:creationId xmlns:p14="http://schemas.microsoft.com/office/powerpoint/2010/main" val="38780840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84150"/>
            <a:ext cx="8386763" cy="620713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MD-PhD </a:t>
            </a:r>
            <a:r>
              <a:rPr lang="en-US" altLang="en-US" sz="3200" smtClean="0">
                <a:ea typeface="ＭＳ Ｐゴシック" pitchFamily="34" charset="-128"/>
              </a:rPr>
              <a:t>curriculum</a:t>
            </a:r>
            <a:r>
              <a:rPr lang="en-US" altLang="en-US" smtClean="0">
                <a:ea typeface="ＭＳ Ｐゴシック" pitchFamily="34" charset="-128"/>
              </a:rPr>
              <a:t> is a continuum</a:t>
            </a:r>
          </a:p>
        </p:txBody>
      </p:sp>
      <p:grpSp>
        <p:nvGrpSpPr>
          <p:cNvPr id="2" name="Group 26"/>
          <p:cNvGrpSpPr/>
          <p:nvPr/>
        </p:nvGrpSpPr>
        <p:grpSpPr>
          <a:xfrm>
            <a:off x="375888" y="995217"/>
            <a:ext cx="6380326" cy="2065383"/>
            <a:chOff x="1287733" y="2451026"/>
            <a:chExt cx="5586088" cy="1679221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9" name="Rectangle 8"/>
            <p:cNvSpPr/>
            <p:nvPr/>
          </p:nvSpPr>
          <p:spPr bwMode="auto">
            <a:xfrm>
              <a:off x="5479519" y="2850655"/>
              <a:ext cx="1358778" cy="65716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endParaRPr lang="en-US">
                <a:solidFill>
                  <a:srgbClr val="092F6D"/>
                </a:solidFill>
                <a:latin typeface="Arial" pitchFamily="12" charset="0"/>
                <a:ea typeface="ＭＳ Ｐゴシック" charset="-128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385423" y="3516694"/>
              <a:ext cx="1358778" cy="369505"/>
            </a:xfrm>
            <a:prstGeom prst="rect">
              <a:avLst/>
            </a:prstGeom>
            <a:solidFill>
              <a:srgbClr val="FF8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endParaRPr lang="en-US">
                <a:solidFill>
                  <a:srgbClr val="092F6D"/>
                </a:solidFill>
                <a:latin typeface="Arial" pitchFamily="12" charset="0"/>
                <a:ea typeface="ＭＳ Ｐゴシック" charset="-128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385423" y="2850655"/>
              <a:ext cx="1358778" cy="65716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endParaRPr lang="en-US">
                <a:solidFill>
                  <a:srgbClr val="092F6D"/>
                </a:solidFill>
                <a:latin typeface="Arial" pitchFamily="12" charset="0"/>
                <a:ea typeface="ＭＳ Ｐゴシック" charset="-128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488400" y="3516694"/>
              <a:ext cx="1358778" cy="369505"/>
            </a:xfrm>
            <a:prstGeom prst="rect">
              <a:avLst/>
            </a:prstGeom>
            <a:solidFill>
              <a:srgbClr val="FF8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endParaRPr lang="en-US">
                <a:solidFill>
                  <a:srgbClr val="092F6D"/>
                </a:solidFill>
                <a:latin typeface="Arial" pitchFamily="12" charset="0"/>
                <a:ea typeface="ＭＳ Ｐゴシック" charset="-128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744201" y="2850655"/>
              <a:ext cx="2744198" cy="372978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endParaRPr lang="en-US">
                <a:solidFill>
                  <a:srgbClr val="092F6D"/>
                </a:solidFill>
                <a:latin typeface="Arial" pitchFamily="12" charset="0"/>
                <a:ea typeface="ＭＳ Ｐゴシック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23257" y="2921695"/>
              <a:ext cx="1456468" cy="2616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1100" dirty="0">
                  <a:solidFill>
                    <a:srgbClr val="092F6D"/>
                  </a:solidFill>
                  <a:latin typeface="Arial" charset="0"/>
                  <a:ea typeface="ＭＳ Ｐゴシック" charset="-128"/>
                </a:rPr>
                <a:t>Mostly Med School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17353" y="2921695"/>
              <a:ext cx="1456468" cy="2616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1100" dirty="0">
                  <a:solidFill>
                    <a:srgbClr val="092F6D"/>
                  </a:solidFill>
                  <a:latin typeface="Arial" charset="0"/>
                  <a:ea typeface="ＭＳ Ｐゴシック" charset="-128"/>
                </a:rPr>
                <a:t>Mostly Med School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744201" y="3232514"/>
              <a:ext cx="2939578" cy="657160"/>
            </a:xfrm>
            <a:prstGeom prst="rect">
              <a:avLst/>
            </a:prstGeom>
            <a:solidFill>
              <a:srgbClr val="FF8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endParaRPr lang="en-US">
                <a:solidFill>
                  <a:srgbClr val="092F6D"/>
                </a:solidFill>
                <a:latin typeface="Arial" pitchFamily="12" charset="0"/>
                <a:ea typeface="ＭＳ Ｐゴシック" charset="-128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14376" y="3561094"/>
              <a:ext cx="1456468" cy="2616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1100" dirty="0">
                  <a:solidFill>
                    <a:srgbClr val="092F6D"/>
                  </a:solidFill>
                  <a:latin typeface="Arial" charset="0"/>
                  <a:ea typeface="ＭＳ Ｐゴシック" charset="-128"/>
                </a:rPr>
                <a:t>Some Grad School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80655" y="3561094"/>
              <a:ext cx="1573422" cy="2616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1100" dirty="0">
                  <a:solidFill>
                    <a:srgbClr val="092F6D"/>
                  </a:solidFill>
                  <a:latin typeface="Arial" charset="0"/>
                  <a:ea typeface="ＭＳ Ｐゴシック" charset="-128"/>
                </a:rPr>
                <a:t>Mostly Grad School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068" y="3561094"/>
              <a:ext cx="1456468" cy="2616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1100" dirty="0">
                  <a:solidFill>
                    <a:srgbClr val="092F6D"/>
                  </a:solidFill>
                  <a:latin typeface="Arial" charset="0"/>
                  <a:ea typeface="ＭＳ Ｐゴシック" charset="-128"/>
                </a:rPr>
                <a:t>Some Grad School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83626" y="2921695"/>
              <a:ext cx="1456468" cy="2616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1100" dirty="0">
                  <a:solidFill>
                    <a:srgbClr val="092F6D"/>
                  </a:solidFill>
                  <a:latin typeface="Arial" charset="0"/>
                  <a:ea typeface="ＭＳ Ｐゴシック" charset="-128"/>
                </a:rPr>
                <a:t>Some clinical</a:t>
              </a:r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 rot="5400000">
              <a:off x="1909428" y="3294682"/>
              <a:ext cx="1669542" cy="1588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rot="5400000">
              <a:off x="4529294" y="3294682"/>
              <a:ext cx="1669542" cy="1588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1287733" y="2451026"/>
              <a:ext cx="1456468" cy="30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dirty="0">
                  <a:solidFill>
                    <a:srgbClr val="FAFAFA"/>
                  </a:solidFill>
                  <a:latin typeface="Arial" charset="0"/>
                  <a:ea typeface="ＭＳ Ｐゴシック" charset="-128"/>
                </a:rPr>
                <a:t>Years 1-2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30341" y="2451026"/>
              <a:ext cx="1456468" cy="30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dirty="0">
                  <a:solidFill>
                    <a:srgbClr val="FAFAFA"/>
                  </a:solidFill>
                  <a:latin typeface="Arial" charset="0"/>
                  <a:ea typeface="ＭＳ Ｐゴシック" charset="-128"/>
                </a:rPr>
                <a:t>Years 3-6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99592" y="2451026"/>
              <a:ext cx="1456468" cy="30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dirty="0">
                  <a:solidFill>
                    <a:srgbClr val="FAFAFA"/>
                  </a:solidFill>
                  <a:latin typeface="Arial" charset="0"/>
                  <a:ea typeface="ＭＳ Ｐゴシック" charset="-128"/>
                </a:rPr>
                <a:t>Years 7-8</a:t>
              </a:r>
            </a:p>
          </p:txBody>
        </p:sp>
      </p:grpSp>
      <p:sp>
        <p:nvSpPr>
          <p:cNvPr id="19459" name="Right Brace 26"/>
          <p:cNvSpPr>
            <a:spLocks/>
          </p:cNvSpPr>
          <p:nvPr/>
        </p:nvSpPr>
        <p:spPr bwMode="auto">
          <a:xfrm>
            <a:off x="6977063" y="1419225"/>
            <a:ext cx="284162" cy="1335088"/>
          </a:xfrm>
          <a:prstGeom prst="rightBrace">
            <a:avLst>
              <a:gd name="adj1" fmla="val 1109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9460" name="TextBox 27"/>
          <p:cNvSpPr txBox="1">
            <a:spLocks noChangeArrowheads="1"/>
          </p:cNvSpPr>
          <p:nvPr/>
        </p:nvSpPr>
        <p:spPr bwMode="auto">
          <a:xfrm>
            <a:off x="7410450" y="1430338"/>
            <a:ext cx="15097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Integrating medicine and science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579563" y="3160713"/>
            <a:ext cx="5280025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solidFill>
                  <a:schemeClr val="tx1"/>
                </a:solidFill>
              </a:rPr>
              <a:t>Preclinical (years 1 - 2)</a:t>
            </a:r>
          </a:p>
          <a:p>
            <a:pPr lvl="1" eaLnBrk="1" hangingPunct="1">
              <a:buFontTx/>
              <a:buChar char="•"/>
            </a:pPr>
            <a:r>
              <a:rPr lang="en-US" altLang="en-US" sz="1800" b="0">
                <a:solidFill>
                  <a:schemeClr val="tx1"/>
                </a:solidFill>
              </a:rPr>
              <a:t>Medical sciences</a:t>
            </a:r>
          </a:p>
          <a:p>
            <a:pPr lvl="1" eaLnBrk="1" hangingPunct="1">
              <a:buFontTx/>
              <a:buChar char="•"/>
            </a:pPr>
            <a:r>
              <a:rPr lang="en-US" altLang="en-US" sz="1800" b="0">
                <a:solidFill>
                  <a:schemeClr val="tx1"/>
                </a:solidFill>
              </a:rPr>
              <a:t>Explore research opportunities (lab rotations)</a:t>
            </a:r>
          </a:p>
          <a:p>
            <a:pPr lvl="1" eaLnBrk="1" hangingPunct="1">
              <a:buFontTx/>
              <a:buChar char="•"/>
            </a:pPr>
            <a:r>
              <a:rPr lang="en-US" altLang="en-US" sz="1800" b="0">
                <a:solidFill>
                  <a:schemeClr val="tx1"/>
                </a:solidFill>
              </a:rPr>
              <a:t>Initiate clinical exposure</a:t>
            </a:r>
          </a:p>
          <a:p>
            <a:pPr lvl="1" eaLnBrk="1" hangingPunct="1">
              <a:buFontTx/>
              <a:buChar char="•"/>
            </a:pPr>
            <a:endParaRPr lang="en-US" altLang="en-US" sz="1800" b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1800" b="0">
                <a:solidFill>
                  <a:schemeClr val="tx1"/>
                </a:solidFill>
              </a:rPr>
              <a:t>Research (years 3 - 6) Complete PhD degree</a:t>
            </a:r>
          </a:p>
          <a:p>
            <a:pPr lvl="1" eaLnBrk="1" hangingPunct="1">
              <a:buFontTx/>
              <a:buChar char="•"/>
            </a:pPr>
            <a:r>
              <a:rPr lang="en-US" altLang="en-US" sz="1800" b="0">
                <a:solidFill>
                  <a:schemeClr val="tx1"/>
                </a:solidFill>
              </a:rPr>
              <a:t>Develop and conduct thesis research </a:t>
            </a:r>
          </a:p>
          <a:p>
            <a:pPr lvl="1" eaLnBrk="1" hangingPunct="1">
              <a:buFontTx/>
              <a:buChar char="•"/>
            </a:pPr>
            <a:r>
              <a:rPr lang="en-US" altLang="en-US" sz="1800" b="0">
                <a:solidFill>
                  <a:schemeClr val="tx1"/>
                </a:solidFill>
              </a:rPr>
              <a:t>Opportunity for clinical experiences </a:t>
            </a:r>
          </a:p>
          <a:p>
            <a:pPr lvl="1" eaLnBrk="1" hangingPunct="1">
              <a:buFontTx/>
              <a:buChar char="•"/>
            </a:pPr>
            <a:endParaRPr lang="en-US" altLang="en-US" sz="1800" b="0">
              <a:solidFill>
                <a:schemeClr val="tx1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altLang="en-US" sz="1800" b="0">
                <a:solidFill>
                  <a:schemeClr val="tx1"/>
                </a:solidFill>
              </a:rPr>
              <a:t>Clinical (5 - 7 or 6 - 8) Complete MD degree</a:t>
            </a:r>
          </a:p>
          <a:p>
            <a:pPr lvl="1" eaLnBrk="1" hangingPunct="1">
              <a:buFontTx/>
              <a:buChar char="•"/>
            </a:pPr>
            <a:r>
              <a:rPr lang="en-US" altLang="en-US" sz="1800" b="0">
                <a:solidFill>
                  <a:schemeClr val="tx1"/>
                </a:solidFill>
              </a:rPr>
              <a:t>Clinical clerkships and rotations </a:t>
            </a:r>
          </a:p>
          <a:p>
            <a:pPr lvl="1" eaLnBrk="1" hangingPunct="1">
              <a:buFontTx/>
              <a:buChar char="•"/>
            </a:pPr>
            <a:r>
              <a:rPr lang="en-US" altLang="en-US" sz="1800" b="0">
                <a:solidFill>
                  <a:schemeClr val="tx1"/>
                </a:solidFill>
              </a:rPr>
              <a:t>Opportunity for further research experiences </a:t>
            </a:r>
          </a:p>
        </p:txBody>
      </p:sp>
    </p:spTree>
    <p:extLst>
      <p:ext uri="{BB962C8B-B14F-4D97-AF65-F5344CB8AC3E}">
        <p14:creationId xmlns:p14="http://schemas.microsoft.com/office/powerpoint/2010/main" val="63391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1752600"/>
            <a:ext cx="1371600" cy="6096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College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3400" y="2362200"/>
            <a:ext cx="1371600" cy="685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4 years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81200" y="1752600"/>
            <a:ext cx="2743200" cy="6096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MD-PhD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00600" y="1752600"/>
            <a:ext cx="1752600" cy="6096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Residency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629400" y="1752600"/>
            <a:ext cx="1676400" cy="6096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Fellowship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8800" y="2249784"/>
            <a:ext cx="2286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53200" y="3200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AND/OR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81200" y="2362200"/>
            <a:ext cx="685800" cy="685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Med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67000" y="2362200"/>
            <a:ext cx="1371600" cy="685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4-6 years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Research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38600" y="2362200"/>
            <a:ext cx="685800" cy="685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Med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800600" y="2362200"/>
            <a:ext cx="1755648" cy="685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3-5 years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Medicine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648200" y="2254311"/>
            <a:ext cx="2286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477000" y="2249784"/>
            <a:ext cx="2286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629400" y="2362200"/>
            <a:ext cx="1673352" cy="685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3000">
                <a:schemeClr val="accent2">
                  <a:lumMod val="75000"/>
                </a:schemeClr>
              </a:gs>
              <a:gs pos="28000">
                <a:schemeClr val="accent1">
                  <a:lumMod val="75000"/>
                </a:schemeClr>
              </a:gs>
              <a:gs pos="42999">
                <a:schemeClr val="accent2">
                  <a:lumMod val="75000"/>
                </a:schemeClr>
              </a:gs>
              <a:gs pos="58000">
                <a:schemeClr val="accent1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  <a:gs pos="87000">
                <a:schemeClr val="accent1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2-3 years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Med/Res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800600" y="3657600"/>
            <a:ext cx="1676400" cy="6096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PostDoc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800600" y="4267200"/>
            <a:ext cx="1673352" cy="685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2-3 years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Research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629400" y="3657600"/>
            <a:ext cx="1676400" cy="6096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PostDoc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629400" y="4267200"/>
            <a:ext cx="1673352" cy="685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2-3 years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Research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00600" y="3200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AND/OR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4724400" y="4114800"/>
            <a:ext cx="2286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553200" y="4114800"/>
            <a:ext cx="2286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33400" y="1371600"/>
            <a:ext cx="7696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304800" y="137160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1676400" y="137160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495800" y="137160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6324600" y="137160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001000" y="137160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8348" y="1031174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</a:rPr>
              <a:t>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05000" y="10476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</a:rPr>
              <a:t>22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24400" y="10668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</a:rPr>
              <a:t>30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53200" y="10668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</a:rPr>
              <a:t>34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29600" y="10668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</a:rPr>
              <a:t>36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9600" y="3790146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F497D">
                    <a:lumMod val="60000"/>
                    <a:lumOff val="40000"/>
                  </a:srgbClr>
                </a:solidFill>
              </a:rPr>
              <a:t>RESEARCH</a:t>
            </a:r>
            <a:r>
              <a:rPr lang="en-US" b="1" dirty="0">
                <a:solidFill>
                  <a:prstClr val="black"/>
                </a:solidFill>
              </a:rPr>
              <a:t/>
            </a:r>
            <a:br>
              <a:rPr lang="en-US" b="1" dirty="0">
                <a:solidFill>
                  <a:prstClr val="black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CLINICAL MEDICINE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38" name="Picture 3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5" t="24092" r="6812" b="25906"/>
          <a:stretch/>
        </p:blipFill>
        <p:spPr>
          <a:xfrm>
            <a:off x="244951" y="6268428"/>
            <a:ext cx="2133600" cy="459767"/>
          </a:xfrm>
          <a:prstGeom prst="rect">
            <a:avLst/>
          </a:prstGeom>
        </p:spPr>
      </p:pic>
      <p:pic>
        <p:nvPicPr>
          <p:cNvPr id="39" name="Picture 3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7" r="-789"/>
          <a:stretch/>
        </p:blipFill>
        <p:spPr>
          <a:xfrm>
            <a:off x="5714999" y="6324600"/>
            <a:ext cx="3267217" cy="403597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2590800" y="6453877"/>
            <a:ext cx="3048000" cy="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47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0" y="228600"/>
          <a:ext cx="91440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How to get there…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5867400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</a:rPr>
              <a:t>An MD can run a laboratory, but a PhD can’t treat patients. 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5" t="24092" r="6812" b="25906"/>
          <a:stretch/>
        </p:blipFill>
        <p:spPr>
          <a:xfrm>
            <a:off x="244951" y="6268428"/>
            <a:ext cx="2133600" cy="459767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7" r="-789"/>
          <a:stretch/>
        </p:blipFill>
        <p:spPr>
          <a:xfrm>
            <a:off x="5714999" y="6324600"/>
            <a:ext cx="3267217" cy="40359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590800" y="6453877"/>
            <a:ext cx="3048000" cy="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65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4"/>
          <p:cNvSpPr>
            <a:spLocks noChangeArrowheads="1"/>
          </p:cNvSpPr>
          <p:nvPr/>
        </p:nvSpPr>
        <p:spPr bwMode="auto">
          <a:xfrm>
            <a:off x="357188" y="604838"/>
            <a:ext cx="8386762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8890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8890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8890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8890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8890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DADDFE"/>
              </a:buClr>
            </a:pPr>
            <a:r>
              <a:rPr lang="en-US" altLang="en-US" sz="3200" b="0">
                <a:solidFill>
                  <a:schemeClr val="tx2"/>
                </a:solidFill>
                <a:latin typeface="Arial Black" pitchFamily="34" charset="0"/>
              </a:rPr>
              <a:t>Who do MD-PhD Programs seek? 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644525" y="1660525"/>
            <a:ext cx="7916863" cy="28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88000"/>
              </a:lnSpc>
              <a:spcBef>
                <a:spcPct val="50000"/>
              </a:spcBef>
              <a:buClr>
                <a:schemeClr val="tx1"/>
              </a:buClr>
              <a:buSzPct val="90000"/>
              <a:buFontTx/>
              <a:buChar char="•"/>
              <a:defRPr/>
            </a:pPr>
            <a:r>
              <a:rPr lang="en-US" sz="2800" b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Applicants with integrity and maturity who show: </a:t>
            </a:r>
          </a:p>
          <a:p>
            <a:pPr lvl="2" eaLnBrk="0" hangingPunct="0">
              <a:lnSpc>
                <a:spcPct val="88000"/>
              </a:lnSpc>
              <a:spcBef>
                <a:spcPct val="25000"/>
              </a:spcBef>
              <a:buClr>
                <a:schemeClr val="tx1"/>
              </a:buClr>
              <a:buFont typeface="Wingdings" charset="0"/>
              <a:buChar char="§"/>
              <a:defRPr/>
            </a:pPr>
            <a:r>
              <a:rPr lang="en-US" sz="2800" b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Concern for others </a:t>
            </a:r>
          </a:p>
          <a:p>
            <a:pPr lvl="2" eaLnBrk="0" hangingPunct="0">
              <a:lnSpc>
                <a:spcPct val="88000"/>
              </a:lnSpc>
              <a:spcBef>
                <a:spcPct val="25000"/>
              </a:spcBef>
              <a:buClr>
                <a:schemeClr val="tx1"/>
              </a:buClr>
              <a:buFont typeface="Wingdings" charset="0"/>
              <a:buChar char="§"/>
              <a:defRPr/>
            </a:pPr>
            <a:r>
              <a:rPr lang="en-US" sz="2800" b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Leadership potential </a:t>
            </a:r>
          </a:p>
          <a:p>
            <a:pPr lvl="2" eaLnBrk="0" hangingPunct="0">
              <a:lnSpc>
                <a:spcPct val="88000"/>
              </a:lnSpc>
              <a:spcBef>
                <a:spcPct val="25000"/>
              </a:spcBef>
              <a:buClr>
                <a:schemeClr val="tx1"/>
              </a:buClr>
              <a:buFont typeface="Wingdings" charset="0"/>
              <a:buChar char="§"/>
              <a:defRPr/>
            </a:pPr>
            <a:r>
              <a:rPr lang="en-US" sz="2800" b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An aptitude for working with others </a:t>
            </a:r>
          </a:p>
          <a:p>
            <a:pPr eaLnBrk="0" hangingPunct="0">
              <a:lnSpc>
                <a:spcPct val="88000"/>
              </a:lnSpc>
              <a:spcBef>
                <a:spcPct val="50000"/>
              </a:spcBef>
              <a:buClr>
                <a:schemeClr val="tx1"/>
              </a:buClr>
              <a:buSzPct val="90000"/>
              <a:buFontTx/>
              <a:buChar char="•"/>
              <a:defRPr/>
            </a:pPr>
            <a:endParaRPr lang="en-US" sz="2800" b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1440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655638"/>
            <a:ext cx="8386762" cy="620712"/>
          </a:xfrm>
        </p:spPr>
        <p:txBody>
          <a:bodyPr/>
          <a:lstStyle/>
          <a:p>
            <a:r>
              <a:rPr lang="en-US" altLang="en-US" sz="3200" dirty="0" smtClean="0">
                <a:ea typeface="ＭＳ Ｐゴシック" pitchFamily="34" charset="-128"/>
              </a:rPr>
              <a:t>What do MD-PhD programs look for?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125" y="1905000"/>
            <a:ext cx="8729663" cy="3662363"/>
          </a:xfrm>
        </p:spPr>
        <p:txBody>
          <a:bodyPr/>
          <a:lstStyle/>
          <a:p>
            <a:pPr lvl="1">
              <a:lnSpc>
                <a:spcPct val="90000"/>
              </a:lnSpc>
              <a:buSzPct val="125000"/>
            </a:pPr>
            <a:r>
              <a:rPr lang="en-US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Research experiences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Academic records </a:t>
            </a:r>
            <a:r>
              <a:rPr lang="en-US" altLang="en-US" dirty="0" smtClean="0">
                <a:ea typeface="ＭＳ Ｐゴシック" pitchFamily="34" charset="-128"/>
              </a:rPr>
              <a:t>including MCAT scores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altLang="en-US" dirty="0" smtClean="0">
                <a:ea typeface="ＭＳ Ｐゴシック" pitchFamily="34" charset="-128"/>
              </a:rPr>
              <a:t>Personal statements – why MD-PhD?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altLang="en-US" dirty="0" smtClean="0">
                <a:ea typeface="ＭＳ Ｐゴシック" pitchFamily="34" charset="-128"/>
              </a:rPr>
              <a:t>Letters of recommendation from research mentors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altLang="en-US" dirty="0" smtClean="0">
                <a:ea typeface="ＭＳ Ｐゴシック" pitchFamily="34" charset="-128"/>
              </a:rPr>
              <a:t>Experience in caring for others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altLang="en-US" dirty="0" smtClean="0">
                <a:ea typeface="ＭＳ Ｐゴシック" pitchFamily="34" charset="-128"/>
              </a:rPr>
              <a:t>Extracurricular activities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altLang="en-US" dirty="0" smtClean="0">
                <a:ea typeface="ＭＳ Ｐゴシック" pitchFamily="34" charset="-128"/>
              </a:rPr>
              <a:t>Life experiences</a:t>
            </a:r>
          </a:p>
        </p:txBody>
      </p:sp>
    </p:spTree>
    <p:extLst>
      <p:ext uri="{BB962C8B-B14F-4D97-AF65-F5344CB8AC3E}">
        <p14:creationId xmlns:p14="http://schemas.microsoft.com/office/powerpoint/2010/main" val="17092125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906463"/>
            <a:ext cx="8386762" cy="620712"/>
          </a:xfrm>
        </p:spPr>
        <p:txBody>
          <a:bodyPr/>
          <a:lstStyle/>
          <a:p>
            <a:r>
              <a:rPr lang="en-US" altLang="en-US" sz="3500" smtClean="0">
                <a:ea typeface="ＭＳ Ｐゴシック" pitchFamily="34" charset="-128"/>
              </a:rPr>
              <a:t>What constitutes a substantive research experience?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941513"/>
            <a:ext cx="8328025" cy="3783012"/>
          </a:xfrm>
        </p:spPr>
        <p:txBody>
          <a:bodyPr/>
          <a:lstStyle/>
          <a:p>
            <a:pPr lvl="1">
              <a:lnSpc>
                <a:spcPct val="80000"/>
              </a:lnSpc>
              <a:buSzPct val="125000"/>
            </a:pPr>
            <a:r>
              <a:rPr lang="en-US" altLang="en-US" dirty="0" smtClean="0">
                <a:ea typeface="ＭＳ Ｐゴシック" pitchFamily="34" charset="-128"/>
              </a:rPr>
              <a:t>Sufficient research experience to understand what you are getting into: </a:t>
            </a:r>
            <a:endParaRPr lang="en-US" altLang="en-US" i="1" dirty="0" smtClean="0">
              <a:ea typeface="ＭＳ Ｐゴシック" pitchFamily="34" charset="-128"/>
            </a:endParaRPr>
          </a:p>
          <a:p>
            <a:pPr lvl="2">
              <a:lnSpc>
                <a:spcPct val="80000"/>
              </a:lnSpc>
              <a:buFont typeface="Times" charset="0"/>
              <a:buChar char="•"/>
            </a:pPr>
            <a:r>
              <a:rPr lang="en-US" altLang="en-US" i="1" dirty="0" smtClean="0">
                <a:ea typeface="ＭＳ Ｐゴシック" pitchFamily="34" charset="-128"/>
              </a:rPr>
              <a:t>Multiple summer projects </a:t>
            </a:r>
          </a:p>
          <a:p>
            <a:pPr lvl="2">
              <a:lnSpc>
                <a:spcPct val="80000"/>
              </a:lnSpc>
              <a:buFont typeface="Times" charset="0"/>
              <a:buChar char="•"/>
            </a:pPr>
            <a:r>
              <a:rPr lang="en-US" altLang="en-US" i="1" dirty="0" smtClean="0">
                <a:ea typeface="ＭＳ Ｐゴシック" pitchFamily="34" charset="-128"/>
              </a:rPr>
              <a:t>Senior thesis research </a:t>
            </a:r>
          </a:p>
          <a:p>
            <a:pPr lvl="2">
              <a:lnSpc>
                <a:spcPct val="80000"/>
              </a:lnSpc>
              <a:buFont typeface="Times" charset="0"/>
              <a:buChar char="•"/>
            </a:pPr>
            <a:r>
              <a:rPr lang="en-US" altLang="en-US" i="1" dirty="0" smtClean="0">
                <a:ea typeface="ＭＳ Ｐゴシック" pitchFamily="34" charset="-128"/>
              </a:rPr>
              <a:t>One or more years pursuing research activities after undergraduate degree</a:t>
            </a:r>
          </a:p>
          <a:p>
            <a:pPr lvl="2">
              <a:lnSpc>
                <a:spcPct val="80000"/>
              </a:lnSpc>
              <a:buFont typeface="Times" charset="0"/>
              <a:buChar char="•"/>
            </a:pPr>
            <a:endParaRPr lang="en-US" altLang="en-US" dirty="0" smtClean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  <a:buSzPct val="125000"/>
            </a:pPr>
            <a:r>
              <a:rPr lang="en-US" altLang="en-US" dirty="0" smtClean="0">
                <a:ea typeface="ＭＳ Ｐゴシック" pitchFamily="34" charset="-128"/>
              </a:rPr>
              <a:t>Familiar with the idea of testing a hypothesis</a:t>
            </a:r>
          </a:p>
        </p:txBody>
      </p:sp>
    </p:spTree>
    <p:extLst>
      <p:ext uri="{BB962C8B-B14F-4D97-AF65-F5344CB8AC3E}">
        <p14:creationId xmlns:p14="http://schemas.microsoft.com/office/powerpoint/2010/main" val="1341482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3200" dirty="0" smtClean="0">
                <a:ea typeface="ＭＳ Ｐゴシック" pitchFamily="34" charset="-128"/>
              </a:rPr>
              <a:t>Statistics – MD-PhD Applicants </a:t>
            </a:r>
            <a:br>
              <a:rPr lang="en-US" sz="3200" dirty="0" smtClean="0">
                <a:ea typeface="ＭＳ Ｐゴシック" pitchFamily="34" charset="-128"/>
              </a:rPr>
            </a:br>
            <a:r>
              <a:rPr lang="en-US" sz="3200" dirty="0" smtClean="0">
                <a:ea typeface="ＭＳ Ｐゴシック" pitchFamily="34" charset="-128"/>
              </a:rPr>
              <a:t>2011 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92150" y="1247775"/>
            <a:ext cx="783113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8890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AFAFA"/>
              </a:buClr>
              <a:buSzPct val="125000"/>
              <a:defRPr/>
            </a:pPr>
            <a:endParaRPr lang="en-US" sz="2400" b="1" u="sng" dirty="0">
              <a:solidFill>
                <a:srgbClr val="FAFAFA"/>
              </a:solidFill>
              <a:ea typeface="ＭＳ Ｐゴシック" pitchFamily="34" charset="-128"/>
            </a:endParaRPr>
          </a:p>
          <a:p>
            <a:pPr defTabSz="8890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AFAFA"/>
              </a:buClr>
              <a:buSzPct val="125000"/>
              <a:defRPr/>
            </a:pPr>
            <a:r>
              <a:rPr lang="en-US" sz="2400" b="1" u="sng" dirty="0">
                <a:solidFill>
                  <a:schemeClr val="tx2"/>
                </a:solidFill>
                <a:ea typeface="ＭＳ Ｐゴシック" pitchFamily="34" charset="-128"/>
              </a:rPr>
              <a:t>Total Applicant Pool</a:t>
            </a:r>
            <a:r>
              <a:rPr lang="en-US" sz="2400" b="1" dirty="0">
                <a:solidFill>
                  <a:schemeClr val="tx2"/>
                </a:solidFill>
                <a:ea typeface="ＭＳ Ｐゴシック" pitchFamily="34" charset="-128"/>
              </a:rPr>
              <a:t>	(n= 1,813)  100%</a:t>
            </a:r>
          </a:p>
          <a:p>
            <a:pPr defTabSz="8890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AFAFA"/>
              </a:buClr>
              <a:buSzPct val="125000"/>
              <a:defRPr/>
            </a:pPr>
            <a:r>
              <a:rPr lang="en-US" sz="2400" b="1" dirty="0">
                <a:solidFill>
                  <a:srgbClr val="FAFAFA"/>
                </a:solidFill>
                <a:ea typeface="ＭＳ Ｐゴシック" pitchFamily="34" charset="-128"/>
              </a:rPr>
              <a:t>			</a:t>
            </a:r>
            <a:r>
              <a:rPr lang="en-US" sz="2400" b="1" u="sng" dirty="0">
                <a:solidFill>
                  <a:srgbClr val="FAFAFA"/>
                </a:solidFill>
                <a:ea typeface="ＭＳ Ｐゴシック" pitchFamily="34" charset="-128"/>
              </a:rPr>
              <a:t>Mean</a:t>
            </a:r>
            <a:r>
              <a:rPr lang="en-US" sz="2400" b="1" dirty="0">
                <a:solidFill>
                  <a:srgbClr val="FAFAFA"/>
                </a:solidFill>
                <a:ea typeface="ＭＳ Ｐゴシック" pitchFamily="34" charset="-128"/>
              </a:rPr>
              <a:t>			</a:t>
            </a:r>
            <a:r>
              <a:rPr lang="en-US" sz="2400" b="1" u="sng" dirty="0">
                <a:solidFill>
                  <a:srgbClr val="FAFAFA"/>
                </a:solidFill>
                <a:ea typeface="ＭＳ Ｐゴシック" pitchFamily="34" charset="-128"/>
              </a:rPr>
              <a:t>Range</a:t>
            </a:r>
          </a:p>
          <a:p>
            <a:pPr defTabSz="8890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AFAFA"/>
              </a:buClr>
              <a:buSzPct val="125000"/>
              <a:defRPr/>
            </a:pPr>
            <a:r>
              <a:rPr lang="en-US" sz="2400" b="1" dirty="0">
                <a:solidFill>
                  <a:srgbClr val="FAFAFA"/>
                </a:solidFill>
                <a:ea typeface="ＭＳ Ｐゴシック" pitchFamily="34" charset="-128"/>
              </a:rPr>
              <a:t>     MCATS	  	31.1			6 - 44</a:t>
            </a:r>
          </a:p>
          <a:p>
            <a:pPr defTabSz="8890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AFAFA"/>
              </a:buClr>
              <a:buSzPct val="125000"/>
              <a:defRPr/>
            </a:pPr>
            <a:r>
              <a:rPr lang="en-US" sz="2400" b="1" dirty="0">
                <a:solidFill>
                  <a:srgbClr val="FAFAFA"/>
                </a:solidFill>
                <a:ea typeface="ＭＳ Ｐゴシック" pitchFamily="34" charset="-128"/>
              </a:rPr>
              <a:t>     GPA	    	  3.6			1.7 - 4.0</a:t>
            </a:r>
          </a:p>
          <a:p>
            <a:pPr defTabSz="8890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AFAFA"/>
              </a:buClr>
              <a:buSzPct val="125000"/>
              <a:defRPr/>
            </a:pPr>
            <a:endParaRPr lang="en-US" sz="2400" b="1" u="sng" dirty="0">
              <a:solidFill>
                <a:srgbClr val="FAFAFA"/>
              </a:solidFill>
              <a:ea typeface="ＭＳ Ｐゴシック" pitchFamily="34" charset="-128"/>
            </a:endParaRPr>
          </a:p>
          <a:p>
            <a:pPr defTabSz="8890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AFAFA"/>
              </a:buClr>
              <a:buSzPct val="125000"/>
              <a:defRPr/>
            </a:pPr>
            <a:endParaRPr lang="en-US" sz="2400" b="1" u="sng" dirty="0">
              <a:solidFill>
                <a:srgbClr val="FAFAFA"/>
              </a:solidFill>
              <a:ea typeface="ＭＳ Ｐゴシック" pitchFamily="34" charset="-128"/>
            </a:endParaRPr>
          </a:p>
          <a:p>
            <a:pPr defTabSz="8890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AFAFA"/>
              </a:buClr>
              <a:buSzPct val="125000"/>
              <a:defRPr/>
            </a:pPr>
            <a:r>
              <a:rPr lang="en-US" sz="2400" b="1" u="sng" dirty="0">
                <a:solidFill>
                  <a:schemeClr val="tx2"/>
                </a:solidFill>
                <a:ea typeface="ＭＳ Ｐゴシック" pitchFamily="34" charset="-128"/>
              </a:rPr>
              <a:t>Matriculants</a:t>
            </a:r>
            <a:r>
              <a:rPr lang="en-US" sz="2400" b="1" dirty="0">
                <a:solidFill>
                  <a:schemeClr val="tx2"/>
                </a:solidFill>
                <a:ea typeface="ＭＳ Ｐゴシック" pitchFamily="34" charset="-128"/>
              </a:rPr>
              <a:t>  		(n= 633)  35%   </a:t>
            </a:r>
          </a:p>
          <a:p>
            <a:pPr defTabSz="8890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AFAFA"/>
              </a:buClr>
              <a:buSzPct val="125000"/>
              <a:defRPr/>
            </a:pPr>
            <a:r>
              <a:rPr lang="en-US" sz="2400" b="1" dirty="0">
                <a:solidFill>
                  <a:srgbClr val="FAFAFA"/>
                </a:solidFill>
                <a:ea typeface="ＭＳ Ｐゴシック" pitchFamily="34" charset="-128"/>
              </a:rPr>
              <a:t>			</a:t>
            </a:r>
            <a:r>
              <a:rPr lang="en-US" sz="2400" b="1" u="sng" dirty="0">
                <a:solidFill>
                  <a:srgbClr val="FAFAFA"/>
                </a:solidFill>
                <a:ea typeface="ＭＳ Ｐゴシック" pitchFamily="34" charset="-128"/>
              </a:rPr>
              <a:t>Mean	</a:t>
            </a:r>
            <a:r>
              <a:rPr lang="en-US" sz="2400" b="1" dirty="0">
                <a:solidFill>
                  <a:srgbClr val="FAFAFA"/>
                </a:solidFill>
                <a:ea typeface="ＭＳ Ｐゴシック" pitchFamily="34" charset="-128"/>
              </a:rPr>
              <a:t>		</a:t>
            </a:r>
            <a:r>
              <a:rPr lang="en-US" sz="2400" b="1" u="sng" dirty="0">
                <a:solidFill>
                  <a:srgbClr val="FAFAFA"/>
                </a:solidFill>
                <a:ea typeface="ＭＳ Ｐゴシック" pitchFamily="34" charset="-128"/>
              </a:rPr>
              <a:t>Range</a:t>
            </a:r>
          </a:p>
          <a:p>
            <a:pPr defTabSz="8890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AFAFA"/>
              </a:buClr>
              <a:buSzPct val="125000"/>
              <a:defRPr/>
            </a:pPr>
            <a:r>
              <a:rPr lang="en-US" sz="2400" b="1" dirty="0">
                <a:solidFill>
                  <a:srgbClr val="FAFAFA"/>
                </a:solidFill>
                <a:ea typeface="ＭＳ Ｐゴシック" pitchFamily="34" charset="-128"/>
              </a:rPr>
              <a:t>     MCATS	  	34.4			22 - 44</a:t>
            </a:r>
          </a:p>
          <a:p>
            <a:pPr defTabSz="8890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AFAFA"/>
              </a:buClr>
              <a:buSzPct val="125000"/>
              <a:defRPr/>
            </a:pPr>
            <a:r>
              <a:rPr lang="en-US" sz="2400" b="1" dirty="0">
                <a:solidFill>
                  <a:srgbClr val="FAFAFA"/>
                </a:solidFill>
                <a:ea typeface="ＭＳ Ｐゴシック" pitchFamily="34" charset="-128"/>
              </a:rPr>
              <a:t>     GPA	  	3.8			2.8 - 4.0</a:t>
            </a:r>
          </a:p>
        </p:txBody>
      </p:sp>
    </p:spTree>
    <p:extLst>
      <p:ext uri="{BB962C8B-B14F-4D97-AF65-F5344CB8AC3E}">
        <p14:creationId xmlns:p14="http://schemas.microsoft.com/office/powerpoint/2010/main" val="24294678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6363"/>
            <a:ext cx="8386762" cy="1125537"/>
          </a:xfrm>
        </p:spPr>
        <p:txBody>
          <a:bodyPr/>
          <a:lstStyle/>
          <a:p>
            <a:pPr algn="ctr">
              <a:defRPr/>
            </a:pPr>
            <a:r>
              <a:rPr lang="en-US" dirty="0" smtClean="0">
                <a:ea typeface="ＭＳ Ｐゴシック" pitchFamily="34" charset="-128"/>
              </a:rPr>
              <a:t>MD-PhD Applicant Statistics 2011-GPA </a:t>
            </a:r>
            <a:endParaRPr lang="en-US" dirty="0"/>
          </a:p>
        </p:txBody>
      </p:sp>
      <p:grpSp>
        <p:nvGrpSpPr>
          <p:cNvPr id="17411" name="Group 2"/>
          <p:cNvGrpSpPr>
            <a:grpSpLocks/>
          </p:cNvGrpSpPr>
          <p:nvPr/>
        </p:nvGrpSpPr>
        <p:grpSpPr bwMode="auto">
          <a:xfrm>
            <a:off x="533400" y="1295400"/>
            <a:ext cx="7267575" cy="5168900"/>
            <a:chOff x="733425" y="1552852"/>
            <a:chExt cx="7267575" cy="5168623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1143000" y="1552852"/>
            <a:ext cx="6858000" cy="4724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7413" name="TextBox 5"/>
            <p:cNvSpPr txBox="1">
              <a:spLocks noChangeArrowheads="1"/>
            </p:cNvSpPr>
            <p:nvPr/>
          </p:nvSpPr>
          <p:spPr bwMode="auto">
            <a:xfrm rot="-5400000">
              <a:off x="257175" y="3294063"/>
              <a:ext cx="13525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FAFAFA"/>
                  </a:solidFill>
                </a:rPr>
                <a:t>Students </a:t>
              </a:r>
            </a:p>
          </p:txBody>
        </p:sp>
        <p:sp>
          <p:nvSpPr>
            <p:cNvPr id="17414" name="TextBox 6"/>
            <p:cNvSpPr txBox="1">
              <a:spLocks noChangeArrowheads="1"/>
            </p:cNvSpPr>
            <p:nvPr/>
          </p:nvSpPr>
          <p:spPr bwMode="auto">
            <a:xfrm>
              <a:off x="4456113" y="6321425"/>
              <a:ext cx="7223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FAFAFA"/>
                  </a:solidFill>
                </a:rPr>
                <a:t>GPA</a:t>
              </a:r>
            </a:p>
          </p:txBody>
        </p:sp>
        <p:cxnSp>
          <p:nvCxnSpPr>
            <p:cNvPr id="17415" name="Straight Arrow Connector 8"/>
            <p:cNvCxnSpPr>
              <a:cxnSpLocks noChangeShapeType="1"/>
            </p:cNvCxnSpPr>
            <p:nvPr/>
          </p:nvCxnSpPr>
          <p:spPr bwMode="auto">
            <a:xfrm flipH="1">
              <a:off x="3489680" y="3886279"/>
              <a:ext cx="212725" cy="134937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6" name="Straight Arrow Connector 12"/>
            <p:cNvCxnSpPr>
              <a:cxnSpLocks noChangeShapeType="1"/>
            </p:cNvCxnSpPr>
            <p:nvPr/>
          </p:nvCxnSpPr>
          <p:spPr bwMode="auto">
            <a:xfrm flipH="1">
              <a:off x="4886402" y="3657553"/>
              <a:ext cx="212725" cy="134937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103105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56000">
              <a:schemeClr val="accent1">
                <a:lumMod val="35000"/>
                <a:lumOff val="65000"/>
                <a:alpha val="70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79494" y="228600"/>
            <a:ext cx="6141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srgbClr val="4F81BD">
                    <a:lumMod val="50000"/>
                  </a:srgbClr>
                </a:solidFill>
              </a:rPr>
              <a:t>Advising Activities for Fall 2013</a:t>
            </a:r>
            <a:endParaRPr lang="en-US" sz="3600" b="1" u="sng" dirty="0">
              <a:solidFill>
                <a:srgbClr val="4F81BD">
                  <a:lumMod val="5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1600200"/>
            <a:ext cx="846552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>
                <a:solidFill>
                  <a:srgbClr val="4F81BD">
                    <a:lumMod val="50000"/>
                  </a:srgbClr>
                </a:solidFill>
              </a:rPr>
              <a:t>MD-PhD Is it Right for Me? – Student Panel, Oct 7</a:t>
            </a:r>
          </a:p>
          <a:p>
            <a:endParaRPr lang="en-US" sz="2000" b="1" dirty="0">
              <a:solidFill>
                <a:srgbClr val="4F81BD">
                  <a:lumMod val="50000"/>
                </a:srgb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 smtClean="0">
                <a:solidFill>
                  <a:srgbClr val="4F81BD">
                    <a:lumMod val="50000"/>
                  </a:srgbClr>
                </a:solidFill>
              </a:rPr>
              <a:t>Recruitment Visit </a:t>
            </a:r>
            <a:r>
              <a:rPr lang="en-US" sz="2400" b="1" dirty="0" smtClean="0">
                <a:solidFill>
                  <a:srgbClr val="4F81BD">
                    <a:lumMod val="50000"/>
                  </a:srgbClr>
                </a:solidFill>
              </a:rPr>
              <a:t>– Oct 22, Brian Sullivan, Administrative </a:t>
            </a:r>
          </a:p>
          <a:p>
            <a:r>
              <a:rPr lang="en-US" sz="2400" b="1" dirty="0" smtClean="0">
                <a:solidFill>
                  <a:srgbClr val="4F81BD">
                    <a:lumMod val="50000"/>
                  </a:srgbClr>
                </a:solidFill>
              </a:rPr>
              <a:t>            Director Washington Univ. MSTP, </a:t>
            </a:r>
            <a:r>
              <a:rPr lang="en-US" sz="2400" b="1" i="1" dirty="0" smtClean="0">
                <a:solidFill>
                  <a:srgbClr val="4F81BD">
                    <a:lumMod val="50000"/>
                  </a:srgbClr>
                </a:solidFill>
              </a:rPr>
              <a:t>6:00PM, Maryland 110</a:t>
            </a:r>
          </a:p>
          <a:p>
            <a:endParaRPr lang="en-US" sz="2400" b="1" dirty="0" smtClean="0">
              <a:solidFill>
                <a:srgbClr val="4F81BD">
                  <a:lumMod val="50000"/>
                </a:srgb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 smtClean="0">
                <a:solidFill>
                  <a:srgbClr val="4F81BD">
                    <a:lumMod val="50000"/>
                  </a:srgbClr>
                </a:solidFill>
              </a:rPr>
              <a:t>Recruitment Visit </a:t>
            </a:r>
            <a:r>
              <a:rPr lang="en-US" sz="2400" b="1" dirty="0" smtClean="0">
                <a:solidFill>
                  <a:srgbClr val="4F81BD">
                    <a:lumMod val="50000"/>
                  </a:srgbClr>
                </a:solidFill>
              </a:rPr>
              <a:t>– Nov. 4, Dr. Olaf Anderson, Director, Cornell</a:t>
            </a:r>
          </a:p>
          <a:p>
            <a:r>
              <a:rPr lang="en-US" sz="2400" b="1" dirty="0">
                <a:solidFill>
                  <a:srgbClr val="4F81BD">
                    <a:lumMod val="50000"/>
                  </a:srgbClr>
                </a:solidFill>
              </a:rPr>
              <a:t> </a:t>
            </a:r>
            <a:r>
              <a:rPr lang="en-US" sz="2400" b="1" dirty="0" smtClean="0">
                <a:solidFill>
                  <a:srgbClr val="4F81BD">
                    <a:lumMod val="50000"/>
                  </a:srgbClr>
                </a:solidFill>
              </a:rPr>
              <a:t>           Rockefeller, Sloane Kettering MSTP, </a:t>
            </a:r>
            <a:r>
              <a:rPr lang="en-US" sz="2400" b="1" i="1" dirty="0" smtClean="0">
                <a:solidFill>
                  <a:srgbClr val="4F81BD">
                    <a:lumMod val="50000"/>
                  </a:srgbClr>
                </a:solidFill>
              </a:rPr>
              <a:t>5:00PM, Shaffer 101</a:t>
            </a:r>
          </a:p>
          <a:p>
            <a:endParaRPr lang="en-US" sz="2400" b="1" dirty="0" smtClean="0">
              <a:solidFill>
                <a:srgbClr val="4F81BD">
                  <a:lumMod val="50000"/>
                </a:srgb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4F81BD">
                    <a:lumMod val="50000"/>
                  </a:srgbClr>
                </a:solidFill>
              </a:rPr>
              <a:t>Small Group Meetings with Dr. Rogers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4F81BD">
                    <a:lumMod val="50000"/>
                  </a:srgbClr>
                </a:solidFill>
              </a:rPr>
              <a:t>Oct 16</a:t>
            </a:r>
            <a:r>
              <a:rPr lang="en-US" sz="2400" b="1" baseline="30000" dirty="0" smtClean="0">
                <a:solidFill>
                  <a:srgbClr val="4F81BD">
                    <a:lumMod val="50000"/>
                  </a:srgbClr>
                </a:solidFill>
              </a:rPr>
              <a:t>th</a:t>
            </a:r>
            <a:r>
              <a:rPr lang="en-US" sz="2400" b="1" dirty="0" smtClean="0">
                <a:solidFill>
                  <a:srgbClr val="4F81BD">
                    <a:lumMod val="50000"/>
                  </a:srgbClr>
                </a:solidFill>
              </a:rPr>
              <a:t> , 5:00-6:00PM, 6:30-7:30 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4F81BD">
                    <a:lumMod val="50000"/>
                  </a:srgbClr>
                </a:solidFill>
              </a:rPr>
              <a:t>Oct 23</a:t>
            </a:r>
            <a:r>
              <a:rPr lang="en-US" sz="2400" b="1" baseline="30000" dirty="0" smtClean="0">
                <a:solidFill>
                  <a:srgbClr val="4F81BD">
                    <a:lumMod val="50000"/>
                  </a:srgbClr>
                </a:solidFill>
              </a:rPr>
              <a:t>rd</a:t>
            </a:r>
            <a:r>
              <a:rPr lang="en-US" sz="2400" b="1" dirty="0" smtClean="0">
                <a:solidFill>
                  <a:srgbClr val="4F81BD">
                    <a:lumMod val="50000"/>
                  </a:srgbClr>
                </a:solidFill>
              </a:rPr>
              <a:t>, 5:00-6:00PM, 6:30-7:30 PM</a:t>
            </a:r>
            <a:endParaRPr lang="en-US" sz="2400" b="1" dirty="0">
              <a:solidFill>
                <a:srgbClr val="4F81BD">
                  <a:lumMod val="50000"/>
                </a:srgbClr>
              </a:solidFill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5" t="24092" r="6812" b="25906"/>
          <a:stretch/>
        </p:blipFill>
        <p:spPr>
          <a:xfrm>
            <a:off x="244951" y="6268428"/>
            <a:ext cx="2133600" cy="459767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7" r="-789"/>
          <a:stretch/>
        </p:blipFill>
        <p:spPr>
          <a:xfrm>
            <a:off x="5714999" y="6324600"/>
            <a:ext cx="3267217" cy="40359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590800" y="6453877"/>
            <a:ext cx="3048000" cy="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28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56000">
              <a:schemeClr val="accent1">
                <a:lumMod val="35000"/>
                <a:lumOff val="65000"/>
                <a:alpha val="70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id:image001.jpg@01CEB5FA.7E4F70F0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66" y="4191000"/>
            <a:ext cx="4257634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779494" y="228600"/>
            <a:ext cx="48490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F81BD">
                    <a:lumMod val="50000"/>
                  </a:srgbClr>
                </a:solidFill>
              </a:rPr>
              <a:t>MD-PhD: Is it Right for Me?</a:t>
            </a:r>
          </a:p>
          <a:p>
            <a:pPr algn="ctr"/>
            <a:r>
              <a:rPr lang="en-US" sz="3200" b="1" dirty="0">
                <a:solidFill>
                  <a:srgbClr val="4F81BD">
                    <a:lumMod val="50000"/>
                  </a:srgbClr>
                </a:solidFill>
              </a:rPr>
              <a:t>Training &amp; Career Paths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94162" y="1600199"/>
            <a:ext cx="5825634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4F81BD">
                    <a:lumMod val="50000"/>
                  </a:srgbClr>
                </a:solidFill>
              </a:rPr>
              <a:t>MD-PhD </a:t>
            </a:r>
            <a:r>
              <a:rPr lang="en-US" sz="2400" b="1" i="1" dirty="0">
                <a:solidFill>
                  <a:srgbClr val="4F81BD">
                    <a:lumMod val="50000"/>
                  </a:srgbClr>
                </a:solidFill>
              </a:rPr>
              <a:t>Student Panel</a:t>
            </a:r>
          </a:p>
          <a:p>
            <a:pPr algn="ctr"/>
            <a:r>
              <a:rPr lang="en-US" sz="2400" b="1" i="1" dirty="0">
                <a:solidFill>
                  <a:srgbClr val="4F81BD">
                    <a:lumMod val="50000"/>
                  </a:srgbClr>
                </a:solidFill>
              </a:rPr>
              <a:t>Johns Hopkins School of </a:t>
            </a:r>
            <a:r>
              <a:rPr lang="en-US" sz="2400" b="1" i="1" dirty="0" smtClean="0">
                <a:solidFill>
                  <a:srgbClr val="4F81BD">
                    <a:lumMod val="50000"/>
                  </a:srgbClr>
                </a:solidFill>
              </a:rPr>
              <a:t>Medicine</a:t>
            </a:r>
          </a:p>
          <a:p>
            <a:endParaRPr lang="en-US" sz="2000" b="1" dirty="0">
              <a:solidFill>
                <a:srgbClr val="4F81BD">
                  <a:lumMod val="50000"/>
                </a:srgbClr>
              </a:solidFill>
            </a:endParaRPr>
          </a:p>
          <a:p>
            <a:r>
              <a:rPr lang="en-US" sz="2400" b="1" dirty="0" smtClean="0">
                <a:solidFill>
                  <a:srgbClr val="4F81BD">
                    <a:lumMod val="50000"/>
                  </a:srgbClr>
                </a:solidFill>
              </a:rPr>
              <a:t>Neil Neumann, G2 </a:t>
            </a:r>
            <a:r>
              <a:rPr lang="en-US" sz="2400" b="1" dirty="0" smtClean="0">
                <a:solidFill>
                  <a:srgbClr val="4F81BD">
                    <a:lumMod val="50000"/>
                  </a:srgbClr>
                </a:solidFill>
              </a:rPr>
              <a:t>(Johns </a:t>
            </a:r>
            <a:r>
              <a:rPr lang="en-US" sz="2400" b="1" dirty="0" smtClean="0">
                <a:solidFill>
                  <a:srgbClr val="4F81BD">
                    <a:lumMod val="50000"/>
                  </a:srgbClr>
                </a:solidFill>
              </a:rPr>
              <a:t>Hopkins </a:t>
            </a:r>
            <a:r>
              <a:rPr lang="en-US" sz="2400" b="1" dirty="0" smtClean="0">
                <a:solidFill>
                  <a:srgbClr val="4F81BD">
                    <a:lumMod val="50000"/>
                  </a:srgbClr>
                </a:solidFill>
              </a:rPr>
              <a:t>Univ.)</a:t>
            </a:r>
          </a:p>
          <a:p>
            <a:r>
              <a:rPr lang="en-US" sz="2400" b="1" dirty="0" smtClean="0">
                <a:solidFill>
                  <a:srgbClr val="4F81BD">
                    <a:lumMod val="50000"/>
                  </a:srgbClr>
                </a:solidFill>
              </a:rPr>
              <a:t>James Beckett, M2 (Kenyon College)</a:t>
            </a:r>
          </a:p>
          <a:p>
            <a:r>
              <a:rPr lang="en-US" sz="2400" b="1" dirty="0" smtClean="0">
                <a:solidFill>
                  <a:srgbClr val="4F81BD">
                    <a:lumMod val="50000"/>
                  </a:srgbClr>
                </a:solidFill>
              </a:rPr>
              <a:t>Hannah Edelman, M2 (Swarthmore College)</a:t>
            </a:r>
            <a:endParaRPr lang="en-US" sz="2400" b="1" dirty="0">
              <a:solidFill>
                <a:srgbClr val="4F81BD">
                  <a:lumMod val="50000"/>
                </a:srgbClr>
              </a:solidFill>
            </a:endParaRPr>
          </a:p>
          <a:p>
            <a:endParaRPr lang="en-US" sz="2400" b="1" dirty="0" smtClean="0">
              <a:solidFill>
                <a:srgbClr val="4F81BD">
                  <a:lumMod val="50000"/>
                </a:srgbClr>
              </a:solidFill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5" t="24092" r="6812" b="25906"/>
          <a:stretch/>
        </p:blipFill>
        <p:spPr>
          <a:xfrm>
            <a:off x="244951" y="6268428"/>
            <a:ext cx="2133600" cy="459767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7" r="-789"/>
          <a:stretch/>
        </p:blipFill>
        <p:spPr>
          <a:xfrm>
            <a:off x="5714999" y="6324600"/>
            <a:ext cx="3267217" cy="40359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590800" y="6453877"/>
            <a:ext cx="3048000" cy="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29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576263"/>
            <a:ext cx="7696200" cy="609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1"/>
                </a:solidFill>
                <a:ea typeface="ＭＳ Ｐゴシック" pitchFamily="34" charset="-128"/>
              </a:rPr>
              <a:t>Who are physician-scientists?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36713"/>
            <a:ext cx="7924800" cy="35925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tabLst>
                <a:tab pos="4576763" algn="l"/>
              </a:tabLst>
            </a:pPr>
            <a:r>
              <a:rPr lang="en-US" altLang="en-US" sz="2400" dirty="0" smtClean="0">
                <a:ea typeface="ＭＳ Ｐゴシック" pitchFamily="34" charset="-128"/>
              </a:rPr>
              <a:t>Men and women who are physicians and investigators (mentors, teachers and inventors and….) </a:t>
            </a:r>
          </a:p>
          <a:p>
            <a:pPr eaLnBrk="1" hangingPunct="1">
              <a:lnSpc>
                <a:spcPct val="110000"/>
              </a:lnSpc>
              <a:tabLst>
                <a:tab pos="4576763" algn="l"/>
              </a:tabLst>
            </a:pPr>
            <a:r>
              <a:rPr lang="en-US" altLang="en-US" sz="2400" dirty="0" smtClean="0">
                <a:ea typeface="ＭＳ Ｐゴシック" pitchFamily="34" charset="-128"/>
              </a:rPr>
              <a:t>Spend most of their professional careers doing research and applying research.  Many also see patients.   </a:t>
            </a:r>
          </a:p>
          <a:p>
            <a:pPr eaLnBrk="1" hangingPunct="1">
              <a:lnSpc>
                <a:spcPct val="110000"/>
              </a:lnSpc>
              <a:tabLst>
                <a:tab pos="4576763" algn="l"/>
              </a:tabLst>
            </a:pPr>
            <a:r>
              <a:rPr lang="en-US" altLang="en-US" sz="2400" dirty="0" smtClean="0">
                <a:ea typeface="ＭＳ Ｐゴシック" pitchFamily="34" charset="-128"/>
              </a:rPr>
              <a:t>Many (not all) do research that is tied to human biology and human disease.</a:t>
            </a:r>
          </a:p>
          <a:p>
            <a:pPr eaLnBrk="1" hangingPunct="1">
              <a:lnSpc>
                <a:spcPct val="110000"/>
              </a:lnSpc>
              <a:tabLst>
                <a:tab pos="4576763" algn="l"/>
              </a:tabLst>
            </a:pPr>
            <a:r>
              <a:rPr lang="en-US" altLang="en-US" sz="2400" dirty="0" smtClean="0">
                <a:solidFill>
                  <a:srgbClr val="FAFAFA"/>
                </a:solidFill>
                <a:ea typeface="ＭＳ Ｐゴシック" pitchFamily="34" charset="-128"/>
              </a:rPr>
              <a:t>Work at </a:t>
            </a:r>
            <a:r>
              <a:rPr lang="en-US" altLang="en-US" sz="2400" dirty="0" smtClean="0">
                <a:ea typeface="ＭＳ Ｐゴシック" pitchFamily="34" charset="-128"/>
              </a:rPr>
              <a:t>academic medical centers, research institutes, industry and government.</a:t>
            </a:r>
          </a:p>
        </p:txBody>
      </p:sp>
    </p:spTree>
    <p:extLst>
      <p:ext uri="{BB962C8B-B14F-4D97-AF65-F5344CB8AC3E}">
        <p14:creationId xmlns:p14="http://schemas.microsoft.com/office/powerpoint/2010/main" val="7590558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8"/>
          <p:cNvSpPr>
            <a:spLocks noChangeArrowheads="1"/>
          </p:cNvSpPr>
          <p:nvPr/>
        </p:nvSpPr>
        <p:spPr bwMode="auto">
          <a:xfrm>
            <a:off x="746125" y="506413"/>
            <a:ext cx="814228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 dirty="0">
                <a:solidFill>
                  <a:srgbClr val="FEBD67"/>
                </a:solidFill>
              </a:rPr>
              <a:t>Most MD-PhD</a:t>
            </a:r>
            <a:r>
              <a:rPr lang="ja-JP" altLang="en-US" sz="2800" i="1">
                <a:solidFill>
                  <a:srgbClr val="FEBD67"/>
                </a:solidFill>
              </a:rPr>
              <a:t>’</a:t>
            </a:r>
            <a:r>
              <a:rPr lang="en-US" altLang="ja-JP" sz="2800" i="1" dirty="0">
                <a:solidFill>
                  <a:srgbClr val="FEBD67"/>
                </a:solidFill>
              </a:rPr>
              <a:t>s are </a:t>
            </a:r>
            <a:r>
              <a:rPr lang="en-US" altLang="ja-JP" sz="2800" i="1" u="sng" dirty="0">
                <a:solidFill>
                  <a:srgbClr val="FEBD67"/>
                </a:solidFill>
              </a:rPr>
              <a:t>chimeras</a:t>
            </a:r>
            <a:r>
              <a:rPr lang="en-US" altLang="ja-JP" sz="2800" i="1" dirty="0">
                <a:solidFill>
                  <a:srgbClr val="FEBD67"/>
                </a:solidFill>
              </a:rPr>
              <a:t> who blend clinical medicine with the discovery and application of new knowledge at the </a:t>
            </a:r>
            <a:r>
              <a:rPr lang="en-US" altLang="ja-JP" sz="2800" i="1" u="sng" dirty="0">
                <a:solidFill>
                  <a:srgbClr val="FEBD67"/>
                </a:solidFill>
              </a:rPr>
              <a:t>intersection of science and medicine</a:t>
            </a:r>
            <a:endParaRPr lang="en-US" altLang="en-US" sz="2800" i="1" u="sng" dirty="0">
              <a:solidFill>
                <a:srgbClr val="092F6D"/>
              </a:solidFill>
            </a:endParaRPr>
          </a:p>
        </p:txBody>
      </p:sp>
      <p:grpSp>
        <p:nvGrpSpPr>
          <p:cNvPr id="10242" name="Group 8"/>
          <p:cNvGrpSpPr>
            <a:grpSpLocks/>
          </p:cNvGrpSpPr>
          <p:nvPr/>
        </p:nvGrpSpPr>
        <p:grpSpPr bwMode="auto">
          <a:xfrm>
            <a:off x="2754313" y="2841625"/>
            <a:ext cx="3171825" cy="2454275"/>
            <a:chOff x="1735" y="1535"/>
            <a:chExt cx="1998" cy="1546"/>
          </a:xfrm>
        </p:grpSpPr>
        <p:sp>
          <p:nvSpPr>
            <p:cNvPr id="10243" name="Oval 3"/>
            <p:cNvSpPr>
              <a:spLocks noChangeArrowheads="1"/>
            </p:cNvSpPr>
            <p:nvPr/>
          </p:nvSpPr>
          <p:spPr bwMode="auto">
            <a:xfrm>
              <a:off x="1735" y="1535"/>
              <a:ext cx="1151" cy="1546"/>
            </a:xfrm>
            <a:prstGeom prst="ellipse">
              <a:avLst/>
            </a:prstGeom>
            <a:noFill/>
            <a:ln w="38100">
              <a:solidFill>
                <a:srgbClr val="FEBD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rgbClr val="092F6D"/>
                </a:solidFill>
              </a:endParaRPr>
            </a:p>
          </p:txBody>
        </p:sp>
        <p:sp>
          <p:nvSpPr>
            <p:cNvPr id="10244" name="Oval 4"/>
            <p:cNvSpPr>
              <a:spLocks noChangeArrowheads="1"/>
            </p:cNvSpPr>
            <p:nvPr/>
          </p:nvSpPr>
          <p:spPr bwMode="auto">
            <a:xfrm>
              <a:off x="2557" y="1535"/>
              <a:ext cx="1151" cy="1546"/>
            </a:xfrm>
            <a:prstGeom prst="ellipse">
              <a:avLst/>
            </a:prstGeom>
            <a:noFill/>
            <a:ln w="38100">
              <a:solidFill>
                <a:srgbClr val="FEBD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rgbClr val="092F6D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66" y="2067"/>
              <a:ext cx="800" cy="2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0" dirty="0">
                  <a:solidFill>
                    <a:srgbClr val="FAFAFA"/>
                  </a:solidFill>
                  <a:ea typeface="ＭＳ Ｐゴシック" charset="-128"/>
                  <a:cs typeface="ＭＳ Ｐゴシック" charset="-128"/>
                </a:rPr>
                <a:t>Science</a:t>
              </a:r>
              <a:endParaRPr lang="en-US" sz="2000" b="1" dirty="0">
                <a:solidFill>
                  <a:srgbClr val="FAFAFA"/>
                </a:solidFill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47" y="2072"/>
              <a:ext cx="886" cy="2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0" dirty="0">
                  <a:solidFill>
                    <a:srgbClr val="FAFAFA"/>
                  </a:solidFill>
                  <a:ea typeface="ＭＳ Ｐゴシック" charset="-128"/>
                  <a:cs typeface="ＭＳ Ｐゴシック" charset="-128"/>
                </a:rPr>
                <a:t>Medicine</a:t>
              </a:r>
              <a:endParaRPr lang="en-US" sz="2000" b="1" dirty="0">
                <a:solidFill>
                  <a:srgbClr val="FAFAFA"/>
                </a:solidFill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4402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60567" y="228600"/>
            <a:ext cx="7772400" cy="1143000"/>
          </a:xfrm>
        </p:spPr>
        <p:txBody>
          <a:bodyPr/>
          <a:lstStyle/>
          <a:p>
            <a:r>
              <a:rPr lang="en-US" altLang="en-US" sz="2400" dirty="0" smtClean="0">
                <a:solidFill>
                  <a:srgbClr val="CCFFCC"/>
                </a:solidFill>
                <a:latin typeface="Arial" charset="0"/>
                <a:cs typeface="Arial" charset="0"/>
              </a:rPr>
              <a:t>University of Maryland School of Medicine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4459" y="2438400"/>
            <a:ext cx="64008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FF00"/>
                </a:solidFill>
              </a:rPr>
              <a:t>Professor – Department of Neurosurgery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FF00"/>
                </a:solidFill>
              </a:rPr>
              <a:t>	150 cases per year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FFFF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FF00"/>
                </a:solidFill>
              </a:rPr>
              <a:t>Principal Investigator of Lab funded by NIH, DOD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FFFF00"/>
                </a:solidFill>
              </a:rPr>
              <a:t>Discovered and developed a novel brain K+ channel blocker that limits brain swelling from trauma and hemorrhaging from strokes. He identified a drug (R001) that blocks this channel, now in development for spinal cord and head injuries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FFFF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FF00"/>
                </a:solidFill>
              </a:rPr>
              <a:t>Founder of biotechnology company to bring this drug to clinic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FFFF00"/>
              </a:solidFill>
            </a:endParaRPr>
          </a:p>
        </p:txBody>
      </p:sp>
      <p:pic>
        <p:nvPicPr>
          <p:cNvPr id="7" name="Picture 4" descr="C:\Users\Bacon\Pictures\e4d83ba7e96742289a8414f868212c7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1498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81200" y="1524000"/>
            <a:ext cx="2992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C000"/>
                </a:solidFill>
                <a:cs typeface="Arial" charset="0"/>
              </a:rPr>
              <a:t>J. Marc </a:t>
            </a:r>
            <a:r>
              <a:rPr lang="en-US" altLang="en-US" dirty="0" err="1">
                <a:solidFill>
                  <a:srgbClr val="FFC000"/>
                </a:solidFill>
                <a:cs typeface="Arial" charset="0"/>
              </a:rPr>
              <a:t>Simard</a:t>
            </a:r>
            <a:r>
              <a:rPr lang="en-US" altLang="en-US" dirty="0">
                <a:solidFill>
                  <a:srgbClr val="FFC000"/>
                </a:solidFill>
                <a:cs typeface="Arial" charset="0"/>
              </a:rPr>
              <a:t>, M.D., PhD.</a:t>
            </a:r>
            <a:endParaRPr lang="en-US" altLang="en-US" dirty="0">
              <a:solidFill>
                <a:srgbClr val="FFC000"/>
              </a:solidFill>
            </a:endParaRPr>
          </a:p>
        </p:txBody>
      </p:sp>
      <p:sp>
        <p:nvSpPr>
          <p:cNvPr id="15366" name="Line 323"/>
          <p:cNvSpPr>
            <a:spLocks noChangeShapeType="1"/>
          </p:cNvSpPr>
          <p:nvPr/>
        </p:nvSpPr>
        <p:spPr bwMode="auto">
          <a:xfrm flipH="1">
            <a:off x="1371600" y="6096000"/>
            <a:ext cx="64008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5367" name="Picture 328" descr="\\ISSOMVFS02\dept\MD-PHD\SOM LOGO\New_MSTP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638800"/>
            <a:ext cx="7508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329" descr="\\ISSOMVFS02\dept\MD-PHD\SOM LOGO\SOM logo tif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4" t="-10733" r="31044" b="32201"/>
          <a:stretch>
            <a:fillRect/>
          </a:stretch>
        </p:blipFill>
        <p:spPr bwMode="auto">
          <a:xfrm>
            <a:off x="7924800" y="5562600"/>
            <a:ext cx="94297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54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60567" y="228600"/>
            <a:ext cx="7772400" cy="1143000"/>
          </a:xfrm>
        </p:spPr>
        <p:txBody>
          <a:bodyPr/>
          <a:lstStyle/>
          <a:p>
            <a:r>
              <a:rPr lang="en-US" altLang="en-US" sz="2400" dirty="0" smtClean="0">
                <a:solidFill>
                  <a:srgbClr val="CCFFCC"/>
                </a:solidFill>
                <a:latin typeface="Arial" charset="0"/>
                <a:cs typeface="Arial" charset="0"/>
              </a:rPr>
              <a:t>Johns Hopkins University School of Medicine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4459" y="2438400"/>
            <a:ext cx="6400800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FFFF00"/>
                </a:solidFill>
              </a:rPr>
              <a:t>Associate Professor </a:t>
            </a:r>
            <a:r>
              <a:rPr lang="en-US" altLang="en-US" dirty="0">
                <a:solidFill>
                  <a:srgbClr val="FFFF00"/>
                </a:solidFill>
              </a:rPr>
              <a:t>– </a:t>
            </a:r>
            <a:r>
              <a:rPr lang="en-US" altLang="en-US" dirty="0" smtClean="0">
                <a:solidFill>
                  <a:srgbClr val="FFFF00"/>
                </a:solidFill>
              </a:rPr>
              <a:t>Dept. </a:t>
            </a:r>
            <a:r>
              <a:rPr lang="en-US" altLang="en-US" dirty="0">
                <a:solidFill>
                  <a:srgbClr val="FFFF00"/>
                </a:solidFill>
              </a:rPr>
              <a:t>of</a:t>
            </a:r>
            <a:r>
              <a:rPr lang="en-US" altLang="en-US" dirty="0" smtClean="0">
                <a:solidFill>
                  <a:srgbClr val="FFFF00"/>
                </a:solidFill>
              </a:rPr>
              <a:t> Medicine and Oncology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FFFF00"/>
                </a:solidFill>
              </a:rPr>
              <a:t>		       Co-director, Johns Hopkins MSTP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FFFF00"/>
                </a:solidFill>
              </a:rPr>
              <a:t>	200 patients per year (clinic twice per month)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FFFF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FF00"/>
                </a:solidFill>
              </a:rPr>
              <a:t>Principal Investigator of Lab funded by </a:t>
            </a:r>
            <a:r>
              <a:rPr lang="en-US" altLang="en-US" dirty="0" smtClean="0">
                <a:solidFill>
                  <a:srgbClr val="FFFF00"/>
                </a:solidFill>
              </a:rPr>
              <a:t>NIH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FFFF00"/>
                </a:solidFill>
              </a:rPr>
              <a:t>Redefining our understanding of the immune system </a:t>
            </a:r>
            <a:r>
              <a:rPr lang="en-US" altLang="en-US" sz="1600" i="1" smtClean="0">
                <a:solidFill>
                  <a:srgbClr val="FFFF00"/>
                </a:solidFill>
              </a:rPr>
              <a:t>response for </a:t>
            </a:r>
            <a:r>
              <a:rPr lang="en-US" altLang="en-US" sz="1600" i="1" dirty="0" smtClean="0">
                <a:solidFill>
                  <a:srgbClr val="FFFF00"/>
                </a:solidFill>
              </a:rPr>
              <a:t>patients with Hepatitis C viral infections and currently trying to create novel vaccines for HCV using models of </a:t>
            </a:r>
            <a:r>
              <a:rPr lang="en-US" altLang="en-US" sz="1600" i="1" smtClean="0">
                <a:solidFill>
                  <a:srgbClr val="FFFF00"/>
                </a:solidFill>
              </a:rPr>
              <a:t>viral evolution. </a:t>
            </a:r>
            <a:endParaRPr lang="en-US" altLang="en-US" dirty="0" smtClean="0">
              <a:solidFill>
                <a:srgbClr val="FFFF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81200" y="1524000"/>
            <a:ext cx="2673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FFC000"/>
                </a:solidFill>
                <a:cs typeface="Arial" charset="0"/>
              </a:rPr>
              <a:t>Andrea Cox, </a:t>
            </a:r>
            <a:r>
              <a:rPr lang="en-US" altLang="en-US" dirty="0">
                <a:solidFill>
                  <a:srgbClr val="FFC000"/>
                </a:solidFill>
                <a:cs typeface="Arial" charset="0"/>
              </a:rPr>
              <a:t>M.D., PhD.</a:t>
            </a:r>
            <a:endParaRPr lang="en-US" altLang="en-US" dirty="0">
              <a:solidFill>
                <a:srgbClr val="FFC000"/>
              </a:solidFill>
            </a:endParaRPr>
          </a:p>
        </p:txBody>
      </p:sp>
      <p:sp>
        <p:nvSpPr>
          <p:cNvPr id="15366" name="Line 323"/>
          <p:cNvSpPr>
            <a:spLocks noChangeShapeType="1"/>
          </p:cNvSpPr>
          <p:nvPr/>
        </p:nvSpPr>
        <p:spPr bwMode="auto">
          <a:xfrm flipH="1">
            <a:off x="1371600" y="6096000"/>
            <a:ext cx="64008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1600"/>
            <a:ext cx="1430270" cy="1984248"/>
          </a:xfrm>
          <a:prstGeom prst="rect">
            <a:avLst/>
          </a:prstGeom>
        </p:spPr>
      </p:pic>
      <p:pic>
        <p:nvPicPr>
          <p:cNvPr id="10" name="Picture 9" descr="medicine.shield.large.white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8001000" y="5638800"/>
            <a:ext cx="927100" cy="100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8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60567" y="228600"/>
            <a:ext cx="7772400" cy="1143000"/>
          </a:xfrm>
        </p:spPr>
        <p:txBody>
          <a:bodyPr/>
          <a:lstStyle/>
          <a:p>
            <a:r>
              <a:rPr lang="en-US" altLang="en-US" sz="2400" dirty="0" smtClean="0">
                <a:solidFill>
                  <a:srgbClr val="CCFFCC"/>
                </a:solidFill>
                <a:latin typeface="Arial" charset="0"/>
                <a:cs typeface="Arial" charset="0"/>
              </a:rPr>
              <a:t>Johns Hopkins University School of Medicine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4458" y="2438400"/>
            <a:ext cx="7107142" cy="357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FFFF00"/>
                </a:solidFill>
              </a:rPr>
              <a:t>Victor A. </a:t>
            </a:r>
            <a:r>
              <a:rPr lang="en-US" altLang="en-US" dirty="0" err="1" smtClean="0">
                <a:solidFill>
                  <a:srgbClr val="FFFF00"/>
                </a:solidFill>
              </a:rPr>
              <a:t>McKusick</a:t>
            </a:r>
            <a:r>
              <a:rPr lang="en-US" altLang="en-US" dirty="0" smtClean="0">
                <a:solidFill>
                  <a:srgbClr val="FFFF00"/>
                </a:solidFill>
              </a:rPr>
              <a:t> Professor of Genetics and Medicine –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FFFF00"/>
                </a:solidFill>
              </a:rPr>
              <a:t>Dept. of Medicine, Pediatrics, and Molecular Biology and Genetics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FFFF00"/>
                </a:solidFill>
              </a:rPr>
              <a:t>Investigator, Howard Hughes Medical Institute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FFFF00"/>
                </a:solidFill>
              </a:rPr>
              <a:t>	1,500 patients per year (clinic once per week)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FFFF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FF00"/>
                </a:solidFill>
              </a:rPr>
              <a:t>Principal Investigator of Lab funded by</a:t>
            </a:r>
            <a:r>
              <a:rPr lang="en-US" altLang="en-US" dirty="0" smtClean="0">
                <a:solidFill>
                  <a:srgbClr val="FFFF00"/>
                </a:solidFill>
              </a:rPr>
              <a:t> Howard Hughes and NIH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FFFF00"/>
                </a:solidFill>
              </a:rPr>
              <a:t>Revolutionized the understanding and treatment of </a:t>
            </a:r>
            <a:r>
              <a:rPr lang="en-US" altLang="en-US" sz="1600" i="1" dirty="0" err="1" smtClean="0">
                <a:solidFill>
                  <a:srgbClr val="FFFF00"/>
                </a:solidFill>
              </a:rPr>
              <a:t>Marfan’s</a:t>
            </a:r>
            <a:r>
              <a:rPr lang="en-US" altLang="en-US" sz="1600" i="1" dirty="0" smtClean="0">
                <a:solidFill>
                  <a:srgbClr val="FFFF00"/>
                </a:solidFill>
              </a:rPr>
              <a:t> Syndrome and </a:t>
            </a:r>
            <a:r>
              <a:rPr lang="en-US" altLang="en-US" sz="1600" i="1" dirty="0" err="1" smtClean="0">
                <a:solidFill>
                  <a:srgbClr val="FFFF00"/>
                </a:solidFill>
              </a:rPr>
              <a:t>Loeys</a:t>
            </a:r>
            <a:r>
              <a:rPr lang="en-US" altLang="en-US" sz="1600" i="1" dirty="0" smtClean="0">
                <a:solidFill>
                  <a:srgbClr val="FFFF00"/>
                </a:solidFill>
              </a:rPr>
              <a:t>-Dietz Syndrome. Discovered that these connective-tissue disorders are caused by mutations in TGF-beta signaling pathway and treatment with a blood-pressure drug can significantly improve the lifespan of afflicted individuals</a:t>
            </a:r>
            <a:r>
              <a:rPr lang="en-US" altLang="en-US" dirty="0" smtClean="0">
                <a:solidFill>
                  <a:srgbClr val="FFFF00"/>
                </a:solidFill>
              </a:rPr>
              <a:t>.</a:t>
            </a:r>
            <a:endParaRPr lang="en-US" altLang="en-US" dirty="0">
              <a:solidFill>
                <a:srgbClr val="FFFF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rgbClr val="FFFF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81200" y="1524000"/>
            <a:ext cx="25828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FFC000"/>
                </a:solidFill>
                <a:cs typeface="Arial" charset="0"/>
              </a:rPr>
              <a:t>Harry (Hal) Dietz, </a:t>
            </a:r>
            <a:r>
              <a:rPr lang="en-US" altLang="en-US" dirty="0">
                <a:solidFill>
                  <a:srgbClr val="FFC000"/>
                </a:solidFill>
                <a:cs typeface="Arial" charset="0"/>
              </a:rPr>
              <a:t>M.D</a:t>
            </a:r>
            <a:r>
              <a:rPr lang="en-US" altLang="en-US" dirty="0" smtClean="0">
                <a:solidFill>
                  <a:srgbClr val="FFC000"/>
                </a:solidFill>
                <a:cs typeface="Arial" charset="0"/>
              </a:rPr>
              <a:t>.</a:t>
            </a:r>
            <a:endParaRPr lang="en-US" altLang="en-US" dirty="0">
              <a:solidFill>
                <a:srgbClr val="FFC000"/>
              </a:solidFill>
            </a:endParaRPr>
          </a:p>
        </p:txBody>
      </p:sp>
      <p:sp>
        <p:nvSpPr>
          <p:cNvPr id="15366" name="Line 323"/>
          <p:cNvSpPr>
            <a:spLocks noChangeShapeType="1"/>
          </p:cNvSpPr>
          <p:nvPr/>
        </p:nvSpPr>
        <p:spPr bwMode="auto">
          <a:xfrm flipH="1">
            <a:off x="1371600" y="6096000"/>
            <a:ext cx="64008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r="44047"/>
          <a:stretch>
            <a:fillRect/>
          </a:stretch>
        </p:blipFill>
        <p:spPr>
          <a:xfrm>
            <a:off x="152400" y="1524000"/>
            <a:ext cx="1600200" cy="1981200"/>
          </a:xfrm>
          <a:prstGeom prst="rect">
            <a:avLst/>
          </a:prstGeom>
        </p:spPr>
      </p:pic>
      <p:pic>
        <p:nvPicPr>
          <p:cNvPr id="11" name="Picture 10" descr="medicine.shield.large.white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8001000" y="5638800"/>
            <a:ext cx="927100" cy="100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3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56000">
              <a:schemeClr val="accent1">
                <a:lumMod val="35000"/>
                <a:lumOff val="65000"/>
                <a:alpha val="70000"/>
              </a:schemeClr>
            </a:gs>
            <a:gs pos="99000">
              <a:schemeClr val="bg2">
                <a:lumMod val="40000"/>
                <a:lumOff val="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5" t="24092" r="6812" b="25906"/>
          <a:stretch/>
        </p:blipFill>
        <p:spPr>
          <a:xfrm>
            <a:off x="244951" y="6268428"/>
            <a:ext cx="2133600" cy="4597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90324" y="2209800"/>
            <a:ext cx="62865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3600" b="1" i="1" u="sng" kern="0" dirty="0" smtClean="0">
                <a:solidFill>
                  <a:schemeClr val="bg2">
                    <a:lumMod val="75000"/>
                  </a:schemeClr>
                </a:solidFill>
                <a:ea typeface="ＭＳ Ｐゴシック" charset="-128"/>
                <a:cs typeface="ＭＳ Ｐゴシック" charset="-128"/>
              </a:rPr>
              <a:t>MYTH:</a:t>
            </a:r>
            <a:r>
              <a:rPr lang="en-US" sz="2400" b="0" i="1" kern="0" dirty="0" smtClean="0">
                <a:solidFill>
                  <a:schemeClr val="bg2">
                    <a:lumMod val="75000"/>
                  </a:schemeClr>
                </a:solidFill>
                <a:ea typeface="ＭＳ Ｐゴシック" charset="-128"/>
                <a:cs typeface="ＭＳ Ｐゴシック" charset="-128"/>
              </a:rPr>
              <a:t> You </a:t>
            </a:r>
            <a:r>
              <a:rPr lang="en-US" sz="2400" b="0" i="1" kern="0" dirty="0">
                <a:solidFill>
                  <a:schemeClr val="bg2">
                    <a:lumMod val="75000"/>
                  </a:schemeClr>
                </a:solidFill>
                <a:ea typeface="ＭＳ Ｐゴシック" charset="-128"/>
                <a:cs typeface="ＭＳ Ｐゴシック" charset="-128"/>
              </a:rPr>
              <a:t>can’t be both a physician and a scientist and be happy and successful at both</a:t>
            </a:r>
            <a:r>
              <a:rPr lang="en-US" sz="2400" b="0" i="1" kern="0" dirty="0">
                <a:solidFill>
                  <a:srgbClr val="FEBD67"/>
                </a:solidFill>
                <a:ea typeface="ＭＳ Ｐゴシック" charset="-128"/>
                <a:cs typeface="ＭＳ Ｐゴシック" charset="-128"/>
              </a:rPr>
              <a:t>.</a:t>
            </a:r>
            <a:endParaRPr lang="en-US" sz="1800" i="1" dirty="0">
              <a:ea typeface="ＭＳ Ｐゴシック" charset="-128"/>
            </a:endParaRPr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 rot="-290213">
            <a:off x="2018965" y="3654135"/>
            <a:ext cx="1828800" cy="2452687"/>
            <a:chOff x="1930697" y="2934546"/>
            <a:chExt cx="1827728" cy="2454036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930697" y="2934546"/>
              <a:ext cx="1827728" cy="2454036"/>
            </a:xfrm>
            <a:prstGeom prst="ellipse">
              <a:avLst/>
            </a:prstGeom>
            <a:noFill/>
            <a:ln w="38100" algn="ctr">
              <a:solidFill>
                <a:srgbClr val="FEBD67"/>
              </a:solidFill>
              <a:round/>
              <a:headEnd/>
              <a:tailEnd/>
            </a:ln>
          </p:spPr>
          <p:txBody>
            <a:bodyPr anchor="ctr"/>
            <a:lstStyle/>
            <a:p>
              <a:pPr eaLnBrk="0" hangingPunct="0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99005" y="3777415"/>
              <a:ext cx="1124969" cy="4619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 b="0" kern="0" dirty="0">
                  <a:solidFill>
                    <a:schemeClr val="bg2">
                      <a:lumMod val="75000"/>
                    </a:schemeClr>
                  </a:solidFill>
                  <a:ea typeface="ＭＳ Ｐゴシック" charset="-128"/>
                  <a:cs typeface="ＭＳ Ｐゴシック" charset="-128"/>
                </a:rPr>
                <a:t>Science</a:t>
              </a:r>
              <a:endParaRPr lang="en-US" dirty="0">
                <a:solidFill>
                  <a:schemeClr val="bg2">
                    <a:lumMod val="75000"/>
                  </a:schemeClr>
                </a:solidFill>
                <a:ea typeface="ＭＳ Ｐゴシック" charset="-128"/>
              </a:endParaRP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 rot="280376">
            <a:off x="4447840" y="3575554"/>
            <a:ext cx="1827213" cy="2452687"/>
            <a:chOff x="4359086" y="2934546"/>
            <a:chExt cx="1827728" cy="2454036"/>
          </a:xfrm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4359086" y="2934546"/>
              <a:ext cx="1827728" cy="2454036"/>
            </a:xfrm>
            <a:prstGeom prst="ellipse">
              <a:avLst/>
            </a:prstGeom>
            <a:noFill/>
            <a:ln w="38100" algn="ctr">
              <a:solidFill>
                <a:srgbClr val="FEBD67"/>
              </a:solidFill>
              <a:round/>
              <a:headEnd/>
              <a:tailEnd/>
            </a:ln>
          </p:spPr>
          <p:txBody>
            <a:bodyPr anchor="ctr"/>
            <a:lstStyle/>
            <a:p>
              <a:pPr eaLnBrk="0" hangingPunct="0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65144" y="3775495"/>
              <a:ext cx="1350431" cy="4619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 b="0" kern="0" dirty="0">
                  <a:solidFill>
                    <a:schemeClr val="bg2">
                      <a:lumMod val="75000"/>
                    </a:schemeClr>
                  </a:solidFill>
                  <a:ea typeface="ＭＳ Ｐゴシック" charset="-128"/>
                  <a:cs typeface="ＭＳ Ｐゴシック" charset="-128"/>
                </a:rPr>
                <a:t>Medicine</a:t>
              </a:r>
              <a:endParaRPr lang="en-US" dirty="0">
                <a:solidFill>
                  <a:schemeClr val="bg2">
                    <a:lumMod val="75000"/>
                  </a:schemeClr>
                </a:solidFill>
                <a:ea typeface="ＭＳ Ｐゴシック" charset="-128"/>
              </a:endParaRPr>
            </a:p>
          </p:txBody>
        </p:sp>
      </p:grpSp>
      <p:sp>
        <p:nvSpPr>
          <p:cNvPr id="15" name="Lightning Bolt 13"/>
          <p:cNvSpPr>
            <a:spLocks noChangeArrowheads="1"/>
          </p:cNvSpPr>
          <p:nvPr/>
        </p:nvSpPr>
        <p:spPr bwMode="auto">
          <a:xfrm rot="1166059">
            <a:off x="3587415" y="3236629"/>
            <a:ext cx="950913" cy="1606550"/>
          </a:xfrm>
          <a:prstGeom prst="lightningBolt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724" y="303736"/>
            <a:ext cx="3119438" cy="186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162124" y="913336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“</a:t>
            </a:r>
            <a:r>
              <a:rPr lang="en-US" i="1" dirty="0" err="1" smtClean="0">
                <a:solidFill>
                  <a:schemeClr val="bg2">
                    <a:lumMod val="75000"/>
                  </a:schemeClr>
                </a:solidFill>
              </a:rPr>
              <a:t>L’Inventive</a:t>
            </a:r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 Collective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”  Rene Magritte,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1930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7" r="-789"/>
          <a:stretch/>
        </p:blipFill>
        <p:spPr>
          <a:xfrm>
            <a:off x="5714999" y="6324600"/>
            <a:ext cx="3267217" cy="403597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2590800" y="6453877"/>
            <a:ext cx="3048000" cy="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35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Who should do MD-PhD training?</a:t>
            </a:r>
          </a:p>
        </p:txBody>
      </p:sp>
      <p:sp>
        <p:nvSpPr>
          <p:cNvPr id="1229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81025" y="1401763"/>
            <a:ext cx="7988300" cy="3505200"/>
          </a:xfrm>
        </p:spPr>
        <p:txBody>
          <a:bodyPr/>
          <a:lstStyle/>
          <a:p>
            <a:pPr marL="0" indent="0">
              <a:buFont typeface="Times" charset="0"/>
              <a:buNone/>
            </a:pPr>
            <a:r>
              <a:rPr lang="en-US" altLang="en-US" sz="2400" smtClean="0">
                <a:ea typeface="ＭＳ Ｐゴシック" pitchFamily="34" charset="-128"/>
              </a:rPr>
              <a:t>Women and men who:</a:t>
            </a:r>
          </a:p>
          <a:p>
            <a:pPr marL="0" indent="0">
              <a:lnSpc>
                <a:spcPct val="8000"/>
              </a:lnSpc>
              <a:buFont typeface="Times" charset="0"/>
              <a:buNone/>
            </a:pPr>
            <a:endParaRPr lang="en-US" altLang="en-US" sz="2400" smtClean="0">
              <a:ea typeface="ＭＳ Ｐゴシック" pitchFamily="34" charset="-128"/>
            </a:endParaRPr>
          </a:p>
          <a:p>
            <a:pPr marL="742950" lvl="1" indent="-285750"/>
            <a:r>
              <a:rPr lang="en-US" altLang="en-US" sz="2400" smtClean="0">
                <a:ea typeface="ＭＳ Ｐゴシック" pitchFamily="34" charset="-128"/>
              </a:rPr>
              <a:t>are fascinated by biology and disease and have an aptitude for science</a:t>
            </a:r>
          </a:p>
          <a:p>
            <a:pPr marL="1143000" lvl="2" indent="-228600">
              <a:buFont typeface="Wingdings" pitchFamily="2" charset="2"/>
              <a:buNone/>
            </a:pPr>
            <a:endParaRPr lang="en-US" altLang="en-US" sz="2400" smtClean="0">
              <a:ea typeface="ＭＳ Ｐゴシック" pitchFamily="34" charset="-128"/>
            </a:endParaRPr>
          </a:p>
          <a:p>
            <a:pPr marL="742950" lvl="1" indent="-285750"/>
            <a:r>
              <a:rPr lang="en-US" altLang="en-US" sz="2400" smtClean="0">
                <a:ea typeface="ＭＳ Ｐゴシック" pitchFamily="34" charset="-128"/>
              </a:rPr>
              <a:t>are passionate about understanding how things work </a:t>
            </a:r>
          </a:p>
          <a:p>
            <a:pPr marL="1143000" lvl="2" indent="-228600"/>
            <a:endParaRPr lang="en-US" altLang="en-US" sz="2400" smtClean="0">
              <a:ea typeface="ＭＳ Ｐゴシック" pitchFamily="34" charset="-128"/>
            </a:endParaRPr>
          </a:p>
          <a:p>
            <a:pPr marL="742950" lvl="1" indent="-285750"/>
            <a:r>
              <a:rPr lang="en-US" altLang="en-US" sz="2400" smtClean="0">
                <a:ea typeface="ＭＳ Ｐゴシック" pitchFamily="34" charset="-128"/>
              </a:rPr>
              <a:t>enjoy helping people and are willing to make personal sacrifices </a:t>
            </a:r>
          </a:p>
          <a:p>
            <a:pPr marL="742950" lvl="1" indent="-285750" eaLnBrk="1" hangingPunct="1">
              <a:lnSpc>
                <a:spcPct val="110000"/>
              </a:lnSpc>
            </a:pPr>
            <a:endParaRPr lang="en-US" altLang="en-US" sz="240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00363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AMC Blue template">
  <a:themeElements>
    <a:clrScheme name="AAMC Blue template 12">
      <a:dk1>
        <a:srgbClr val="809195"/>
      </a:dk1>
      <a:lt1>
        <a:srgbClr val="FAFAFA"/>
      </a:lt1>
      <a:dk2>
        <a:srgbClr val="092F6D"/>
      </a:dk2>
      <a:lt2>
        <a:srgbClr val="FEBD67"/>
      </a:lt2>
      <a:accent1>
        <a:srgbClr val="FEBD67"/>
      </a:accent1>
      <a:accent2>
        <a:srgbClr val="8E0000"/>
      </a:accent2>
      <a:accent3>
        <a:srgbClr val="AAADBA"/>
      </a:accent3>
      <a:accent4>
        <a:srgbClr val="D6D6D6"/>
      </a:accent4>
      <a:accent5>
        <a:srgbClr val="FEDBB8"/>
      </a:accent5>
      <a:accent6>
        <a:srgbClr val="800000"/>
      </a:accent6>
      <a:hlink>
        <a:srgbClr val="FAFAFA"/>
      </a:hlink>
      <a:folHlink>
        <a:srgbClr val="809195"/>
      </a:folHlink>
    </a:clrScheme>
    <a:fontScheme name="AAMC Blue templat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12" charset="0"/>
          </a:defRPr>
        </a:defPPr>
      </a:lstStyle>
    </a:lnDef>
  </a:objectDefaults>
  <a:extraClrSchemeLst>
    <a:extraClrScheme>
      <a:clrScheme name="AAMC Blu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MC Blue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MC Blue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MC Blue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MC Blu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MC Blu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MC Blu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MC Blue template 8">
        <a:dk1>
          <a:srgbClr val="339866"/>
        </a:dk1>
        <a:lt1>
          <a:srgbClr val="FAFAFA"/>
        </a:lt1>
        <a:dk2>
          <a:srgbClr val="092F6D"/>
        </a:dk2>
        <a:lt2>
          <a:srgbClr val="FEBD67"/>
        </a:lt2>
        <a:accent1>
          <a:srgbClr val="C2C93F"/>
        </a:accent1>
        <a:accent2>
          <a:srgbClr val="54609E"/>
        </a:accent2>
        <a:accent3>
          <a:srgbClr val="AAADBA"/>
        </a:accent3>
        <a:accent4>
          <a:srgbClr val="D6D6D6"/>
        </a:accent4>
        <a:accent5>
          <a:srgbClr val="DDE1AF"/>
        </a:accent5>
        <a:accent6>
          <a:srgbClr val="4B568F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MC Blue template 9">
        <a:dk1>
          <a:srgbClr val="339866"/>
        </a:dk1>
        <a:lt1>
          <a:srgbClr val="FAFAFA"/>
        </a:lt1>
        <a:dk2>
          <a:srgbClr val="092F6D"/>
        </a:dk2>
        <a:lt2>
          <a:srgbClr val="FEBD67"/>
        </a:lt2>
        <a:accent1>
          <a:srgbClr val="339866"/>
        </a:accent1>
        <a:accent2>
          <a:srgbClr val="C1C83F"/>
        </a:accent2>
        <a:accent3>
          <a:srgbClr val="AAADBA"/>
        </a:accent3>
        <a:accent4>
          <a:srgbClr val="D6D6D6"/>
        </a:accent4>
        <a:accent5>
          <a:srgbClr val="ADCAB8"/>
        </a:accent5>
        <a:accent6>
          <a:srgbClr val="AFB538"/>
        </a:accent6>
        <a:hlink>
          <a:srgbClr val="FFFFFF"/>
        </a:hlink>
        <a:folHlink>
          <a:srgbClr val="54609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MC Blue template 10">
        <a:dk1>
          <a:srgbClr val="8E0000"/>
        </a:dk1>
        <a:lt1>
          <a:srgbClr val="FAFAFA"/>
        </a:lt1>
        <a:dk2>
          <a:srgbClr val="092F6D"/>
        </a:dk2>
        <a:lt2>
          <a:srgbClr val="FEBD67"/>
        </a:lt2>
        <a:accent1>
          <a:srgbClr val="339866"/>
        </a:accent1>
        <a:accent2>
          <a:srgbClr val="C1C83F"/>
        </a:accent2>
        <a:accent3>
          <a:srgbClr val="AAADBA"/>
        </a:accent3>
        <a:accent4>
          <a:srgbClr val="D6D6D6"/>
        </a:accent4>
        <a:accent5>
          <a:srgbClr val="ADCAB8"/>
        </a:accent5>
        <a:accent6>
          <a:srgbClr val="AFB538"/>
        </a:accent6>
        <a:hlink>
          <a:srgbClr val="FFFFFF"/>
        </a:hlink>
        <a:folHlink>
          <a:srgbClr val="54609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MC Blue template 11">
        <a:dk1>
          <a:srgbClr val="809195"/>
        </a:dk1>
        <a:lt1>
          <a:srgbClr val="FAFAFA"/>
        </a:lt1>
        <a:dk2>
          <a:srgbClr val="092F6D"/>
        </a:dk2>
        <a:lt2>
          <a:srgbClr val="FEBD67"/>
        </a:lt2>
        <a:accent1>
          <a:srgbClr val="FDBC67"/>
        </a:accent1>
        <a:accent2>
          <a:srgbClr val="8E0000"/>
        </a:accent2>
        <a:accent3>
          <a:srgbClr val="AAADBA"/>
        </a:accent3>
        <a:accent4>
          <a:srgbClr val="D6D6D6"/>
        </a:accent4>
        <a:accent5>
          <a:srgbClr val="FEDAB8"/>
        </a:accent5>
        <a:accent6>
          <a:srgbClr val="800000"/>
        </a:accent6>
        <a:hlink>
          <a:srgbClr val="FFFFFF"/>
        </a:hlink>
        <a:folHlink>
          <a:srgbClr val="80919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MC Blue template 12">
        <a:dk1>
          <a:srgbClr val="809195"/>
        </a:dk1>
        <a:lt1>
          <a:srgbClr val="FAFAFA"/>
        </a:lt1>
        <a:dk2>
          <a:srgbClr val="092F6D"/>
        </a:dk2>
        <a:lt2>
          <a:srgbClr val="FEBD67"/>
        </a:lt2>
        <a:accent1>
          <a:srgbClr val="FEBD67"/>
        </a:accent1>
        <a:accent2>
          <a:srgbClr val="8E0000"/>
        </a:accent2>
        <a:accent3>
          <a:srgbClr val="AAADBA"/>
        </a:accent3>
        <a:accent4>
          <a:srgbClr val="D6D6D6"/>
        </a:accent4>
        <a:accent5>
          <a:srgbClr val="FEDBB8"/>
        </a:accent5>
        <a:accent6>
          <a:srgbClr val="800000"/>
        </a:accent6>
        <a:hlink>
          <a:srgbClr val="FAFAFA"/>
        </a:hlink>
        <a:folHlink>
          <a:srgbClr val="80919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2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AAMC Blue template">
  <a:themeElements>
    <a:clrScheme name="AAMC Blue template 12">
      <a:dk1>
        <a:srgbClr val="809195"/>
      </a:dk1>
      <a:lt1>
        <a:srgbClr val="FAFAFA"/>
      </a:lt1>
      <a:dk2>
        <a:srgbClr val="092F6D"/>
      </a:dk2>
      <a:lt2>
        <a:srgbClr val="FEBD67"/>
      </a:lt2>
      <a:accent1>
        <a:srgbClr val="FEBD67"/>
      </a:accent1>
      <a:accent2>
        <a:srgbClr val="8E0000"/>
      </a:accent2>
      <a:accent3>
        <a:srgbClr val="AAADBA"/>
      </a:accent3>
      <a:accent4>
        <a:srgbClr val="D6D6D6"/>
      </a:accent4>
      <a:accent5>
        <a:srgbClr val="FEDBB8"/>
      </a:accent5>
      <a:accent6>
        <a:srgbClr val="800000"/>
      </a:accent6>
      <a:hlink>
        <a:srgbClr val="FAFAFA"/>
      </a:hlink>
      <a:folHlink>
        <a:srgbClr val="809195"/>
      </a:folHlink>
    </a:clrScheme>
    <a:fontScheme name="AAMC Blue templat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12" charset="0"/>
          </a:defRPr>
        </a:defPPr>
      </a:lstStyle>
    </a:lnDef>
  </a:objectDefaults>
  <a:extraClrSchemeLst>
    <a:extraClrScheme>
      <a:clrScheme name="AAMC Blu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MC Blue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MC Blue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MC Blue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MC Blu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MC Blu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MC Blu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MC Blue template 8">
        <a:dk1>
          <a:srgbClr val="339866"/>
        </a:dk1>
        <a:lt1>
          <a:srgbClr val="FAFAFA"/>
        </a:lt1>
        <a:dk2>
          <a:srgbClr val="092F6D"/>
        </a:dk2>
        <a:lt2>
          <a:srgbClr val="FEBD67"/>
        </a:lt2>
        <a:accent1>
          <a:srgbClr val="C2C93F"/>
        </a:accent1>
        <a:accent2>
          <a:srgbClr val="54609E"/>
        </a:accent2>
        <a:accent3>
          <a:srgbClr val="AAADBA"/>
        </a:accent3>
        <a:accent4>
          <a:srgbClr val="D6D6D6"/>
        </a:accent4>
        <a:accent5>
          <a:srgbClr val="DDE1AF"/>
        </a:accent5>
        <a:accent6>
          <a:srgbClr val="4B568F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MC Blue template 9">
        <a:dk1>
          <a:srgbClr val="339866"/>
        </a:dk1>
        <a:lt1>
          <a:srgbClr val="FAFAFA"/>
        </a:lt1>
        <a:dk2>
          <a:srgbClr val="092F6D"/>
        </a:dk2>
        <a:lt2>
          <a:srgbClr val="FEBD67"/>
        </a:lt2>
        <a:accent1>
          <a:srgbClr val="339866"/>
        </a:accent1>
        <a:accent2>
          <a:srgbClr val="C1C83F"/>
        </a:accent2>
        <a:accent3>
          <a:srgbClr val="AAADBA"/>
        </a:accent3>
        <a:accent4>
          <a:srgbClr val="D6D6D6"/>
        </a:accent4>
        <a:accent5>
          <a:srgbClr val="ADCAB8"/>
        </a:accent5>
        <a:accent6>
          <a:srgbClr val="AFB538"/>
        </a:accent6>
        <a:hlink>
          <a:srgbClr val="FFFFFF"/>
        </a:hlink>
        <a:folHlink>
          <a:srgbClr val="54609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MC Blue template 10">
        <a:dk1>
          <a:srgbClr val="8E0000"/>
        </a:dk1>
        <a:lt1>
          <a:srgbClr val="FAFAFA"/>
        </a:lt1>
        <a:dk2>
          <a:srgbClr val="092F6D"/>
        </a:dk2>
        <a:lt2>
          <a:srgbClr val="FEBD67"/>
        </a:lt2>
        <a:accent1>
          <a:srgbClr val="339866"/>
        </a:accent1>
        <a:accent2>
          <a:srgbClr val="C1C83F"/>
        </a:accent2>
        <a:accent3>
          <a:srgbClr val="AAADBA"/>
        </a:accent3>
        <a:accent4>
          <a:srgbClr val="D6D6D6"/>
        </a:accent4>
        <a:accent5>
          <a:srgbClr val="ADCAB8"/>
        </a:accent5>
        <a:accent6>
          <a:srgbClr val="AFB538"/>
        </a:accent6>
        <a:hlink>
          <a:srgbClr val="FFFFFF"/>
        </a:hlink>
        <a:folHlink>
          <a:srgbClr val="54609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MC Blue template 11">
        <a:dk1>
          <a:srgbClr val="809195"/>
        </a:dk1>
        <a:lt1>
          <a:srgbClr val="FAFAFA"/>
        </a:lt1>
        <a:dk2>
          <a:srgbClr val="092F6D"/>
        </a:dk2>
        <a:lt2>
          <a:srgbClr val="FEBD67"/>
        </a:lt2>
        <a:accent1>
          <a:srgbClr val="FDBC67"/>
        </a:accent1>
        <a:accent2>
          <a:srgbClr val="8E0000"/>
        </a:accent2>
        <a:accent3>
          <a:srgbClr val="AAADBA"/>
        </a:accent3>
        <a:accent4>
          <a:srgbClr val="D6D6D6"/>
        </a:accent4>
        <a:accent5>
          <a:srgbClr val="FEDAB8"/>
        </a:accent5>
        <a:accent6>
          <a:srgbClr val="800000"/>
        </a:accent6>
        <a:hlink>
          <a:srgbClr val="FFFFFF"/>
        </a:hlink>
        <a:folHlink>
          <a:srgbClr val="80919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MC Blue template 12">
        <a:dk1>
          <a:srgbClr val="809195"/>
        </a:dk1>
        <a:lt1>
          <a:srgbClr val="FAFAFA"/>
        </a:lt1>
        <a:dk2>
          <a:srgbClr val="092F6D"/>
        </a:dk2>
        <a:lt2>
          <a:srgbClr val="FEBD67"/>
        </a:lt2>
        <a:accent1>
          <a:srgbClr val="FEBD67"/>
        </a:accent1>
        <a:accent2>
          <a:srgbClr val="8E0000"/>
        </a:accent2>
        <a:accent3>
          <a:srgbClr val="AAADBA"/>
        </a:accent3>
        <a:accent4>
          <a:srgbClr val="D6D6D6"/>
        </a:accent4>
        <a:accent5>
          <a:srgbClr val="FEDBB8"/>
        </a:accent5>
        <a:accent6>
          <a:srgbClr val="800000"/>
        </a:accent6>
        <a:hlink>
          <a:srgbClr val="FAFAFA"/>
        </a:hlink>
        <a:folHlink>
          <a:srgbClr val="80919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AMC Blue template 12">
    <a:dk1>
      <a:srgbClr val="809195"/>
    </a:dk1>
    <a:lt1>
      <a:srgbClr val="FAFAFA"/>
    </a:lt1>
    <a:dk2>
      <a:srgbClr val="092F6D"/>
    </a:dk2>
    <a:lt2>
      <a:srgbClr val="FEBD67"/>
    </a:lt2>
    <a:accent1>
      <a:srgbClr val="FEBD67"/>
    </a:accent1>
    <a:accent2>
      <a:srgbClr val="8E0000"/>
    </a:accent2>
    <a:accent3>
      <a:srgbClr val="AAADBA"/>
    </a:accent3>
    <a:accent4>
      <a:srgbClr val="D6D6D6"/>
    </a:accent4>
    <a:accent5>
      <a:srgbClr val="FEDBB8"/>
    </a:accent5>
    <a:accent6>
      <a:srgbClr val="800000"/>
    </a:accent6>
    <a:hlink>
      <a:srgbClr val="FAFAFA"/>
    </a:hlink>
    <a:folHlink>
      <a:srgbClr val="809195"/>
    </a:folHlink>
  </a:clrScheme>
  <a:fontScheme name="AAMC Blue template">
    <a:majorFont>
      <a:latin typeface="Arial Black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896</Words>
  <Application>Microsoft Office PowerPoint</Application>
  <PresentationFormat>On-screen Show (4:3)</PresentationFormat>
  <Paragraphs>203</Paragraphs>
  <Slides>20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Office Theme</vt:lpstr>
      <vt:lpstr>AAMC Blue template</vt:lpstr>
      <vt:lpstr>2_Default Design</vt:lpstr>
      <vt:lpstr>1_AAMC Blue template</vt:lpstr>
      <vt:lpstr>1_Office Theme</vt:lpstr>
      <vt:lpstr>2_Office Theme</vt:lpstr>
      <vt:lpstr>PowerPoint Presentation</vt:lpstr>
      <vt:lpstr>PowerPoint Presentation</vt:lpstr>
      <vt:lpstr>Who are physician-scientists?</vt:lpstr>
      <vt:lpstr>PowerPoint Presentation</vt:lpstr>
      <vt:lpstr>University of Maryland School of Medicine</vt:lpstr>
      <vt:lpstr>Johns Hopkins University School of Medicine</vt:lpstr>
      <vt:lpstr>Johns Hopkins University School of Medicine</vt:lpstr>
      <vt:lpstr>PowerPoint Presentation</vt:lpstr>
      <vt:lpstr>Who should do MD-PhD training?</vt:lpstr>
      <vt:lpstr>How is MD-PhD training done?</vt:lpstr>
      <vt:lpstr>How is MD-PhD training done?</vt:lpstr>
      <vt:lpstr>MD-PhD curriculum is a continuum</vt:lpstr>
      <vt:lpstr>PowerPoint Presentation</vt:lpstr>
      <vt:lpstr>PowerPoint Presentation</vt:lpstr>
      <vt:lpstr>PowerPoint Presentation</vt:lpstr>
      <vt:lpstr>What do MD-PhD programs look for?</vt:lpstr>
      <vt:lpstr>What constitutes a substantive research experience?</vt:lpstr>
      <vt:lpstr>Statistics – MD-PhD Applicants  2011 </vt:lpstr>
      <vt:lpstr>MD-PhD Applicant Statistics 2011-GPA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Rogers, Terry</dc:creator>
  <cp:lastModifiedBy>David Verrier</cp:lastModifiedBy>
  <cp:revision>17</cp:revision>
  <dcterms:created xsi:type="dcterms:W3CDTF">2013-09-30T17:36:36Z</dcterms:created>
  <dcterms:modified xsi:type="dcterms:W3CDTF">2013-10-07T22:58:20Z</dcterms:modified>
</cp:coreProperties>
</file>