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7"/>
  </p:notesMasterIdLst>
  <p:handoutMasterIdLst>
    <p:handoutMasterId r:id="rId8"/>
  </p:handoutMasterIdLst>
  <p:sldIdLst>
    <p:sldId id="259" r:id="rId5"/>
    <p:sldId id="260" r:id="rId6"/>
  </p:sldIdLst>
  <p:sldSz cx="10058400" cy="77724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91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6048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787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10" orient="horz" pos="952" userDrawn="1">
          <p15:clr>
            <a:srgbClr val="A4A3A4"/>
          </p15:clr>
        </p15:guide>
        <p15:guide id="11" orient="horz" pos="44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Mogilner" initials="EM" lastIdx="5" clrIdx="0">
    <p:extLst>
      <p:ext uri="{19B8F6BF-5375-455C-9EA6-DF929625EA0E}">
        <p15:presenceInfo xmlns:p15="http://schemas.microsoft.com/office/powerpoint/2012/main" userId="S::ericmog@yorku.ca::33be147a-57d8-44f2-9bf3-c1fdadf24f10" providerId="AD"/>
      </p:ext>
    </p:extLst>
  </p:cmAuthor>
  <p:cmAuthor id="2" name="Hannah Bae" initials="HB" lastIdx="2" clrIdx="1">
    <p:extLst>
      <p:ext uri="{19B8F6BF-5375-455C-9EA6-DF929625EA0E}">
        <p15:presenceInfo xmlns:p15="http://schemas.microsoft.com/office/powerpoint/2012/main" userId="Hannah Bae" providerId="None"/>
      </p:ext>
    </p:extLst>
  </p:cmAuthor>
  <p:cmAuthor id="3" name="Matthew Wu" initials="MW" lastIdx="3" clrIdx="2">
    <p:extLst>
      <p:ext uri="{19B8F6BF-5375-455C-9EA6-DF929625EA0E}">
        <p15:presenceInfo xmlns:p15="http://schemas.microsoft.com/office/powerpoint/2012/main" userId="Matthew 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94C"/>
    <a:srgbClr val="C1D8DD"/>
    <a:srgbClr val="ABB7C1"/>
    <a:srgbClr val="738798"/>
    <a:srgbClr val="A0B9D8"/>
    <a:srgbClr val="427299"/>
    <a:srgbClr val="163029"/>
    <a:srgbClr val="509467"/>
    <a:srgbClr val="93BBC5"/>
    <a:srgbClr val="477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E159A-43C9-4542-8773-769A4DEC4AA6}" v="348" dt="2022-01-14T01:44:22.348"/>
    <p1510:client id="{67D65043-01A8-443A-9883-C15E60AC49A7}" v="518" dt="2022-01-14T01:43:58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602" y="12"/>
      </p:cViewPr>
      <p:guideLst>
        <p:guide orient="horz" pos="2448"/>
        <p:guide pos="3191"/>
        <p:guide pos="288"/>
        <p:guide pos="6048"/>
        <p:guide orient="horz" pos="816"/>
        <p:guide orient="horz" pos="144"/>
        <p:guide orient="horz" pos="4787"/>
        <p:guide/>
        <p:guide orient="horz" pos="952"/>
        <p:guide orient="horz" pos="44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gil\Desktop\YFC\Bell%20and%20Quebecor%20Charts%20&amp;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gil\Desktop\YFC\Bell%20and%20Quebecor%20Charts%20&amp;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gil\Desktop\YFC\Bell%20and%20Quebecor%20Charts%20&amp;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gil\Desktop\YFC\Bell%20and%20Quebecor%20Charts%20&amp;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ecb560daa41a713/Desktop/Winter%202021/kd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'BCE Stock Chart'!$I$26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21394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'BCE Stock Chart'!$H$27:$H$31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'BCE Stock Chart'!$I$27:$I$31</c:f>
              <c:numCache>
                <c:formatCode>"$"#,##0.0"B"_);\("$"#,##0.0\);\-\-_);@_)</c:formatCode>
                <c:ptCount val="5"/>
                <c:pt idx="0">
                  <c:v>1.3</c:v>
                </c:pt>
                <c:pt idx="1">
                  <c:v>4.2</c:v>
                </c:pt>
                <c:pt idx="2">
                  <c:v>6.2</c:v>
                </c:pt>
                <c:pt idx="3">
                  <c:v>7</c:v>
                </c:pt>
                <c:pt idx="4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0-4DDE-AC8F-9685D2084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055416"/>
        <c:axId val="827055088"/>
      </c:barChart>
      <c:catAx>
        <c:axId val="827055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827055088"/>
        <c:crosses val="autoZero"/>
        <c:auto val="1"/>
        <c:lblAlgn val="ctr"/>
        <c:lblOffset val="100"/>
        <c:noMultiLvlLbl val="0"/>
      </c:catAx>
      <c:valAx>
        <c:axId val="827055088"/>
        <c:scaling>
          <c:orientation val="minMax"/>
        </c:scaling>
        <c:delete val="1"/>
        <c:axPos val="l"/>
        <c:numFmt formatCode="&quot;$&quot;#,##0.0&quot;B&quot;_);\(&quot;$&quot;#,##0.0\);\-\-_);@_)" sourceLinked="1"/>
        <c:majorTickMark val="none"/>
        <c:minorTickMark val="none"/>
        <c:tickLblPos val="nextTo"/>
        <c:crossAx val="827055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21394C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650-40D7-893D-2D8B53E8AB48}"/>
              </c:ext>
            </c:extLst>
          </c:dPt>
          <c:dPt>
            <c:idx val="1"/>
            <c:bubble3D val="0"/>
            <c:spPr>
              <a:solidFill>
                <a:srgbClr val="427299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50-40D7-893D-2D8B53E8AB48}"/>
              </c:ext>
            </c:extLst>
          </c:dPt>
          <c:dPt>
            <c:idx val="2"/>
            <c:bubble3D val="0"/>
            <c:spPr>
              <a:solidFill>
                <a:srgbClr val="A0B9D8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650-40D7-893D-2D8B53E8AB48}"/>
              </c:ext>
            </c:extLst>
          </c:dPt>
          <c:dPt>
            <c:idx val="3"/>
            <c:bubble3D val="0"/>
            <c:spPr>
              <a:solidFill>
                <a:srgbClr val="738798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650-40D7-893D-2D8B53E8AB48}"/>
              </c:ext>
            </c:extLst>
          </c:dPt>
          <c:dLbls>
            <c:dLbl>
              <c:idx val="2"/>
              <c:layout>
                <c:manualLayout>
                  <c:x val="2.9482309221602037E-3"/>
                  <c:y val="9.8274356467400129E-3"/>
                </c:manualLayout>
              </c:layout>
              <c:tx>
                <c:rich>
                  <a:bodyPr/>
                  <a:lstStyle/>
                  <a:p>
                    <a:fld id="{87C74E9F-D7C1-4E43-A6B3-63B28844D413}" type="CATEGORYNAME">
                      <a:rPr lang="en-US">
                        <a:latin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baseline="0">
                        <a:latin typeface="Arial" panose="020B0604020202020204" pitchFamily="34" charset="0"/>
                      </a:rPr>
                      <a:t>
</a:t>
                    </a:r>
                    <a:fld id="{70F8BDBC-FCBF-4D2E-B4A6-D3184DDC70AC}" type="PERCENTAGE">
                      <a:rPr lang="en-US" baseline="0">
                        <a:latin typeface="Arial" panose="020B0604020202020204" pitchFamily="34" charset="0"/>
                      </a:rPr>
                      <a:pPr/>
                      <a:t>[PERCENTAGE]</a:t>
                    </a:fld>
                    <a:endParaRPr lang="en-US" baseline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650-40D7-893D-2D8B53E8AB4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'BCE Stock Chart'!$H$35:$H$38</c:f>
              <c:strCache>
                <c:ptCount val="4"/>
                <c:pt idx="0">
                  <c:v>Product 1</c:v>
                </c:pt>
                <c:pt idx="1">
                  <c:v>Product 2</c:v>
                </c:pt>
                <c:pt idx="2">
                  <c:v>Service 1</c:v>
                </c:pt>
                <c:pt idx="3">
                  <c:v>Service 2</c:v>
                </c:pt>
              </c:strCache>
            </c:strRef>
          </c:cat>
          <c:val>
            <c:numRef>
              <c:f>'BCE Stock Chart'!$I$35:$I$38</c:f>
              <c:numCache>
                <c:formatCode>0.0%_);\(0.0%\);\-\-_);@_)</c:formatCode>
                <c:ptCount val="4"/>
                <c:pt idx="0">
                  <c:v>0.502</c:v>
                </c:pt>
                <c:pt idx="1">
                  <c:v>0.25600000000000001</c:v>
                </c:pt>
                <c:pt idx="2">
                  <c:v>0.13</c:v>
                </c:pt>
                <c:pt idx="3">
                  <c:v>0.11199999999999999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50-40D7-893D-2D8B53E8AB4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'BCE Stock Chart'!$I$26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21394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'BCE Stock Chart'!$H$27:$H$31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'BCE Stock Chart'!$I$27:$I$31</c:f>
              <c:numCache>
                <c:formatCode>"$"#,##0.0"B"_);\("$"#,##0.0\);\-\-_);@_)</c:formatCode>
                <c:ptCount val="5"/>
                <c:pt idx="0">
                  <c:v>1.3</c:v>
                </c:pt>
                <c:pt idx="1">
                  <c:v>4.2</c:v>
                </c:pt>
                <c:pt idx="2">
                  <c:v>6.2</c:v>
                </c:pt>
                <c:pt idx="3">
                  <c:v>7</c:v>
                </c:pt>
                <c:pt idx="4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A8-406B-941C-5D09E74DB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055416"/>
        <c:axId val="827055088"/>
      </c:barChart>
      <c:catAx>
        <c:axId val="827055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827055088"/>
        <c:crosses val="autoZero"/>
        <c:auto val="1"/>
        <c:lblAlgn val="ctr"/>
        <c:lblOffset val="100"/>
        <c:noMultiLvlLbl val="0"/>
      </c:catAx>
      <c:valAx>
        <c:axId val="827055088"/>
        <c:scaling>
          <c:orientation val="minMax"/>
        </c:scaling>
        <c:delete val="1"/>
        <c:axPos val="l"/>
        <c:numFmt formatCode="&quot;$&quot;#,##0.0&quot;B&quot;_);\(&quot;$&quot;#,##0.0\);\-\-_);@_)" sourceLinked="1"/>
        <c:majorTickMark val="none"/>
        <c:minorTickMark val="none"/>
        <c:tickLblPos val="nextTo"/>
        <c:crossAx val="827055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21394C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41-4047-B4C3-70704CD4B32F}"/>
              </c:ext>
            </c:extLst>
          </c:dPt>
          <c:dPt>
            <c:idx val="1"/>
            <c:bubble3D val="0"/>
            <c:spPr>
              <a:solidFill>
                <a:srgbClr val="427299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41-4047-B4C3-70704CD4B32F}"/>
              </c:ext>
            </c:extLst>
          </c:dPt>
          <c:dPt>
            <c:idx val="2"/>
            <c:bubble3D val="0"/>
            <c:spPr>
              <a:solidFill>
                <a:srgbClr val="A0B9D8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41-4047-B4C3-70704CD4B32F}"/>
              </c:ext>
            </c:extLst>
          </c:dPt>
          <c:dPt>
            <c:idx val="3"/>
            <c:bubble3D val="0"/>
            <c:spPr>
              <a:solidFill>
                <a:srgbClr val="738798"/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41-4047-B4C3-70704CD4B32F}"/>
              </c:ext>
            </c:extLst>
          </c:dPt>
          <c:dLbls>
            <c:dLbl>
              <c:idx val="2"/>
              <c:layout>
                <c:manualLayout>
                  <c:x val="2.9482309221602037E-3"/>
                  <c:y val="9.8274356467400129E-3"/>
                </c:manualLayout>
              </c:layout>
              <c:tx>
                <c:rich>
                  <a:bodyPr/>
                  <a:lstStyle/>
                  <a:p>
                    <a:fld id="{87C74E9F-D7C1-4E43-A6B3-63B28844D413}" type="CATEGORYNAME">
                      <a:rPr lang="en-US">
                        <a:latin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baseline="0">
                        <a:latin typeface="Arial" panose="020B0604020202020204" pitchFamily="34" charset="0"/>
                      </a:rPr>
                      <a:t>
</a:t>
                    </a:r>
                    <a:fld id="{70F8BDBC-FCBF-4D2E-B4A6-D3184DDC70AC}" type="PERCENTAGE">
                      <a:rPr lang="en-US" baseline="0">
                        <a:latin typeface="Arial" panose="020B0604020202020204" pitchFamily="34" charset="0"/>
                      </a:rPr>
                      <a:pPr/>
                      <a:t>[PERCENTAGE]</a:t>
                    </a:fld>
                    <a:endParaRPr lang="en-US" baseline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E41-4047-B4C3-70704CD4B32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'BCE Stock Chart'!$H$35:$H$38</c:f>
              <c:strCache>
                <c:ptCount val="4"/>
                <c:pt idx="0">
                  <c:v>Product 1</c:v>
                </c:pt>
                <c:pt idx="1">
                  <c:v>Product 2</c:v>
                </c:pt>
                <c:pt idx="2">
                  <c:v>Service 1</c:v>
                </c:pt>
                <c:pt idx="3">
                  <c:v>Service 2</c:v>
                </c:pt>
              </c:strCache>
            </c:strRef>
          </c:cat>
          <c:val>
            <c:numRef>
              <c:f>'BCE Stock Chart'!$I$35:$I$38</c:f>
              <c:numCache>
                <c:formatCode>0.0%_);\(0.0%\);\-\-_);@_)</c:formatCode>
                <c:ptCount val="4"/>
                <c:pt idx="0">
                  <c:v>0.502</c:v>
                </c:pt>
                <c:pt idx="1">
                  <c:v>0.25600000000000001</c:v>
                </c:pt>
                <c:pt idx="2">
                  <c:v>0.13</c:v>
                </c:pt>
                <c:pt idx="3">
                  <c:v>0.11199999999999999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41-4047-B4C3-70704CD4B32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'[kdp.xlsx]Revenue By Segment'!$A$5</c:f>
              <c:strCache>
                <c:ptCount val="1"/>
                <c:pt idx="0">
                  <c:v>Coffee Systems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cat>
            <c:numRef>
              <c:f>'[kdp.xlsx]Revenue By Segment'!$C$4:$F$4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'[kdp.xlsx]Revenue By Segment'!$C$5:$F$5</c:f>
              <c:numCache>
                <c:formatCode>_(* #,##0_);_(* \(#,##0\);_(* "-"??_);_(@_)</c:formatCode>
                <c:ptCount val="4"/>
                <c:pt idx="0">
                  <c:v>4000</c:v>
                </c:pt>
                <c:pt idx="1">
                  <c:v>4100</c:v>
                </c:pt>
                <c:pt idx="2">
                  <c:v>4233</c:v>
                </c:pt>
                <c:pt idx="3">
                  <c:v>4333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3-4D37-A372-4138A020BFA8}"/>
            </c:ext>
          </c:extLst>
        </c:ser>
        <c:ser>
          <c:idx val="1"/>
          <c:order val="1"/>
          <c:tx>
            <c:strRef>
              <c:f>'[kdp.xlsx]Revenue By Segment'!$A$6</c:f>
              <c:strCache>
                <c:ptCount val="1"/>
                <c:pt idx="0">
                  <c:v>Packaged Beverages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cat>
            <c:numRef>
              <c:f>'[kdp.xlsx]Revenue By Segment'!$C$4:$F$4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'[kdp.xlsx]Revenue By Segment'!$C$6:$F$6</c:f>
              <c:numCache>
                <c:formatCode>_(* #,##0_);_(* \(#,##0\);_(* "-"??_);_(@_)</c:formatCode>
                <c:ptCount val="4"/>
                <c:pt idx="0">
                  <c:v>4500</c:v>
                </c:pt>
                <c:pt idx="1">
                  <c:v>4700</c:v>
                </c:pt>
                <c:pt idx="2">
                  <c:v>4945</c:v>
                </c:pt>
                <c:pt idx="3">
                  <c:v>5363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03-4D37-A372-4138A020BFA8}"/>
            </c:ext>
          </c:extLst>
        </c:ser>
        <c:ser>
          <c:idx val="2"/>
          <c:order val="2"/>
          <c:tx>
            <c:strRef>
              <c:f>'[kdp.xlsx]Revenue By Segment'!$A$7</c:f>
              <c:strCache>
                <c:ptCount val="1"/>
                <c:pt idx="0">
                  <c:v>Beverage Concentrates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'[kdp.xlsx]Revenue By Segment'!$C$4:$F$4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'[kdp.xlsx]Revenue By Segment'!$C$7:$F$7</c:f>
              <c:numCache>
                <c:formatCode>_(* #,##0_);_(* \(#,##0\);_(* "-"??_);_(@_)</c:formatCode>
                <c:ptCount val="4"/>
                <c:pt idx="0">
                  <c:v>1200</c:v>
                </c:pt>
                <c:pt idx="1">
                  <c:v>1000</c:v>
                </c:pt>
                <c:pt idx="2">
                  <c:v>1414</c:v>
                </c:pt>
                <c:pt idx="3">
                  <c:v>1325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03-4D37-A372-4138A020BFA8}"/>
            </c:ext>
          </c:extLst>
        </c:ser>
        <c:ser>
          <c:idx val="3"/>
          <c:order val="3"/>
          <c:tx>
            <c:strRef>
              <c:f>'[kdp.xlsx]Revenue By Segment'!$A$8</c:f>
              <c:strCache>
                <c:ptCount val="1"/>
                <c:pt idx="0">
                  <c:v>Latin America Beverages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'[kdp.xlsx]Revenue By Segment'!$C$4:$F$4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'[kdp.xlsx]Revenue By Segment'!$C$8:$F$8</c:f>
              <c:numCache>
                <c:formatCode>_(* #,##0_);_(* \(#,##0\);_(* "-"??_);_(@_)</c:formatCode>
                <c:ptCount val="4"/>
                <c:pt idx="0">
                  <c:v>300</c:v>
                </c:pt>
                <c:pt idx="1">
                  <c:v>400</c:v>
                </c:pt>
                <c:pt idx="2">
                  <c:v>528</c:v>
                </c:pt>
                <c:pt idx="3">
                  <c:v>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03-4D37-A372-4138A020B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6114336"/>
        <c:axId val="1306123904"/>
        <c:extLst>
          <c:ext xmlns:c15="http://schemas.microsoft.com/office/drawing/2012/chart" uri="{02D57815-91ED-43cb-92C2-25804820EDAC}">
            <c15:filteredArea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'[kdp.xlsx]Revenue By Segment'!$A$9</c15:sqref>
                        </c15:formulaRef>
                      </c:ext>
                    </c:extLst>
                    <c:strCache>
                      <c:ptCount val="1"/>
                      <c:pt idx="0">
                        <c:v>Net Sales</c:v>
                      </c:pt>
                    </c:strCache>
                  </c:strRef>
                </c:tx>
                <c:spPr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'[kdp.xlsx]Revenue By Segment'!$C$4:$F$4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2017</c:v>
                      </c:pt>
                      <c:pt idx="1">
                        <c:v>2018</c:v>
                      </c:pt>
                      <c:pt idx="2">
                        <c:v>2019</c:v>
                      </c:pt>
                      <c:pt idx="3">
                        <c:v>2020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'[kdp.xlsx]Revenue By Segment'!$C$9:$F$9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4"/>
                      <c:pt idx="0">
                        <c:v>10000</c:v>
                      </c:pt>
                      <c:pt idx="1">
                        <c:v>10200</c:v>
                      </c:pt>
                      <c:pt idx="2">
                        <c:v>11120</c:v>
                      </c:pt>
                      <c:pt idx="3">
                        <c:v>11508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3703-4D37-A372-4138A020BFA8}"/>
                  </c:ext>
                </c:extLst>
              </c15:ser>
            </c15:filteredAreaSeries>
          </c:ext>
        </c:extLst>
      </c:areaChart>
      <c:catAx>
        <c:axId val="1306114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123904"/>
        <c:crosses val="autoZero"/>
        <c:auto val="1"/>
        <c:lblAlgn val="ctr"/>
        <c:lblOffset val="100"/>
        <c:noMultiLvlLbl val="0"/>
      </c:catAx>
      <c:valAx>
        <c:axId val="130612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114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AAA3-6EB9-B941-AB0A-A97D5E1AE442}" type="datetimeFigureOut">
              <a:rPr lang="en-US" smtClean="0">
                <a:latin typeface="Arial" panose="020B0604020202020204" pitchFamily="34" charset="0"/>
              </a:rPr>
              <a:t>2/21/2022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D3366-D5E8-2046-8E84-9A0B6987B0B7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59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BA24B04-7876-430F-B30F-2119FBFDA793}" type="datetimeFigureOut">
              <a:rPr lang="en-CA" smtClean="0"/>
              <a:pPr/>
              <a:t>2022-02-21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86D288E-5AE5-47EC-A3A6-AA31E57F118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3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 not remove" hidden="1">
            <a:extLst>
              <a:ext uri="{FF2B5EF4-FFF2-40B4-BE49-F238E27FC236}">
                <a16:creationId xmlns:a16="http://schemas.microsoft.com/office/drawing/2014/main" id="{797EDB79-3B48-46BC-8C5B-F26547F524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231D4-4068-47E6-861D-3EC01D3D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96" y="519240"/>
            <a:ext cx="7302844" cy="400261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A1C0A-9847-4306-AA1E-348B61C941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35E9-0354-4845-B517-98FB2461F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25E0A-24F3-4D62-8740-1940D62208AA}" type="slidenum">
              <a:rPr lang="en-CA" smtClean="0"/>
              <a:pPr/>
              <a:t>‹#›</a:t>
            </a:fld>
            <a:r>
              <a:rPr lang="en-CA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E09666-79AF-472E-B896-62A37F73F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496" y="919162"/>
            <a:ext cx="9147175" cy="2524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buNone/>
              <a:defRPr sz="1400" b="1" i="1">
                <a:solidFill>
                  <a:srgbClr val="21394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CA" sz="1400" b="1" i="1"/>
              <a:t>Subtitle, use this space here to summarize this slide in 1 sentence</a:t>
            </a:r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2FC6EA3-4669-47E2-B213-ED0113EC6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1963" y="1171575"/>
            <a:ext cx="9132887" cy="5770563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defRPr sz="1350">
                <a:latin typeface="Arial" panose="020B0604020202020204" pitchFamily="34" charset="0"/>
              </a:defRPr>
            </a:lvl1pPr>
            <a:lvl2pPr marL="361950" indent="-180975">
              <a:buSzPct val="80000"/>
              <a:buFont typeface="Wingdings" panose="05000000000000000000" pitchFamily="2" charset="2"/>
              <a:buChar char="q"/>
              <a:defRPr sz="1350">
                <a:latin typeface="Arial" panose="020B0604020202020204" pitchFamily="34" charset="0"/>
              </a:defRPr>
            </a:lvl2pPr>
            <a:lvl3pPr marL="542925" indent="-180975">
              <a:buFont typeface="Arial" panose="020B0604020202020204" pitchFamily="34" charset="0"/>
              <a:buChar char="•"/>
              <a:defRPr sz="1350">
                <a:latin typeface="Arial" panose="020B060402020202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0190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chmarking, 3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D9B-CE17-41FC-AE58-1F42347F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</a:defRPr>
            </a:lvl1pPr>
          </a:lstStyle>
          <a:p>
            <a:fld id="{1D425E0A-24F3-4D62-8740-1940D62208A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20188-4A2B-4921-8B21-2A3A6F483BEA}"/>
              </a:ext>
            </a:extLst>
          </p:cNvPr>
          <p:cNvSpPr/>
          <p:nvPr userDrawn="1"/>
        </p:nvSpPr>
        <p:spPr>
          <a:xfrm>
            <a:off x="431034" y="5218574"/>
            <a:ext cx="9239073" cy="286255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C1B9AB31-0328-4D8C-A5BD-61C23140ED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1034" y="5230202"/>
            <a:ext cx="9217152" cy="2629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E93BE-BB91-405B-91E4-4F54F0033DEA}"/>
              </a:ext>
            </a:extLst>
          </p:cNvPr>
          <p:cNvSpPr/>
          <p:nvPr userDrawn="1"/>
        </p:nvSpPr>
        <p:spPr>
          <a:xfrm>
            <a:off x="442091" y="3356764"/>
            <a:ext cx="9239075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A649D84F-87D0-45A7-9769-29736A459C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092" y="3345136"/>
            <a:ext cx="9217152" cy="2832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F28029-B906-4EEB-A269-FADF2D825005}"/>
              </a:ext>
            </a:extLst>
          </p:cNvPr>
          <p:cNvSpPr/>
          <p:nvPr userDrawn="1"/>
        </p:nvSpPr>
        <p:spPr>
          <a:xfrm>
            <a:off x="431031" y="1483326"/>
            <a:ext cx="9239075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5AC0B70B-7D01-44EF-BD56-C7F29C4AD3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1031" y="1483326"/>
            <a:ext cx="9216735" cy="2715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62294CB-B18F-491E-920A-C2EE3FC901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738" y="7194322"/>
            <a:ext cx="7733736" cy="391052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057A257-D44C-443C-B632-A3A9C567F3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496" y="919162"/>
            <a:ext cx="9147175" cy="283210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spcAft>
                <a:spcPts val="0"/>
              </a:spcAft>
              <a:buNone/>
              <a:defRPr sz="1400" b="1" i="1">
                <a:solidFill>
                  <a:srgbClr val="21394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CA" sz="1400" b="1" i="1"/>
              <a:t>Subtitle, use this space here to summarize this slide in 1 sentence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6AB5CCD5-56CC-462A-A45F-B8A3BE79BB84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31031" y="1839347"/>
            <a:ext cx="9217152" cy="1431686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1944554-3E4F-4FF2-9139-0E84CD00E6B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42092" y="3714077"/>
            <a:ext cx="9217152" cy="1435608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77166829-9BA2-4594-B9D9-75D27449DA4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31034" y="5574524"/>
            <a:ext cx="9217152" cy="1435608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040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 not remove" hidden="1">
            <a:extLst>
              <a:ext uri="{FF2B5EF4-FFF2-40B4-BE49-F238E27FC236}">
                <a16:creationId xmlns:a16="http://schemas.microsoft.com/office/drawing/2014/main" id="{797EDB79-3B48-46BC-8C5B-F26547F524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231D4-4068-47E6-861D-3EC01D3D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96" y="519240"/>
            <a:ext cx="7302844" cy="400261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A1C0A-9847-4306-AA1E-348B61C941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35E9-0354-4845-B517-98FB2461F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25E0A-24F3-4D62-8740-1940D62208AA}" type="slidenum">
              <a:rPr lang="en-CA" smtClean="0"/>
              <a:pPr/>
              <a:t>‹#›</a:t>
            </a:fld>
            <a:r>
              <a:rPr lang="en-CA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E09666-79AF-472E-B896-62A37F73F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496" y="919162"/>
            <a:ext cx="9147175" cy="25241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buNone/>
              <a:defRPr sz="1400" b="1" i="1">
                <a:solidFill>
                  <a:srgbClr val="21394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CA" sz="1400" b="1" i="1"/>
              <a:t>Subtitle, use this space here to summarize this slide in 1 sentence (optional)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57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6680C6-302B-4515-9C31-70D6E94561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076" y="3855396"/>
            <a:ext cx="8210425" cy="283466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buFontTx/>
              <a:buNone/>
              <a:defRPr sz="1600" i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CA"/>
              <a:t>Section subtitle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7E05BA-773D-4F94-A3EC-A7A67280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8640" y="7200356"/>
            <a:ext cx="426085" cy="391045"/>
          </a:xfrm>
        </p:spPr>
        <p:txBody>
          <a:bodyPr/>
          <a:lstStyle>
            <a:lvl1pPr>
              <a:defRPr b="0">
                <a:latin typeface="Arial" panose="020B0604020202020204" pitchFamily="34" charset="0"/>
              </a:defRPr>
            </a:lvl1pPr>
          </a:lstStyle>
          <a:p>
            <a:fld id="{1D425E0A-24F3-4D62-8740-1940D62208A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2F622D-4E62-4DE9-96A7-3B885D08B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076" y="3431224"/>
            <a:ext cx="8210425" cy="42417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CA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005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C14720BB-E7AF-49A7-BA53-87BDFFE02AC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6680C6-302B-4515-9C31-70D6E94561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076" y="3855395"/>
            <a:ext cx="8210425" cy="778949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buFontTx/>
              <a:buNone/>
              <a:defRPr sz="1600" i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CA"/>
              <a:t>By:</a:t>
            </a:r>
          </a:p>
          <a:p>
            <a:r>
              <a:rPr lang="en-CA"/>
              <a:t>Market Data as of [DD-MMM-YYYY]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08CAC5-4FA7-46AB-BDF9-E5E07FA3D3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076" y="3431224"/>
            <a:ext cx="8210425" cy="42417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FC7FC-61A8-4857-9EA7-DEF6D1265AEC}"/>
              </a:ext>
            </a:extLst>
          </p:cNvPr>
          <p:cNvCxnSpPr>
            <a:cxnSpLocks/>
          </p:cNvCxnSpPr>
          <p:nvPr userDrawn="1"/>
        </p:nvCxnSpPr>
        <p:spPr>
          <a:xfrm>
            <a:off x="447737" y="7186264"/>
            <a:ext cx="9162925" cy="0"/>
          </a:xfrm>
          <a:prstGeom prst="line">
            <a:avLst/>
          </a:prstGeom>
          <a:ln>
            <a:solidFill>
              <a:srgbClr val="21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094246-B7A8-4253-B21E-4420408D3FC5}"/>
              </a:ext>
            </a:extLst>
          </p:cNvPr>
          <p:cNvCxnSpPr>
            <a:cxnSpLocks/>
          </p:cNvCxnSpPr>
          <p:nvPr userDrawn="1"/>
        </p:nvCxnSpPr>
        <p:spPr>
          <a:xfrm>
            <a:off x="447737" y="928023"/>
            <a:ext cx="9146988" cy="0"/>
          </a:xfrm>
          <a:prstGeom prst="line">
            <a:avLst/>
          </a:prstGeom>
          <a:ln>
            <a:solidFill>
              <a:srgbClr val="21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9F59230-940C-46E9-8424-77605265D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0"/>
          <a:stretch/>
        </p:blipFill>
        <p:spPr>
          <a:xfrm>
            <a:off x="9093836" y="7279980"/>
            <a:ext cx="500889" cy="219735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4A7D2AE-E171-4387-9A47-654D4B45BC75}"/>
              </a:ext>
            </a:extLst>
          </p:cNvPr>
          <p:cNvSpPr txBox="1">
            <a:spLocks/>
          </p:cNvSpPr>
          <p:nvPr userDrawn="1"/>
        </p:nvSpPr>
        <p:spPr>
          <a:xfrm>
            <a:off x="749076" y="2156296"/>
            <a:ext cx="2763051" cy="1246823"/>
          </a:xfrm>
          <a:prstGeom prst="rect">
            <a:avLst/>
          </a:prstGeom>
          <a:ln>
            <a:solidFill>
              <a:srgbClr val="163029"/>
            </a:solidFill>
          </a:ln>
        </p:spPr>
        <p:txBody>
          <a:bodyPr>
            <a:noAutofit/>
          </a:bodyPr>
          <a:lstStyle>
            <a:lvl1pPr marL="0" marR="0" indent="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180975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50000"/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>
                <a:latin typeface="Arial" panose="020B0604020202020204" pitchFamily="34" charset="0"/>
              </a:rPr>
              <a:t>[Insert Relevant Logo(s) Here on Slide Master (Alt, W, M) – delete this box after]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6C2968-7DC4-4DCD-9177-A6109E0D1900}"/>
              </a:ext>
            </a:extLst>
          </p:cNvPr>
          <p:cNvSpPr/>
          <p:nvPr userDrawn="1"/>
        </p:nvSpPr>
        <p:spPr>
          <a:xfrm>
            <a:off x="10375071" y="101600"/>
            <a:ext cx="3578754" cy="3535950"/>
          </a:xfrm>
          <a:prstGeom prst="rect">
            <a:avLst/>
          </a:prstGeom>
          <a:solidFill>
            <a:srgbClr val="213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en-CA" sz="1600" b="1" u="sng">
                <a:latin typeface="Arial" panose="020B0604020202020204" pitchFamily="34" charset="0"/>
                <a:cs typeface="Arial" panose="020B0604020202020204" pitchFamily="34" charset="0"/>
              </a:rPr>
              <a:t>Graph Formatting Check List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Shadows: Right off-set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Font: Arial; Black Colour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No Border or Background Colour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No Legends (when possible)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Colours in order (based on colour scheme on the left)</a:t>
            </a: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en-CA" sz="1600" b="1">
                <a:latin typeface="Arial" panose="020B0604020202020204" pitchFamily="34" charset="0"/>
                <a:cs typeface="Arial" panose="020B0604020202020204" pitchFamily="34" charset="0"/>
              </a:rPr>
              <a:t>Bar: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No Vertical Axis (when possible); use Data Labels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Horizontal Axis Line: 0.75 </a:t>
            </a:r>
            <a:r>
              <a:rPr lang="en-CA" sz="160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 black with outside tick marks</a:t>
            </a: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en-CA" sz="1600" b="1">
                <a:latin typeface="Arial" panose="020B0604020202020204" pitchFamily="34" charset="0"/>
                <a:cs typeface="Arial" panose="020B0604020202020204" pitchFamily="34" charset="0"/>
              </a:rPr>
              <a:t>Donut: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Order from largest to smallest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8D912FE-8230-489A-B2A5-EB24067D01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599074566"/>
              </p:ext>
            </p:extLst>
          </p:nvPr>
        </p:nvGraphicFramePr>
        <p:xfrm>
          <a:off x="10375071" y="3621444"/>
          <a:ext cx="3578754" cy="190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52FB2938-772E-4A43-877E-174CD7EF6F1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672950995"/>
              </p:ext>
            </p:extLst>
          </p:nvPr>
        </p:nvGraphicFramePr>
        <p:xfrm>
          <a:off x="10010614" y="5399685"/>
          <a:ext cx="4307668" cy="258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704CC07-9D45-4F21-A0F9-0999EE51A867}"/>
              </a:ext>
            </a:extLst>
          </p:cNvPr>
          <p:cNvSpPr txBox="1"/>
          <p:nvPr userDrawn="1"/>
        </p:nvSpPr>
        <p:spPr>
          <a:xfrm>
            <a:off x="-2545564" y="5426993"/>
            <a:ext cx="245574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50" b="1" u="sng">
                <a:latin typeface="Arial" panose="020B0604020202020204" pitchFamily="34" charset="0"/>
                <a:cs typeface="Arial" panose="020B0604020202020204" pitchFamily="34" charset="0"/>
              </a:rPr>
              <a:t>Sample Table Format</a:t>
            </a:r>
            <a:endParaRPr lang="en-CA" sz="175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43">
            <a:extLst>
              <a:ext uri="{FF2B5EF4-FFF2-40B4-BE49-F238E27FC236}">
                <a16:creationId xmlns:a16="http://schemas.microsoft.com/office/drawing/2014/main" id="{DB097369-7772-4B97-9D15-F44DDF6F6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21475"/>
              </p:ext>
            </p:extLst>
          </p:nvPr>
        </p:nvGraphicFramePr>
        <p:xfrm>
          <a:off x="-2743200" y="5837835"/>
          <a:ext cx="2653378" cy="131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89">
                  <a:extLst>
                    <a:ext uri="{9D8B030D-6E8A-4147-A177-3AD203B41FA5}">
                      <a16:colId xmlns:a16="http://schemas.microsoft.com/office/drawing/2014/main" val="2559248109"/>
                    </a:ext>
                  </a:extLst>
                </a:gridCol>
                <a:gridCol w="1326689">
                  <a:extLst>
                    <a:ext uri="{9D8B030D-6E8A-4147-A177-3AD203B41FA5}">
                      <a16:colId xmlns:a16="http://schemas.microsoft.com/office/drawing/2014/main" val="510479224"/>
                    </a:ext>
                  </a:extLst>
                </a:gridCol>
              </a:tblGrid>
              <a:tr h="329803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Name</a:t>
                      </a:r>
                    </a:p>
                  </a:txBody>
                  <a:tcPr anchor="ctr">
                    <a:solidFill>
                      <a:srgbClr val="2139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</a:t>
                      </a:r>
                    </a:p>
                  </a:txBody>
                  <a:tcPr anchor="ctr">
                    <a:solidFill>
                      <a:srgbClr val="213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17815"/>
                  </a:ext>
                </a:extLst>
              </a:tr>
              <a:tr h="329803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A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338578"/>
                  </a:ext>
                </a:extLst>
              </a:tr>
              <a:tr h="329803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17810"/>
                  </a:ext>
                </a:extLst>
              </a:tr>
              <a:tr h="329803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C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9868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C1A3714-FF54-4983-B085-E6CEC037BCC3}"/>
              </a:ext>
            </a:extLst>
          </p:cNvPr>
          <p:cNvSpPr txBox="1"/>
          <p:nvPr userDrawn="1"/>
        </p:nvSpPr>
        <p:spPr>
          <a:xfrm>
            <a:off x="-2423679" y="1151335"/>
            <a:ext cx="2104829" cy="369332"/>
          </a:xfrm>
          <a:prstGeom prst="rect">
            <a:avLst/>
          </a:prstGeom>
          <a:solidFill>
            <a:srgbClr val="2139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33, 57, 76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495BC-1EE4-41D2-93F5-ABC0CA7B8396}"/>
              </a:ext>
            </a:extLst>
          </p:cNvPr>
          <p:cNvSpPr txBox="1"/>
          <p:nvPr userDrawn="1"/>
        </p:nvSpPr>
        <p:spPr>
          <a:xfrm>
            <a:off x="-2434568" y="1772890"/>
            <a:ext cx="2104829" cy="369332"/>
          </a:xfrm>
          <a:prstGeom prst="rect">
            <a:avLst/>
          </a:prstGeom>
          <a:solidFill>
            <a:srgbClr val="4272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66, 114, 153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0FD43-B7C5-4035-877D-6C8F62C0FAF7}"/>
              </a:ext>
            </a:extLst>
          </p:cNvPr>
          <p:cNvSpPr txBox="1"/>
          <p:nvPr userDrawn="1"/>
        </p:nvSpPr>
        <p:spPr>
          <a:xfrm>
            <a:off x="-2434568" y="529780"/>
            <a:ext cx="21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>
                <a:latin typeface="Arial" panose="020B0604020202020204" pitchFamily="34" charset="0"/>
                <a:cs typeface="Arial" panose="020B0604020202020204" pitchFamily="34" charset="0"/>
              </a:rPr>
              <a:t>Primary Colours </a:t>
            </a:r>
            <a:endParaRPr lang="en-CA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44C2-1B5B-4640-B626-5DC56BA536D0}"/>
              </a:ext>
            </a:extLst>
          </p:cNvPr>
          <p:cNvSpPr txBox="1"/>
          <p:nvPr userDrawn="1"/>
        </p:nvSpPr>
        <p:spPr>
          <a:xfrm>
            <a:off x="-2434570" y="2394445"/>
            <a:ext cx="2104829" cy="369332"/>
          </a:xfrm>
          <a:prstGeom prst="rect">
            <a:avLst/>
          </a:prstGeom>
          <a:solidFill>
            <a:srgbClr val="A0B9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160, 185, 216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4F8690-3419-4D03-8ACD-D390EDDD9344}"/>
              </a:ext>
            </a:extLst>
          </p:cNvPr>
          <p:cNvSpPr txBox="1"/>
          <p:nvPr userDrawn="1"/>
        </p:nvSpPr>
        <p:spPr>
          <a:xfrm>
            <a:off x="-2434571" y="3016000"/>
            <a:ext cx="2104829" cy="369332"/>
          </a:xfrm>
          <a:prstGeom prst="rect">
            <a:avLst/>
          </a:prstGeom>
          <a:solidFill>
            <a:srgbClr val="7387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115, 135, 152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9A37E-DDE7-4088-B207-7F86AEA1F464}"/>
              </a:ext>
            </a:extLst>
          </p:cNvPr>
          <p:cNvSpPr txBox="1"/>
          <p:nvPr userDrawn="1"/>
        </p:nvSpPr>
        <p:spPr>
          <a:xfrm>
            <a:off x="-2456339" y="4259110"/>
            <a:ext cx="2104829" cy="369332"/>
          </a:xfrm>
          <a:prstGeom prst="rect">
            <a:avLst/>
          </a:prstGeom>
          <a:solidFill>
            <a:srgbClr val="93BB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147, 187, 197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F3A518-9BEA-41D1-A27D-A394DB39F81F}"/>
              </a:ext>
            </a:extLst>
          </p:cNvPr>
          <p:cNvSpPr txBox="1"/>
          <p:nvPr userDrawn="1"/>
        </p:nvSpPr>
        <p:spPr>
          <a:xfrm>
            <a:off x="-2423680" y="3637555"/>
            <a:ext cx="2104829" cy="369332"/>
          </a:xfrm>
          <a:prstGeom prst="rect">
            <a:avLst/>
          </a:prstGeom>
          <a:solidFill>
            <a:srgbClr val="ABB7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171, 183, 193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3D52B-0729-438B-896F-665B80BC9145}"/>
              </a:ext>
            </a:extLst>
          </p:cNvPr>
          <p:cNvSpPr txBox="1"/>
          <p:nvPr userDrawn="1"/>
        </p:nvSpPr>
        <p:spPr>
          <a:xfrm>
            <a:off x="-2456340" y="4880665"/>
            <a:ext cx="2104829" cy="369332"/>
          </a:xfrm>
          <a:prstGeom prst="rect">
            <a:avLst/>
          </a:prstGeom>
          <a:solidFill>
            <a:srgbClr val="C1D8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193, 216, 221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2868AEE8-BB28-4A29-9067-BA50B28AB57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25E0A-24F3-4D62-8740-1940D62208AA}" type="slidenum">
              <a:rPr lang="en-CA" smtClean="0"/>
              <a:pPr/>
              <a:t>‹#›</a:t>
            </a:fld>
            <a:r>
              <a:rPr lang="en-CA"/>
              <a:t>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61354" y="1235975"/>
            <a:ext cx="4496410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61354" y="4201717"/>
            <a:ext cx="4496410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461354" y="1237747"/>
            <a:ext cx="4496410" cy="2719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461352" y="4201385"/>
            <a:ext cx="4496410" cy="2719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FA33C-FBFC-4251-9AA3-726C3FE0FFDB}"/>
              </a:ext>
            </a:extLst>
          </p:cNvPr>
          <p:cNvSpPr/>
          <p:nvPr userDrawn="1"/>
        </p:nvSpPr>
        <p:spPr>
          <a:xfrm>
            <a:off x="5100638" y="1235975"/>
            <a:ext cx="4515499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28">
            <a:extLst>
              <a:ext uri="{FF2B5EF4-FFF2-40B4-BE49-F238E27FC236}">
                <a16:creationId xmlns:a16="http://schemas.microsoft.com/office/drawing/2014/main" id="{2DEF9BFD-494A-4314-9BE1-C47C61B2E0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0162" y="1234001"/>
            <a:ext cx="4496266" cy="2719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3BB7EA-F788-461C-B71C-376AFBCAD4B4}"/>
              </a:ext>
            </a:extLst>
          </p:cNvPr>
          <p:cNvSpPr/>
          <p:nvPr userDrawn="1"/>
        </p:nvSpPr>
        <p:spPr>
          <a:xfrm>
            <a:off x="5100638" y="4201717"/>
            <a:ext cx="4515687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42D40200-FFA2-4483-A274-87DB5B5B9A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0636" y="4201385"/>
            <a:ext cx="4515687" cy="2719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7E0E4894-60F6-46CA-B3D6-57B56FD1CB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738" y="7194322"/>
            <a:ext cx="7733736" cy="391052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9E962C4-90E4-4B92-8785-360593A20B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1496" y="919162"/>
            <a:ext cx="9147175" cy="30518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spcAft>
                <a:spcPts val="0"/>
              </a:spcAft>
              <a:buNone/>
              <a:defRPr sz="1400" b="1" i="1">
                <a:solidFill>
                  <a:srgbClr val="21394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CA" sz="1400" b="1" i="1"/>
              <a:t>Subtitle, use this space here to summarize this slide in 1 sentence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136FE-EBEE-44D8-9469-AEC49AA63B86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58914" y="1639238"/>
            <a:ext cx="4498848" cy="2322576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52B17E57-4A99-46DC-A35F-671D573EC54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5107580" y="1639238"/>
            <a:ext cx="4498848" cy="2322576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44A532-C0B8-4CAC-A355-BF374188BFF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61352" y="4582215"/>
            <a:ext cx="4498848" cy="2322576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889AC557-FA2F-4812-BDC1-7F281E24A83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110162" y="4582215"/>
            <a:ext cx="4496266" cy="2322576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580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>
            <a:extLst>
              <a:ext uri="{FF2B5EF4-FFF2-40B4-BE49-F238E27FC236}">
                <a16:creationId xmlns:a16="http://schemas.microsoft.com/office/drawing/2014/main" id="{534CECFB-4D9C-4CC2-923A-510882183DC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25E0A-24F3-4D62-8740-1940D62208AA}" type="slidenum">
              <a:rPr lang="en-CA" smtClean="0"/>
              <a:pPr/>
              <a:t>‹#›</a:t>
            </a:fld>
            <a:r>
              <a:rPr lang="en-CA"/>
              <a:t>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61498" y="1235975"/>
            <a:ext cx="4496266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5100638" y="1235975"/>
            <a:ext cx="4515499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100638" y="4201717"/>
            <a:ext cx="4515687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461498" y="1237747"/>
            <a:ext cx="4496266" cy="2719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100636" y="4201385"/>
            <a:ext cx="4515687" cy="2719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F4B2664C-9635-4A2F-B4CE-6DA719ABAC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0162" y="1234001"/>
            <a:ext cx="4496266" cy="2719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858DEA0B-D641-48E5-9665-50942F236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738" y="7194322"/>
            <a:ext cx="7733736" cy="391052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F193F9CC-49CA-427E-86E6-5FE0E0129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1496" y="919162"/>
            <a:ext cx="9147175" cy="30518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spcAft>
                <a:spcPts val="0"/>
              </a:spcAft>
              <a:buNone/>
              <a:defRPr sz="1400" b="1" i="1">
                <a:solidFill>
                  <a:srgbClr val="21394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CA" sz="1400" b="1" i="1"/>
              <a:t>Subtitle, use this space here to summarize this slide in 1 sentence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5A764CC8-8A47-4D47-B1CA-BE4B63A7CB9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58914" y="1639238"/>
            <a:ext cx="4498848" cy="5269770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A33FE1EF-F369-43F9-8B14-37C95BEA54BF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5107580" y="1639238"/>
            <a:ext cx="4498848" cy="2322576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82049B9-236F-405D-ADF1-AD38C64B4604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110162" y="4582215"/>
            <a:ext cx="4496266" cy="2322576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86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 Sec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25E0A-24F3-4D62-8740-1940D62208AA}" type="slidenum">
              <a:rPr lang="en-CA" smtClean="0"/>
              <a:pPr/>
              <a:t>‹#›</a:t>
            </a:fld>
            <a:r>
              <a:rPr lang="en-CA"/>
              <a:t> 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61498" y="4201717"/>
            <a:ext cx="9135407" cy="288255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461496" y="4198878"/>
            <a:ext cx="9135409" cy="28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F22E8F-DA87-4674-8C65-9276EA5B0809}"/>
              </a:ext>
            </a:extLst>
          </p:cNvPr>
          <p:cNvSpPr/>
          <p:nvPr userDrawn="1"/>
        </p:nvSpPr>
        <p:spPr>
          <a:xfrm>
            <a:off x="461354" y="1235975"/>
            <a:ext cx="4496410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5B072BD8-E055-4611-AF1A-66E62C9089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354" y="1237747"/>
            <a:ext cx="4496410" cy="2719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D10D5A-A3E3-4E4B-B477-0CBF67530389}"/>
              </a:ext>
            </a:extLst>
          </p:cNvPr>
          <p:cNvSpPr/>
          <p:nvPr userDrawn="1"/>
        </p:nvSpPr>
        <p:spPr>
          <a:xfrm>
            <a:off x="5100638" y="1235975"/>
            <a:ext cx="4515499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0B78F176-C220-45AE-8D9B-598D379D22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0162" y="1234001"/>
            <a:ext cx="4496266" cy="2719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DB71FE37-971D-4DCE-9DA4-A5E2FA752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738" y="7194322"/>
            <a:ext cx="7733736" cy="391052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2B541D0-DA82-4342-880B-641B596ADF4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1496" y="919162"/>
            <a:ext cx="9147175" cy="30518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spcAft>
                <a:spcPts val="0"/>
              </a:spcAft>
              <a:buNone/>
              <a:defRPr sz="1400" b="1" i="1">
                <a:solidFill>
                  <a:srgbClr val="21394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CA" sz="1400" b="1" i="1"/>
              <a:t>Subtitle, use this space here to summarize this slide in 1 sentence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2096D-CAD5-4C02-AC11-8AE791F9A85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61352" y="4581628"/>
            <a:ext cx="9134856" cy="2359152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tabLst>
                <a:tab pos="542925" algn="l"/>
              </a:tabLst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4906785-AC97-44C4-9AC9-4472EAA2C08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58914" y="1639238"/>
            <a:ext cx="4498848" cy="2322576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13740E2-D2E4-498C-8716-08D67A3169AB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5107580" y="1639238"/>
            <a:ext cx="4498848" cy="2322576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409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1D4-4068-47E6-861D-3EC01D3D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9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35E9-0354-4845-B517-98FB2461F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25E0A-24F3-4D62-8740-1940D62208AA}" type="slidenum">
              <a:rPr lang="en-CA" smtClean="0"/>
              <a:pPr/>
              <a:t>‹#›</a:t>
            </a:fld>
            <a:r>
              <a:rPr lang="en-CA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66BBC-DFF2-4F3C-884C-4E27CF145F70}"/>
              </a:ext>
            </a:extLst>
          </p:cNvPr>
          <p:cNvSpPr/>
          <p:nvPr userDrawn="1"/>
        </p:nvSpPr>
        <p:spPr>
          <a:xfrm>
            <a:off x="479932" y="1235975"/>
            <a:ext cx="2085469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BAA5989D-6BF1-4D30-91E2-CDA700DD17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496" y="1237747"/>
            <a:ext cx="2103905" cy="279282"/>
          </a:xfrm>
          <a:prstGeom prst="rect">
            <a:avLst/>
          </a:prstGeom>
          <a:solidFill>
            <a:srgbClr val="21394C"/>
          </a:solidFill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8C7FF-6DFE-41C3-A6D8-393DBF2AE326}"/>
              </a:ext>
            </a:extLst>
          </p:cNvPr>
          <p:cNvSpPr/>
          <p:nvPr userDrawn="1"/>
        </p:nvSpPr>
        <p:spPr>
          <a:xfrm>
            <a:off x="2722905" y="1235591"/>
            <a:ext cx="4670319" cy="281438"/>
          </a:xfrm>
          <a:prstGeom prst="rect">
            <a:avLst/>
          </a:prstGeom>
          <a:solidFill>
            <a:srgbClr val="73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1EF32E09-0197-4C8A-AB63-70DA35D26C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12798" y="1233435"/>
            <a:ext cx="4670318" cy="285750"/>
          </a:xfrm>
          <a:prstGeom prst="rect">
            <a:avLst/>
          </a:prstGeom>
          <a:solidFill>
            <a:srgbClr val="21394C"/>
          </a:solidFill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D13F8-2898-403E-BC6C-1CBB88D8FD13}"/>
              </a:ext>
            </a:extLst>
          </p:cNvPr>
          <p:cNvSpPr/>
          <p:nvPr userDrawn="1"/>
        </p:nvSpPr>
        <p:spPr>
          <a:xfrm>
            <a:off x="7540622" y="1235975"/>
            <a:ext cx="2068049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CCEBEECA-7CA2-4B69-B6E6-E56998EE60F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0622" y="1237747"/>
            <a:ext cx="2068049" cy="2814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31AD31-8273-41D7-B747-0A61D61B7C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3013" y="1590675"/>
            <a:ext cx="4660211" cy="5222720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72000" algn="l"/>
                <a:tab pos="144000" algn="l"/>
              </a:tabLst>
              <a:defRPr sz="1350"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1FCF8F9E-EEFA-4CD6-BF40-524747C68F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40623" y="1590675"/>
            <a:ext cx="2068048" cy="52227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D0E7657-2724-4F0C-85FB-3D8016C4F0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44" y="1590675"/>
            <a:ext cx="2085469" cy="52227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4DDFF4CB-3702-4290-9F85-929DF8AC73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738" y="7194322"/>
            <a:ext cx="7733736" cy="391052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A97D1F0-1897-41C4-9244-10EF2A68A9B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1496" y="919162"/>
            <a:ext cx="9147175" cy="30518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spcAft>
                <a:spcPts val="0"/>
              </a:spcAft>
              <a:buNone/>
              <a:defRPr sz="1400" b="1" i="1">
                <a:solidFill>
                  <a:srgbClr val="21394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CA" sz="1400" b="1" i="1"/>
              <a:t>Subtitle, use this space here to summarize this slide in 1 sentence</a:t>
            </a:r>
          </a:p>
        </p:txBody>
      </p:sp>
    </p:spTree>
    <p:extLst>
      <p:ext uri="{BB962C8B-B14F-4D97-AF65-F5344CB8AC3E}">
        <p14:creationId xmlns:p14="http://schemas.microsoft.com/office/powerpoint/2010/main" val="7164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chmarking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03D87519-4376-4309-941D-7581913BAF5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D9B-CE17-41FC-AE58-1F42347F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</a:defRPr>
            </a:lvl1pPr>
          </a:lstStyle>
          <a:p>
            <a:fld id="{1D425E0A-24F3-4D62-8740-1940D62208A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F89A21-8B34-43F6-972E-569C9184DF30}"/>
              </a:ext>
            </a:extLst>
          </p:cNvPr>
          <p:cNvSpPr/>
          <p:nvPr userDrawn="1"/>
        </p:nvSpPr>
        <p:spPr>
          <a:xfrm>
            <a:off x="455260" y="1237747"/>
            <a:ext cx="9154304" cy="283210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DF6AD604-7F0A-4CD4-B29C-B0A89EF04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738" y="7194322"/>
            <a:ext cx="7733736" cy="391052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A4DFE1-E172-434E-A1E1-F81FC3EAF202}"/>
              </a:ext>
            </a:extLst>
          </p:cNvPr>
          <p:cNvSpPr/>
          <p:nvPr userDrawn="1"/>
        </p:nvSpPr>
        <p:spPr>
          <a:xfrm>
            <a:off x="461498" y="4201717"/>
            <a:ext cx="9135407" cy="288255"/>
          </a:xfrm>
          <a:prstGeom prst="rect">
            <a:avLst/>
          </a:prstGeom>
          <a:solidFill>
            <a:srgbClr val="21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EDBD7FB-5E78-4F2E-AE18-B889F5EBE5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1496" y="4198878"/>
            <a:ext cx="9135409" cy="28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5F667610-AC13-477E-B123-88067834237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66344" y="1237747"/>
            <a:ext cx="9135409" cy="28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9FAE0539-7D4F-470B-8CA6-445F0D338F6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61352" y="4581628"/>
            <a:ext cx="9134856" cy="2359152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tabLst>
                <a:tab pos="542925" algn="l"/>
              </a:tabLst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39D3EA36-6BD5-428B-9829-90423D43E7F8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66344" y="1639238"/>
            <a:ext cx="9131755" cy="2359152"/>
          </a:xfrm>
          <a:prstGeom prst="rect">
            <a:avLst/>
          </a:prstGeom>
        </p:spPr>
        <p:txBody>
          <a:bodyPr/>
          <a:lstStyle>
            <a:lvl1pPr marL="180975" indent="-180975">
              <a:defRPr sz="1300"/>
            </a:lvl1pPr>
            <a:lvl2pPr marL="361950" indent="-180975">
              <a:defRPr sz="1300"/>
            </a:lvl2pPr>
            <a:lvl3pPr marL="542925" indent="-180975">
              <a:defRPr sz="13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3A9C9EB-DBAE-4AB4-AAD2-79C7CDBE6F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1496" y="919162"/>
            <a:ext cx="9147175" cy="30518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spcAft>
                <a:spcPts val="0"/>
              </a:spcAft>
              <a:buNone/>
              <a:defRPr sz="1400" b="1" i="1">
                <a:solidFill>
                  <a:srgbClr val="21394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CA" sz="1400" b="1" i="1"/>
              <a:t>Subtitle, use this space here to summarize this slide in 1 sentence</a:t>
            </a:r>
          </a:p>
        </p:txBody>
      </p:sp>
    </p:spTree>
    <p:extLst>
      <p:ext uri="{BB962C8B-B14F-4D97-AF65-F5344CB8AC3E}">
        <p14:creationId xmlns:p14="http://schemas.microsoft.com/office/powerpoint/2010/main" val="271183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hart" Target="../charts/chart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hart" Target="../charts/char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Placeholder 62"/>
          <p:cNvSpPr>
            <a:spLocks noGrp="1"/>
          </p:cNvSpPr>
          <p:nvPr>
            <p:ph type="title"/>
          </p:nvPr>
        </p:nvSpPr>
        <p:spPr>
          <a:xfrm>
            <a:off x="461496" y="519240"/>
            <a:ext cx="7302844" cy="4002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738" y="7194322"/>
            <a:ext cx="7733736" cy="3910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Source(s):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8640" y="7200356"/>
            <a:ext cx="426085" cy="391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425E0A-24F3-4D62-8740-1940D62208AA}" type="slidenum">
              <a:rPr lang="en-CA" smtClean="0"/>
              <a:pPr/>
              <a:t>‹#›</a:t>
            </a:fld>
            <a:r>
              <a:rPr lang="en-CA"/>
              <a:t>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1AF7F9-83E1-4F90-8AE2-849FF6B75B64}"/>
              </a:ext>
            </a:extLst>
          </p:cNvPr>
          <p:cNvCxnSpPr>
            <a:cxnSpLocks/>
          </p:cNvCxnSpPr>
          <p:nvPr userDrawn="1"/>
        </p:nvCxnSpPr>
        <p:spPr>
          <a:xfrm>
            <a:off x="447737" y="7186264"/>
            <a:ext cx="9162925" cy="0"/>
          </a:xfrm>
          <a:prstGeom prst="line">
            <a:avLst/>
          </a:prstGeom>
          <a:ln>
            <a:solidFill>
              <a:srgbClr val="21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A45912-0A2A-4BEB-AD43-613E0CF47F5F}"/>
              </a:ext>
            </a:extLst>
          </p:cNvPr>
          <p:cNvCxnSpPr>
            <a:cxnSpLocks/>
          </p:cNvCxnSpPr>
          <p:nvPr userDrawn="1"/>
        </p:nvCxnSpPr>
        <p:spPr>
          <a:xfrm>
            <a:off x="447737" y="928023"/>
            <a:ext cx="9146988" cy="0"/>
          </a:xfrm>
          <a:prstGeom prst="line">
            <a:avLst/>
          </a:prstGeom>
          <a:ln>
            <a:solidFill>
              <a:srgbClr val="21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FADD13CD-2323-4A13-BFF3-2A28098FB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0"/>
          <a:stretch/>
        </p:blipFill>
        <p:spPr>
          <a:xfrm>
            <a:off x="8747535" y="7279980"/>
            <a:ext cx="500889" cy="219735"/>
          </a:xfrm>
          <a:prstGeom prst="rect">
            <a:avLst/>
          </a:prstGeom>
        </p:spPr>
      </p:pic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5DFA7491-0179-453C-B323-3619937ACF9B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87110762"/>
              </p:ext>
            </p:extLst>
          </p:nvPr>
        </p:nvGraphicFramePr>
        <p:xfrm>
          <a:off x="10375071" y="3621444"/>
          <a:ext cx="3578754" cy="190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33C7737F-B976-4CAB-A16A-A60F59457E20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645243409"/>
              </p:ext>
            </p:extLst>
          </p:nvPr>
        </p:nvGraphicFramePr>
        <p:xfrm>
          <a:off x="10010614" y="5399685"/>
          <a:ext cx="4307668" cy="258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7AB42A5-A345-4859-BD21-7869361C56FA}"/>
              </a:ext>
            </a:extLst>
          </p:cNvPr>
          <p:cNvSpPr txBox="1"/>
          <p:nvPr userDrawn="1"/>
        </p:nvSpPr>
        <p:spPr>
          <a:xfrm>
            <a:off x="-2423679" y="1151335"/>
            <a:ext cx="2104829" cy="369332"/>
          </a:xfrm>
          <a:prstGeom prst="rect">
            <a:avLst/>
          </a:prstGeom>
          <a:solidFill>
            <a:srgbClr val="2139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33, 57, 76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32AB16-08A1-4C32-8C31-E7D71854C35E}"/>
              </a:ext>
            </a:extLst>
          </p:cNvPr>
          <p:cNvSpPr txBox="1"/>
          <p:nvPr userDrawn="1"/>
        </p:nvSpPr>
        <p:spPr>
          <a:xfrm>
            <a:off x="-2434568" y="1772890"/>
            <a:ext cx="2104829" cy="369332"/>
          </a:xfrm>
          <a:prstGeom prst="rect">
            <a:avLst/>
          </a:prstGeom>
          <a:solidFill>
            <a:srgbClr val="4272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66, 114, 153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3A9823-2E81-4BAD-99EB-5B77E4A8F013}"/>
              </a:ext>
            </a:extLst>
          </p:cNvPr>
          <p:cNvSpPr txBox="1"/>
          <p:nvPr userDrawn="1"/>
        </p:nvSpPr>
        <p:spPr>
          <a:xfrm>
            <a:off x="-2434568" y="529780"/>
            <a:ext cx="21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>
                <a:latin typeface="Arial" panose="020B0604020202020204" pitchFamily="34" charset="0"/>
                <a:cs typeface="Arial" panose="020B0604020202020204" pitchFamily="34" charset="0"/>
              </a:rPr>
              <a:t>Primary Colours </a:t>
            </a:r>
            <a:endParaRPr lang="en-CA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5087D7-285F-4829-B296-305FD886DC2D}"/>
              </a:ext>
            </a:extLst>
          </p:cNvPr>
          <p:cNvSpPr txBox="1"/>
          <p:nvPr userDrawn="1"/>
        </p:nvSpPr>
        <p:spPr>
          <a:xfrm>
            <a:off x="-2434570" y="2394445"/>
            <a:ext cx="2104829" cy="369332"/>
          </a:xfrm>
          <a:prstGeom prst="rect">
            <a:avLst/>
          </a:prstGeom>
          <a:solidFill>
            <a:srgbClr val="A0B9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160, 185, 216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865B4F-CB6E-4440-997F-9BC56C1102AB}"/>
              </a:ext>
            </a:extLst>
          </p:cNvPr>
          <p:cNvSpPr txBox="1"/>
          <p:nvPr userDrawn="1"/>
        </p:nvSpPr>
        <p:spPr>
          <a:xfrm>
            <a:off x="-2434571" y="3016000"/>
            <a:ext cx="2104829" cy="369332"/>
          </a:xfrm>
          <a:prstGeom prst="rect">
            <a:avLst/>
          </a:prstGeom>
          <a:solidFill>
            <a:srgbClr val="7387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115, 135, 152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19D7F1-DC2A-4EFB-86F5-4713A5CD8260}"/>
              </a:ext>
            </a:extLst>
          </p:cNvPr>
          <p:cNvSpPr txBox="1"/>
          <p:nvPr userDrawn="1"/>
        </p:nvSpPr>
        <p:spPr>
          <a:xfrm>
            <a:off x="-2456339" y="4259110"/>
            <a:ext cx="2104829" cy="369332"/>
          </a:xfrm>
          <a:prstGeom prst="rect">
            <a:avLst/>
          </a:prstGeom>
          <a:solidFill>
            <a:srgbClr val="93BB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147, 187, 197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8" name="Table 43">
            <a:extLst>
              <a:ext uri="{FF2B5EF4-FFF2-40B4-BE49-F238E27FC236}">
                <a16:creationId xmlns:a16="http://schemas.microsoft.com/office/drawing/2014/main" id="{24192A19-A077-48C0-B3C9-333BD3754BC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6071644"/>
              </p:ext>
            </p:extLst>
          </p:nvPr>
        </p:nvGraphicFramePr>
        <p:xfrm>
          <a:off x="-2743200" y="5837835"/>
          <a:ext cx="2653378" cy="131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89">
                  <a:extLst>
                    <a:ext uri="{9D8B030D-6E8A-4147-A177-3AD203B41FA5}">
                      <a16:colId xmlns:a16="http://schemas.microsoft.com/office/drawing/2014/main" val="2559248109"/>
                    </a:ext>
                  </a:extLst>
                </a:gridCol>
                <a:gridCol w="1326689">
                  <a:extLst>
                    <a:ext uri="{9D8B030D-6E8A-4147-A177-3AD203B41FA5}">
                      <a16:colId xmlns:a16="http://schemas.microsoft.com/office/drawing/2014/main" val="510479224"/>
                    </a:ext>
                  </a:extLst>
                </a:gridCol>
              </a:tblGrid>
              <a:tr h="329803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Name</a:t>
                      </a:r>
                    </a:p>
                  </a:txBody>
                  <a:tcPr anchor="ctr">
                    <a:solidFill>
                      <a:srgbClr val="2139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</a:t>
                      </a:r>
                    </a:p>
                  </a:txBody>
                  <a:tcPr anchor="ctr">
                    <a:solidFill>
                      <a:srgbClr val="213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17815"/>
                  </a:ext>
                </a:extLst>
              </a:tr>
              <a:tr h="329803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A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338578"/>
                  </a:ext>
                </a:extLst>
              </a:tr>
              <a:tr h="329803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17810"/>
                  </a:ext>
                </a:extLst>
              </a:tr>
              <a:tr h="329803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 C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98681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3F709DB8-FCE3-46A5-8DD5-B109F3296CF6}"/>
              </a:ext>
            </a:extLst>
          </p:cNvPr>
          <p:cNvSpPr txBox="1"/>
          <p:nvPr userDrawn="1"/>
        </p:nvSpPr>
        <p:spPr>
          <a:xfrm>
            <a:off x="-2545564" y="5426993"/>
            <a:ext cx="245574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50" b="1" u="sng">
                <a:latin typeface="Arial" panose="020B0604020202020204" pitchFamily="34" charset="0"/>
                <a:cs typeface="Arial" panose="020B0604020202020204" pitchFamily="34" charset="0"/>
              </a:rPr>
              <a:t>Sample Table Format</a:t>
            </a:r>
            <a:endParaRPr lang="en-CA" sz="175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2A3E2-464B-4EE6-B200-6CF173E65B56}"/>
              </a:ext>
            </a:extLst>
          </p:cNvPr>
          <p:cNvSpPr txBox="1"/>
          <p:nvPr userDrawn="1"/>
        </p:nvSpPr>
        <p:spPr>
          <a:xfrm>
            <a:off x="-2423680" y="3637555"/>
            <a:ext cx="2104829" cy="369332"/>
          </a:xfrm>
          <a:prstGeom prst="rect">
            <a:avLst/>
          </a:prstGeom>
          <a:solidFill>
            <a:srgbClr val="ABB7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171, 183, 193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8F594F-3ACD-4050-A5EE-C00D88A2DF75}"/>
              </a:ext>
            </a:extLst>
          </p:cNvPr>
          <p:cNvSpPr txBox="1"/>
          <p:nvPr userDrawn="1"/>
        </p:nvSpPr>
        <p:spPr>
          <a:xfrm>
            <a:off x="-2456340" y="4880665"/>
            <a:ext cx="2104829" cy="369332"/>
          </a:xfrm>
          <a:prstGeom prst="rect">
            <a:avLst/>
          </a:prstGeom>
          <a:solidFill>
            <a:srgbClr val="C1D8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193, 216, 221</a:t>
            </a:r>
            <a:endParaRPr lang="en-CA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B2EED-9AD9-47C0-9694-0BD1ADB1E22E}"/>
              </a:ext>
            </a:extLst>
          </p:cNvPr>
          <p:cNvSpPr/>
          <p:nvPr userDrawn="1"/>
        </p:nvSpPr>
        <p:spPr>
          <a:xfrm>
            <a:off x="10375071" y="101600"/>
            <a:ext cx="3578754" cy="3535950"/>
          </a:xfrm>
          <a:prstGeom prst="rect">
            <a:avLst/>
          </a:prstGeom>
          <a:solidFill>
            <a:srgbClr val="213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en-CA" sz="1600" b="1" u="sng">
                <a:latin typeface="Arial" panose="020B0604020202020204" pitchFamily="34" charset="0"/>
                <a:cs typeface="Arial" panose="020B0604020202020204" pitchFamily="34" charset="0"/>
              </a:rPr>
              <a:t>Graph Formatting Check List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Shadows: Right off-set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Font: Arial; Black Colour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No Border or Background Colour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No Legends (when possible)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Colours in order (based on colour scheme on the left)</a:t>
            </a: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en-CA" sz="1600" b="1">
                <a:latin typeface="Arial" panose="020B0604020202020204" pitchFamily="34" charset="0"/>
                <a:cs typeface="Arial" panose="020B0604020202020204" pitchFamily="34" charset="0"/>
              </a:rPr>
              <a:t>Bar: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No Vertical Axis (when possible); use Data Labels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Horizontal Axis Line: 0.75 </a:t>
            </a:r>
            <a:r>
              <a:rPr lang="en-CA" sz="160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 black with outside tick marks</a:t>
            </a: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en-CA" sz="1600" b="1">
                <a:latin typeface="Arial" panose="020B0604020202020204" pitchFamily="34" charset="0"/>
                <a:cs typeface="Arial" panose="020B0604020202020204" pitchFamily="34" charset="0"/>
              </a:rPr>
              <a:t>Donut: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CA" sz="1600">
                <a:latin typeface="Arial" panose="020B0604020202020204" pitchFamily="34" charset="0"/>
                <a:cs typeface="Arial" panose="020B0604020202020204" pitchFamily="34" charset="0"/>
              </a:rPr>
              <a:t>Order from largest to smallest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01F5F-02DD-49D0-BE50-BED41B7BC80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815748" y="341482"/>
            <a:ext cx="1863574" cy="5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4" r:id="rId2"/>
    <p:sldLayoutId id="2147483668" r:id="rId3"/>
    <p:sldLayoutId id="2147483695" r:id="rId4"/>
    <p:sldLayoutId id="2147483673" r:id="rId5"/>
    <p:sldLayoutId id="2147483684" r:id="rId6"/>
    <p:sldLayoutId id="2147483675" r:id="rId7"/>
    <p:sldLayoutId id="2147483670" r:id="rId8"/>
    <p:sldLayoutId id="2147483690" r:id="rId9"/>
    <p:sldLayoutId id="2147483672" r:id="rId10"/>
  </p:sldLayoutIdLst>
  <p:hf hdr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21394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1005840" rtl="0" eaLnBrk="1" fontAlgn="ctr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21394C"/>
        </a:buClr>
        <a:buSzPct val="140000"/>
        <a:buFont typeface="Wingdings" panose="05000000000000000000" pitchFamily="2" charset="2"/>
        <a:buChar char="§"/>
        <a:tabLst>
          <a:tab pos="180975" algn="l"/>
        </a:tabLst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8000" indent="-144000" algn="l" defTabSz="1005840" rtl="0" eaLnBrk="1" fontAlgn="ctr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21394C"/>
        </a:buClr>
        <a:buSzPct val="80000"/>
        <a:buFont typeface="Wingdings" panose="05000000000000000000" pitchFamily="2" charset="2"/>
        <a:buChar char="q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144000" algn="l" defTabSz="10058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21394C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EA90-0E09-45B0-8D73-0EDE3AF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Company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A4EF5-3970-41BE-99E1-CA57B6D13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25E0A-24F3-4D62-8740-1940D62208AA}" type="slidenum">
              <a:rPr lang="en-CA" smtClean="0"/>
              <a:pPr/>
              <a:t>1</a:t>
            </a:fld>
            <a:r>
              <a:rPr lang="en-CA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0AE7D-9F8B-4EC2-8169-A884CE7CBA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0BB8C-F348-480F-B824-431AF7C55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CA" dirty="0"/>
              <a:t>Family of Brands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8A16D8-C114-4D43-A4F2-BDC2B1B501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Key People/Management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C4B261-E706-46E2-9487-2B70DE2659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CA" dirty="0"/>
              <a:t>Revenue Breakdown (in USD millions)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A189B-A7F7-4BAA-B698-EBD74A668F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55917F-21E8-48F0-8C76-EC8F4496BC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2B2466-F942-4254-91AE-EF8AD8B8CB05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en-CA" dirty="0"/>
              <a:t>An American conglomerate selling beverages such as coffee, hot cocoa, tea, water, fruit juice, and mixers</a:t>
            </a:r>
          </a:p>
          <a:p>
            <a:r>
              <a:rPr lang="en-CA" dirty="0"/>
              <a:t>Diverse product range to cater to a large audience in North America</a:t>
            </a:r>
          </a:p>
          <a:p>
            <a:r>
              <a:rPr lang="en-CA" dirty="0"/>
              <a:t>Popular products include: RC Cola, Schweppes, 7 Up, Snapple, and Dr Pepper</a:t>
            </a:r>
          </a:p>
          <a:p>
            <a:r>
              <a:rPr lang="en-CA" dirty="0"/>
              <a:t>Formed in 2018 with the merger of Keurig Green Mountain and Dr Pepper Snapple Group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4E86ECD-2725-4466-830F-46AEEFA961DB}"/>
              </a:ext>
            </a:extLst>
          </p:cNvPr>
          <p:cNvGraphicFramePr>
            <a:graphicFrameLocks noGrp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467941070"/>
              </p:ext>
            </p:extLst>
          </p:nvPr>
        </p:nvGraphicFramePr>
        <p:xfrm>
          <a:off x="5106988" y="1639888"/>
          <a:ext cx="4498974" cy="235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487">
                  <a:extLst>
                    <a:ext uri="{9D8B030D-6E8A-4147-A177-3AD203B41FA5}">
                      <a16:colId xmlns:a16="http://schemas.microsoft.com/office/drawing/2014/main" val="2835652861"/>
                    </a:ext>
                  </a:extLst>
                </a:gridCol>
                <a:gridCol w="2249487">
                  <a:extLst>
                    <a:ext uri="{9D8B030D-6E8A-4147-A177-3AD203B41FA5}">
                      <a16:colId xmlns:a16="http://schemas.microsoft.com/office/drawing/2014/main" val="1873640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Chairman &amp; 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Robert </a:t>
                      </a:r>
                      <a:r>
                        <a:rPr lang="en-US" dirty="0" err="1"/>
                        <a:t>Gamgort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6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Fernando Cortes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9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Ozan </a:t>
                      </a:r>
                      <a:r>
                        <a:rPr lang="en-US" dirty="0" err="1"/>
                        <a:t>Dokmecioglu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0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President, Cold Bev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Derek Hopkins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6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President,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Mauricio </a:t>
                      </a:r>
                      <a:r>
                        <a:rPr lang="en-US" dirty="0" err="1"/>
                        <a:t>Levya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</a:t>
                      </a:r>
                      <a:r>
                        <a:rPr lang="en-US" dirty="0" err="1"/>
                        <a:t>Milikin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18328"/>
                  </a:ext>
                </a:extLst>
              </a:tr>
            </a:tbl>
          </a:graphicData>
        </a:graphic>
      </p:graphicFrame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789262D-B130-41B3-84FF-DE38BF2BB469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461963" y="4831562"/>
            <a:ext cx="4498975" cy="1822438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38946DEF-8583-4A75-B80C-0C632DF5759D}"/>
              </a:ext>
            </a:extLst>
          </p:cNvPr>
          <p:cNvGraphicFramePr>
            <a:graphicFrameLocks noGrp="1"/>
          </p:cNvGraphicFramePr>
          <p:nvPr>
            <p:ph sz="quarter" idx="32"/>
          </p:nvPr>
        </p:nvGraphicFramePr>
        <p:xfrm>
          <a:off x="5110163" y="4581525"/>
          <a:ext cx="4495800" cy="2322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224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D5E6-8FCA-4A04-A6E9-8C0EE223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 in Beverage Industry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B91B0-2148-4C17-A471-AD703B5B20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25E0A-24F3-4D62-8740-1940D62208AA}" type="slidenum">
              <a:rPr lang="en-CA" smtClean="0"/>
              <a:pPr/>
              <a:t>2</a:t>
            </a:fld>
            <a:r>
              <a:rPr lang="en-CA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ADED9-A23E-4258-A462-DCBF0B6EF1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EEA13-F24C-4C64-9532-11A7EF43A1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78F512-E3A9-423B-BBD9-8D07D475E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0622" y="1237747"/>
            <a:ext cx="2068049" cy="281438"/>
          </a:xfrm>
        </p:spPr>
        <p:txBody>
          <a:bodyPr/>
          <a:lstStyle/>
          <a:p>
            <a:r>
              <a:rPr lang="en-US" dirty="0"/>
              <a:t>Market Capitalization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BD1697-B72A-4697-BF81-7625DE9E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75" y="5969149"/>
            <a:ext cx="1133475" cy="1133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84E5AD-EC6A-4BFF-9810-F0F0DE6E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75" y="5280201"/>
            <a:ext cx="1133475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63F964-0BB1-4851-AFDE-6897AFAB7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75" y="2816457"/>
            <a:ext cx="1133475" cy="847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47FD09-F854-40D1-9C41-B1281AF1A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088" y="3867069"/>
            <a:ext cx="930449" cy="9304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D65734-1A63-4CFB-8E97-CD039E1C3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75" y="2051310"/>
            <a:ext cx="1133475" cy="18097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078255-D9DF-4327-8FDE-78610638A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1496" y="7191282"/>
            <a:ext cx="7733736" cy="391052"/>
          </a:xfrm>
        </p:spPr>
        <p:txBody>
          <a:bodyPr/>
          <a:lstStyle/>
          <a:p>
            <a:r>
              <a:rPr lang="en-CA" dirty="0"/>
              <a:t>Source: Bloomberg</a:t>
            </a:r>
          </a:p>
          <a:p>
            <a:endParaRPr lang="en-C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4F45EB7-7649-4310-9470-A885667F93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685979" y="1488378"/>
            <a:ext cx="4684263" cy="130497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 American multinational beverage corporation incorporated under Delaware's General Corporation Law, headquartered in Atlanta, Georgia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4054B0-E371-44A7-BD06-45BC7D894ED1}"/>
              </a:ext>
            </a:extLst>
          </p:cNvPr>
          <p:cNvCxnSpPr>
            <a:cxnSpLocks noChangeAspect="1"/>
          </p:cNvCxnSpPr>
          <p:nvPr/>
        </p:nvCxnSpPr>
        <p:spPr>
          <a:xfrm>
            <a:off x="461496" y="2691058"/>
            <a:ext cx="9133229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055430-D9AF-4070-AA81-535A091C1221}"/>
              </a:ext>
            </a:extLst>
          </p:cNvPr>
          <p:cNvCxnSpPr>
            <a:cxnSpLocks noChangeAspect="1"/>
          </p:cNvCxnSpPr>
          <p:nvPr/>
        </p:nvCxnSpPr>
        <p:spPr>
          <a:xfrm>
            <a:off x="461495" y="3789580"/>
            <a:ext cx="9147176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ABF061-C3F2-4857-A7BA-F6A44C70461D}"/>
              </a:ext>
            </a:extLst>
          </p:cNvPr>
          <p:cNvCxnSpPr>
            <a:cxnSpLocks noChangeAspect="1"/>
          </p:cNvCxnSpPr>
          <p:nvPr/>
        </p:nvCxnSpPr>
        <p:spPr>
          <a:xfrm>
            <a:off x="481342" y="4888102"/>
            <a:ext cx="9127329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6ABD6F-1033-453F-8C38-0C297247E47B}"/>
              </a:ext>
            </a:extLst>
          </p:cNvPr>
          <p:cNvCxnSpPr>
            <a:cxnSpLocks noChangeAspect="1"/>
          </p:cNvCxnSpPr>
          <p:nvPr/>
        </p:nvCxnSpPr>
        <p:spPr>
          <a:xfrm>
            <a:off x="481342" y="5986624"/>
            <a:ext cx="9133229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F0F3F692-AEF3-4159-9FE7-BA45936140DC}"/>
              </a:ext>
            </a:extLst>
          </p:cNvPr>
          <p:cNvSpPr txBox="1">
            <a:spLocks/>
          </p:cNvSpPr>
          <p:nvPr/>
        </p:nvSpPr>
        <p:spPr>
          <a:xfrm>
            <a:off x="2625944" y="2534763"/>
            <a:ext cx="4684263" cy="13049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80000"/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Formed in 2018 with the merger of Keurig Green Mountain and Dr Pepper Snapple Group, provide a diverse range of soft beverages to cater to a large audience.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DB3C8298-6F1B-46AD-BCB2-BE6EE395ED7E}"/>
              </a:ext>
            </a:extLst>
          </p:cNvPr>
          <p:cNvSpPr txBox="1">
            <a:spLocks/>
          </p:cNvSpPr>
          <p:nvPr/>
        </p:nvSpPr>
        <p:spPr>
          <a:xfrm>
            <a:off x="2625944" y="3686353"/>
            <a:ext cx="4684263" cy="13049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80000"/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A private energy drink brand founded in Austria and is today the largest shareholder of the industry, worldwide as of 2019.</a:t>
            </a:r>
          </a:p>
        </p:txBody>
      </p:sp>
      <p:sp>
        <p:nvSpPr>
          <p:cNvPr id="39" name="Text Placeholder 19">
            <a:extLst>
              <a:ext uri="{FF2B5EF4-FFF2-40B4-BE49-F238E27FC236}">
                <a16:creationId xmlns:a16="http://schemas.microsoft.com/office/drawing/2014/main" id="{3F7BCF06-D0C8-4460-B7B7-9D83984F0B09}"/>
              </a:ext>
            </a:extLst>
          </p:cNvPr>
          <p:cNvSpPr txBox="1">
            <a:spLocks/>
          </p:cNvSpPr>
          <p:nvPr/>
        </p:nvSpPr>
        <p:spPr>
          <a:xfrm>
            <a:off x="2625944" y="4784874"/>
            <a:ext cx="4684263" cy="13049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80000"/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Known for the classic Pepsi drink, PepsiCo encompasses all aspects of the food and beverage market, owning subsidiaries including Gatorade, Frito-Lay and more.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400716D4-D838-4FAA-8E78-BBA42BFB4D2E}"/>
              </a:ext>
            </a:extLst>
          </p:cNvPr>
          <p:cNvSpPr txBox="1">
            <a:spLocks/>
          </p:cNvSpPr>
          <p:nvPr/>
        </p:nvSpPr>
        <p:spPr>
          <a:xfrm>
            <a:off x="2625944" y="5883397"/>
            <a:ext cx="4684263" cy="13049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80000"/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/>
              <a:t>A Swiss multinational food and drink conglomerate and the largest food company in the world measured by revenue.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D59F22B0-E966-4EDB-BF2E-B87595D28061}"/>
              </a:ext>
            </a:extLst>
          </p:cNvPr>
          <p:cNvSpPr txBox="1">
            <a:spLocks/>
          </p:cNvSpPr>
          <p:nvPr/>
        </p:nvSpPr>
        <p:spPr>
          <a:xfrm>
            <a:off x="7670760" y="1527976"/>
            <a:ext cx="1807772" cy="1225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80000"/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264.46B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8D6BD25-610F-4A90-B6FF-3A5FEF416A75}"/>
              </a:ext>
            </a:extLst>
          </p:cNvPr>
          <p:cNvSpPr txBox="1">
            <a:spLocks/>
          </p:cNvSpPr>
          <p:nvPr/>
        </p:nvSpPr>
        <p:spPr>
          <a:xfrm>
            <a:off x="7670760" y="3725950"/>
            <a:ext cx="1807772" cy="1225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80000"/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Private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A48653C2-692B-4EE6-BCE3-9A129F4DC405}"/>
              </a:ext>
            </a:extLst>
          </p:cNvPr>
          <p:cNvSpPr txBox="1">
            <a:spLocks/>
          </p:cNvSpPr>
          <p:nvPr/>
        </p:nvSpPr>
        <p:spPr>
          <a:xfrm>
            <a:off x="7670760" y="2627428"/>
            <a:ext cx="1807772" cy="1225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80000"/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51.4B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07E592B7-27E9-4D88-A14E-D640F1B62255}"/>
              </a:ext>
            </a:extLst>
          </p:cNvPr>
          <p:cNvSpPr txBox="1">
            <a:spLocks/>
          </p:cNvSpPr>
          <p:nvPr/>
        </p:nvSpPr>
        <p:spPr>
          <a:xfrm>
            <a:off x="7670760" y="5922995"/>
            <a:ext cx="1807772" cy="1225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80000"/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330.99B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86297140-F2E8-42F0-A892-E4598080A230}"/>
              </a:ext>
            </a:extLst>
          </p:cNvPr>
          <p:cNvSpPr txBox="1">
            <a:spLocks/>
          </p:cNvSpPr>
          <p:nvPr/>
        </p:nvSpPr>
        <p:spPr>
          <a:xfrm>
            <a:off x="7670760" y="4824472"/>
            <a:ext cx="1807772" cy="1225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140000"/>
              <a:buFont typeface="Wingdings" panose="05000000000000000000" pitchFamily="2" charset="2"/>
              <a:buNone/>
              <a:tabLst>
                <a:tab pos="72000" algn="l"/>
                <a:tab pos="144000" algn="l"/>
              </a:tabLs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8000" indent="-144000" algn="l" defTabSz="10058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SzPct val="80000"/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144000" algn="l" defTabSz="10058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1394C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230.47B</a:t>
            </a:r>
          </a:p>
        </p:txBody>
      </p:sp>
    </p:spTree>
    <p:extLst>
      <p:ext uri="{BB962C8B-B14F-4D97-AF65-F5344CB8AC3E}">
        <p14:creationId xmlns:p14="http://schemas.microsoft.com/office/powerpoint/2010/main" val="2815499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e227af6-9ad0-4649-bd9d-5e0d56586fe1">
      <UserInfo>
        <DisplayName/>
        <AccountId xsi:nil="true"/>
        <AccountType/>
      </UserInfo>
    </SharedWithUsers>
    <MediaLengthInSeconds xmlns="65b24be4-a005-4c4f-9d79-3cb65d0066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1873D721595A428FCC0CE19326EC25" ma:contentTypeVersion="12" ma:contentTypeDescription="Create a new document." ma:contentTypeScope="" ma:versionID="825095672408194bb00020621071a6f7">
  <xsd:schema xmlns:xsd="http://www.w3.org/2001/XMLSchema" xmlns:xs="http://www.w3.org/2001/XMLSchema" xmlns:p="http://schemas.microsoft.com/office/2006/metadata/properties" xmlns:ns2="65b24be4-a005-4c4f-9d79-3cb65d0066b5" xmlns:ns3="ee227af6-9ad0-4649-bd9d-5e0d56586fe1" targetNamespace="http://schemas.microsoft.com/office/2006/metadata/properties" ma:root="true" ma:fieldsID="da0996131aa4b4b7a846c2c0a928a12c" ns2:_="" ns3:_="">
    <xsd:import namespace="65b24be4-a005-4c4f-9d79-3cb65d0066b5"/>
    <xsd:import namespace="ee227af6-9ad0-4649-bd9d-5e0d56586f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24be4-a005-4c4f-9d79-3cb65d006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27af6-9ad0-4649-bd9d-5e0d56586fe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900C78-C35A-4C28-8A99-AC8FEC165ECD}">
  <ds:schemaRefs>
    <ds:schemaRef ds:uri="20a69326-c8d4-4038-96d9-fdf369753613"/>
    <ds:schemaRef ds:uri="6261ff4b-4ea2-4afc-8133-c8fc9998d309"/>
    <ds:schemaRef ds:uri="65b24be4-a005-4c4f-9d79-3cb65d0066b5"/>
    <ds:schemaRef ds:uri="ee227af6-9ad0-4649-bd9d-5e0d56586f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D08535-5E7B-4E2A-BDB1-ECA51A87A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B12306-5B07-4CCF-985C-1EAFA70C30A8}">
  <ds:schemaRefs>
    <ds:schemaRef ds:uri="65b24be4-a005-4c4f-9d79-3cb65d0066b5"/>
    <ds:schemaRef ds:uri="ee227af6-9ad0-4649-bd9d-5e0d56586f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1_Office Theme</vt:lpstr>
      <vt:lpstr>Company Overview</vt:lpstr>
      <vt:lpstr>Competitors in Beverage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Prakshi Prajapati</dc:creator>
  <cp:lastModifiedBy>Awais Malik</cp:lastModifiedBy>
  <cp:revision>2</cp:revision>
  <dcterms:created xsi:type="dcterms:W3CDTF">2019-09-27T16:37:39Z</dcterms:created>
  <dcterms:modified xsi:type="dcterms:W3CDTF">2022-02-22T15:33:26Z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0x0101000B1873D721595A428FCC0CE19326EC25</vt:lpwstr>
  </property>
  <property fmtid="{D5CDD505-2E9C-101B-9397-08002B2CF9AE}" pid="3" name="Order">
    <vt:r8>1414600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</Properties>
</file>