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sldIdLst>
    <p:sldId id="256" r:id="rId2"/>
    <p:sldId id="257" r:id="rId3"/>
    <p:sldId id="258" r:id="rId4"/>
    <p:sldId id="261" r:id="rId5"/>
    <p:sldId id="267" r:id="rId6"/>
    <p:sldId id="270" r:id="rId7"/>
    <p:sldId id="26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22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5/16/25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221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622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395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5/16/25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7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18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806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5/16/25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0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922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73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5/16/25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736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5/16/25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940747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40CB-E3A4-4BFF-6D73-1513A251E04E}"/>
              </a:ext>
            </a:extLst>
          </p:cNvPr>
          <p:cNvSpPr>
            <a:spLocks noGrp="1"/>
          </p:cNvSpPr>
          <p:nvPr>
            <p:ph type="ctrTitle"/>
          </p:nvPr>
        </p:nvSpPr>
        <p:spPr>
          <a:xfrm>
            <a:off x="1777464" y="1625600"/>
            <a:ext cx="8637072" cy="2590800"/>
          </a:xfrm>
        </p:spPr>
        <p:txBody>
          <a:bodyPr>
            <a:noAutofit/>
          </a:bodyPr>
          <a:lstStyle/>
          <a:p>
            <a:pPr algn="ctr"/>
            <a:r>
              <a:rPr lang="en-US" sz="6500" dirty="0"/>
              <a:t>Delivery Platform Evaluation and </a:t>
            </a:r>
            <a:br>
              <a:rPr lang="en-US" sz="6500" dirty="0"/>
            </a:br>
            <a:r>
              <a:rPr lang="en-US" sz="6500" dirty="0"/>
              <a:t>Restaurants Analysis</a:t>
            </a:r>
            <a:br>
              <a:rPr lang="en-US" sz="6600" dirty="0"/>
            </a:br>
            <a:r>
              <a:rPr lang="en-US" sz="3600" cap="none" dirty="0"/>
              <a:t>with visualization on tableau</a:t>
            </a:r>
            <a:endParaRPr lang="en-US" sz="6600" dirty="0"/>
          </a:p>
        </p:txBody>
      </p:sp>
      <p:sp>
        <p:nvSpPr>
          <p:cNvPr id="3" name="Subtitle 2">
            <a:extLst>
              <a:ext uri="{FF2B5EF4-FFF2-40B4-BE49-F238E27FC236}">
                <a16:creationId xmlns:a16="http://schemas.microsoft.com/office/drawing/2014/main" id="{08EA9FB1-5305-9B3B-BC84-EE624216BB7C}"/>
              </a:ext>
            </a:extLst>
          </p:cNvPr>
          <p:cNvSpPr>
            <a:spLocks noGrp="1"/>
          </p:cNvSpPr>
          <p:nvPr>
            <p:ph type="subTitle" idx="1"/>
          </p:nvPr>
        </p:nvSpPr>
        <p:spPr>
          <a:xfrm>
            <a:off x="1777464" y="5499100"/>
            <a:ext cx="8637072" cy="1066800"/>
          </a:xfrm>
        </p:spPr>
        <p:txBody>
          <a:bodyPr>
            <a:normAutofit/>
          </a:bodyPr>
          <a:lstStyle/>
          <a:p>
            <a:r>
              <a:rPr lang="en-US" sz="2400" dirty="0"/>
              <a:t>	BY</a:t>
            </a:r>
          </a:p>
          <a:p>
            <a:r>
              <a:rPr lang="en-US" sz="2400" dirty="0"/>
              <a:t>					ADEBAYO ABDULMALIK</a:t>
            </a:r>
          </a:p>
        </p:txBody>
      </p:sp>
    </p:spTree>
    <p:extLst>
      <p:ext uri="{BB962C8B-B14F-4D97-AF65-F5344CB8AC3E}">
        <p14:creationId xmlns:p14="http://schemas.microsoft.com/office/powerpoint/2010/main" val="31487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65B3-9CFE-1C8B-176F-197A82DAF704}"/>
              </a:ext>
            </a:extLst>
          </p:cNvPr>
          <p:cNvSpPr>
            <a:spLocks noGrp="1"/>
          </p:cNvSpPr>
          <p:nvPr>
            <p:ph type="title"/>
          </p:nvPr>
        </p:nvSpPr>
        <p:spPr/>
        <p:txBody>
          <a:bodyPr>
            <a:normAutofit/>
          </a:bodyPr>
          <a:lstStyle/>
          <a:p>
            <a:r>
              <a:rPr lang="en-US" sz="16600" dirty="0"/>
              <a:t>THANK YOU </a:t>
            </a:r>
          </a:p>
        </p:txBody>
      </p:sp>
    </p:spTree>
    <p:extLst>
      <p:ext uri="{BB962C8B-B14F-4D97-AF65-F5344CB8AC3E}">
        <p14:creationId xmlns:p14="http://schemas.microsoft.com/office/powerpoint/2010/main" val="25848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544B-476F-C23D-6143-B156B4C30F6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8D827C7-17BA-8BF6-1532-E55182BF8715}"/>
              </a:ext>
            </a:extLst>
          </p:cNvPr>
          <p:cNvSpPr>
            <a:spLocks noGrp="1"/>
          </p:cNvSpPr>
          <p:nvPr>
            <p:ph idx="1"/>
          </p:nvPr>
        </p:nvSpPr>
        <p:spPr/>
        <p:txBody>
          <a:bodyPr/>
          <a:lstStyle/>
          <a:p>
            <a:pPr marL="0" indent="0">
              <a:buNone/>
            </a:pPr>
            <a:r>
              <a:rPr lang="en-US" dirty="0"/>
              <a:t>The food delivery and catering industry operates in a fast-paced, customer-centric environment. However, challenges such as delivery delays, inconsistent revenue streams, inefficient discount strategies, and limited customer insight can impact overall profitability.</a:t>
            </a:r>
          </a:p>
          <a:p>
            <a:pPr marL="0" indent="0">
              <a:buNone/>
            </a:pPr>
            <a:endParaRPr lang="en-US" dirty="0"/>
          </a:p>
          <a:p>
            <a:pPr marL="0" indent="0">
              <a:buNone/>
            </a:pPr>
            <a:r>
              <a:rPr lang="en-US" sz="2800" b="1" dirty="0">
                <a:latin typeface="Rockwell Extra Bold" panose="02060603020205020403" pitchFamily="18" charset="77"/>
              </a:rPr>
              <a:t>Goal: </a:t>
            </a:r>
          </a:p>
          <a:p>
            <a:pPr marL="0" indent="0">
              <a:buNone/>
            </a:pPr>
            <a:r>
              <a:rPr lang="en-US" dirty="0"/>
              <a:t>To Evaluate Performances, Identify lapses, recommend solution and uncover actionable insights that can improve operational efficiency, satisfaction, and profitability for the platform.</a:t>
            </a:r>
          </a:p>
        </p:txBody>
      </p:sp>
    </p:spTree>
    <p:extLst>
      <p:ext uri="{BB962C8B-B14F-4D97-AF65-F5344CB8AC3E}">
        <p14:creationId xmlns:p14="http://schemas.microsoft.com/office/powerpoint/2010/main" val="261481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B393-03A6-AF96-7EC9-5D1B199FB86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12462E6-E2B6-1E66-FDBF-1E44836F9FB3}"/>
              </a:ext>
            </a:extLst>
          </p:cNvPr>
          <p:cNvSpPr>
            <a:spLocks noGrp="1"/>
          </p:cNvSpPr>
          <p:nvPr>
            <p:ph idx="1"/>
          </p:nvPr>
        </p:nvSpPr>
        <p:spPr/>
        <p:txBody>
          <a:bodyPr>
            <a:normAutofit lnSpcReduction="10000"/>
          </a:bodyPr>
          <a:lstStyle/>
          <a:p>
            <a:pPr marL="457200" indent="-457200">
              <a:buFont typeface="+mj-lt"/>
              <a:buAutoNum type="arabicPeriod"/>
            </a:pPr>
            <a:r>
              <a:rPr lang="en-US" dirty="0"/>
              <a:t>Customer Behavior Analysis</a:t>
            </a:r>
          </a:p>
          <a:p>
            <a:pPr lvl="2"/>
            <a:r>
              <a:rPr lang="en-US" dirty="0"/>
              <a:t>Distribution of Orders by Payment Method</a:t>
            </a:r>
          </a:p>
          <a:p>
            <a:pPr lvl="2"/>
            <a:r>
              <a:rPr lang="en-US" dirty="0"/>
              <a:t>Top Customers by Total Spend &amp; Order Frequency</a:t>
            </a:r>
          </a:p>
          <a:p>
            <a:pPr marL="457200" indent="-457200">
              <a:buFont typeface="+mj-lt"/>
              <a:buAutoNum type="arabicPeriod"/>
            </a:pPr>
            <a:r>
              <a:rPr lang="en-US" dirty="0"/>
              <a:t>Restaurants Performance Evaluation</a:t>
            </a:r>
          </a:p>
          <a:p>
            <a:pPr marL="457200" indent="-457200">
              <a:buFont typeface="+mj-lt"/>
              <a:buAutoNum type="arabicPeriod"/>
            </a:pPr>
            <a:r>
              <a:rPr lang="en-US" dirty="0"/>
              <a:t>Revenue and Cost Analysis</a:t>
            </a:r>
          </a:p>
          <a:p>
            <a:pPr lvl="2"/>
            <a:r>
              <a:rPr lang="en-US" dirty="0"/>
              <a:t>Breakdown of Platform Earnings and losses</a:t>
            </a:r>
          </a:p>
          <a:p>
            <a:pPr lvl="2"/>
            <a:r>
              <a:rPr lang="en-US" sz="1800" b="1" kern="100" dirty="0">
                <a:effectLst/>
                <a:latin typeface="Calibri" panose="020F0502020204030204" pitchFamily="34" charset="0"/>
                <a:ea typeface="Calibri" panose="020F0502020204030204" pitchFamily="34" charset="0"/>
                <a:cs typeface="Arial" panose="020B0604020202020204" pitchFamily="34" charset="0"/>
              </a:rPr>
              <a:t>EFFECT OF Each PROMO on sales</a:t>
            </a:r>
            <a:endParaRPr lang="en-US" dirty="0"/>
          </a:p>
          <a:p>
            <a:pPr lvl="2"/>
            <a:r>
              <a:rPr lang="en-US" dirty="0"/>
              <a:t>Correlation btw Orders and Commission fee</a:t>
            </a:r>
          </a:p>
          <a:p>
            <a:pPr marL="457200" indent="-457200">
              <a:buFont typeface="+mj-lt"/>
              <a:buAutoNum type="arabicPeriod"/>
            </a:pPr>
            <a:r>
              <a:rPr lang="en-US" dirty="0"/>
              <a:t>Promotions &amp; Discounts Impact</a:t>
            </a:r>
          </a:p>
          <a:p>
            <a:pPr lvl="2"/>
            <a:r>
              <a:rPr lang="en-US" dirty="0"/>
              <a:t>Evaluate Impact on order</a:t>
            </a:r>
          </a:p>
          <a:p>
            <a:pPr lvl="2"/>
            <a:r>
              <a:rPr lang="en-US" dirty="0"/>
              <a:t>Evaluate Impact volume and revenue</a:t>
            </a:r>
          </a:p>
          <a:p>
            <a:pPr marL="457200" indent="-457200">
              <a:buFont typeface="+mj-lt"/>
              <a:buAutoNum type="arabicPeriod"/>
            </a:pPr>
            <a:r>
              <a:rPr lang="en-US" dirty="0"/>
              <a:t>Payment Method Analysis</a:t>
            </a:r>
          </a:p>
          <a:p>
            <a:pPr marL="457200" indent="-457200">
              <a:buFont typeface="+mj-lt"/>
              <a:buAutoNum type="arabicPeriod"/>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3149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9544-DA15-4DEB-E2F9-A4735ECB9314}"/>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4CDB4C54-2535-BA7D-966B-DA161E29AF6C}"/>
              </a:ext>
            </a:extLst>
          </p:cNvPr>
          <p:cNvSpPr>
            <a:spLocks noGrp="1"/>
          </p:cNvSpPr>
          <p:nvPr>
            <p:ph idx="1"/>
          </p:nvPr>
        </p:nvSpPr>
        <p:spPr/>
        <p:txBody>
          <a:bodyPr/>
          <a:lstStyle/>
          <a:p>
            <a:r>
              <a:rPr lang="en-US" dirty="0"/>
              <a:t>Found most common payment method: Cash on Delivery</a:t>
            </a:r>
          </a:p>
          <a:p>
            <a:r>
              <a:rPr lang="en-US" dirty="0"/>
              <a:t>Identified most used Discount and offers</a:t>
            </a:r>
          </a:p>
          <a:p>
            <a:r>
              <a:rPr lang="en-US" dirty="0"/>
              <a:t>Evaluated top best customers and restaurants by revenue and order quantity</a:t>
            </a:r>
          </a:p>
          <a:p>
            <a:r>
              <a:rPr lang="en-US" dirty="0"/>
              <a:t>Estimated revenue made by each restaurants and the total</a:t>
            </a:r>
          </a:p>
          <a:p>
            <a:r>
              <a:rPr lang="en-US" dirty="0"/>
              <a:t>Estimated the total revenue made by the platform and the breakdown </a:t>
            </a:r>
          </a:p>
          <a:p>
            <a:r>
              <a:rPr lang="en-US" dirty="0"/>
              <a:t>Assessed delivery duration </a:t>
            </a:r>
          </a:p>
          <a:p>
            <a:r>
              <a:rPr lang="en-US" dirty="0"/>
              <a:t>Quantified how discounts affect order values and frequency</a:t>
            </a:r>
          </a:p>
          <a:p>
            <a:r>
              <a:rPr lang="en-US" dirty="0"/>
              <a:t>Assessed how the commission and payment processing fee is being charged</a:t>
            </a:r>
          </a:p>
          <a:p>
            <a:r>
              <a:rPr lang="en-US" dirty="0"/>
              <a:t>Analyzed the earnings on the platform over time for the first quarter</a:t>
            </a:r>
          </a:p>
          <a:p>
            <a:endParaRPr lang="en-US" dirty="0"/>
          </a:p>
          <a:p>
            <a:endParaRPr lang="en-US" dirty="0"/>
          </a:p>
        </p:txBody>
      </p:sp>
    </p:spTree>
    <p:extLst>
      <p:ext uri="{BB962C8B-B14F-4D97-AF65-F5344CB8AC3E}">
        <p14:creationId xmlns:p14="http://schemas.microsoft.com/office/powerpoint/2010/main" val="222346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39A6-41FB-9D5C-128F-87F736D6CE56}"/>
              </a:ext>
            </a:extLst>
          </p:cNvPr>
          <p:cNvSpPr>
            <a:spLocks noGrp="1"/>
          </p:cNvSpPr>
          <p:nvPr>
            <p:ph type="title"/>
          </p:nvPr>
        </p:nvSpPr>
        <p:spPr>
          <a:xfrm>
            <a:off x="1066799" y="163328"/>
            <a:ext cx="10058400" cy="419100"/>
          </a:xfrm>
        </p:spPr>
        <p:txBody>
          <a:bodyPr>
            <a:normAutofit fontScale="90000"/>
          </a:bodyPr>
          <a:lstStyle/>
          <a:p>
            <a:r>
              <a:rPr lang="en-US" dirty="0"/>
              <a:t>VISUALIZATION</a:t>
            </a:r>
          </a:p>
        </p:txBody>
      </p:sp>
      <p:pic>
        <p:nvPicPr>
          <p:cNvPr id="6" name="Picture 5">
            <a:extLst>
              <a:ext uri="{FF2B5EF4-FFF2-40B4-BE49-F238E27FC236}">
                <a16:creationId xmlns:a16="http://schemas.microsoft.com/office/drawing/2014/main" id="{F37BA9A5-E1D9-C97B-5796-B1DBAB343003}"/>
              </a:ext>
            </a:extLst>
          </p:cNvPr>
          <p:cNvPicPr>
            <a:picLocks noChangeAspect="1"/>
          </p:cNvPicPr>
          <p:nvPr/>
        </p:nvPicPr>
        <p:blipFill>
          <a:blip r:embed="rId2"/>
          <a:stretch>
            <a:fillRect/>
          </a:stretch>
        </p:blipFill>
        <p:spPr>
          <a:xfrm>
            <a:off x="801630" y="673223"/>
            <a:ext cx="10588739" cy="6095877"/>
          </a:xfrm>
          <a:prstGeom prst="rect">
            <a:avLst/>
          </a:prstGeom>
        </p:spPr>
      </p:pic>
    </p:spTree>
    <p:extLst>
      <p:ext uri="{BB962C8B-B14F-4D97-AF65-F5344CB8AC3E}">
        <p14:creationId xmlns:p14="http://schemas.microsoft.com/office/powerpoint/2010/main" val="311535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C7D1-B39B-C7AC-9F47-5FDE0C6F2DF2}"/>
              </a:ext>
            </a:extLst>
          </p:cNvPr>
          <p:cNvSpPr>
            <a:spLocks noGrp="1"/>
          </p:cNvSpPr>
          <p:nvPr>
            <p:ph type="title"/>
          </p:nvPr>
        </p:nvSpPr>
        <p:spPr>
          <a:xfrm>
            <a:off x="1066800" y="0"/>
            <a:ext cx="10058400" cy="901700"/>
          </a:xfrm>
        </p:spPr>
        <p:txBody>
          <a:bodyPr>
            <a:normAutofit/>
          </a:bodyPr>
          <a:lstStyle/>
          <a:p>
            <a:r>
              <a:rPr lang="en-US" dirty="0"/>
              <a:t>Key insights</a:t>
            </a:r>
          </a:p>
        </p:txBody>
      </p:sp>
      <p:sp>
        <p:nvSpPr>
          <p:cNvPr id="3" name="Content Placeholder 2">
            <a:extLst>
              <a:ext uri="{FF2B5EF4-FFF2-40B4-BE49-F238E27FC236}">
                <a16:creationId xmlns:a16="http://schemas.microsoft.com/office/drawing/2014/main" id="{C8518A4A-DF1D-9E48-10A2-96AC6B2A1913}"/>
              </a:ext>
            </a:extLst>
          </p:cNvPr>
          <p:cNvSpPr>
            <a:spLocks noGrp="1"/>
          </p:cNvSpPr>
          <p:nvPr>
            <p:ph idx="1"/>
          </p:nvPr>
        </p:nvSpPr>
        <p:spPr>
          <a:xfrm>
            <a:off x="190500" y="901700"/>
            <a:ext cx="11201400" cy="5956300"/>
          </a:xfrm>
        </p:spPr>
        <p:txBody>
          <a:bodyPr>
            <a:normAutofit fontScale="92500" lnSpcReduction="10000"/>
          </a:bodyPr>
          <a:lstStyle/>
          <a:p>
            <a:pPr>
              <a:buFont typeface="Wingdings" pitchFamily="2" charset="2"/>
              <a:buChar char="Ø"/>
            </a:pPr>
            <a:r>
              <a:rPr lang="en-US" dirty="0"/>
              <a:t>The top 3 restaurants generated over $6,000 each in order value and there’s a steep drop in revenue after the top 3, indicating a strong dependency on a few high-performing partners.</a:t>
            </a:r>
          </a:p>
          <a:p>
            <a:pPr>
              <a:buFont typeface="Wingdings" pitchFamily="2" charset="2"/>
              <a:buChar char="Ø"/>
            </a:pPr>
            <a:r>
              <a:rPr lang="en-US" dirty="0"/>
              <a:t>Revenue generated by each restaurant isn’t entirely based on the number of orders. Some have high order counts but low revenue, while others make more money from fewer, higher-value orders.</a:t>
            </a:r>
          </a:p>
          <a:p>
            <a:pPr>
              <a:buFont typeface="Wingdings" pitchFamily="2" charset="2"/>
              <a:buChar char="Ø"/>
            </a:pPr>
            <a:r>
              <a:rPr lang="en-US" dirty="0"/>
              <a:t>High spending customer does not necessarily mean multiple orders.</a:t>
            </a:r>
          </a:p>
          <a:p>
            <a:pPr>
              <a:buFont typeface="Wingdings" pitchFamily="2" charset="2"/>
              <a:buChar char="Ø"/>
            </a:pPr>
            <a:r>
              <a:rPr lang="en-US" dirty="0"/>
              <a:t>Very few repeat customers with high frequency — most customers placed 2–3 orders, indicating low retention.</a:t>
            </a:r>
          </a:p>
          <a:p>
            <a:pPr>
              <a:buFont typeface="Wingdings" pitchFamily="2" charset="2"/>
              <a:buChar char="Ø"/>
            </a:pPr>
            <a:r>
              <a:rPr lang="en-US" dirty="0"/>
              <a:t>Total Revenue generated on the platform estimated to $1,239,411, while 75% of that ($1,053,969) is going to the restaurants</a:t>
            </a:r>
          </a:p>
          <a:p>
            <a:pPr>
              <a:buFont typeface="Wingdings" pitchFamily="2" charset="2"/>
              <a:buChar char="Ø"/>
            </a:pPr>
            <a:r>
              <a:rPr lang="en-US" dirty="0"/>
              <a:t>The “10% discount” was most used (23.3%) and led to the highest order volume and order value ($245,525).</a:t>
            </a:r>
          </a:p>
          <a:p>
            <a:pPr>
              <a:buFont typeface="Wingdings" pitchFamily="2" charset="2"/>
              <a:buChar char="Ø"/>
            </a:pPr>
            <a:r>
              <a:rPr lang="en-US" dirty="0"/>
              <a:t>Interestingly, orders with “No Discounts” still generated $193,857, close to promo-based ones — showing strong organic demand.</a:t>
            </a:r>
          </a:p>
          <a:p>
            <a:pPr>
              <a:buFont typeface="Wingdings" pitchFamily="2" charset="2"/>
              <a:buChar char="Ø"/>
            </a:pPr>
            <a:r>
              <a:rPr lang="en-US" dirty="0"/>
              <a:t>Cash on Delivery (35.7%) is still the most preferred payment method.</a:t>
            </a:r>
          </a:p>
          <a:p>
            <a:pPr>
              <a:buFont typeface="Wingdings" pitchFamily="2" charset="2"/>
              <a:buChar char="Ø"/>
            </a:pPr>
            <a:r>
              <a:rPr lang="en-US" dirty="0"/>
              <a:t>Average delivery time remains is 1hr 13min, ranging from 30 mins to 1 </a:t>
            </a:r>
            <a:r>
              <a:rPr lang="en-US" dirty="0" err="1"/>
              <a:t>hr</a:t>
            </a:r>
            <a:r>
              <a:rPr lang="en-US" dirty="0"/>
              <a:t> 59 mins depending on location and also delays spike on weekends. (This is a reasonable delivery window, but optimization is possible to reduce time further).</a:t>
            </a:r>
          </a:p>
        </p:txBody>
      </p:sp>
    </p:spTree>
    <p:extLst>
      <p:ext uri="{BB962C8B-B14F-4D97-AF65-F5344CB8AC3E}">
        <p14:creationId xmlns:p14="http://schemas.microsoft.com/office/powerpoint/2010/main" val="104323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B78DE-7D97-0022-F3E3-A07B04678809}"/>
              </a:ext>
            </a:extLst>
          </p:cNvPr>
          <p:cNvSpPr>
            <a:spLocks noGrp="1"/>
          </p:cNvSpPr>
          <p:nvPr>
            <p:ph type="title"/>
          </p:nvPr>
        </p:nvSpPr>
        <p:spPr>
          <a:xfrm>
            <a:off x="1066800" y="0"/>
            <a:ext cx="10058400" cy="680484"/>
          </a:xfrm>
        </p:spPr>
        <p:txBody>
          <a:bodyPr>
            <a:normAutofit fontScale="90000"/>
          </a:bodyPr>
          <a:lstStyle/>
          <a:p>
            <a:r>
              <a:rPr lang="en-US" dirty="0"/>
              <a:t>Visualization</a:t>
            </a:r>
          </a:p>
        </p:txBody>
      </p:sp>
      <p:pic>
        <p:nvPicPr>
          <p:cNvPr id="5" name="Picture 4">
            <a:extLst>
              <a:ext uri="{FF2B5EF4-FFF2-40B4-BE49-F238E27FC236}">
                <a16:creationId xmlns:a16="http://schemas.microsoft.com/office/drawing/2014/main" id="{74BC687D-0520-88F0-4AF5-986C347BA7F5}"/>
              </a:ext>
            </a:extLst>
          </p:cNvPr>
          <p:cNvPicPr>
            <a:picLocks noChangeAspect="1"/>
          </p:cNvPicPr>
          <p:nvPr/>
        </p:nvPicPr>
        <p:blipFill>
          <a:blip r:embed="rId2"/>
          <a:stretch>
            <a:fillRect/>
          </a:stretch>
        </p:blipFill>
        <p:spPr>
          <a:xfrm>
            <a:off x="737189" y="680484"/>
            <a:ext cx="10717621" cy="6177516"/>
          </a:xfrm>
          <a:prstGeom prst="rect">
            <a:avLst/>
          </a:prstGeom>
        </p:spPr>
      </p:pic>
    </p:spTree>
    <p:extLst>
      <p:ext uri="{BB962C8B-B14F-4D97-AF65-F5344CB8AC3E}">
        <p14:creationId xmlns:p14="http://schemas.microsoft.com/office/powerpoint/2010/main" val="80188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4A67-9E1F-3BBF-5C56-760BB28F5BBB}"/>
              </a:ext>
            </a:extLst>
          </p:cNvPr>
          <p:cNvSpPr>
            <a:spLocks noGrp="1"/>
          </p:cNvSpPr>
          <p:nvPr>
            <p:ph type="title"/>
          </p:nvPr>
        </p:nvSpPr>
        <p:spPr>
          <a:xfrm>
            <a:off x="1066800" y="0"/>
            <a:ext cx="10058400" cy="874268"/>
          </a:xfrm>
        </p:spPr>
        <p:txBody>
          <a:bodyPr>
            <a:normAutofit/>
          </a:bodyPr>
          <a:lstStyle/>
          <a:p>
            <a:r>
              <a:rPr lang="en-US" dirty="0"/>
              <a:t>KEY INSIGHTS</a:t>
            </a:r>
          </a:p>
        </p:txBody>
      </p:sp>
      <p:sp>
        <p:nvSpPr>
          <p:cNvPr id="3" name="Content Placeholder 2">
            <a:extLst>
              <a:ext uri="{FF2B5EF4-FFF2-40B4-BE49-F238E27FC236}">
                <a16:creationId xmlns:a16="http://schemas.microsoft.com/office/drawing/2014/main" id="{81E0B559-EF72-C8DA-F331-6AF82A5F980A}"/>
              </a:ext>
            </a:extLst>
          </p:cNvPr>
          <p:cNvSpPr>
            <a:spLocks noGrp="1"/>
          </p:cNvSpPr>
          <p:nvPr>
            <p:ph idx="1"/>
          </p:nvPr>
        </p:nvSpPr>
        <p:spPr>
          <a:xfrm>
            <a:off x="165100" y="874268"/>
            <a:ext cx="11226800" cy="5983732"/>
          </a:xfrm>
        </p:spPr>
        <p:txBody>
          <a:bodyPr>
            <a:normAutofit/>
          </a:bodyPr>
          <a:lstStyle/>
          <a:p>
            <a:pPr>
              <a:buFont typeface="Wingdings" pitchFamily="2" charset="2"/>
              <a:buChar char="Ø"/>
            </a:pPr>
            <a:r>
              <a:rPr lang="en-US" dirty="0"/>
              <a:t>Discounts have slightly positive effects on order value, at an average of $1,055.5, However, Orders with no discounts or offers averaged at $1,048, showing discounts don’t drastically influence spend</a:t>
            </a:r>
          </a:p>
          <a:p>
            <a:pPr>
              <a:buFont typeface="Wingdings" pitchFamily="2" charset="2"/>
              <a:buChar char="Ø"/>
            </a:pPr>
            <a:r>
              <a:rPr lang="en-US" dirty="0"/>
              <a:t>15% of total revenue generated ($158,442) belongs to the platform</a:t>
            </a:r>
          </a:p>
          <a:p>
            <a:pPr>
              <a:buFont typeface="Wingdings" pitchFamily="2" charset="2"/>
              <a:buChar char="Ø"/>
            </a:pPr>
            <a:r>
              <a:rPr lang="en-US" dirty="0"/>
              <a:t>Refunds/chargebacks account for over 15% of platform’s gross earnings ($28,300) — a major concern.</a:t>
            </a:r>
          </a:p>
          <a:p>
            <a:pPr>
              <a:buFont typeface="Wingdings" pitchFamily="2" charset="2"/>
              <a:buChar char="Ø"/>
            </a:pPr>
            <a:r>
              <a:rPr lang="en-US" dirty="0"/>
              <a:t>Digital Wallets yield the highest commission at Average fee of $130.57,  with the lowest processing fee at an average of $29.59, While Cash on Delivery has the lowest commission fee at an average of $123.59 , but the highest processing fee at an average of $29.98.</a:t>
            </a:r>
          </a:p>
          <a:p>
            <a:pPr>
              <a:buFont typeface="Wingdings" pitchFamily="2" charset="2"/>
              <a:buChar char="Ø"/>
            </a:pPr>
            <a:r>
              <a:rPr lang="en-US" dirty="0"/>
              <a:t>Cash on delivery has the the highest refund risk wit a total of $10,400 refunds made which is also the same with Credit card charge backs.</a:t>
            </a:r>
          </a:p>
          <a:p>
            <a:pPr>
              <a:buFont typeface="Wingdings" pitchFamily="2" charset="2"/>
              <a:buChar char="Ø"/>
            </a:pPr>
            <a:r>
              <a:rPr lang="en-US" dirty="0"/>
              <a:t>With a 30.7% usage of Digital wallet among customers and very low rate of charge backs, there is a growing trust in digital channels.</a:t>
            </a:r>
          </a:p>
          <a:p>
            <a:pPr>
              <a:buFont typeface="Wingdings" pitchFamily="2" charset="2"/>
              <a:buChar char="Ø"/>
            </a:pPr>
            <a:r>
              <a:rPr lang="en-US" dirty="0"/>
              <a:t>There was no reasonable correlation between the order value, the payment processing fee and the commission fee — Meaning each payment method have their own distinguished way of charging processing fee, and commission fee must have been specifically negotiated between the restaurants and the platform depending on payment method.</a:t>
            </a:r>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86663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2B1A-A637-470A-CFC8-7767E9FA7F58}"/>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3E1782BE-864F-B625-94D3-0A1EA8519B5D}"/>
              </a:ext>
            </a:extLst>
          </p:cNvPr>
          <p:cNvSpPr>
            <a:spLocks noGrp="1"/>
          </p:cNvSpPr>
          <p:nvPr>
            <p:ph idx="1"/>
          </p:nvPr>
        </p:nvSpPr>
        <p:spPr/>
        <p:txBody>
          <a:bodyPr>
            <a:normAutofit/>
          </a:bodyPr>
          <a:lstStyle/>
          <a:p>
            <a:pPr>
              <a:buFont typeface="Wingdings" pitchFamily="2" charset="2"/>
              <a:buChar char="v"/>
            </a:pPr>
            <a:r>
              <a:rPr lang="en-US" dirty="0"/>
              <a:t>Reduce Refund Rates</a:t>
            </a:r>
          </a:p>
          <a:p>
            <a:pPr lvl="1"/>
            <a:r>
              <a:rPr lang="en-US" dirty="0"/>
              <a:t>Analyze refund patterns by customer and restaurant.</a:t>
            </a:r>
          </a:p>
          <a:p>
            <a:pPr lvl="1"/>
            <a:r>
              <a:rPr lang="en-US" dirty="0"/>
              <a:t>Restrict COD for high-refund users or require upfront verification.</a:t>
            </a:r>
          </a:p>
          <a:p>
            <a:pPr lvl="1"/>
            <a:r>
              <a:rPr lang="en-US" dirty="0"/>
              <a:t>Incentivize card/digital wallet payments with reward points or minor discounts.</a:t>
            </a:r>
          </a:p>
          <a:p>
            <a:pPr>
              <a:buFont typeface="Wingdings" pitchFamily="2" charset="2"/>
              <a:buChar char="v"/>
            </a:pPr>
            <a:r>
              <a:rPr lang="en-US" dirty="0"/>
              <a:t>Push for Digital Payments</a:t>
            </a:r>
          </a:p>
          <a:p>
            <a:pPr lvl="1"/>
            <a:r>
              <a:rPr lang="en-US" dirty="0"/>
              <a:t>Promote digital payment usage via limited-time offers (e.g., 5% cashback).</a:t>
            </a:r>
          </a:p>
          <a:p>
            <a:pPr lvl="1"/>
            <a:r>
              <a:rPr lang="en-US" dirty="0"/>
              <a:t>Educate customers on digital wallet benefits and ease-of-use.</a:t>
            </a:r>
          </a:p>
          <a:p>
            <a:pPr>
              <a:buFont typeface="Wingdings" pitchFamily="2" charset="2"/>
              <a:buChar char="v"/>
            </a:pPr>
            <a:r>
              <a:rPr lang="en-US" dirty="0"/>
              <a:t>Optimize Promotions</a:t>
            </a:r>
          </a:p>
          <a:p>
            <a:pPr lvl="1"/>
            <a:r>
              <a:rPr lang="en-US" dirty="0"/>
              <a:t>Focus on 10% discount campaigns — highest ROI.</a:t>
            </a:r>
          </a:p>
          <a:p>
            <a:endParaRPr lang="en-US" dirty="0"/>
          </a:p>
          <a:p>
            <a:endParaRPr lang="en-US" dirty="0"/>
          </a:p>
        </p:txBody>
      </p:sp>
    </p:spTree>
    <p:extLst>
      <p:ext uri="{BB962C8B-B14F-4D97-AF65-F5344CB8AC3E}">
        <p14:creationId xmlns:p14="http://schemas.microsoft.com/office/powerpoint/2010/main" val="2251787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{C116A3A8-1571-F54B-BA91-CE38DBC986EA}tf10001070</Template>
  <TotalTime>587</TotalTime>
  <Words>769</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Rockwell</vt:lpstr>
      <vt:lpstr>Rockwell Condensed</vt:lpstr>
      <vt:lpstr>Rockwell Extra Bold</vt:lpstr>
      <vt:lpstr>Wingdings</vt:lpstr>
      <vt:lpstr>Wood Type</vt:lpstr>
      <vt:lpstr>Delivery Platform Evaluation and  Restaurants Analysis with visualization on tableau</vt:lpstr>
      <vt:lpstr>INTRODUCTION</vt:lpstr>
      <vt:lpstr>OBJECTIVES</vt:lpstr>
      <vt:lpstr>DATA ANALYSIS</vt:lpstr>
      <vt:lpstr>VISUALIZATION</vt:lpstr>
      <vt:lpstr>Key insights</vt:lpstr>
      <vt:lpstr>Visualization</vt:lpstr>
      <vt:lpstr>KEY INSIGHTS</vt:lpstr>
      <vt:lpstr>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Analyst</dc:creator>
  <cp:lastModifiedBy>Data Analyst</cp:lastModifiedBy>
  <cp:revision>2</cp:revision>
  <dcterms:created xsi:type="dcterms:W3CDTF">2025-05-15T23:04:27Z</dcterms:created>
  <dcterms:modified xsi:type="dcterms:W3CDTF">2025-05-16T08:53:46Z</dcterms:modified>
</cp:coreProperties>
</file>