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2"/>
  </p:notesMasterIdLst>
  <p:sldIdLst>
    <p:sldId id="256" r:id="rId2"/>
    <p:sldId id="266" r:id="rId3"/>
    <p:sldId id="258" r:id="rId4"/>
    <p:sldId id="267"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5"/>
    <p:restoredTop sz="94332"/>
  </p:normalViewPr>
  <p:slideViewPr>
    <p:cSldViewPr snapToGrid="0">
      <p:cViewPr varScale="1">
        <p:scale>
          <a:sx n="102" d="100"/>
          <a:sy n="102" d="100"/>
        </p:scale>
        <p:origin x="19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9B766-E260-0C43-919A-DF264244A960}" type="datetimeFigureOut">
              <a:rPr lang="en-US" smtClean="0"/>
              <a:t>9/25/25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9A3A2-E9D3-304F-A06D-FCA11DEACB43}" type="slidenum">
              <a:rPr lang="en-US" smtClean="0"/>
              <a:t>‹#›</a:t>
            </a:fld>
            <a:endParaRPr lang="en-US"/>
          </a:p>
        </p:txBody>
      </p:sp>
    </p:spTree>
    <p:extLst>
      <p:ext uri="{BB962C8B-B14F-4D97-AF65-F5344CB8AC3E}">
        <p14:creationId xmlns:p14="http://schemas.microsoft.com/office/powerpoint/2010/main" val="3887675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E9A3A2-E9D3-304F-A06D-FCA11DEACB43}" type="slidenum">
              <a:rPr lang="en-US" smtClean="0"/>
              <a:t>6</a:t>
            </a:fld>
            <a:endParaRPr lang="en-US"/>
          </a:p>
        </p:txBody>
      </p:sp>
    </p:spTree>
    <p:extLst>
      <p:ext uri="{BB962C8B-B14F-4D97-AF65-F5344CB8AC3E}">
        <p14:creationId xmlns:p14="http://schemas.microsoft.com/office/powerpoint/2010/main" val="53885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D8CBF-1BD1-2840-962E-EA5B8486134B}" type="datetimeFigureOut">
              <a:rPr lang="en-US" smtClean="0"/>
              <a:t>9/25/25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3EC341F-EEDE-B14B-8BBF-86A2650FC0D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842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D8CBF-1BD1-2840-962E-EA5B8486134B}"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41F-EEDE-B14B-8BBF-86A2650FC0D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70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D8CBF-1BD1-2840-962E-EA5B8486134B}"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41F-EEDE-B14B-8BBF-86A2650FC0D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05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D8CBF-1BD1-2840-962E-EA5B8486134B}"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41F-EEDE-B14B-8BBF-86A2650FC0D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45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D8CBF-1BD1-2840-962E-EA5B8486134B}"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41F-EEDE-B14B-8BBF-86A2650FC0D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560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D8CBF-1BD1-2840-962E-EA5B8486134B}" type="datetimeFigureOut">
              <a:rPr lang="en-US" smtClean="0"/>
              <a:t>9/25/25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C341F-EEDE-B14B-8BBF-86A2650FC0D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907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D8CBF-1BD1-2840-962E-EA5B8486134B}" type="datetimeFigureOut">
              <a:rPr lang="en-US" smtClean="0"/>
              <a:t>9/25/25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41F-EEDE-B14B-8BBF-86A2650FC0D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86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D8CBF-1BD1-2840-962E-EA5B8486134B}" type="datetimeFigureOut">
              <a:rPr lang="en-US" smtClean="0"/>
              <a:t>9/25/25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C341F-EEDE-B14B-8BBF-86A2650FC0D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712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D8CBF-1BD1-2840-962E-EA5B8486134B}" type="datetimeFigureOut">
              <a:rPr lang="en-US" smtClean="0"/>
              <a:t>9/25/25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C341F-EEDE-B14B-8BBF-86A2650FC0DC}" type="slidenum">
              <a:rPr lang="en-US" smtClean="0"/>
              <a:t>‹#›</a:t>
            </a:fld>
            <a:endParaRPr lang="en-US"/>
          </a:p>
        </p:txBody>
      </p:sp>
    </p:spTree>
    <p:extLst>
      <p:ext uri="{BB962C8B-B14F-4D97-AF65-F5344CB8AC3E}">
        <p14:creationId xmlns:p14="http://schemas.microsoft.com/office/powerpoint/2010/main" val="57093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D8CBF-1BD1-2840-962E-EA5B8486134B}" type="datetimeFigureOut">
              <a:rPr lang="en-US" smtClean="0"/>
              <a:t>9/25/25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C341F-EEDE-B14B-8BBF-86A2650FC0D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732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7D8CBF-1BD1-2840-962E-EA5B8486134B}" type="datetimeFigureOut">
              <a:rPr lang="en-US" smtClean="0"/>
              <a:t>9/25/25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3EC341F-EEDE-B14B-8BBF-86A2650FC0D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09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7D8CBF-1BD1-2840-962E-EA5B8486134B}" type="datetimeFigureOut">
              <a:rPr lang="en-US" smtClean="0"/>
              <a:t>9/25/25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EC341F-EEDE-B14B-8BBF-86A2650FC0D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7010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417F-911B-FC5C-13A4-76C532870A58}"/>
              </a:ext>
            </a:extLst>
          </p:cNvPr>
          <p:cNvSpPr>
            <a:spLocks noGrp="1"/>
          </p:cNvSpPr>
          <p:nvPr>
            <p:ph type="ctrTitle"/>
          </p:nvPr>
        </p:nvSpPr>
        <p:spPr>
          <a:xfrm>
            <a:off x="2417779" y="1153748"/>
            <a:ext cx="8637073" cy="2541431"/>
          </a:xfrm>
        </p:spPr>
        <p:txBody>
          <a:bodyPr>
            <a:normAutofit fontScale="90000"/>
          </a:bodyPr>
          <a:lstStyle/>
          <a:p>
            <a:pPr algn="ctr"/>
            <a:r>
              <a:rPr lang="en-US" sz="4000" b="1" kern="100" dirty="0">
                <a:effectLst/>
                <a:latin typeface="Helvetica" pitchFamily="2" charset="0"/>
                <a:ea typeface="Calibri" panose="020F0502020204030204" pitchFamily="34" charset="0"/>
                <a:cs typeface="Arial" panose="020B0604020202020204" pitchFamily="34" charset="0"/>
              </a:rPr>
              <a:t>Sales Performance Evaluation and Managerial Impact Analysis across U.S. Cities</a:t>
            </a:r>
            <a:br>
              <a:rPr lang="en-US" sz="4000" b="1" kern="100" dirty="0">
                <a:effectLst/>
                <a:latin typeface="Helvetica" pitchFamily="2" charset="0"/>
                <a:ea typeface="Calibri" panose="020F0502020204030204" pitchFamily="34" charset="0"/>
                <a:cs typeface="Arial" panose="020B0604020202020204" pitchFamily="34" charset="0"/>
              </a:rPr>
            </a:br>
            <a:endParaRPr lang="en-US" sz="4000" b="1" dirty="0">
              <a:latin typeface="Helvetica" pitchFamily="2" charset="0"/>
            </a:endParaRPr>
          </a:p>
        </p:txBody>
      </p:sp>
      <p:sp>
        <p:nvSpPr>
          <p:cNvPr id="3" name="Subtitle 2">
            <a:extLst>
              <a:ext uri="{FF2B5EF4-FFF2-40B4-BE49-F238E27FC236}">
                <a16:creationId xmlns:a16="http://schemas.microsoft.com/office/drawing/2014/main" id="{89D5187D-7C6A-5DF8-0158-66EBA6870A0A}"/>
              </a:ext>
            </a:extLst>
          </p:cNvPr>
          <p:cNvSpPr>
            <a:spLocks noGrp="1"/>
          </p:cNvSpPr>
          <p:nvPr>
            <p:ph type="subTitle" idx="1"/>
          </p:nvPr>
        </p:nvSpPr>
        <p:spPr>
          <a:xfrm>
            <a:off x="3048000" y="5496218"/>
            <a:ext cx="9144000" cy="1361782"/>
          </a:xfrm>
        </p:spPr>
        <p:txBody>
          <a:bodyPr>
            <a:normAutofit/>
          </a:bodyPr>
          <a:lstStyle/>
          <a:p>
            <a:r>
              <a:rPr lang="en-US" sz="2400" dirty="0"/>
              <a:t>							</a:t>
            </a:r>
            <a:r>
              <a:rPr lang="en-US" sz="2400" dirty="0">
                <a:latin typeface="Times New Roman" panose="02020603050405020304" pitchFamily="18" charset="0"/>
                <a:cs typeface="Times New Roman" panose="02020603050405020304" pitchFamily="18" charset="0"/>
              </a:rPr>
              <a:t>BY</a:t>
            </a:r>
          </a:p>
          <a:p>
            <a:pPr algn="r"/>
            <a:r>
              <a:rPr lang="en-US" sz="2400" dirty="0">
                <a:latin typeface="Times New Roman" panose="02020603050405020304" pitchFamily="18" charset="0"/>
                <a:cs typeface="Times New Roman" panose="02020603050405020304" pitchFamily="18" charset="0"/>
              </a:rPr>
              <a:t>Adebayo Abdulmalik</a:t>
            </a:r>
          </a:p>
        </p:txBody>
      </p:sp>
      <p:sp>
        <p:nvSpPr>
          <p:cNvPr id="4" name="TextBox 3">
            <a:extLst>
              <a:ext uri="{FF2B5EF4-FFF2-40B4-BE49-F238E27FC236}">
                <a16:creationId xmlns:a16="http://schemas.microsoft.com/office/drawing/2014/main" id="{80C3EFA2-B0E3-7137-667F-515072B28B92}"/>
              </a:ext>
            </a:extLst>
          </p:cNvPr>
          <p:cNvSpPr txBox="1"/>
          <p:nvPr/>
        </p:nvSpPr>
        <p:spPr>
          <a:xfrm>
            <a:off x="5649238" y="3695179"/>
            <a:ext cx="1572866" cy="400110"/>
          </a:xfrm>
          <a:prstGeom prst="rect">
            <a:avLst/>
          </a:prstGeom>
          <a:noFill/>
        </p:spPr>
        <p:txBody>
          <a:bodyPr wrap="none" rtlCol="0">
            <a:spAutoFit/>
          </a:bodyPr>
          <a:lstStyle/>
          <a:p>
            <a:r>
              <a:rPr lang="en-US" sz="2000" dirty="0"/>
              <a:t>Using EXCEL</a:t>
            </a:r>
          </a:p>
        </p:txBody>
      </p:sp>
    </p:spTree>
    <p:extLst>
      <p:ext uri="{BB962C8B-B14F-4D97-AF65-F5344CB8AC3E}">
        <p14:creationId xmlns:p14="http://schemas.microsoft.com/office/powerpoint/2010/main" val="729330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6E22-D973-77D5-1BF5-DAA4B56F243A}"/>
              </a:ext>
            </a:extLst>
          </p:cNvPr>
          <p:cNvSpPr>
            <a:spLocks noGrp="1"/>
          </p:cNvSpPr>
          <p:nvPr>
            <p:ph type="title" idx="4294967295"/>
          </p:nvPr>
        </p:nvSpPr>
        <p:spPr>
          <a:xfrm>
            <a:off x="0" y="0"/>
            <a:ext cx="11641138" cy="1154113"/>
          </a:xfrm>
        </p:spPr>
        <p:txBody>
          <a:bodyPr>
            <a:normAutofit/>
          </a:bodyPr>
          <a:lstStyle/>
          <a:p>
            <a:pPr algn="ctr"/>
            <a:r>
              <a:rPr lang="en-US" sz="4000" b="1" dirty="0">
                <a:latin typeface="Helvetica" pitchFamily="2" charset="0"/>
              </a:rPr>
              <a:t>Recommendations</a:t>
            </a:r>
            <a:endParaRPr lang="en-US" dirty="0">
              <a:latin typeface="Helvetica" pitchFamily="2" charset="0"/>
            </a:endParaRPr>
          </a:p>
        </p:txBody>
      </p:sp>
      <p:sp>
        <p:nvSpPr>
          <p:cNvPr id="3" name="Content Placeholder 2">
            <a:extLst>
              <a:ext uri="{FF2B5EF4-FFF2-40B4-BE49-F238E27FC236}">
                <a16:creationId xmlns:a16="http://schemas.microsoft.com/office/drawing/2014/main" id="{E7183F13-D1B3-58AD-DD90-2C4AD4739EB7}"/>
              </a:ext>
            </a:extLst>
          </p:cNvPr>
          <p:cNvSpPr>
            <a:spLocks noGrp="1"/>
          </p:cNvSpPr>
          <p:nvPr>
            <p:ph idx="4294967295"/>
          </p:nvPr>
        </p:nvSpPr>
        <p:spPr>
          <a:xfrm>
            <a:off x="636588" y="769938"/>
            <a:ext cx="11555412" cy="5462587"/>
          </a:xfrm>
        </p:spPr>
        <p:txBody>
          <a:bodyPr/>
          <a:lstStyle/>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TARGET HIGH-PERFORMING WEEKS FOR MAJOR PROMOTIONS AND LAUNCHES.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INVEST IN BEST-SELLING PRODUCTS’ INVENTORY DURING HIGH-DEMAND PERIODS.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ALSO TARGET HOLIDAY PERIODS (WHICH SEEM TO BE THE HIGHEST SELLING PERIODS) WITH PROMOTIONAL OFFERS </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REWARD TOP-PERFORMING SALES MANAGERS IN OTHER TO INFLUENCE OTHER MANAGERS TO DO BETTER</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REPLICATE STRATEGIES USED BY TOP-PERFORMING SALES MANAGERS.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REALIGN SALES STRATEGIES IN UNDERPERFORMING CITIES—REVIEW LOCAL MARKET CONDITIONS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ENCOURAGE LOYALTY PROGRAMS BY GIVING OUT GIFTS TO BEST CUSTOMERS TO INCREASE REPEAT CUSTOMER BEHAVIOR.</a:t>
            </a:r>
          </a:p>
          <a:p>
            <a:endParaRPr lang="en-US" dirty="0"/>
          </a:p>
        </p:txBody>
      </p:sp>
    </p:spTree>
    <p:extLst>
      <p:ext uri="{BB962C8B-B14F-4D97-AF65-F5344CB8AC3E}">
        <p14:creationId xmlns:p14="http://schemas.microsoft.com/office/powerpoint/2010/main" val="270520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CEB6-0CDD-1CD5-0D71-2A7C865A5222}"/>
              </a:ext>
            </a:extLst>
          </p:cNvPr>
          <p:cNvSpPr>
            <a:spLocks noGrp="1"/>
          </p:cNvSpPr>
          <p:nvPr>
            <p:ph type="title"/>
          </p:nvPr>
        </p:nvSpPr>
        <p:spPr>
          <a:xfrm>
            <a:off x="897559" y="1086847"/>
            <a:ext cx="10396882" cy="1151965"/>
          </a:xfrm>
        </p:spPr>
        <p:txBody>
          <a:bodyPr/>
          <a:lstStyle/>
          <a:p>
            <a:pPr algn="ctr"/>
            <a:r>
              <a:rPr lang="en-US" sz="4000" b="1" dirty="0">
                <a:latin typeface="Helvetica" pitchFamily="2" charset="0"/>
              </a:rPr>
              <a:t>Introduction</a:t>
            </a:r>
            <a:endParaRPr lang="en-US" b="1" dirty="0">
              <a:latin typeface="Helvetica" pitchFamily="2" charset="0"/>
            </a:endParaRPr>
          </a:p>
        </p:txBody>
      </p:sp>
      <p:sp>
        <p:nvSpPr>
          <p:cNvPr id="3" name="Content Placeholder 2">
            <a:extLst>
              <a:ext uri="{FF2B5EF4-FFF2-40B4-BE49-F238E27FC236}">
                <a16:creationId xmlns:a16="http://schemas.microsoft.com/office/drawing/2014/main" id="{E08D76ED-6740-640F-2257-FC42191618A8}"/>
              </a:ext>
            </a:extLst>
          </p:cNvPr>
          <p:cNvSpPr>
            <a:spLocks noGrp="1"/>
          </p:cNvSpPr>
          <p:nvPr>
            <p:ph idx="1"/>
          </p:nvPr>
        </p:nvSpPr>
        <p:spPr>
          <a:xfrm>
            <a:off x="548014" y="2113551"/>
            <a:ext cx="10396883" cy="4451161"/>
          </a:xfrm>
        </p:spPr>
        <p:txBody>
          <a:bodyPr>
            <a:normAutofit/>
          </a:bodyPr>
          <a:lstStyle/>
          <a:p>
            <a:r>
              <a:rPr lang="en-US" sz="2200" dirty="0">
                <a:latin typeface="Times New Roman" panose="02020603050405020304" pitchFamily="18" charset="0"/>
                <a:cs typeface="Times New Roman" panose="02020603050405020304" pitchFamily="18" charset="0"/>
              </a:rPr>
              <a:t>In today’s competitive retail environment, understanding what drives sales performance across different cities, products, and time periods is crucial</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project analyzes regional sales data to understand how different products, customer demand, and sales management influence total revenue across cities in the U.S. It combines transactional data on sales with management control for purposes of examining trends, top-performing areas, and sales strategies. The objective is to </a:t>
            </a:r>
            <a:r>
              <a:rPr lang="en-US" sz="2200" dirty="0">
                <a:latin typeface="Times New Roman" panose="02020603050405020304" pitchFamily="18" charset="0"/>
                <a:cs typeface="Times New Roman" panose="02020603050405020304" pitchFamily="18" charset="0"/>
              </a:rPr>
              <a:t>evaluate sales management, assess sales trends,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present data-based insights for the purpose of improving the efficiency of sales, product targeting, and decision-making</a:t>
            </a:r>
            <a:r>
              <a:rPr lang="en-US" sz="2200" dirty="0">
                <a:effectLst/>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87471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6B6-262E-6702-7D3E-66F9E4000F9C}"/>
              </a:ext>
            </a:extLst>
          </p:cNvPr>
          <p:cNvSpPr>
            <a:spLocks noGrp="1"/>
          </p:cNvSpPr>
          <p:nvPr>
            <p:ph type="title"/>
          </p:nvPr>
        </p:nvSpPr>
        <p:spPr/>
        <p:txBody>
          <a:bodyPr>
            <a:normAutofit/>
          </a:bodyPr>
          <a:lstStyle/>
          <a:p>
            <a:pPr algn="ctr"/>
            <a:r>
              <a:rPr lang="en-US" sz="4000" b="1" dirty="0">
                <a:latin typeface="Helvetica" pitchFamily="2" charset="0"/>
              </a:rPr>
              <a:t>Data Collection Process</a:t>
            </a:r>
            <a:endParaRPr lang="en-US" sz="4000" dirty="0">
              <a:latin typeface="Helvetica" pitchFamily="2" charset="0"/>
            </a:endParaRPr>
          </a:p>
        </p:txBody>
      </p:sp>
      <p:sp>
        <p:nvSpPr>
          <p:cNvPr id="3" name="Content Placeholder 2">
            <a:extLst>
              <a:ext uri="{FF2B5EF4-FFF2-40B4-BE49-F238E27FC236}">
                <a16:creationId xmlns:a16="http://schemas.microsoft.com/office/drawing/2014/main" id="{499002F7-BC76-31DB-65BE-A49B5E9C51C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 was collected from two internal sources: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1</a:t>
            </a:r>
            <a:r>
              <a:rPr lang="en-US" dirty="0">
                <a:latin typeface="Times New Roman" panose="02020603050405020304" pitchFamily="18" charset="0"/>
                <a:cs typeface="Times New Roman" panose="02020603050405020304" pitchFamily="18" charset="0"/>
              </a:rPr>
              <a:t>: Transactional sales data including Order ID, Product, Quantity, Unit Price, Customer, Location, and Date of Sale.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2</a:t>
            </a:r>
            <a:r>
              <a:rPr lang="en-US" dirty="0">
                <a:latin typeface="Times New Roman" panose="02020603050405020304" pitchFamily="18" charset="0"/>
                <a:cs typeface="Times New Roman" panose="02020603050405020304" pitchFamily="18" charset="0"/>
              </a:rPr>
              <a:t>: Mapping of Cities to Sales Managers for regional performance analysis.</a:t>
            </a:r>
          </a:p>
          <a:p>
            <a:r>
              <a:rPr lang="en-US" dirty="0">
                <a:latin typeface="Times New Roman" panose="02020603050405020304" pitchFamily="18" charset="0"/>
                <a:cs typeface="Times New Roman" panose="02020603050405020304" pitchFamily="18" charset="0"/>
              </a:rPr>
              <a:t>Time-based fields such as Week, Month and Year of Sale were generated for trend analysis.</a:t>
            </a:r>
          </a:p>
          <a:p>
            <a:endParaRPr lang="en-US" dirty="0"/>
          </a:p>
          <a:p>
            <a:endParaRPr lang="en-US" dirty="0"/>
          </a:p>
        </p:txBody>
      </p:sp>
    </p:spTree>
    <p:extLst>
      <p:ext uri="{BB962C8B-B14F-4D97-AF65-F5344CB8AC3E}">
        <p14:creationId xmlns:p14="http://schemas.microsoft.com/office/powerpoint/2010/main" val="214651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6AD0-82AC-0943-F9C4-1991B977A60E}"/>
              </a:ext>
            </a:extLst>
          </p:cNvPr>
          <p:cNvSpPr>
            <a:spLocks noGrp="1"/>
          </p:cNvSpPr>
          <p:nvPr>
            <p:ph type="title"/>
          </p:nvPr>
        </p:nvSpPr>
        <p:spPr>
          <a:xfrm>
            <a:off x="685801" y="0"/>
            <a:ext cx="10396882" cy="842963"/>
          </a:xfrm>
        </p:spPr>
        <p:txBody>
          <a:bodyPr>
            <a:normAutofit/>
          </a:bodyPr>
          <a:lstStyle/>
          <a:p>
            <a:pPr algn="ctr"/>
            <a:r>
              <a:rPr lang="en-US" sz="4000" b="1" dirty="0">
                <a:latin typeface="Helvetica" pitchFamily="2" charset="0"/>
              </a:rPr>
              <a:t>OBJECTIVES</a:t>
            </a:r>
          </a:p>
        </p:txBody>
      </p:sp>
      <p:sp>
        <p:nvSpPr>
          <p:cNvPr id="3" name="Content Placeholder 2">
            <a:extLst>
              <a:ext uri="{FF2B5EF4-FFF2-40B4-BE49-F238E27FC236}">
                <a16:creationId xmlns:a16="http://schemas.microsoft.com/office/drawing/2014/main" id="{96C8A9B7-8323-F211-A736-ADC8FFEEEB24}"/>
              </a:ext>
            </a:extLst>
          </p:cNvPr>
          <p:cNvSpPr>
            <a:spLocks noGrp="1"/>
          </p:cNvSpPr>
          <p:nvPr>
            <p:ph idx="1"/>
          </p:nvPr>
        </p:nvSpPr>
        <p:spPr>
          <a:xfrm>
            <a:off x="897558" y="1832520"/>
            <a:ext cx="10396883" cy="4729162"/>
          </a:xfrm>
        </p:spPr>
        <p:txBody>
          <a:bodyPr>
            <a:normAutofit/>
          </a:bodyPr>
          <a:lstStyle/>
          <a:p>
            <a:pPr marL="342900" lvl="0" indent="-342900" rtl="0">
              <a:lnSpc>
                <a:spcPct val="115000"/>
              </a:lnSpc>
              <a:buSzPts val="1000"/>
              <a:buFont typeface="+mj-lt"/>
              <a:buAutoNum type="arabicPeriod"/>
            </a:pP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ANALYZE Product Demand and Profitability</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a:t>
            </a:r>
          </a:p>
          <a:p>
            <a:pPr marL="742950" lvl="1" indent="-285750">
              <a:lnSpc>
                <a:spcPct val="115000"/>
              </a:lnSpc>
              <a:buFont typeface="Symbol" pitchFamily="2" charset="2"/>
              <a:buChar char=""/>
              <a:tabLst>
                <a:tab pos="9144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Analyze which products generate the highest sales volume and revenue. done</a:t>
            </a:r>
          </a:p>
          <a:p>
            <a:pPr marL="742950" lvl="1" indent="-285750">
              <a:lnSpc>
                <a:spcPct val="115000"/>
              </a:lnSpc>
              <a:buFont typeface="Symbol" pitchFamily="2" charset="2"/>
              <a:buChar char=""/>
              <a:tabLst>
                <a:tab pos="9144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Track product performance over time.</a:t>
            </a:r>
          </a:p>
          <a:p>
            <a:pPr marL="342900" lvl="0" indent="-342900">
              <a:lnSpc>
                <a:spcPct val="115000"/>
              </a:lnSpc>
              <a:buSzPts val="1000"/>
              <a:buFont typeface="+mj-lt"/>
              <a:buAutoNum type="arabicPeriod"/>
            </a:pP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Sales Manager Impact Analysis</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a:t>
            </a:r>
          </a:p>
          <a:p>
            <a:pPr marL="742950" lvl="1" indent="-285750">
              <a:lnSpc>
                <a:spcPct val="115000"/>
              </a:lnSpc>
              <a:buFont typeface="Symbol" pitchFamily="2" charset="2"/>
              <a:buChar char=""/>
              <a:tabLst>
                <a:tab pos="9144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Link cities to sales managers and compare performance under different managers.</a:t>
            </a:r>
          </a:p>
          <a:p>
            <a:pPr marL="742950" lvl="1" indent="-285750">
              <a:lnSpc>
                <a:spcPct val="115000"/>
              </a:lnSpc>
              <a:buFont typeface="Symbol" pitchFamily="2" charset="2"/>
              <a:buChar char=""/>
              <a:tabLst>
                <a:tab pos="9144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Identify managerial styles or strategies correlating with high sales.</a:t>
            </a:r>
          </a:p>
          <a:p>
            <a:pPr marL="342900" lvl="0" indent="-342900">
              <a:lnSpc>
                <a:spcPct val="115000"/>
              </a:lnSpc>
              <a:buSzPts val="1000"/>
              <a:buFont typeface="+mj-lt"/>
              <a:buAutoNum type="arabicPeriod"/>
            </a:pP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Weekly Sales Trend Analysis</a:t>
            </a:r>
            <a:endParaRPr lang="en-US" sz="1600" kern="100" dirty="0">
              <a:effectLst/>
              <a:latin typeface="Times New Roman" panose="02020603050405020304" pitchFamily="18" charset="0"/>
              <a:ea typeface="Calibri" panose="020F0502020204030204" pitchFamily="34" charset="0"/>
              <a:cs typeface="Arial" panose="020B0604020202020204" pitchFamily="34" charset="0"/>
            </a:endParaRPr>
          </a:p>
          <a:p>
            <a:pPr marL="742950" lvl="1" indent="-285750">
              <a:lnSpc>
                <a:spcPct val="115000"/>
              </a:lnSpc>
              <a:buFont typeface="Symbol" pitchFamily="2" charset="2"/>
              <a:buChar char=""/>
              <a:tabLst>
                <a:tab pos="9144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Analyze how sales fluctuate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week by week</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p>
          <a:p>
            <a:pPr marL="342900" lvl="0" indent="-342900">
              <a:lnSpc>
                <a:spcPct val="115000"/>
              </a:lnSpc>
              <a:buSzPts val="1000"/>
              <a:buFont typeface="+mj-lt"/>
              <a:buAutoNum type="arabicPeriod"/>
            </a:pP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Sales Seasonality Detection</a:t>
            </a:r>
            <a:endParaRPr lang="en-US" sz="1600" kern="100" dirty="0">
              <a:effectLst/>
              <a:latin typeface="Times New Roman" panose="02020603050405020304" pitchFamily="18" charset="0"/>
              <a:ea typeface="Calibri" panose="020F0502020204030204" pitchFamily="34" charset="0"/>
              <a:cs typeface="Arial" panose="020B0604020202020204" pitchFamily="34" charset="0"/>
            </a:endParaRPr>
          </a:p>
          <a:p>
            <a:pPr marL="742950" lvl="1" indent="-285750">
              <a:lnSpc>
                <a:spcPct val="115000"/>
              </a:lnSpc>
              <a:buFont typeface="Symbol" pitchFamily="2" charset="2"/>
              <a:buChar char=""/>
              <a:tabLst>
                <a:tab pos="9144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Identify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seasonal patterns</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a:t>
            </a:r>
          </a:p>
          <a:p>
            <a:pPr marL="742950" lvl="1" indent="-285750">
              <a:lnSpc>
                <a:spcPct val="115000"/>
              </a:lnSpc>
              <a:buFont typeface="Symbol" pitchFamily="2" charset="2"/>
              <a:buChar char=""/>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When do sales spike (e.g., holidays)</a:t>
            </a:r>
          </a:p>
          <a:p>
            <a:pPr marL="742950" lvl="1" indent="-285750">
              <a:lnSpc>
                <a:spcPct val="115000"/>
              </a:lnSpc>
              <a:buFont typeface="Symbol" pitchFamily="2" charset="2"/>
              <a:buChar char=""/>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(Helps with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inventory planning and marketing timing</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842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6EC0-D644-FB37-A886-FC53FC4CCF22}"/>
              </a:ext>
            </a:extLst>
          </p:cNvPr>
          <p:cNvSpPr>
            <a:spLocks noGrp="1"/>
          </p:cNvSpPr>
          <p:nvPr>
            <p:ph type="title"/>
          </p:nvPr>
        </p:nvSpPr>
        <p:spPr>
          <a:xfrm>
            <a:off x="330664" y="526093"/>
            <a:ext cx="11731083" cy="1283785"/>
          </a:xfrm>
        </p:spPr>
        <p:txBody>
          <a:bodyPr>
            <a:noAutofit/>
          </a:bodyPr>
          <a:lstStyle/>
          <a:p>
            <a:pPr algn="ctr"/>
            <a:r>
              <a:rPr lang="en-US" sz="4000" b="1" dirty="0">
                <a:latin typeface="Helvetica" pitchFamily="2" charset="0"/>
              </a:rPr>
              <a:t>Data Cleaning and Transformation Process</a:t>
            </a:r>
            <a:endParaRPr lang="en-US" sz="4000" dirty="0">
              <a:latin typeface="Helvetica" pitchFamily="2" charset="0"/>
            </a:endParaRPr>
          </a:p>
        </p:txBody>
      </p:sp>
      <p:sp>
        <p:nvSpPr>
          <p:cNvPr id="3" name="Content Placeholder 2">
            <a:extLst>
              <a:ext uri="{FF2B5EF4-FFF2-40B4-BE49-F238E27FC236}">
                <a16:creationId xmlns:a16="http://schemas.microsoft.com/office/drawing/2014/main" id="{127EE5BA-5274-46B1-6252-3CF0F270117A}"/>
              </a:ext>
            </a:extLst>
          </p:cNvPr>
          <p:cNvSpPr>
            <a:spLocks noGrp="1"/>
          </p:cNvSpPr>
          <p:nvPr>
            <p:ph idx="1"/>
          </p:nvPr>
        </p:nvSpPr>
        <p:spPr>
          <a:xfrm>
            <a:off x="460917" y="2084668"/>
            <a:ext cx="11731083" cy="3965403"/>
          </a:xfrm>
        </p:spPr>
        <p:txBody>
          <a:bodyPr/>
          <a:lstStyle/>
          <a:p>
            <a:pPr>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Check for and handle missing values, duplicates, or invalid data.</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Standardize column formats (e.g., dates, numbers).</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Format the unit price and total sales column into currency ($) with 2 decimal places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Extracted Week of Sale and Year of Sale from transaction dates.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Merged Dataset 1 and 2 using the City field to associate sales with managers.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Standardized date formats and corrected inconsistent product labels.</a:t>
            </a:r>
          </a:p>
          <a:p>
            <a:endParaRPr lang="en-US" dirty="0"/>
          </a:p>
        </p:txBody>
      </p:sp>
    </p:spTree>
    <p:extLst>
      <p:ext uri="{BB962C8B-B14F-4D97-AF65-F5344CB8AC3E}">
        <p14:creationId xmlns:p14="http://schemas.microsoft.com/office/powerpoint/2010/main" val="286669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3E93-5D26-8C85-2298-963E61BB4615}"/>
              </a:ext>
            </a:extLst>
          </p:cNvPr>
          <p:cNvSpPr>
            <a:spLocks noGrp="1"/>
          </p:cNvSpPr>
          <p:nvPr>
            <p:ph type="title"/>
          </p:nvPr>
        </p:nvSpPr>
        <p:spPr>
          <a:xfrm>
            <a:off x="29278" y="1027134"/>
            <a:ext cx="11853747" cy="1138237"/>
          </a:xfrm>
        </p:spPr>
        <p:txBody>
          <a:bodyPr>
            <a:normAutofit/>
          </a:bodyPr>
          <a:lstStyle/>
          <a:p>
            <a:pPr algn="ctr"/>
            <a:r>
              <a:rPr lang="en-US" sz="4000" b="1" dirty="0">
                <a:latin typeface="Helvetica" pitchFamily="2" charset="0"/>
              </a:rPr>
              <a:t>Data Modelling Process</a:t>
            </a:r>
            <a:endParaRPr lang="en-US" sz="4000" dirty="0">
              <a:latin typeface="Helvetica" pitchFamily="2" charset="0"/>
            </a:endParaRPr>
          </a:p>
        </p:txBody>
      </p:sp>
      <p:sp>
        <p:nvSpPr>
          <p:cNvPr id="3" name="Content Placeholder 2">
            <a:extLst>
              <a:ext uri="{FF2B5EF4-FFF2-40B4-BE49-F238E27FC236}">
                <a16:creationId xmlns:a16="http://schemas.microsoft.com/office/drawing/2014/main" id="{34348255-18B7-36E4-194C-14D52AB4DCD5}"/>
              </a:ext>
            </a:extLst>
          </p:cNvPr>
          <p:cNvSpPr>
            <a:spLocks noGrp="1"/>
          </p:cNvSpPr>
          <p:nvPr>
            <p:ph idx="1"/>
          </p:nvPr>
        </p:nvSpPr>
        <p:spPr>
          <a:xfrm>
            <a:off x="338254" y="1791222"/>
            <a:ext cx="11235796" cy="4822521"/>
          </a:xfrm>
        </p:spPr>
        <p:txBody>
          <a:bodyPr/>
          <a:lstStyle/>
          <a:p>
            <a:r>
              <a:rPr lang="en-US" dirty="0">
                <a:latin typeface="Times New Roman" panose="02020603050405020304" pitchFamily="18" charset="0"/>
                <a:cs typeface="Times New Roman" panose="02020603050405020304" pitchFamily="18" charset="0"/>
              </a:rPr>
              <a:t>Built calculated fields (e.g., Total Sales = Quantity × Unit Price)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 lookup function referencing the data in DATASET 2, created a column named "Sales Manager"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Created </a:t>
            </a:r>
            <a:r>
              <a:rPr lang="en-US" b="1" dirty="0">
                <a:latin typeface="Times New Roman" panose="02020603050405020304" pitchFamily="18" charset="0"/>
                <a:cs typeface="Times New Roman" panose="02020603050405020304" pitchFamily="18" charset="0"/>
              </a:rPr>
              <a:t>Pivot Tables</a:t>
            </a:r>
            <a:r>
              <a:rPr lang="en-US" dirty="0">
                <a:latin typeface="Times New Roman" panose="02020603050405020304" pitchFamily="18" charset="0"/>
                <a:cs typeface="Times New Roman" panose="02020603050405020304" pitchFamily="18" charset="0"/>
              </a:rPr>
              <a:t> to model:</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Sales by City, Product, and Managers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Weekly contribution to annual sales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Manager-wise performance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demands and products performance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how sales fluctuate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best selling periods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Highest buying Customer</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5076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C534-E7E5-4AF3-CE55-63EAF160C586}"/>
              </a:ext>
            </a:extLst>
          </p:cNvPr>
          <p:cNvSpPr>
            <a:spLocks noGrp="1"/>
          </p:cNvSpPr>
          <p:nvPr>
            <p:ph type="title"/>
          </p:nvPr>
        </p:nvSpPr>
        <p:spPr>
          <a:xfrm>
            <a:off x="283028" y="408547"/>
            <a:ext cx="11625943" cy="751179"/>
          </a:xfrm>
        </p:spPr>
        <p:txBody>
          <a:bodyPr>
            <a:normAutofit/>
          </a:bodyPr>
          <a:lstStyle/>
          <a:p>
            <a:pPr algn="ctr"/>
            <a:r>
              <a:rPr lang="en-US" sz="4000" b="1" dirty="0">
                <a:latin typeface="Helvetica" pitchFamily="2" charset="0"/>
              </a:rPr>
              <a:t>Data Analysis</a:t>
            </a:r>
            <a:endParaRPr lang="en-US" sz="4000" dirty="0">
              <a:latin typeface="Helvetica" pitchFamily="2" charset="0"/>
            </a:endParaRPr>
          </a:p>
        </p:txBody>
      </p:sp>
      <p:sp>
        <p:nvSpPr>
          <p:cNvPr id="3" name="Content Placeholder 2">
            <a:extLst>
              <a:ext uri="{FF2B5EF4-FFF2-40B4-BE49-F238E27FC236}">
                <a16:creationId xmlns:a16="http://schemas.microsoft.com/office/drawing/2014/main" id="{8FD0DD9D-FA90-6E68-80F8-8FE43315E10A}"/>
              </a:ext>
            </a:extLst>
          </p:cNvPr>
          <p:cNvSpPr>
            <a:spLocks noGrp="1"/>
          </p:cNvSpPr>
          <p:nvPr>
            <p:ph idx="1"/>
          </p:nvPr>
        </p:nvSpPr>
        <p:spPr>
          <a:xfrm>
            <a:off x="452842" y="2075883"/>
            <a:ext cx="11512734" cy="2888625"/>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top-performing products and cities.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Tracked weekly, monthly and yearly sales patterns.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Measured </a:t>
            </a:r>
            <a:r>
              <a:rPr lang="en-US" b="1" dirty="0">
                <a:latin typeface="Times New Roman" panose="02020603050405020304" pitchFamily="18" charset="0"/>
                <a:cs typeface="Times New Roman" panose="02020603050405020304" pitchFamily="18" charset="0"/>
              </a:rPr>
              <a:t>customer frequency</a:t>
            </a:r>
            <a:r>
              <a:rPr lang="en-US" dirty="0">
                <a:latin typeface="Times New Roman" panose="02020603050405020304" pitchFamily="18" charset="0"/>
                <a:cs typeface="Times New Roman" panose="02020603050405020304" pitchFamily="18" charset="0"/>
              </a:rPr>
              <a:t>, identifying repeat vs. one-time buyers.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Compared sales performance across different managers and cities.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top performing mangers at the end of the year</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7193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837352-DFDE-ABDF-BD2F-01BE6C80DB64}"/>
              </a:ext>
            </a:extLst>
          </p:cNvPr>
          <p:cNvPicPr>
            <a:picLocks noChangeAspect="1"/>
          </p:cNvPicPr>
          <p:nvPr/>
        </p:nvPicPr>
        <p:blipFill>
          <a:blip r:embed="rId2"/>
          <a:stretch>
            <a:fillRect/>
          </a:stretch>
        </p:blipFill>
        <p:spPr>
          <a:xfrm>
            <a:off x="466768" y="389003"/>
            <a:ext cx="10858501" cy="5435223"/>
          </a:xfrm>
          <a:prstGeom prst="rect">
            <a:avLst/>
          </a:prstGeom>
        </p:spPr>
      </p:pic>
    </p:spTree>
    <p:extLst>
      <p:ext uri="{BB962C8B-B14F-4D97-AF65-F5344CB8AC3E}">
        <p14:creationId xmlns:p14="http://schemas.microsoft.com/office/powerpoint/2010/main" val="286743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9EE2-2C40-8664-1E77-C6BDFFF28087}"/>
              </a:ext>
            </a:extLst>
          </p:cNvPr>
          <p:cNvSpPr>
            <a:spLocks noGrp="1"/>
          </p:cNvSpPr>
          <p:nvPr>
            <p:ph type="title" idx="4294967295"/>
          </p:nvPr>
        </p:nvSpPr>
        <p:spPr>
          <a:xfrm>
            <a:off x="0" y="341313"/>
            <a:ext cx="11718925" cy="679450"/>
          </a:xfrm>
        </p:spPr>
        <p:txBody>
          <a:bodyPr>
            <a:normAutofit/>
          </a:bodyPr>
          <a:lstStyle/>
          <a:p>
            <a:pPr algn="ctr"/>
            <a:r>
              <a:rPr lang="en-US" sz="4000" b="1" dirty="0">
                <a:latin typeface="Helvetica" pitchFamily="2" charset="0"/>
              </a:rPr>
              <a:t>Key Insights</a:t>
            </a:r>
            <a:endParaRPr lang="en-US" sz="4000" dirty="0">
              <a:latin typeface="Helvetica" pitchFamily="2" charset="0"/>
            </a:endParaRPr>
          </a:p>
        </p:txBody>
      </p:sp>
      <p:sp>
        <p:nvSpPr>
          <p:cNvPr id="3" name="Content Placeholder 2">
            <a:extLst>
              <a:ext uri="{FF2B5EF4-FFF2-40B4-BE49-F238E27FC236}">
                <a16:creationId xmlns:a16="http://schemas.microsoft.com/office/drawing/2014/main" id="{6E8D8522-1B4C-64FD-D79E-0E093E51F664}"/>
              </a:ext>
            </a:extLst>
          </p:cNvPr>
          <p:cNvSpPr>
            <a:spLocks noGrp="1"/>
          </p:cNvSpPr>
          <p:nvPr>
            <p:ph idx="4294967295"/>
          </p:nvPr>
        </p:nvSpPr>
        <p:spPr>
          <a:xfrm>
            <a:off x="473075" y="1321388"/>
            <a:ext cx="10396538" cy="4672013"/>
          </a:xfrm>
        </p:spPr>
        <p:txBody>
          <a:bodyPr>
            <a:normAutofit/>
          </a:bodyPr>
          <a:lstStyle/>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CERTAIN WEEKS (E.G., WEEK 1-5, 37-39, 49-51) SHOW CONSISTENT SALES SPIKES.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SALES ARE PRETTY HIGH DURING THE HOLIDAYS (BEGINNING OF THE YEAR, END OF THE YEAR AND SUMMER HOLIDAYS)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LAPTOP, CAMERA AND PRINTER ACCOUNT FOR OVER 30% OF ANNUAL REVENUE.</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AUSTIN COULDN’T OUTPERFORM LOS ANGELES  DESPITE HAVING HIGHEST NUMBER OF CUSTOMERS.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SARAH DURANT CONSISTENTLY DELIVERS HIGHER SALES.</a:t>
            </a:r>
          </a:p>
          <a:p>
            <a:pPr>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REPEAT CUSTOMERS TEND TO BUY WITHIN 4-WEEK INTERVALS.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100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2137</TotalTime>
  <Words>664</Words>
  <Application>Microsoft Macintosh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vt:lpstr>
      <vt:lpstr>Symbol</vt:lpstr>
      <vt:lpstr>Times New Roman</vt:lpstr>
      <vt:lpstr>Gallery</vt:lpstr>
      <vt:lpstr>Sales Performance Evaluation and Managerial Impact Analysis across U.S. Cities </vt:lpstr>
      <vt:lpstr>Introduction</vt:lpstr>
      <vt:lpstr>Data Collection Process</vt:lpstr>
      <vt:lpstr>OBJECTIVES</vt:lpstr>
      <vt:lpstr>Data Cleaning and Transformation Process</vt:lpstr>
      <vt:lpstr>Data Modelling Process</vt:lpstr>
      <vt:lpstr>Data Analysis</vt:lpstr>
      <vt:lpstr>PowerPoint Presentation</vt:lpstr>
      <vt:lpstr>Key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Analyst</dc:creator>
  <cp:lastModifiedBy>MK</cp:lastModifiedBy>
  <cp:revision>3</cp:revision>
  <dcterms:created xsi:type="dcterms:W3CDTF">2025-04-07T14:48:31Z</dcterms:created>
  <dcterms:modified xsi:type="dcterms:W3CDTF">2025-09-26T17:04:19Z</dcterms:modified>
</cp:coreProperties>
</file>