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>
        <p:scale>
          <a:sx n="120" d="100"/>
          <a:sy n="120" d="100"/>
        </p:scale>
        <p:origin x="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199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34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735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90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69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4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8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08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9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06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7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63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7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4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0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8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9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  <p:sldLayoutId id="21474839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92F2-743C-1363-48D6-FE913E83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51160">
            <a:off x="126066" y="1315746"/>
            <a:ext cx="11008861" cy="142221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US REGIONAL SALES DATA ANALYSIS: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5393E-AB34-2073-CF5D-0E980C87D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393598">
            <a:off x="1454702" y="2930003"/>
            <a:ext cx="8345117" cy="1246447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F2984"/>
                </a:solidFill>
              </a:rPr>
              <a:t>BUSINNESS Performance, TRENDS AND INSIGHTS USING 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787FA-05EA-F88D-F86D-AB13E6585F61}"/>
              </a:ext>
            </a:extLst>
          </p:cNvPr>
          <p:cNvSpPr txBox="1"/>
          <p:nvPr/>
        </p:nvSpPr>
        <p:spPr>
          <a:xfrm>
            <a:off x="7564257" y="4668273"/>
            <a:ext cx="3218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BY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Adebayo Abdulmalik</a:t>
            </a:r>
          </a:p>
        </p:txBody>
      </p:sp>
    </p:spTree>
    <p:extLst>
      <p:ext uri="{BB962C8B-B14F-4D97-AF65-F5344CB8AC3E}">
        <p14:creationId xmlns:p14="http://schemas.microsoft.com/office/powerpoint/2010/main" val="120039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5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30C7-C5D0-8B3D-4E5D-ABBF8B96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89" y="0"/>
            <a:ext cx="10424159" cy="1116419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ACBD-A183-BCFA-7BD8-E9BD2CF60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292352"/>
            <a:ext cx="11411712" cy="431596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This project analyzes the US Regional Sales Data Using SQL queries.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The dataset includes Sales Order sheet which contains about </a:t>
            </a:r>
            <a:r>
              <a:rPr lang="en-US" cap="none" dirty="0">
                <a:solidFill>
                  <a:schemeClr val="accent1"/>
                </a:solidFill>
                <a:latin typeface="Helvetica" pitchFamily="2" charset="0"/>
              </a:rPr>
              <a:t>7991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 orders, sales channels, warehouses, order &amp; delivery date, order quantity, unit cost and selling price with discounts added for different customers; Customers Sheet which contains all the </a:t>
            </a:r>
            <a:r>
              <a:rPr lang="en-US" cap="none" dirty="0">
                <a:solidFill>
                  <a:schemeClr val="accent1"/>
                </a:solidFill>
                <a:latin typeface="Helvetica" pitchFamily="2" charset="0"/>
              </a:rPr>
              <a:t>50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 customers that shopped during the period the data was gathered; Store Location &amp; Region sheet which contains the states and county for all </a:t>
            </a:r>
            <a:r>
              <a:rPr lang="en-US" cap="none" dirty="0">
                <a:solidFill>
                  <a:schemeClr val="accent1"/>
                </a:solidFill>
                <a:latin typeface="Helvetica" pitchFamily="2" charset="0"/>
              </a:rPr>
              <a:t>367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 stores, population and median income of each store county and their regions; Products Sheet which contain all </a:t>
            </a:r>
            <a:r>
              <a:rPr lang="en-US" cap="none" dirty="0">
                <a:solidFill>
                  <a:schemeClr val="accent1"/>
                </a:solidFill>
                <a:latin typeface="Helvetica" pitchFamily="2" charset="0"/>
              </a:rPr>
              <a:t>47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 products being sold; and Sales Team Sheet which contains all </a:t>
            </a:r>
            <a:r>
              <a:rPr lang="en-US" cap="none" dirty="0">
                <a:solidFill>
                  <a:schemeClr val="accent1"/>
                </a:solidFill>
                <a:latin typeface="Helvetica" pitchFamily="2" charset="0"/>
              </a:rPr>
              <a:t>28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 sales team that worked during the period.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The goal is to derive actionable insights on sales performance, customer behavior and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42910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549FF-5E74-A56E-4A63-CBC204F6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OBJECTIVES/GOALS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3EE2-8A18-21EE-8792-453FE36C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2" y="1151966"/>
            <a:ext cx="10765691" cy="4222620"/>
          </a:xfrm>
        </p:spPr>
        <p:txBody>
          <a:bodyPr/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Evaluate Sales Performance and Profitability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Analyze Regional Analysis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Analyze Customer Insights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Assess Sales Team Performance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Explore Time Based Analysis</a:t>
            </a:r>
          </a:p>
        </p:txBody>
      </p:sp>
    </p:spTree>
    <p:extLst>
      <p:ext uri="{BB962C8B-B14F-4D97-AF65-F5344CB8AC3E}">
        <p14:creationId xmlns:p14="http://schemas.microsoft.com/office/powerpoint/2010/main" val="63796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D44D-171F-0FAB-F827-862BBAB6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84" y="0"/>
            <a:ext cx="11323674" cy="95693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SALES PERFORMANCE and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BB69-D016-EFF3-BF05-FB92712D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754912"/>
            <a:ext cx="11323674" cy="480591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TOTAL REVENUE, PROFIT AND COST ACROSS TIME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cap="none" dirty="0">
                <a:latin typeface="Helvetica" pitchFamily="2" charset="0"/>
              </a:rPr>
              <a:t>	Sales performance across time (Year Focus), revenue increased each year doing better than the last same goes for the profits.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dirty="0">
              <a:solidFill>
                <a:srgbClr val="0F2984"/>
              </a:solidFill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dirty="0">
              <a:solidFill>
                <a:srgbClr val="0F2984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TOP PRODUCTS BY REVENUE AND PROFIT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cap="none" dirty="0">
                <a:latin typeface="Helvetica" pitchFamily="2" charset="0"/>
              </a:rPr>
              <a:t>	The top performing products with most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revenue</a:t>
            </a:r>
            <a:r>
              <a:rPr lang="en-US" sz="1800" cap="none" dirty="0">
                <a:latin typeface="Helvetica" pitchFamily="2" charset="0"/>
              </a:rPr>
              <a:t> &amp;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profits</a:t>
            </a:r>
            <a:r>
              <a:rPr lang="en-US" sz="1800" cap="none" dirty="0">
                <a:latin typeface="Helvetica" pitchFamily="2" charset="0"/>
              </a:rPr>
              <a:t> among others are: </a:t>
            </a:r>
            <a:r>
              <a:rPr lang="en-US" sz="1800" b="1" cap="none" dirty="0">
                <a:latin typeface="Helvetica" pitchFamily="2" charset="0"/>
              </a:rPr>
              <a:t>1. Accessories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$2,101,202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$651,232</a:t>
            </a:r>
            <a:r>
              <a:rPr lang="en-US" sz="1800" cap="none" dirty="0">
                <a:latin typeface="Helvetica" pitchFamily="2" charset="0"/>
              </a:rPr>
              <a:t>); 2. </a:t>
            </a:r>
            <a:r>
              <a:rPr lang="en-US" sz="1800" b="1" cap="none" dirty="0">
                <a:latin typeface="Helvetica" pitchFamily="2" charset="0"/>
              </a:rPr>
              <a:t>Photo frames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$1,775,222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$553,184</a:t>
            </a:r>
            <a:r>
              <a:rPr lang="en-US" sz="1800" cap="none" dirty="0">
                <a:latin typeface="Helvetica" pitchFamily="2" charset="0"/>
              </a:rPr>
              <a:t>)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; </a:t>
            </a:r>
            <a:r>
              <a:rPr lang="en-US" sz="1800" b="1" cap="none" dirty="0">
                <a:latin typeface="Helvetica" pitchFamily="2" charset="0"/>
              </a:rPr>
              <a:t>3. Bathroom furniture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$1,804,942 </a:t>
            </a:r>
            <a:r>
              <a:rPr lang="en-US" sz="1800" cap="none" dirty="0">
                <a:latin typeface="Helvetica" pitchFamily="2" charset="0"/>
              </a:rPr>
              <a:t>&amp;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$544,590</a:t>
            </a:r>
            <a:r>
              <a:rPr lang="en-US" sz="1800" cap="none" dirty="0">
                <a:latin typeface="Helvetica" pitchFamily="2" charset="0"/>
              </a:rPr>
              <a:t>); </a:t>
            </a:r>
            <a:r>
              <a:rPr lang="en-US" sz="1800" b="1" cap="none" dirty="0">
                <a:latin typeface="Helvetica" pitchFamily="2" charset="0"/>
              </a:rPr>
              <a:t>4. Cocktail glasses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$1,720,609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$539,751</a:t>
            </a:r>
            <a:r>
              <a:rPr lang="en-US" sz="1800" cap="none" dirty="0">
                <a:latin typeface="Helvetica" pitchFamily="2" charset="0"/>
              </a:rPr>
              <a:t>); </a:t>
            </a:r>
            <a:r>
              <a:rPr lang="en-US" sz="1800" b="1" cap="none" dirty="0">
                <a:latin typeface="Helvetica" pitchFamily="2" charset="0"/>
              </a:rPr>
              <a:t>5. Table linens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$1,765,170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$524,644</a:t>
            </a:r>
            <a:r>
              <a:rPr lang="en-US" sz="1800" cap="none" dirty="0">
                <a:latin typeface="Helvetica" pitchFamily="2" charset="0"/>
              </a:rPr>
              <a:t>),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</a:t>
            </a:r>
            <a:r>
              <a:rPr lang="en-US" sz="1800" b="1" cap="none" dirty="0">
                <a:latin typeface="Helvetica" pitchFamily="2" charset="0"/>
              </a:rPr>
              <a:t>6. stemware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($1,674,013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$523,707</a:t>
            </a:r>
            <a:r>
              <a:rPr lang="en-US" sz="1800" b="1" cap="none" dirty="0">
                <a:latin typeface="Helvetica" pitchFamily="2" charset="0"/>
              </a:rPr>
              <a:t>), 7. collectibles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$1,809,669 </a:t>
            </a:r>
            <a:r>
              <a:rPr lang="en-US" sz="1800" cap="none" dirty="0">
                <a:latin typeface="Helvetica" pitchFamily="2" charset="0"/>
              </a:rPr>
              <a:t>&amp;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 $521,029</a:t>
            </a:r>
            <a:r>
              <a:rPr lang="en-US" sz="1800" cap="none" dirty="0">
                <a:latin typeface="Helvetica" pitchFamily="2" charset="0"/>
              </a:rPr>
              <a:t>). </a:t>
            </a:r>
            <a:endParaRPr lang="en-US" sz="2800" cap="none" dirty="0">
              <a:solidFill>
                <a:srgbClr val="0F2984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BEST PERFORMING SALES CHANNELS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800" cap="none" dirty="0">
                <a:latin typeface="Helvetica" pitchFamily="2" charset="0"/>
              </a:rPr>
              <a:t>	The highest performing sales channel is the walk-in-store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600" dirty="0">
              <a:solidFill>
                <a:srgbClr val="0F2984"/>
              </a:solidFill>
              <a:latin typeface="Helvetica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3D234E-8379-5D66-5AE0-8DDE41039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31980"/>
              </p:ext>
            </p:extLst>
          </p:nvPr>
        </p:nvGraphicFramePr>
        <p:xfrm>
          <a:off x="2927167" y="1443780"/>
          <a:ext cx="5728825" cy="799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75192673"/>
                    </a:ext>
                  </a:extLst>
                </a:gridCol>
                <a:gridCol w="1233158">
                  <a:extLst>
                    <a:ext uri="{9D8B030D-6E8A-4147-A177-3AD203B41FA5}">
                      <a16:colId xmlns:a16="http://schemas.microsoft.com/office/drawing/2014/main" val="1425500657"/>
                    </a:ext>
                  </a:extLst>
                </a:gridCol>
                <a:gridCol w="1749056">
                  <a:extLst>
                    <a:ext uri="{9D8B030D-6E8A-4147-A177-3AD203B41FA5}">
                      <a16:colId xmlns:a16="http://schemas.microsoft.com/office/drawing/2014/main" val="3509346396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662247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YEAR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TOTAL_COST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TOTAL_REVENUE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TOTAL_PROFIT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510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2018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$12,155,383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$17,102,633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$4,947,250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82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2019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$19,673,726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$27,854,296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$8,180,570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06224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2020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$19,988,960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$28,186,451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$8,197,491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328408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4BC11B-F9B1-1684-38CB-F095179C7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50668"/>
              </p:ext>
            </p:extLst>
          </p:nvPr>
        </p:nvGraphicFramePr>
        <p:xfrm>
          <a:off x="2416805" y="4519443"/>
          <a:ext cx="5937250" cy="998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660">
                  <a:extLst>
                    <a:ext uri="{9D8B030D-6E8A-4147-A177-3AD203B41FA5}">
                      <a16:colId xmlns:a16="http://schemas.microsoft.com/office/drawing/2014/main" val="1184486132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199336600"/>
                    </a:ext>
                  </a:extLst>
                </a:gridCol>
                <a:gridCol w="1979295">
                  <a:extLst>
                    <a:ext uri="{9D8B030D-6E8A-4147-A177-3AD203B41FA5}">
                      <a16:colId xmlns:a16="http://schemas.microsoft.com/office/drawing/2014/main" val="3566299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Sales Channel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TOTAL_REVENUE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TOTAL_PROFIT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4924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In-Store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$30,102,905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$8,797,853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5539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Online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$21,698,559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$6,166,816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50761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Distributor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$13,169,148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$3,887,897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337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Helvetica" pitchFamily="2" charset="0"/>
                        </a:rPr>
                        <a:t>Wholesale</a:t>
                      </a:r>
                      <a:endParaRPr lang="en-US" sz="1200" kern="10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$8,172,769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Helvetica" pitchFamily="2" charset="0"/>
                        </a:rPr>
                        <a:t>$2,472,745 </a:t>
                      </a:r>
                      <a:endParaRPr lang="en-US" sz="1200" kern="100" dirty="0">
                        <a:effectLst/>
                        <a:latin typeface="Helvetica" pitchFamily="2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01225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7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3DB4-F961-7869-6592-CCF0EF19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10" y="1"/>
            <a:ext cx="10396882" cy="87187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REGIONAL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55B8B-11C3-A556-2942-B8A52D6A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1" y="744279"/>
            <a:ext cx="11121656" cy="501856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Revenue distribution by region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The west and south region did better than other regions in terms of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revenue</a:t>
            </a:r>
            <a:r>
              <a:rPr lang="en-US" sz="1800" cap="none" dirty="0">
                <a:latin typeface="Helvetica" pitchFamily="2" charset="0"/>
              </a:rPr>
              <a:t> &amp; orders recorded as follows;  west 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$25,713,559 </a:t>
            </a:r>
            <a:r>
              <a:rPr lang="en-US" sz="1800" cap="none" dirty="0">
                <a:latin typeface="Helvetica" pitchFamily="2" charset="0"/>
              </a:rPr>
              <a:t>&amp; 2,784), south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($23,474,342</a:t>
            </a:r>
            <a:r>
              <a:rPr lang="en-US" sz="1800" cap="none" dirty="0">
                <a:latin typeface="Helvetica" pitchFamily="2" charset="0"/>
              </a:rPr>
              <a:t> &amp; 2,572), </a:t>
            </a:r>
            <a:r>
              <a:rPr lang="en-US" sz="1800" cap="none" dirty="0" err="1">
                <a:latin typeface="Helvetica" pitchFamily="2" charset="0"/>
              </a:rPr>
              <a:t>midwest</a:t>
            </a:r>
            <a:r>
              <a:rPr lang="en-US" sz="1800" cap="none" dirty="0">
                <a:latin typeface="Helvetica" pitchFamily="2" charset="0"/>
              </a:rPr>
              <a:t> 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$15,483,007 </a:t>
            </a:r>
            <a:r>
              <a:rPr lang="en-US" sz="1800" cap="none" dirty="0">
                <a:latin typeface="Helvetica" pitchFamily="2" charset="0"/>
              </a:rPr>
              <a:t>&amp; 1,665), northeast 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$8,472,470 </a:t>
            </a:r>
            <a:r>
              <a:rPr lang="en-US" sz="1800" cap="none" dirty="0">
                <a:latin typeface="Helvetica" pitchFamily="2" charset="0"/>
              </a:rPr>
              <a:t>&amp; 970).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Top states and </a:t>
            </a:r>
            <a:r>
              <a:rPr lang="en-US" b="1" dirty="0">
                <a:solidFill>
                  <a:srgbClr val="0F2984"/>
                </a:solidFill>
                <a:latin typeface="Helvetica" pitchFamily="2" charset="0"/>
              </a:rPr>
              <a:t>cities</a:t>
            </a: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 by revenue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The top Performing states (cities;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revenue</a:t>
            </a:r>
            <a:r>
              <a:rPr lang="en-US" sz="1800" cap="none" dirty="0">
                <a:latin typeface="Helvetica" pitchFamily="2" charset="0"/>
              </a:rPr>
              <a:t>) are: 1. Indiana (Wayne;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$441,792</a:t>
            </a:r>
            <a:r>
              <a:rPr lang="en-US" sz="1800" cap="none" dirty="0">
                <a:latin typeface="Helvetica" pitchFamily="2" charset="0"/>
              </a:rPr>
              <a:t>), 2. Oklahoma (</a:t>
            </a:r>
            <a:r>
              <a:rPr lang="en-US" sz="1800" b="1" cap="none" dirty="0">
                <a:latin typeface="Helvetica" pitchFamily="2" charset="0"/>
              </a:rPr>
              <a:t>Broken Arrow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$435,626</a:t>
            </a:r>
            <a:r>
              <a:rPr lang="en-US" sz="1800" cap="none" dirty="0">
                <a:latin typeface="Helvetica" pitchFamily="2" charset="0"/>
              </a:rPr>
              <a:t>), 3. California (</a:t>
            </a:r>
            <a:r>
              <a:rPr lang="en-US" sz="1800" b="1" cap="none" dirty="0">
                <a:latin typeface="Helvetica" pitchFamily="2" charset="0"/>
              </a:rPr>
              <a:t>Costa mesa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$398,257</a:t>
            </a:r>
            <a:r>
              <a:rPr lang="en-US" sz="1800" cap="none" dirty="0">
                <a:latin typeface="Helvetica" pitchFamily="2" charset="0"/>
              </a:rPr>
              <a:t>), 4. North Dakota (</a:t>
            </a:r>
            <a:r>
              <a:rPr lang="en-US" sz="1800" b="1" cap="none" dirty="0">
                <a:latin typeface="Helvetica" pitchFamily="2" charset="0"/>
              </a:rPr>
              <a:t>Fargo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$366,587</a:t>
            </a:r>
            <a:r>
              <a:rPr lang="en-US" sz="1800" cap="none" dirty="0">
                <a:latin typeface="Helvetica" pitchFamily="2" charset="0"/>
              </a:rPr>
              <a:t>), 5. Illinois (</a:t>
            </a:r>
            <a:r>
              <a:rPr lang="en-US" sz="1800" b="1" cap="none" dirty="0">
                <a:latin typeface="Helvetica" pitchFamily="2" charset="0"/>
              </a:rPr>
              <a:t>Naperville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$350,985</a:t>
            </a:r>
            <a:r>
              <a:rPr lang="en-US" sz="1800" cap="none" dirty="0">
                <a:latin typeface="Helvetica" pitchFamily="2" charset="0"/>
              </a:rPr>
              <a:t>), 6. California (</a:t>
            </a:r>
            <a:r>
              <a:rPr lang="en-US" sz="1800" b="1" cap="none" dirty="0">
                <a:latin typeface="Helvetica" pitchFamily="2" charset="0"/>
              </a:rPr>
              <a:t>Escondido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$345,230</a:t>
            </a:r>
            <a:r>
              <a:rPr lang="en-US" sz="1800" cap="none" dirty="0">
                <a:latin typeface="Helvetica" pitchFamily="2" charset="0"/>
              </a:rPr>
              <a:t>), 7. Utah (</a:t>
            </a:r>
            <a:r>
              <a:rPr lang="en-US" sz="1800" b="1" cap="none" dirty="0">
                <a:latin typeface="Helvetica" pitchFamily="2" charset="0"/>
              </a:rPr>
              <a:t>West Jordan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$344,516</a:t>
            </a:r>
            <a:r>
              <a:rPr lang="en-US" sz="1800" cap="none" dirty="0">
                <a:latin typeface="Helvetica" pitchFamily="2" charset="0"/>
              </a:rPr>
              <a:t>), 8. Colorado (</a:t>
            </a:r>
            <a:r>
              <a:rPr lang="en-US" sz="1800" b="1" cap="none" dirty="0">
                <a:latin typeface="Helvetica" pitchFamily="2" charset="0"/>
              </a:rPr>
              <a:t>pueblo</a:t>
            </a:r>
            <a:r>
              <a:rPr lang="en-US" sz="1800" cap="none" dirty="0">
                <a:latin typeface="Helvetica" pitchFamily="2" charset="0"/>
              </a:rPr>
              <a:t>; 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$337,707</a:t>
            </a:r>
            <a:r>
              <a:rPr lang="en-US" sz="1800" cap="none" dirty="0">
                <a:latin typeface="Helvetica" pitchFamily="2" charset="0"/>
              </a:rPr>
              <a:t>), 9. Tennessee (</a:t>
            </a:r>
            <a:r>
              <a:rPr lang="en-US" sz="1800" b="1" cap="none" dirty="0">
                <a:latin typeface="Helvetica" pitchFamily="2" charset="0"/>
              </a:rPr>
              <a:t>Knoxville</a:t>
            </a:r>
            <a:r>
              <a:rPr lang="en-US" sz="1800" cap="none" dirty="0">
                <a:latin typeface="Helvetica" pitchFamily="2" charset="0"/>
              </a:rPr>
              <a:t>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$337,428</a:t>
            </a:r>
            <a:r>
              <a:rPr lang="en-US" sz="1800" cap="none" dirty="0">
                <a:latin typeface="Helvetica" pitchFamily="2" charset="0"/>
              </a:rPr>
              <a:t>), 10. Florida (</a:t>
            </a:r>
            <a:r>
              <a:rPr lang="en-US" sz="1800" b="1" cap="none" dirty="0">
                <a:latin typeface="Helvetica" pitchFamily="2" charset="0"/>
              </a:rPr>
              <a:t>Hollywood</a:t>
            </a:r>
            <a:r>
              <a:rPr lang="en-US" sz="1800" cap="none" dirty="0">
                <a:latin typeface="Helvetica" pitchFamily="2" charset="0"/>
              </a:rPr>
              <a:t>,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$329,663</a:t>
            </a:r>
            <a:r>
              <a:rPr lang="en-US" sz="1800" cap="none" dirty="0">
                <a:latin typeface="Helvetica" pitchFamily="2" charset="0"/>
              </a:rPr>
              <a:t>).</a:t>
            </a:r>
            <a:endParaRPr lang="en-US" sz="2400" cap="none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Correlation between population, income, and sales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The population and household income of cities didn’t particularly affect sales directly. According to the data provided </a:t>
            </a:r>
            <a:r>
              <a:rPr lang="en-US" sz="1800" b="1" cap="none" dirty="0">
                <a:latin typeface="Helvetica" pitchFamily="2" charset="0"/>
              </a:rPr>
              <a:t>New </a:t>
            </a:r>
            <a:r>
              <a:rPr lang="en-US" sz="1800" b="1" cap="none" dirty="0" err="1">
                <a:latin typeface="Helvetica" pitchFamily="2" charset="0"/>
              </a:rPr>
              <a:t>york</a:t>
            </a:r>
            <a:r>
              <a:rPr lang="en-US" sz="1800" b="1" cap="none" dirty="0">
                <a:latin typeface="Helvetica" pitchFamily="2" charset="0"/>
              </a:rPr>
              <a:t> city </a:t>
            </a:r>
            <a:r>
              <a:rPr lang="en-US" sz="1800" cap="none" dirty="0">
                <a:latin typeface="Helvetica" pitchFamily="2" charset="0"/>
              </a:rPr>
              <a:t>had highest population of </a:t>
            </a:r>
            <a:r>
              <a:rPr lang="en-US" sz="1800" b="1" cap="none" dirty="0">
                <a:latin typeface="Helvetica" pitchFamily="2" charset="0"/>
              </a:rPr>
              <a:t>8,550,405</a:t>
            </a:r>
            <a:r>
              <a:rPr lang="en-US" sz="1800" cap="none" dirty="0">
                <a:latin typeface="Helvetica" pitchFamily="2" charset="0"/>
              </a:rPr>
              <a:t> with a total revenue of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$105,327.02</a:t>
            </a:r>
            <a:r>
              <a:rPr lang="en-US" sz="1800" cap="none" dirty="0">
                <a:latin typeface="Helvetica" pitchFamily="2" charset="0"/>
              </a:rPr>
              <a:t>. While </a:t>
            </a:r>
            <a:r>
              <a:rPr lang="en-US" sz="1800" b="1" cap="none" dirty="0">
                <a:latin typeface="Helvetica" pitchFamily="2" charset="0"/>
              </a:rPr>
              <a:t>Broken arrow city </a:t>
            </a:r>
            <a:r>
              <a:rPr lang="en-US" sz="1800" cap="none" dirty="0">
                <a:latin typeface="Helvetica" pitchFamily="2" charset="0"/>
              </a:rPr>
              <a:t>had the highest revenue of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$435,626.30 </a:t>
            </a:r>
            <a:r>
              <a:rPr lang="en-US" sz="1800" cap="none" dirty="0">
                <a:latin typeface="Helvetica" pitchFamily="2" charset="0"/>
              </a:rPr>
              <a:t>with a population of </a:t>
            </a:r>
            <a:r>
              <a:rPr lang="en-US" sz="1800" b="1" cap="none" dirty="0">
                <a:latin typeface="Helvetica" pitchFamily="2" charset="0"/>
              </a:rPr>
              <a:t>106,563</a:t>
            </a:r>
            <a:r>
              <a:rPr lang="en-US" sz="1800" cap="none" dirty="0">
                <a:latin typeface="Helvetica" pitchFamily="2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Also, </a:t>
            </a:r>
            <a:r>
              <a:rPr lang="en-US" sz="1800" b="1" cap="none" dirty="0">
                <a:latin typeface="Helvetica" pitchFamily="2" charset="0"/>
              </a:rPr>
              <a:t>New </a:t>
            </a:r>
            <a:r>
              <a:rPr lang="en-US" sz="1800" b="1" cap="none" dirty="0" err="1">
                <a:latin typeface="Helvetica" pitchFamily="2" charset="0"/>
              </a:rPr>
              <a:t>york</a:t>
            </a:r>
            <a:r>
              <a:rPr lang="en-US" sz="1800" b="1" cap="none" dirty="0">
                <a:latin typeface="Helvetica" pitchFamily="2" charset="0"/>
              </a:rPr>
              <a:t> city </a:t>
            </a:r>
            <a:r>
              <a:rPr lang="en-US" sz="1800" cap="none" dirty="0">
                <a:latin typeface="Helvetica" pitchFamily="2" charset="0"/>
              </a:rPr>
              <a:t>had highest household income </a:t>
            </a:r>
            <a:r>
              <a:rPr lang="en-US" sz="1800" b="1" cap="none" dirty="0">
                <a:latin typeface="Helvetica" pitchFamily="2" charset="0"/>
              </a:rPr>
              <a:t>$3,113,535 </a:t>
            </a:r>
            <a:r>
              <a:rPr lang="en-US" sz="1800" cap="none" dirty="0">
                <a:latin typeface="Helvetica" pitchFamily="2" charset="0"/>
              </a:rPr>
              <a:t>with a total revenue of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$105,327.02</a:t>
            </a:r>
            <a:r>
              <a:rPr lang="en-US" sz="1800" cap="none" dirty="0">
                <a:latin typeface="Helvetica" pitchFamily="2" charset="0"/>
              </a:rPr>
              <a:t>. While </a:t>
            </a:r>
            <a:r>
              <a:rPr lang="en-US" sz="1800" b="1" cap="none" dirty="0">
                <a:latin typeface="Helvetica" pitchFamily="2" charset="0"/>
              </a:rPr>
              <a:t>Broken arrow city </a:t>
            </a:r>
            <a:r>
              <a:rPr lang="en-US" sz="1800" cap="none" dirty="0">
                <a:latin typeface="Helvetica" pitchFamily="2" charset="0"/>
              </a:rPr>
              <a:t>had the highest revenue of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$435,626.30</a:t>
            </a:r>
            <a:r>
              <a:rPr lang="en-US" sz="1800" cap="none" dirty="0">
                <a:latin typeface="Helvetica" pitchFamily="2" charset="0"/>
              </a:rPr>
              <a:t> with household income of </a:t>
            </a:r>
            <a:r>
              <a:rPr lang="en-US" sz="1800" b="1" cap="none" dirty="0">
                <a:latin typeface="Helvetica" pitchFamily="2" charset="0"/>
              </a:rPr>
              <a:t>$37,246</a:t>
            </a:r>
            <a:r>
              <a:rPr lang="en-US" sz="1800" cap="none" dirty="0">
                <a:latin typeface="Helvetica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0CB3-3F65-853E-4DD5-2F776D2A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12" y="1"/>
            <a:ext cx="10396882" cy="723013"/>
          </a:xfrm>
        </p:spPr>
        <p:txBody>
          <a:bodyPr>
            <a:noAutofit/>
          </a:bodyPr>
          <a:lstStyle/>
          <a:p>
            <a:pPr algn="ctr"/>
            <a:r>
              <a:rPr lang="en-US" sz="5000" dirty="0"/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B2E8-0ABC-3B4B-DE42-6C25BA71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19" y="637953"/>
            <a:ext cx="11291775" cy="486971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Top customers by revenue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Best performing customers based on revenue generated among others are; </a:t>
            </a:r>
            <a:r>
              <a:rPr lang="en-US" sz="1800" b="1" cap="none" dirty="0">
                <a:latin typeface="Helvetica" pitchFamily="2" charset="0"/>
              </a:rPr>
              <a:t>1. Medline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($2,012,877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2. </a:t>
            </a:r>
            <a:r>
              <a:rPr lang="en-US" sz="1800" b="1" cap="none" dirty="0" err="1">
                <a:latin typeface="Helvetica" pitchFamily="2" charset="0"/>
              </a:rPr>
              <a:t>Apotheca</a:t>
            </a:r>
            <a:r>
              <a:rPr lang="en-US" sz="1800" b="1" cap="none" dirty="0">
                <a:latin typeface="Helvetica" pitchFamily="2" charset="0"/>
              </a:rPr>
              <a:t> ltd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($1,841,005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3. Pure group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($1,770,662.26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4. OUR ltd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($1,712,640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5. </a:t>
            </a:r>
            <a:r>
              <a:rPr lang="en-US" sz="1800" b="1" cap="none" dirty="0" err="1">
                <a:latin typeface="Helvetica" pitchFamily="2" charset="0"/>
              </a:rPr>
              <a:t>Trigen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($1,693,782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6. Ole group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($1,673,218</a:t>
            </a:r>
            <a:r>
              <a:rPr lang="en-US" sz="1800" cap="none" dirty="0">
                <a:latin typeface="Helvetica" pitchFamily="2" charset="0"/>
              </a:rPr>
              <a:t>) </a:t>
            </a:r>
            <a:r>
              <a:rPr lang="en-US" sz="1800" b="1" cap="none" dirty="0">
                <a:latin typeface="Helvetica" pitchFamily="2" charset="0"/>
              </a:rPr>
              <a:t>7. Apollo ltd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($1,658,925</a:t>
            </a:r>
            <a:r>
              <a:rPr lang="en-US" sz="1800" cap="none" dirty="0">
                <a:latin typeface="Helvetica" pitchFamily="2" charset="0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Most frequent buyers and order QUANTITY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Best performing customers based on frequency are; </a:t>
            </a:r>
            <a:r>
              <a:rPr lang="en-US" sz="1800" b="1" cap="none" dirty="0">
                <a:latin typeface="Helvetica" pitchFamily="2" charset="0"/>
              </a:rPr>
              <a:t>1. Medline</a:t>
            </a:r>
            <a:r>
              <a:rPr lang="en-US" sz="1800" cap="none" dirty="0">
                <a:latin typeface="Helvetica" pitchFamily="2" charset="0"/>
              </a:rPr>
              <a:t> (210), </a:t>
            </a:r>
            <a:r>
              <a:rPr lang="en-US" sz="1800" b="1" cap="none" dirty="0">
                <a:latin typeface="Helvetica" pitchFamily="2" charset="0"/>
              </a:rPr>
              <a:t>2. Eminence </a:t>
            </a:r>
            <a:r>
              <a:rPr lang="en-US" sz="1800" b="1" cap="none" dirty="0" err="1">
                <a:latin typeface="Helvetica" pitchFamily="2" charset="0"/>
              </a:rPr>
              <a:t>corp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latin typeface="Helvetica" pitchFamily="2" charset="0"/>
              </a:rPr>
              <a:t>(186), </a:t>
            </a:r>
            <a:r>
              <a:rPr lang="en-US" sz="1800" b="1" cap="none" dirty="0">
                <a:latin typeface="Helvetica" pitchFamily="2" charset="0"/>
              </a:rPr>
              <a:t>3. </a:t>
            </a:r>
            <a:r>
              <a:rPr lang="en-US" sz="1800" b="1" cap="none" dirty="0" err="1">
                <a:latin typeface="Helvetica" pitchFamily="2" charset="0"/>
              </a:rPr>
              <a:t>Elorac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b="1" cap="none" dirty="0" err="1">
                <a:latin typeface="Helvetica" pitchFamily="2" charset="0"/>
              </a:rPr>
              <a:t>corp</a:t>
            </a:r>
            <a:r>
              <a:rPr lang="en-US" sz="1800" cap="none" dirty="0">
                <a:latin typeface="Helvetica" pitchFamily="2" charset="0"/>
              </a:rPr>
              <a:t> (181), </a:t>
            </a:r>
            <a:r>
              <a:rPr lang="en-US" sz="1800" b="1" cap="none" dirty="0">
                <a:latin typeface="Helvetica" pitchFamily="2" charset="0"/>
              </a:rPr>
              <a:t>4. </a:t>
            </a:r>
            <a:r>
              <a:rPr lang="en-US" sz="1800" b="1" cap="none" dirty="0" err="1">
                <a:latin typeface="Helvetica" pitchFamily="2" charset="0"/>
              </a:rPr>
              <a:t>Apotheca</a:t>
            </a:r>
            <a:r>
              <a:rPr lang="en-US" sz="1800" b="1" cap="none" dirty="0">
                <a:latin typeface="Helvetica" pitchFamily="2" charset="0"/>
              </a:rPr>
              <a:t> ltd </a:t>
            </a:r>
            <a:r>
              <a:rPr lang="en-US" sz="1800" cap="none" dirty="0">
                <a:latin typeface="Helvetica" pitchFamily="2" charset="0"/>
              </a:rPr>
              <a:t>(179</a:t>
            </a:r>
            <a:r>
              <a:rPr lang="en-US" sz="1800" b="1" cap="none" dirty="0">
                <a:latin typeface="Helvetica" pitchFamily="2" charset="0"/>
              </a:rPr>
              <a:t>) 5. Apollo ltd </a:t>
            </a:r>
            <a:r>
              <a:rPr lang="en-US" sz="1800" cap="none" dirty="0">
                <a:latin typeface="Helvetica" pitchFamily="2" charset="0"/>
              </a:rPr>
              <a:t>(178),  </a:t>
            </a:r>
            <a:r>
              <a:rPr lang="en-US" sz="1800" b="1" cap="none" dirty="0">
                <a:latin typeface="Helvetica" pitchFamily="2" charset="0"/>
              </a:rPr>
              <a:t>6. OUR ltd </a:t>
            </a:r>
            <a:r>
              <a:rPr lang="en-US" sz="1800" cap="none" dirty="0">
                <a:latin typeface="Helvetica" pitchFamily="2" charset="0"/>
              </a:rPr>
              <a:t>(176), </a:t>
            </a:r>
            <a:r>
              <a:rPr lang="en-US" sz="1800" b="1" cap="none" dirty="0">
                <a:latin typeface="Helvetica" pitchFamily="2" charset="0"/>
              </a:rPr>
              <a:t>7. Victory ltd </a:t>
            </a:r>
            <a:r>
              <a:rPr lang="en-US" sz="1800" cap="none" dirty="0">
                <a:latin typeface="Helvetica" pitchFamily="2" charset="0"/>
              </a:rPr>
              <a:t>(176).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cap="none" dirty="0">
                <a:latin typeface="Helvetica" pitchFamily="2" charset="0"/>
              </a:rPr>
              <a:t>	Best performing customers based on total quantity of orders: </a:t>
            </a:r>
            <a:r>
              <a:rPr lang="en-US" sz="1800" b="1" cap="none" dirty="0">
                <a:latin typeface="Helvetica" pitchFamily="2" charset="0"/>
              </a:rPr>
              <a:t>1. Medline </a:t>
            </a:r>
            <a:r>
              <a:rPr lang="en-US" sz="1800" cap="none" dirty="0">
                <a:latin typeface="Helvetica" pitchFamily="2" charset="0"/>
              </a:rPr>
              <a:t>(970</a:t>
            </a:r>
            <a:r>
              <a:rPr lang="en-US" sz="1800" b="1" cap="none" dirty="0">
                <a:latin typeface="Helvetica" pitchFamily="2" charset="0"/>
              </a:rPr>
              <a:t>), </a:t>
            </a:r>
            <a:r>
              <a:rPr lang="en-US" sz="1800" cap="none" dirty="0">
                <a:latin typeface="Helvetica" pitchFamily="2" charset="0"/>
              </a:rPr>
              <a:t>2. </a:t>
            </a:r>
            <a:r>
              <a:rPr lang="en-US" sz="1800" cap="none" dirty="0" err="1">
                <a:latin typeface="Helvetica" pitchFamily="2" charset="0"/>
              </a:rPr>
              <a:t>Elorac</a:t>
            </a:r>
            <a:r>
              <a:rPr lang="en-US" sz="1800" cap="none" dirty="0">
                <a:latin typeface="Helvetica" pitchFamily="2" charset="0"/>
              </a:rPr>
              <a:t> </a:t>
            </a:r>
            <a:r>
              <a:rPr lang="en-US" sz="1800" cap="none" dirty="0" err="1">
                <a:latin typeface="Helvetica" pitchFamily="2" charset="0"/>
              </a:rPr>
              <a:t>corp</a:t>
            </a:r>
            <a:r>
              <a:rPr lang="en-US" sz="1800" cap="none" dirty="0">
                <a:latin typeface="Helvetica" pitchFamily="2" charset="0"/>
              </a:rPr>
              <a:t> (880), </a:t>
            </a:r>
            <a:r>
              <a:rPr lang="en-US" sz="1800" b="1" cap="none" dirty="0">
                <a:latin typeface="Helvetica" pitchFamily="2" charset="0"/>
              </a:rPr>
              <a:t>3. </a:t>
            </a:r>
            <a:r>
              <a:rPr lang="en-US" sz="1800" b="1" cap="none" dirty="0" err="1">
                <a:latin typeface="Helvetica" pitchFamily="2" charset="0"/>
              </a:rPr>
              <a:t>Apotheca</a:t>
            </a:r>
            <a:r>
              <a:rPr lang="en-US" sz="1800" b="1" cap="none" dirty="0">
                <a:latin typeface="Helvetica" pitchFamily="2" charset="0"/>
              </a:rPr>
              <a:t> ltd </a:t>
            </a:r>
            <a:r>
              <a:rPr lang="en-US" sz="1800" cap="none" dirty="0">
                <a:latin typeface="Helvetica" pitchFamily="2" charset="0"/>
              </a:rPr>
              <a:t>(828), </a:t>
            </a:r>
            <a:r>
              <a:rPr lang="en-US" sz="1800" b="1" cap="none" dirty="0">
                <a:latin typeface="Helvetica" pitchFamily="2" charset="0"/>
              </a:rPr>
              <a:t>4. OHTA'S </a:t>
            </a:r>
            <a:r>
              <a:rPr lang="en-US" sz="1800" b="1" cap="none" dirty="0" err="1">
                <a:latin typeface="Helvetica" pitchFamily="2" charset="0"/>
              </a:rPr>
              <a:t>corp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latin typeface="Helvetica" pitchFamily="2" charset="0"/>
              </a:rPr>
              <a:t>(819), </a:t>
            </a:r>
            <a:r>
              <a:rPr lang="en-US" sz="1800" b="1" cap="none" dirty="0">
                <a:latin typeface="Helvetica" pitchFamily="2" charset="0"/>
              </a:rPr>
              <a:t>5. Ei </a:t>
            </a:r>
            <a:r>
              <a:rPr lang="en-US" sz="1800" cap="none" dirty="0">
                <a:latin typeface="Helvetica" pitchFamily="2" charset="0"/>
              </a:rPr>
              <a:t>(818), </a:t>
            </a:r>
            <a:r>
              <a:rPr lang="en-US" sz="1800" b="1" cap="none" dirty="0">
                <a:latin typeface="Helvetica" pitchFamily="2" charset="0"/>
              </a:rPr>
              <a:t>6. Victory ltd </a:t>
            </a:r>
            <a:r>
              <a:rPr lang="en-US" sz="1800" cap="none" dirty="0">
                <a:latin typeface="Helvetica" pitchFamily="2" charset="0"/>
              </a:rPr>
              <a:t>(812), </a:t>
            </a:r>
            <a:r>
              <a:rPr lang="en-US" sz="1800" b="1" cap="none" dirty="0">
                <a:latin typeface="Helvetica" pitchFamily="2" charset="0"/>
              </a:rPr>
              <a:t>7. Apollo ltd </a:t>
            </a:r>
            <a:r>
              <a:rPr lang="en-US" sz="1800" cap="none" dirty="0">
                <a:latin typeface="Helvetica" pitchFamily="2" charset="0"/>
              </a:rPr>
              <a:t>(805).</a:t>
            </a:r>
            <a:endParaRPr lang="en-US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Average order size and discounts per customer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" pitchFamily="2" charset="0"/>
              </a:rPr>
              <a:t>	</a:t>
            </a:r>
            <a:r>
              <a:rPr lang="en-US" sz="1800" cap="none" dirty="0">
                <a:latin typeface="Helvetica" pitchFamily="2" charset="0"/>
              </a:rPr>
              <a:t>Among others </a:t>
            </a:r>
            <a:r>
              <a:rPr lang="en-US" sz="1800" b="1" cap="none" dirty="0" err="1">
                <a:latin typeface="Helvetica" pitchFamily="2" charset="0"/>
              </a:rPr>
              <a:t>Trigen</a:t>
            </a:r>
            <a:r>
              <a:rPr lang="en-US" sz="1800" cap="none" dirty="0">
                <a:latin typeface="Helvetica" pitchFamily="2" charset="0"/>
              </a:rPr>
              <a:t> ($10,858); </a:t>
            </a:r>
            <a:r>
              <a:rPr lang="en-US" sz="1800" b="1" cap="none" dirty="0" err="1">
                <a:latin typeface="Helvetica" pitchFamily="2" charset="0"/>
              </a:rPr>
              <a:t>Apotheca</a:t>
            </a:r>
            <a:r>
              <a:rPr lang="en-US" sz="1800" cap="none" dirty="0">
                <a:latin typeface="Helvetica" pitchFamily="2" charset="0"/>
              </a:rPr>
              <a:t> ($10,285); </a:t>
            </a:r>
            <a:r>
              <a:rPr lang="en-US" sz="1800" b="1" cap="none" dirty="0">
                <a:latin typeface="Helvetica" pitchFamily="2" charset="0"/>
              </a:rPr>
              <a:t>3LAB ltd </a:t>
            </a:r>
            <a:r>
              <a:rPr lang="en-US" sz="1800" cap="none" dirty="0">
                <a:latin typeface="Helvetica" pitchFamily="2" charset="0"/>
              </a:rPr>
              <a:t>($10,176), </a:t>
            </a:r>
            <a:r>
              <a:rPr lang="en-US" sz="1800" b="1" cap="none" dirty="0">
                <a:latin typeface="Helvetica" pitchFamily="2" charset="0"/>
              </a:rPr>
              <a:t>Pure group </a:t>
            </a:r>
            <a:r>
              <a:rPr lang="en-US" sz="1800" cap="none" dirty="0">
                <a:latin typeface="Helvetica" pitchFamily="2" charset="0"/>
              </a:rPr>
              <a:t>($10,118), had the highest average order value with average discount  </a:t>
            </a:r>
            <a:r>
              <a:rPr lang="en-US" sz="1800" b="1" cap="none" dirty="0">
                <a:latin typeface="Helvetica" pitchFamily="2" charset="0"/>
              </a:rPr>
              <a:t>11%, 12%, 11%, 11%, respectively</a:t>
            </a:r>
            <a:r>
              <a:rPr lang="en-US" sz="1800" cap="none" dirty="0">
                <a:latin typeface="Helvetica" pitchFamily="2" charset="0"/>
              </a:rPr>
              <a:t>. While </a:t>
            </a:r>
            <a:r>
              <a:rPr lang="en-US" sz="1800" b="1" cap="none" dirty="0">
                <a:latin typeface="Helvetica" pitchFamily="2" charset="0"/>
              </a:rPr>
              <a:t>Winthrop</a:t>
            </a:r>
            <a:r>
              <a:rPr lang="en-US" sz="1800" cap="none" dirty="0">
                <a:latin typeface="Helvetica" pitchFamily="2" charset="0"/>
              </a:rPr>
              <a:t>, </a:t>
            </a:r>
            <a:r>
              <a:rPr lang="en-US" sz="1800" b="1" cap="none" dirty="0">
                <a:latin typeface="Helvetica" pitchFamily="2" charset="0"/>
              </a:rPr>
              <a:t>Ascend ltd</a:t>
            </a:r>
            <a:r>
              <a:rPr lang="en-US" sz="1800" cap="none" dirty="0">
                <a:latin typeface="Helvetica" pitchFamily="2" charset="0"/>
              </a:rPr>
              <a:t>, </a:t>
            </a:r>
            <a:r>
              <a:rPr lang="en-US" sz="1800" b="1" cap="none" dirty="0">
                <a:latin typeface="Helvetica" pitchFamily="2" charset="0"/>
              </a:rPr>
              <a:t>OHTA’S </a:t>
            </a:r>
            <a:r>
              <a:rPr lang="en-US" sz="1800" b="1" cap="none" dirty="0" err="1">
                <a:latin typeface="Helvetica" pitchFamily="2" charset="0"/>
              </a:rPr>
              <a:t>corp</a:t>
            </a:r>
            <a:r>
              <a:rPr lang="en-US" sz="1800" cap="none" dirty="0">
                <a:latin typeface="Helvetica" pitchFamily="2" charset="0"/>
              </a:rPr>
              <a:t>, </a:t>
            </a:r>
            <a:r>
              <a:rPr lang="en-US" sz="1800" b="1" cap="none" dirty="0">
                <a:latin typeface="Helvetica" pitchFamily="2" charset="0"/>
              </a:rPr>
              <a:t>Burt’s </a:t>
            </a:r>
            <a:r>
              <a:rPr lang="en-US" sz="1800" b="1" cap="none" dirty="0" err="1">
                <a:latin typeface="Helvetica" pitchFamily="2" charset="0"/>
              </a:rPr>
              <a:t>corp</a:t>
            </a:r>
            <a:r>
              <a:rPr lang="en-US" sz="1800" cap="none" dirty="0">
                <a:latin typeface="Helvetica" pitchFamily="2" charset="0"/>
              </a:rPr>
              <a:t> had the highest discounts </a:t>
            </a:r>
            <a:r>
              <a:rPr lang="en-US" sz="1800" b="1" cap="none" dirty="0">
                <a:latin typeface="Helvetica" pitchFamily="2" charset="0"/>
              </a:rPr>
              <a:t>13%</a:t>
            </a:r>
            <a:r>
              <a:rPr lang="en-US" sz="1800" cap="none" dirty="0">
                <a:latin typeface="Helvetica" pitchFamily="2" charset="0"/>
              </a:rPr>
              <a:t> each with a significantly low average order value compared to others;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$8,570, $8,282, $9,224, $8,282</a:t>
            </a:r>
            <a:r>
              <a:rPr lang="en-US" sz="1800" cap="none" dirty="0">
                <a:latin typeface="Helvetica" pitchFamily="2" charset="0"/>
              </a:rPr>
              <a:t> respectively.</a:t>
            </a:r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1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BDD45-0211-4D8C-ACC1-A9F85982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1"/>
            <a:ext cx="10396882" cy="839972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SALES TEAM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3ADD-9C1E-BE2F-93AE-3D88144E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839973"/>
            <a:ext cx="11206716" cy="4657059"/>
          </a:xfrm>
        </p:spPr>
        <p:txBody>
          <a:bodyPr anchor="t"/>
          <a:lstStyle/>
          <a:p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Sales teams with highest revenue</a:t>
            </a:r>
          </a:p>
          <a:p>
            <a:pPr marL="0" lvl="0" indent="0">
              <a:buNone/>
            </a:pPr>
            <a:r>
              <a:rPr lang="en-US" sz="1800" cap="none" dirty="0">
                <a:latin typeface="Helvetica" pitchFamily="2" charset="0"/>
              </a:rPr>
              <a:t>	Best performing sales team (revenue) among others are: </a:t>
            </a:r>
            <a:r>
              <a:rPr lang="en-US" sz="1800" b="1" cap="none" dirty="0">
                <a:latin typeface="Helvetica" pitchFamily="2" charset="0"/>
              </a:rPr>
              <a:t>1. Donald </a:t>
            </a:r>
            <a:r>
              <a:rPr lang="en-US" sz="1800" b="1" cap="none" dirty="0" err="1">
                <a:latin typeface="Helvetica" pitchFamily="2" charset="0"/>
              </a:rPr>
              <a:t>reynolds</a:t>
            </a:r>
            <a:r>
              <a:rPr lang="en-US" sz="1800" cap="none" dirty="0">
                <a:latin typeface="Helvetica" pitchFamily="2" charset="0"/>
              </a:rPr>
              <a:t> 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$2,980,413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2. George </a:t>
            </a:r>
            <a:r>
              <a:rPr lang="en-US" sz="1800" b="1" cap="none" dirty="0" err="1">
                <a:latin typeface="Helvetica" pitchFamily="2" charset="0"/>
              </a:rPr>
              <a:t>lewis</a:t>
            </a:r>
            <a:r>
              <a:rPr lang="en-US" sz="1800" cap="none" dirty="0">
                <a:latin typeface="Helvetica" pitchFamily="2" charset="0"/>
              </a:rPr>
              <a:t> 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($2,857,257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3. Joshua little 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$2,846,864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4. Adam </a:t>
            </a:r>
            <a:r>
              <a:rPr lang="en-US" sz="1800" b="1" cap="none" dirty="0" err="1">
                <a:latin typeface="Helvetica" pitchFamily="2" charset="0"/>
              </a:rPr>
              <a:t>hernandez</a:t>
            </a:r>
            <a:r>
              <a:rPr lang="en-US" sz="1800" b="1" cap="none" dirty="0">
                <a:latin typeface="Helvetica" pitchFamily="2" charset="0"/>
              </a:rPr>
              <a:t> </a:t>
            </a:r>
            <a:r>
              <a:rPr lang="en-US" sz="1800" cap="none" dirty="0">
                <a:latin typeface="Helvetica" pitchFamily="2" charset="0"/>
              </a:rPr>
              <a:t>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$2,825,689</a:t>
            </a:r>
            <a:r>
              <a:rPr lang="en-US" sz="1800" cap="none" dirty="0">
                <a:latin typeface="Helvetica" pitchFamily="2" charset="0"/>
              </a:rPr>
              <a:t>), </a:t>
            </a:r>
            <a:r>
              <a:rPr lang="en-US" sz="1800" b="1" cap="none" dirty="0">
                <a:latin typeface="Helvetica" pitchFamily="2" charset="0"/>
              </a:rPr>
              <a:t>5. Todd </a:t>
            </a:r>
            <a:r>
              <a:rPr lang="en-US" sz="1800" b="1" cap="none" dirty="0" err="1">
                <a:latin typeface="Helvetica" pitchFamily="2" charset="0"/>
              </a:rPr>
              <a:t>roberts</a:t>
            </a:r>
            <a:r>
              <a:rPr lang="en-US" sz="1800" cap="none" dirty="0">
                <a:latin typeface="Helvetica" pitchFamily="2" charset="0"/>
              </a:rPr>
              <a:t> (</a:t>
            </a:r>
            <a:r>
              <a:rPr lang="en-US" sz="1800" cap="none" dirty="0">
                <a:solidFill>
                  <a:srgbClr val="0F2984"/>
                </a:solidFill>
                <a:latin typeface="Helvetica" pitchFamily="2" charset="0"/>
              </a:rPr>
              <a:t>$2,819,401</a:t>
            </a:r>
            <a:r>
              <a:rPr lang="en-US" sz="1800" cap="none" dirty="0">
                <a:latin typeface="Helvetica" pitchFamily="2" charset="0"/>
              </a:rPr>
              <a:t>).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Region WITH THE STRONGEST sales teams</a:t>
            </a:r>
          </a:p>
          <a:p>
            <a:pPr marL="0" indent="0">
              <a:buNone/>
            </a:pPr>
            <a:r>
              <a:rPr lang="en-US" cap="none" dirty="0">
                <a:latin typeface="Helvetica" pitchFamily="2" charset="0"/>
              </a:rPr>
              <a:t>	The region with the best performing sales team is the </a:t>
            </a:r>
            <a:r>
              <a:rPr lang="en-US" b="1" cap="none" dirty="0">
                <a:latin typeface="Helvetica" pitchFamily="2" charset="0"/>
              </a:rPr>
              <a:t>Midwest</a:t>
            </a:r>
            <a:r>
              <a:rPr lang="en-US" cap="none" dirty="0">
                <a:latin typeface="Helvetica" pitchFamily="2" charset="0"/>
              </a:rPr>
              <a:t> sales team  with a revenue of 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$21,276,901</a:t>
            </a:r>
            <a:r>
              <a:rPr lang="en-US" cap="none" dirty="0">
                <a:latin typeface="Helvetica" pitchFamily="2" charset="0"/>
              </a:rPr>
              <a:t>, coming close second is the </a:t>
            </a:r>
            <a:r>
              <a:rPr lang="en-US" b="1" cap="none" dirty="0">
                <a:latin typeface="Helvetica" pitchFamily="2" charset="0"/>
              </a:rPr>
              <a:t>West </a:t>
            </a:r>
            <a:r>
              <a:rPr lang="en-US" cap="none" dirty="0">
                <a:latin typeface="Helvetica" pitchFamily="2" charset="0"/>
              </a:rPr>
              <a:t>region</a:t>
            </a:r>
            <a:r>
              <a:rPr lang="en-US" b="1" cap="none" dirty="0">
                <a:latin typeface="Helvetica" pitchFamily="2" charset="0"/>
              </a:rPr>
              <a:t> </a:t>
            </a:r>
            <a:r>
              <a:rPr lang="en-US" cap="none" dirty="0">
                <a:latin typeface="Helvetica" pitchFamily="2" charset="0"/>
              </a:rPr>
              <a:t>sales team with a revenue of </a:t>
            </a:r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$18,198,447</a:t>
            </a:r>
            <a:r>
              <a:rPr lang="en-US" cap="none" dirty="0">
                <a:latin typeface="Helvetica" pitchFamily="2" charset="0"/>
              </a:rPr>
              <a:t>.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55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8056-AE48-6150-BF68-7FC25C47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1"/>
            <a:ext cx="10396882" cy="818706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TIME-BASED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64F6-AC8C-9135-1A10-E179ABD40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16" y="818707"/>
            <a:ext cx="11238614" cy="4699591"/>
          </a:xfrm>
        </p:spPr>
        <p:txBody>
          <a:bodyPr anchor="t"/>
          <a:lstStyle/>
          <a:p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Monthly / quarterly sales trends</a:t>
            </a:r>
          </a:p>
          <a:p>
            <a:pPr marL="0" lvl="0" indent="0">
              <a:buNone/>
            </a:pPr>
            <a:r>
              <a:rPr lang="en-US" sz="1800" cap="none" dirty="0">
                <a:latin typeface="Helvetica" pitchFamily="2" charset="0"/>
              </a:rPr>
              <a:t>	Sales pick up significantly in the 3</a:t>
            </a:r>
            <a:r>
              <a:rPr lang="en-US" sz="1800" cap="none" baseline="30000" dirty="0">
                <a:latin typeface="Helvetica" pitchFamily="2" charset="0"/>
              </a:rPr>
              <a:t>rd</a:t>
            </a:r>
            <a:r>
              <a:rPr lang="en-US" sz="1800" cap="none" dirty="0">
                <a:latin typeface="Helvetica" pitchFamily="2" charset="0"/>
              </a:rPr>
              <a:t> quarter and peak in the 4</a:t>
            </a:r>
            <a:r>
              <a:rPr lang="en-US" sz="1800" cap="none" baseline="30000" dirty="0">
                <a:latin typeface="Helvetica" pitchFamily="2" charset="0"/>
              </a:rPr>
              <a:t>th</a:t>
            </a:r>
            <a:r>
              <a:rPr lang="en-US" sz="1800" cap="none" dirty="0">
                <a:latin typeface="Helvetica" pitchFamily="2" charset="0"/>
              </a:rPr>
              <a:t> quarter before dropping again when the 1</a:t>
            </a:r>
            <a:r>
              <a:rPr lang="en-US" sz="1800" cap="none" baseline="30000" dirty="0">
                <a:latin typeface="Helvetica" pitchFamily="2" charset="0"/>
              </a:rPr>
              <a:t>st</a:t>
            </a:r>
            <a:r>
              <a:rPr lang="en-US" sz="1800" cap="none" dirty="0">
                <a:latin typeface="Helvetica" pitchFamily="2" charset="0"/>
              </a:rPr>
              <a:t> quarter of the new year begins.</a:t>
            </a:r>
          </a:p>
          <a:p>
            <a:pPr marL="0" lvl="0" indent="0">
              <a:buNone/>
            </a:pPr>
            <a:endParaRPr lang="en-US" dirty="0">
              <a:latin typeface="Helvetica" pitchFamily="2" charset="0"/>
            </a:endParaRPr>
          </a:p>
          <a:p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Seasonal PEAKS IN sales (e.g., holiday surges)</a:t>
            </a:r>
          </a:p>
          <a:p>
            <a:pPr marL="0" indent="0">
              <a:buNone/>
            </a:pPr>
            <a:r>
              <a:rPr lang="en-US" sz="1800" cap="none" dirty="0">
                <a:latin typeface="Helvetica" pitchFamily="2" charset="0"/>
              </a:rPr>
              <a:t>	Sales peak during the summer / Christmas holidays.</a:t>
            </a:r>
          </a:p>
          <a:p>
            <a:endParaRPr lang="en-US" dirty="0">
              <a:latin typeface="Helvetica" pitchFamily="2" charset="0"/>
            </a:endParaRPr>
          </a:p>
          <a:p>
            <a:r>
              <a:rPr lang="en-US" dirty="0">
                <a:solidFill>
                  <a:srgbClr val="0F2984"/>
                </a:solidFill>
                <a:latin typeface="Helvetica" pitchFamily="2" charset="0"/>
              </a:rPr>
              <a:t>Average delivery times</a:t>
            </a:r>
          </a:p>
          <a:p>
            <a:pPr marL="0" indent="0">
              <a:buNone/>
            </a:pPr>
            <a:r>
              <a:rPr lang="en-US" sz="1800" cap="none" dirty="0">
                <a:latin typeface="Helvetica" pitchFamily="2" charset="0"/>
              </a:rPr>
              <a:t>	The average delivery time for orders is 21days.</a:t>
            </a:r>
          </a:p>
          <a:p>
            <a:endParaRPr lang="en-US" dirty="0">
              <a:solidFill>
                <a:srgbClr val="0F2984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8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7CC3-E3AB-C7D5-4725-E99EDE60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"/>
            <a:ext cx="10396882" cy="871870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A116-C43F-33F5-2131-5F92D670D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52" y="871871"/>
            <a:ext cx="11293548" cy="4614529"/>
          </a:xfrm>
        </p:spPr>
        <p:txBody>
          <a:bodyPr anchor="t">
            <a:normAutofit/>
          </a:bodyPr>
          <a:lstStyle/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From the data provided more investment guarantees more revenue and profits.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Increased focus on high revenue returning products and channels.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Implement loyalty for top patronizing customers and give more discounts or vouchers to highest purchasing customers.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Reward the best performing sales team as a means of encouragement and replicate their methods.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Expand into profitable regions with high income and increase the number of sales team in such region.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Do more commercials during the holiday/Christmas period which is better performing period </a:t>
            </a:r>
          </a:p>
          <a:p>
            <a:r>
              <a:rPr lang="en-US" cap="none" dirty="0">
                <a:solidFill>
                  <a:srgbClr val="0F2984"/>
                </a:solidFill>
                <a:latin typeface="Helvetica" pitchFamily="2" charset="0"/>
              </a:rPr>
              <a:t>Provide better means of delivery to reduce delivery time and improve delivery.</a:t>
            </a:r>
          </a:p>
        </p:txBody>
      </p:sp>
    </p:spTree>
    <p:extLst>
      <p:ext uri="{BB962C8B-B14F-4D97-AF65-F5344CB8AC3E}">
        <p14:creationId xmlns:p14="http://schemas.microsoft.com/office/powerpoint/2010/main" val="186193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1784</TotalTime>
  <Words>1184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Impact</vt:lpstr>
      <vt:lpstr>Times New Roman</vt:lpstr>
      <vt:lpstr>Main Event</vt:lpstr>
      <vt:lpstr>US REGIONAL SALES DATA ANALYSIS:</vt:lpstr>
      <vt:lpstr>INTRODUCTION</vt:lpstr>
      <vt:lpstr>OBJECTIVES/GOALS</vt:lpstr>
      <vt:lpstr>SALES PERFORMANCE and profitability</vt:lpstr>
      <vt:lpstr>REGIONAL ANALYSIS</vt:lpstr>
      <vt:lpstr>CUSTOMER INSIGHTS</vt:lpstr>
      <vt:lpstr>SALES TEAM PERFORMANCE</vt:lpstr>
      <vt:lpstr>TIME-BASED ANALYSIS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MK</dc:creator>
  <cp:lastModifiedBy>MK</cp:lastModifiedBy>
  <cp:revision>5</cp:revision>
  <dcterms:created xsi:type="dcterms:W3CDTF">2025-09-25T11:16:58Z</dcterms:created>
  <dcterms:modified xsi:type="dcterms:W3CDTF">2025-09-26T17:01:26Z</dcterms:modified>
</cp:coreProperties>
</file>