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83" autoAdjust="0"/>
  </p:normalViewPr>
  <p:slideViewPr>
    <p:cSldViewPr>
      <p:cViewPr>
        <p:scale>
          <a:sx n="66" d="100"/>
          <a:sy n="66" d="100"/>
        </p:scale>
        <p:origin x="-2850" y="-9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FB1372F-56EA-45F0-BEF4-86E408D0C960}" type="datetimeFigureOut">
              <a:rPr lang="en-US" smtClean="0"/>
              <a:t>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BD38AA6-C949-46D8-AA33-C0234F69CF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B1372F-56EA-45F0-BEF4-86E408D0C960}" type="datetimeFigureOut">
              <a:rPr lang="en-US" smtClean="0"/>
              <a:t>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D38AA6-C949-46D8-AA33-C0234F69CF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B1372F-56EA-45F0-BEF4-86E408D0C960}" type="datetimeFigureOut">
              <a:rPr lang="en-US" smtClean="0"/>
              <a:t>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D38AA6-C949-46D8-AA33-C0234F69CF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B1372F-56EA-45F0-BEF4-86E408D0C960}" type="datetimeFigureOut">
              <a:rPr lang="en-US" smtClean="0"/>
              <a:t>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D38AA6-C949-46D8-AA33-C0234F69CF7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FB1372F-56EA-45F0-BEF4-86E408D0C960}" type="datetimeFigureOut">
              <a:rPr lang="en-US" smtClean="0"/>
              <a:t>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D38AA6-C949-46D8-AA33-C0234F69CF7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B1372F-56EA-45F0-BEF4-86E408D0C960}" type="datetimeFigureOut">
              <a:rPr lang="en-US" smtClean="0"/>
              <a:t>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D38AA6-C949-46D8-AA33-C0234F69CF7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FB1372F-56EA-45F0-BEF4-86E408D0C960}" type="datetimeFigureOut">
              <a:rPr lang="en-US" smtClean="0"/>
              <a:t>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BD38AA6-C949-46D8-AA33-C0234F69CF7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FB1372F-56EA-45F0-BEF4-86E408D0C960}" type="datetimeFigureOut">
              <a:rPr lang="en-US" smtClean="0"/>
              <a:t>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BD38AA6-C949-46D8-AA33-C0234F69CF7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FB1372F-56EA-45F0-BEF4-86E408D0C960}" type="datetimeFigureOut">
              <a:rPr lang="en-US" smtClean="0"/>
              <a:t>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BD38AA6-C949-46D8-AA33-C0234F69CF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FB1372F-56EA-45F0-BEF4-86E408D0C960}" type="datetimeFigureOut">
              <a:rPr lang="en-US" smtClean="0"/>
              <a:t>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D38AA6-C949-46D8-AA33-C0234F69CF7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FB1372F-56EA-45F0-BEF4-86E408D0C960}" type="datetimeFigureOut">
              <a:rPr lang="en-US" smtClean="0"/>
              <a:t>1/1/2023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BD38AA6-C949-46D8-AA33-C0234F69CF7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FB1372F-56EA-45F0-BEF4-86E408D0C960}" type="datetimeFigureOut">
              <a:rPr lang="en-US" smtClean="0"/>
              <a:t>1/1/2023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BD38AA6-C949-46D8-AA33-C0234F69CF7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8001000" cy="1829761"/>
          </a:xfrm>
        </p:spPr>
        <p:txBody>
          <a:bodyPr>
            <a:normAutofit fontScale="90000"/>
          </a:bodyPr>
          <a:lstStyle/>
          <a:p>
            <a:pPr algn="ctr"/>
            <a:r>
              <a:rPr lang="en-US" dirty="0" smtClean="0"/>
              <a:t>Final Project Presentation</a:t>
            </a:r>
            <a:br>
              <a:rPr lang="en-US" dirty="0" smtClean="0"/>
            </a:br>
            <a:r>
              <a:rPr lang="en-US" sz="2200" dirty="0" smtClean="0"/>
              <a:t>ECE311 Hardware design  </a:t>
            </a:r>
            <a:r>
              <a:rPr lang="en-US" dirty="0" smtClean="0"/>
              <a:t/>
            </a:r>
            <a:br>
              <a:rPr lang="en-US" dirty="0" smtClean="0"/>
            </a:br>
            <a:endParaRPr lang="en-US" dirty="0"/>
          </a:p>
        </p:txBody>
      </p:sp>
      <p:sp>
        <p:nvSpPr>
          <p:cNvPr id="3" name="Subtitle 2"/>
          <p:cNvSpPr>
            <a:spLocks noGrp="1"/>
          </p:cNvSpPr>
          <p:nvPr>
            <p:ph type="subTitle" idx="1"/>
          </p:nvPr>
        </p:nvSpPr>
        <p:spPr/>
        <p:txBody>
          <a:bodyPr/>
          <a:lstStyle/>
          <a:p>
            <a:pPr algn="ctr"/>
            <a:r>
              <a:rPr lang="en-US" dirty="0" smtClean="0"/>
              <a:t>Ahmad Malik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err="1" smtClean="0"/>
              <a:t>Vivado</a:t>
            </a:r>
            <a:r>
              <a:rPr lang="en-US" dirty="0" smtClean="0"/>
              <a:t> Implementation</a:t>
            </a:r>
            <a:endParaRPr lang="en-US" dirty="0"/>
          </a:p>
        </p:txBody>
      </p:sp>
      <p:pic>
        <p:nvPicPr>
          <p:cNvPr id="7170" name="Picture 2"/>
          <p:cNvPicPr>
            <a:picLocks noChangeAspect="1" noChangeArrowheads="1"/>
          </p:cNvPicPr>
          <p:nvPr/>
        </p:nvPicPr>
        <p:blipFill>
          <a:blip r:embed="rId2"/>
          <a:srcRect/>
          <a:stretch>
            <a:fillRect/>
          </a:stretch>
        </p:blipFill>
        <p:spPr bwMode="auto">
          <a:xfrm>
            <a:off x="1600200" y="1295400"/>
            <a:ext cx="6172200" cy="483444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143000"/>
          </a:xfrm>
        </p:spPr>
        <p:txBody>
          <a:bodyPr>
            <a:normAutofit/>
          </a:bodyPr>
          <a:lstStyle/>
          <a:p>
            <a:pPr algn="ctr"/>
            <a:r>
              <a:rPr lang="en-US" dirty="0" err="1" smtClean="0">
                <a:effectLst>
                  <a:outerShdw blurRad="50800" dist="38100" algn="tr" rotWithShape="0">
                    <a:prstClr val="black">
                      <a:alpha val="40000"/>
                    </a:prstClr>
                  </a:outerShdw>
                </a:effectLst>
              </a:rPr>
              <a:t>Vivado</a:t>
            </a:r>
            <a:r>
              <a:rPr lang="en-US" dirty="0" smtClean="0">
                <a:effectLst>
                  <a:outerShdw blurRad="50800" dist="38100" algn="tr" rotWithShape="0">
                    <a:prstClr val="black">
                      <a:alpha val="40000"/>
                    </a:prstClr>
                  </a:outerShdw>
                </a:effectLst>
              </a:rPr>
              <a:t> </a:t>
            </a:r>
            <a:r>
              <a:rPr lang="en-US" dirty="0" smtClean="0">
                <a:effectLst>
                  <a:outerShdw blurRad="50800" dist="38100" algn="tr" rotWithShape="0">
                    <a:prstClr val="black">
                      <a:alpha val="40000"/>
                    </a:prstClr>
                  </a:outerShdw>
                </a:effectLst>
              </a:rPr>
              <a:t>Implementation</a:t>
            </a:r>
            <a:endParaRPr lang="en-US" dirty="0"/>
          </a:p>
        </p:txBody>
      </p:sp>
      <p:pic>
        <p:nvPicPr>
          <p:cNvPr id="9219" name="Picture 3"/>
          <p:cNvPicPr>
            <a:picLocks noChangeAspect="1" noChangeArrowheads="1"/>
          </p:cNvPicPr>
          <p:nvPr/>
        </p:nvPicPr>
        <p:blipFill>
          <a:blip r:embed="rId2"/>
          <a:srcRect/>
          <a:stretch>
            <a:fillRect/>
          </a:stretch>
        </p:blipFill>
        <p:spPr bwMode="auto">
          <a:xfrm>
            <a:off x="1219200" y="1295400"/>
            <a:ext cx="6048375" cy="2924175"/>
          </a:xfrm>
          <a:prstGeom prst="rect">
            <a:avLst/>
          </a:prstGeom>
          <a:noFill/>
          <a:ln w="9525">
            <a:noFill/>
            <a:miter lim="800000"/>
            <a:headEnd/>
            <a:tailEnd/>
          </a:ln>
          <a:effectLst/>
        </p:spPr>
      </p:pic>
      <p:sp>
        <p:nvSpPr>
          <p:cNvPr id="7" name="TextBox 6"/>
          <p:cNvSpPr txBox="1"/>
          <p:nvPr/>
        </p:nvSpPr>
        <p:spPr>
          <a:xfrm>
            <a:off x="1219200" y="4267200"/>
            <a:ext cx="6934200" cy="1754326"/>
          </a:xfrm>
          <a:prstGeom prst="rect">
            <a:avLst/>
          </a:prstGeom>
          <a:noFill/>
        </p:spPr>
        <p:txBody>
          <a:bodyPr wrap="square" rtlCol="0">
            <a:spAutoFit/>
          </a:bodyPr>
          <a:lstStyle/>
          <a:p>
            <a:r>
              <a:rPr lang="en-US" dirty="0" smtClean="0"/>
              <a:t>A simple MATLAB Script was used process an image pixel by pixel, saving each pixel as an 8bit decimal value into a one dimensional character array called “</a:t>
            </a:r>
            <a:r>
              <a:rPr lang="en-US" dirty="0" err="1" smtClean="0"/>
              <a:t>imageData</a:t>
            </a:r>
            <a:r>
              <a:rPr lang="en-US" dirty="0" smtClean="0"/>
              <a:t>[ ]”. From there, we used SDK to process this array and output it 24 bits at a time to the </a:t>
            </a:r>
            <a:r>
              <a:rPr lang="en-US" dirty="0" err="1" smtClean="0"/>
              <a:t>Zedboard</a:t>
            </a:r>
            <a:r>
              <a:rPr lang="en-US" dirty="0" smtClean="0"/>
              <a:t> using a C script (credit to code provided by </a:t>
            </a:r>
            <a:r>
              <a:rPr lang="en-US" dirty="0" err="1" smtClean="0"/>
              <a:t>Vipin</a:t>
            </a:r>
            <a:r>
              <a:rPr lang="en-US" dirty="0" smtClean="0"/>
              <a:t> </a:t>
            </a:r>
            <a:r>
              <a:rPr lang="en-US" dirty="0" err="1" smtClean="0"/>
              <a:t>Kizheppatt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Results</a:t>
            </a:r>
            <a:endParaRPr lang="en-US" dirty="0"/>
          </a:p>
        </p:txBody>
      </p:sp>
      <p:pic>
        <p:nvPicPr>
          <p:cNvPr id="10242" name="Picture 2"/>
          <p:cNvPicPr>
            <a:picLocks noChangeAspect="1" noChangeArrowheads="1"/>
          </p:cNvPicPr>
          <p:nvPr/>
        </p:nvPicPr>
        <p:blipFill>
          <a:blip r:embed="rId2"/>
          <a:srcRect/>
          <a:stretch>
            <a:fillRect/>
          </a:stretch>
        </p:blipFill>
        <p:spPr bwMode="auto">
          <a:xfrm>
            <a:off x="1066800" y="1371600"/>
            <a:ext cx="7086600" cy="440852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Results</a:t>
            </a:r>
            <a:endParaRPr lang="en-US" dirty="0"/>
          </a:p>
        </p:txBody>
      </p:sp>
      <p:pic>
        <p:nvPicPr>
          <p:cNvPr id="11266" name="Picture 2"/>
          <p:cNvPicPr>
            <a:picLocks noChangeAspect="1" noChangeArrowheads="1"/>
          </p:cNvPicPr>
          <p:nvPr/>
        </p:nvPicPr>
        <p:blipFill>
          <a:blip r:embed="rId2"/>
          <a:srcRect/>
          <a:stretch>
            <a:fillRect/>
          </a:stretch>
        </p:blipFill>
        <p:spPr bwMode="auto">
          <a:xfrm>
            <a:off x="0" y="1371600"/>
            <a:ext cx="4340628" cy="2757488"/>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l="5000" t="8444" r="5000" b="4301"/>
          <a:stretch>
            <a:fillRect/>
          </a:stretch>
        </p:blipFill>
        <p:spPr bwMode="auto">
          <a:xfrm>
            <a:off x="4419600" y="2819400"/>
            <a:ext cx="4513006" cy="2590800"/>
          </a:xfrm>
          <a:prstGeom prst="rect">
            <a:avLst/>
          </a:prstGeom>
          <a:noFill/>
          <a:ln w="9525">
            <a:noFill/>
            <a:miter lim="800000"/>
            <a:headEnd/>
            <a:tailEnd/>
          </a:ln>
          <a:effectLst/>
        </p:spPr>
      </p:pic>
      <p:sp>
        <p:nvSpPr>
          <p:cNvPr id="6" name="TextBox 5"/>
          <p:cNvSpPr txBox="1"/>
          <p:nvPr/>
        </p:nvSpPr>
        <p:spPr>
          <a:xfrm>
            <a:off x="685800" y="4191000"/>
            <a:ext cx="3581400" cy="369332"/>
          </a:xfrm>
          <a:prstGeom prst="rect">
            <a:avLst/>
          </a:prstGeom>
          <a:noFill/>
        </p:spPr>
        <p:txBody>
          <a:bodyPr wrap="square" rtlCol="0">
            <a:spAutoFit/>
          </a:bodyPr>
          <a:lstStyle/>
          <a:p>
            <a:r>
              <a:rPr lang="en-US" dirty="0" smtClean="0"/>
              <a:t>Original Image (318x565)</a:t>
            </a:r>
            <a:endParaRPr lang="en-US" dirty="0"/>
          </a:p>
        </p:txBody>
      </p:sp>
      <p:sp>
        <p:nvSpPr>
          <p:cNvPr id="7" name="TextBox 6"/>
          <p:cNvSpPr txBox="1"/>
          <p:nvPr/>
        </p:nvSpPr>
        <p:spPr>
          <a:xfrm>
            <a:off x="4953000" y="5638800"/>
            <a:ext cx="3581400" cy="369332"/>
          </a:xfrm>
          <a:prstGeom prst="rect">
            <a:avLst/>
          </a:prstGeom>
          <a:noFill/>
        </p:spPr>
        <p:txBody>
          <a:bodyPr wrap="square" rtlCol="0">
            <a:spAutoFit/>
          </a:bodyPr>
          <a:lstStyle/>
          <a:p>
            <a:r>
              <a:rPr lang="en-US" dirty="0" smtClean="0"/>
              <a:t>Image on 1080p Monitor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a:t>
            </a:r>
            <a:r>
              <a:rPr lang="en-US" dirty="0" smtClean="0"/>
              <a:t>p</a:t>
            </a:r>
            <a:r>
              <a:rPr lang="en-US" dirty="0" smtClean="0"/>
              <a:t>roject focused on designing a VGA protocol that supports 4bit colors using the </a:t>
            </a:r>
            <a:r>
              <a:rPr lang="en-US" dirty="0" smtClean="0"/>
              <a:t>AXI4 Processor</a:t>
            </a:r>
            <a:r>
              <a:rPr lang="en-US" dirty="0" smtClean="0"/>
              <a:t>.</a:t>
            </a:r>
          </a:p>
          <a:p>
            <a:endParaRPr lang="en-US" dirty="0" smtClean="0"/>
          </a:p>
          <a:p>
            <a:r>
              <a:rPr lang="en-US" dirty="0" smtClean="0"/>
              <a:t>It will support a 1980x80 Resolution.</a:t>
            </a:r>
            <a:r>
              <a:rPr lang="en-US" dirty="0" smtClean="0"/>
              <a:t> </a:t>
            </a:r>
            <a:r>
              <a:rPr lang="en-US" dirty="0" smtClean="0"/>
              <a:t>Assuming we display at 60 fps. This </a:t>
            </a:r>
            <a:r>
              <a:rPr lang="en-US" dirty="0" smtClean="0"/>
              <a:t>would require a throughput of 1920*1080*60*3 = </a:t>
            </a:r>
            <a:r>
              <a:rPr lang="en-US" dirty="0" smtClean="0"/>
              <a:t>373.248 Megabytes </a:t>
            </a:r>
            <a:r>
              <a:rPr lang="en-US" dirty="0" smtClean="0"/>
              <a:t>per second.</a:t>
            </a:r>
            <a:endParaRPr lang="en-US" dirty="0"/>
          </a:p>
        </p:txBody>
      </p:sp>
      <p:sp>
        <p:nvSpPr>
          <p:cNvPr id="3" name="Title 2"/>
          <p:cNvSpPr>
            <a:spLocks noGrp="1"/>
          </p:cNvSpPr>
          <p:nvPr>
            <p:ph type="title"/>
          </p:nvPr>
        </p:nvSpPr>
        <p:spPr/>
        <p:txBody>
          <a:bodyPr/>
          <a:lstStyle/>
          <a:p>
            <a:pPr algn="ctr"/>
            <a:r>
              <a:rPr lang="en-US" dirty="0" smtClean="0"/>
              <a:t>VGA Interface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rmAutofit/>
          </a:bodyPr>
          <a:lstStyle/>
          <a:p>
            <a:r>
              <a:rPr lang="en-US" sz="1800" dirty="0" smtClean="0"/>
              <a:t>To synchronize the video and clock signals, the VGA interface uses horizontal and vertical synchronization (HSYNC and VSYNC) signals. The HSYNC signal is used to synchronize the display of each horizontal line of pixels, while the VSYNC signal is used to synchronize the display of each vertical line of pixels.</a:t>
            </a:r>
            <a:endParaRPr lang="en-US" sz="1800" dirty="0"/>
          </a:p>
        </p:txBody>
      </p:sp>
      <p:sp>
        <p:nvSpPr>
          <p:cNvPr id="3" name="Title 2"/>
          <p:cNvSpPr>
            <a:spLocks noGrp="1"/>
          </p:cNvSpPr>
          <p:nvPr>
            <p:ph type="title"/>
          </p:nvPr>
        </p:nvSpPr>
        <p:spPr/>
        <p:txBody>
          <a:bodyPr/>
          <a:lstStyle/>
          <a:p>
            <a:pPr algn="ctr"/>
            <a:r>
              <a:rPr lang="en-US" dirty="0" smtClean="0"/>
              <a:t>Synchronization</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 y="2895600"/>
            <a:ext cx="5148263" cy="3799720"/>
          </a:xfrm>
          <a:prstGeom prst="rect">
            <a:avLst/>
          </a:prstGeom>
          <a:noFill/>
          <a:ln w="9525">
            <a:solidFill>
              <a:schemeClr val="tx1"/>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61340" y="3733800"/>
            <a:ext cx="3082660" cy="1600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109472"/>
          </a:xfrm>
        </p:spPr>
        <p:txBody>
          <a:bodyPr>
            <a:noAutofit/>
          </a:bodyPr>
          <a:lstStyle/>
          <a:p>
            <a:r>
              <a:rPr lang="en-US" sz="1600" dirty="0" smtClean="0"/>
              <a:t>The diagram shows time intervals such as back porch is a period of time in the horizontal blanking interval where the video signal is not active. The horizontal blanking interval is a period of time in each video frame where the video signal is not active, and is used to allow the display to refresh and prepare for the next frame. </a:t>
            </a:r>
            <a:r>
              <a:rPr lang="en-US" sz="1600" dirty="0" smtClean="0"/>
              <a:t>vertical </a:t>
            </a:r>
            <a:r>
              <a:rPr lang="en-US" sz="1600" dirty="0" smtClean="0"/>
              <a:t>blanking interval is a similar period of time that occurs between video frames, and is used for the same purpose.</a:t>
            </a:r>
            <a:endParaRPr lang="en-US" sz="1600" dirty="0"/>
          </a:p>
        </p:txBody>
      </p:sp>
      <p:sp>
        <p:nvSpPr>
          <p:cNvPr id="3" name="Title 2"/>
          <p:cNvSpPr>
            <a:spLocks noGrp="1"/>
          </p:cNvSpPr>
          <p:nvPr>
            <p:ph type="title"/>
          </p:nvPr>
        </p:nvSpPr>
        <p:spPr/>
        <p:txBody>
          <a:bodyPr/>
          <a:lstStyle/>
          <a:p>
            <a:pPr algn="ctr"/>
            <a:r>
              <a:rPr lang="en-US" dirty="0" smtClean="0"/>
              <a:t>Pixel Clock</a:t>
            </a:r>
            <a:endParaRPr lang="en-US" dirty="0"/>
          </a:p>
        </p:txBody>
      </p:sp>
      <p:pic>
        <p:nvPicPr>
          <p:cNvPr id="2051" name="Picture 3"/>
          <p:cNvPicPr>
            <a:picLocks noChangeAspect="1" noChangeArrowheads="1"/>
          </p:cNvPicPr>
          <p:nvPr/>
        </p:nvPicPr>
        <p:blipFill>
          <a:blip r:embed="rId2"/>
          <a:srcRect/>
          <a:stretch>
            <a:fillRect/>
          </a:stretch>
        </p:blipFill>
        <p:spPr bwMode="auto">
          <a:xfrm>
            <a:off x="609600" y="3276600"/>
            <a:ext cx="8086725" cy="29527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err="1" smtClean="0"/>
              <a:t>Vivado</a:t>
            </a:r>
            <a:r>
              <a:rPr lang="en-US" dirty="0" smtClean="0"/>
              <a:t> Implementation</a:t>
            </a:r>
            <a:endParaRPr lang="en-US" dirty="0"/>
          </a:p>
        </p:txBody>
      </p:sp>
      <p:pic>
        <p:nvPicPr>
          <p:cNvPr id="3074" name="Picture 2"/>
          <p:cNvPicPr>
            <a:picLocks noChangeAspect="1" noChangeArrowheads="1"/>
          </p:cNvPicPr>
          <p:nvPr/>
        </p:nvPicPr>
        <p:blipFill>
          <a:blip r:embed="rId2"/>
          <a:srcRect/>
          <a:stretch>
            <a:fillRect/>
          </a:stretch>
        </p:blipFill>
        <p:spPr bwMode="auto">
          <a:xfrm>
            <a:off x="1676400" y="1371600"/>
            <a:ext cx="6134100" cy="3104915"/>
          </a:xfrm>
          <a:prstGeom prst="rect">
            <a:avLst/>
          </a:prstGeom>
          <a:noFill/>
          <a:ln w="9525">
            <a:noFill/>
            <a:miter lim="800000"/>
            <a:headEnd/>
            <a:tailEnd/>
          </a:ln>
          <a:effectLst/>
        </p:spPr>
      </p:pic>
      <p:sp>
        <p:nvSpPr>
          <p:cNvPr id="6" name="TextBox 5"/>
          <p:cNvSpPr txBox="1"/>
          <p:nvPr/>
        </p:nvSpPr>
        <p:spPr>
          <a:xfrm>
            <a:off x="1219200" y="4648200"/>
            <a:ext cx="7467600" cy="923330"/>
          </a:xfrm>
          <a:prstGeom prst="rect">
            <a:avLst/>
          </a:prstGeom>
          <a:noFill/>
        </p:spPr>
        <p:txBody>
          <a:bodyPr wrap="square" rtlCol="0">
            <a:spAutoFit/>
          </a:bodyPr>
          <a:lstStyle/>
          <a:p>
            <a:r>
              <a:rPr lang="en-US" dirty="0" smtClean="0"/>
              <a:t>Here we can see the clocking wizard generates the required clock of 148.5MHz and the Processor System Reset controls the synchronous reset.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err="1" smtClean="0"/>
              <a:t>Vivado</a:t>
            </a:r>
            <a:r>
              <a:rPr lang="en-US" dirty="0" smtClean="0"/>
              <a:t> Implementation</a:t>
            </a:r>
            <a:endParaRPr lang="en-US" dirty="0"/>
          </a:p>
        </p:txBody>
      </p:sp>
      <p:pic>
        <p:nvPicPr>
          <p:cNvPr id="4098" name="Picture 2"/>
          <p:cNvPicPr>
            <a:picLocks noChangeAspect="1" noChangeArrowheads="1"/>
          </p:cNvPicPr>
          <p:nvPr/>
        </p:nvPicPr>
        <p:blipFill>
          <a:blip r:embed="rId2"/>
          <a:srcRect/>
          <a:stretch>
            <a:fillRect/>
          </a:stretch>
        </p:blipFill>
        <p:spPr bwMode="auto">
          <a:xfrm>
            <a:off x="1447800" y="1524000"/>
            <a:ext cx="6081713" cy="2800488"/>
          </a:xfrm>
          <a:prstGeom prst="rect">
            <a:avLst/>
          </a:prstGeom>
          <a:noFill/>
          <a:ln w="9525">
            <a:noFill/>
            <a:miter lim="800000"/>
            <a:headEnd/>
            <a:tailEnd/>
          </a:ln>
          <a:effectLst/>
        </p:spPr>
      </p:pic>
      <p:sp>
        <p:nvSpPr>
          <p:cNvPr id="5" name="TextBox 4"/>
          <p:cNvSpPr txBox="1"/>
          <p:nvPr/>
        </p:nvSpPr>
        <p:spPr>
          <a:xfrm>
            <a:off x="914400" y="4419600"/>
            <a:ext cx="7696200" cy="1477328"/>
          </a:xfrm>
          <a:prstGeom prst="rect">
            <a:avLst/>
          </a:prstGeom>
          <a:noFill/>
        </p:spPr>
        <p:txBody>
          <a:bodyPr wrap="square" rtlCol="0">
            <a:spAutoFit/>
          </a:bodyPr>
          <a:lstStyle/>
          <a:p>
            <a:r>
              <a:rPr lang="en-US" dirty="0" smtClean="0"/>
              <a:t>The AXI VDMA is an IP core that allows for the transfer of video data from external memory to an AXI4 Stream interface. It is used to stream video data from a frame buffer in external memory, such as DDR memory on the </a:t>
            </a:r>
            <a:r>
              <a:rPr lang="en-US" dirty="0" err="1" smtClean="0"/>
              <a:t>ZedBoard</a:t>
            </a:r>
            <a:r>
              <a:rPr lang="en-US" dirty="0" smtClean="0"/>
              <a:t>, to an AXI4 Stream interface for processing or display.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err="1" smtClean="0"/>
              <a:t>Vivado</a:t>
            </a:r>
            <a:r>
              <a:rPr lang="en-US" dirty="0" smtClean="0"/>
              <a:t> Implementation</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85800" y="1143000"/>
            <a:ext cx="7791450" cy="3171825"/>
          </a:xfrm>
          <a:prstGeom prst="rect">
            <a:avLst/>
          </a:prstGeom>
          <a:noFill/>
          <a:ln w="9525">
            <a:noFill/>
            <a:miter lim="800000"/>
            <a:headEnd/>
            <a:tailEnd/>
          </a:ln>
          <a:effectLst/>
        </p:spPr>
      </p:pic>
      <p:sp>
        <p:nvSpPr>
          <p:cNvPr id="5" name="TextBox 4"/>
          <p:cNvSpPr txBox="1"/>
          <p:nvPr/>
        </p:nvSpPr>
        <p:spPr>
          <a:xfrm>
            <a:off x="762000" y="4419601"/>
            <a:ext cx="7924800" cy="1569660"/>
          </a:xfrm>
          <a:prstGeom prst="rect">
            <a:avLst/>
          </a:prstGeom>
          <a:noFill/>
        </p:spPr>
        <p:txBody>
          <a:bodyPr wrap="square" rtlCol="0">
            <a:spAutoFit/>
          </a:bodyPr>
          <a:lstStyle/>
          <a:p>
            <a:r>
              <a:rPr lang="en-US" sz="1600" dirty="0" smtClean="0"/>
              <a:t>The AXI4 and Video Timing Controller work together to display video data. The AXI4 Stream interface receives digital video data and the video timing controller provides timing information, such as horizontal and vertical synchronization signals. The AXI4 Stream interface combines the video data with the synchronization signals and outputs a resulting analog video signal to a display using a D/A converter.</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err="1" smtClean="0"/>
              <a:t>Vivado</a:t>
            </a:r>
            <a:r>
              <a:rPr lang="en-US" dirty="0" smtClean="0"/>
              <a:t> Implementation</a:t>
            </a:r>
            <a:endParaRPr lang="en-US" dirty="0"/>
          </a:p>
        </p:txBody>
      </p:sp>
      <p:pic>
        <p:nvPicPr>
          <p:cNvPr id="6146" name="Picture 2"/>
          <p:cNvPicPr>
            <a:picLocks noChangeAspect="1" noChangeArrowheads="1"/>
          </p:cNvPicPr>
          <p:nvPr/>
        </p:nvPicPr>
        <p:blipFill>
          <a:blip r:embed="rId2"/>
          <a:srcRect/>
          <a:stretch>
            <a:fillRect/>
          </a:stretch>
        </p:blipFill>
        <p:spPr bwMode="auto">
          <a:xfrm>
            <a:off x="0" y="1524000"/>
            <a:ext cx="8915400" cy="38957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err="1" smtClean="0"/>
              <a:t>Vivado</a:t>
            </a:r>
            <a:r>
              <a:rPr lang="en-US" dirty="0" smtClean="0"/>
              <a:t> Implementation</a:t>
            </a:r>
            <a:endParaRPr lang="en-US" dirty="0"/>
          </a:p>
        </p:txBody>
      </p:sp>
      <p:pic>
        <p:nvPicPr>
          <p:cNvPr id="8194" name="Picture 2"/>
          <p:cNvPicPr>
            <a:picLocks noChangeAspect="1" noChangeArrowheads="1"/>
          </p:cNvPicPr>
          <p:nvPr/>
        </p:nvPicPr>
        <p:blipFill>
          <a:blip r:embed="rId2"/>
          <a:srcRect/>
          <a:stretch>
            <a:fillRect/>
          </a:stretch>
        </p:blipFill>
        <p:spPr bwMode="auto">
          <a:xfrm>
            <a:off x="2590800" y="1066800"/>
            <a:ext cx="4343400" cy="531181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7F7E5B4F78A747A6210C2F318F429F" ma:contentTypeVersion="12" ma:contentTypeDescription="Create a new document." ma:contentTypeScope="" ma:versionID="1fca9c07374c3280487f122f5be0c7b1">
  <xsd:schema xmlns:xsd="http://www.w3.org/2001/XMLSchema" xmlns:xs="http://www.w3.org/2001/XMLSchema" xmlns:p="http://schemas.microsoft.com/office/2006/metadata/properties" xmlns:ns2="451aa0c8-9929-43ba-8c9d-6bc39b78f712" xmlns:ns3="81564390-d73e-4a66-843d-71cd5357285e" targetNamespace="http://schemas.microsoft.com/office/2006/metadata/properties" ma:root="true" ma:fieldsID="5aebd3bee39fd4d60b79b3a124f6faa6" ns2:_="" ns3:_="">
    <xsd:import namespace="451aa0c8-9929-43ba-8c9d-6bc39b78f712"/>
    <xsd:import namespace="81564390-d73e-4a66-843d-71cd5357285e"/>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1aa0c8-9929-43ba-8c9d-6bc39b78f71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b9370d91-3805-45da-a301-33c56663209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564390-d73e-4a66-843d-71cd5357285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e3cc54e-270c-43e4-9dda-f4a61f80608c}" ma:internalName="TaxCatchAll" ma:showField="CatchAllData" ma:web="81564390-d73e-4a66-843d-71cd535728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A43676-12EF-43AA-BA12-2B628BC5D190}"/>
</file>

<file path=customXml/itemProps2.xml><?xml version="1.0" encoding="utf-8"?>
<ds:datastoreItem xmlns:ds="http://schemas.openxmlformats.org/officeDocument/2006/customXml" ds:itemID="{154AF0CA-2B92-4F2A-8302-FAB80DA0A8B2}"/>
</file>

<file path=docProps/app.xml><?xml version="1.0" encoding="utf-8"?>
<Properties xmlns="http://schemas.openxmlformats.org/officeDocument/2006/extended-properties" xmlns:vt="http://schemas.openxmlformats.org/officeDocument/2006/docPropsVTypes">
  <Template>Concourse</Template>
  <TotalTime>19</TotalTime>
  <Words>433</Words>
  <Application>Microsoft Office PowerPoint</Application>
  <PresentationFormat>On-screen Show (4:3)</PresentationFormat>
  <Paragraphs>25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Final Project Presentation ECE311 Hardware design   </vt:lpstr>
      <vt:lpstr>VGA Interface</vt:lpstr>
      <vt:lpstr>Synchronization</vt:lpstr>
      <vt:lpstr>Pixel Clock</vt:lpstr>
      <vt:lpstr>Vivado Implementation</vt:lpstr>
      <vt:lpstr>Vivado Implementation</vt:lpstr>
      <vt:lpstr>Vivado Implementation</vt:lpstr>
      <vt:lpstr>Vivado Implementation</vt:lpstr>
      <vt:lpstr>Vivado Implementation</vt:lpstr>
      <vt:lpstr>Vivado Implementation</vt:lpstr>
      <vt:lpstr>Vivado Implementation</vt:lpstr>
      <vt:lpstr>Results</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ECE311 Hardware design   </dc:title>
  <dc:creator>Ahmad M</dc:creator>
  <cp:lastModifiedBy>Ahmad M</cp:lastModifiedBy>
  <cp:revision>3</cp:revision>
  <dcterms:created xsi:type="dcterms:W3CDTF">2023-01-02T02:07:08Z</dcterms:created>
  <dcterms:modified xsi:type="dcterms:W3CDTF">2023-01-02T02:26:28Z</dcterms:modified>
</cp:coreProperties>
</file>