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60" r:id="rId4"/>
    <p:sldId id="268" r:id="rId5"/>
    <p:sldId id="264" r:id="rId6"/>
    <p:sldId id="269" r:id="rId7"/>
    <p:sldId id="266" r:id="rId8"/>
    <p:sldId id="270" r:id="rId9"/>
    <p:sldId id="267" r:id="rId10"/>
    <p:sldId id="265" r:id="rId11"/>
    <p:sldId id="271" r:id="rId12"/>
    <p:sldId id="258" r:id="rId13"/>
    <p:sldId id="262" r:id="rId14"/>
    <p:sldId id="272" r:id="rId15"/>
    <p:sldId id="259" r:id="rId16"/>
    <p:sldId id="26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865" autoAdjust="0"/>
  </p:normalViewPr>
  <p:slideViewPr>
    <p:cSldViewPr snapToGrid="0" snapToObjects="1">
      <p:cViewPr varScale="1">
        <p:scale>
          <a:sx n="78" d="100"/>
          <a:sy n="78" d="100"/>
        </p:scale>
        <p:origin x="-251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3A5B10-AC9F-C344-9FEC-8B6887A19507}" type="doc">
      <dgm:prSet loTypeId="urn:microsoft.com/office/officeart/2005/8/layout/process1" loCatId="" qsTypeId="urn:microsoft.com/office/officeart/2005/8/quickstyle/simple4" qsCatId="simple" csTypeId="urn:microsoft.com/office/officeart/2005/8/colors/accent1_3" csCatId="accent1" phldr="1"/>
      <dgm:spPr/>
    </dgm:pt>
    <dgm:pt modelId="{97ACF81B-7121-FE4E-B001-A30A18998A79}">
      <dgm:prSet phldrT="[文本]"/>
      <dgm:spPr>
        <a:solidFill>
          <a:schemeClr val="accent5"/>
        </a:solidFill>
      </dgm:spPr>
      <dgm:t>
        <a:bodyPr/>
        <a:lstStyle/>
        <a:p>
          <a:r>
            <a:rPr lang="en-US" altLang="zh-CN" dirty="0" smtClean="0"/>
            <a:t>Splitter</a:t>
          </a:r>
          <a:endParaRPr lang="zh-CN" altLang="en-US" dirty="0"/>
        </a:p>
      </dgm:t>
    </dgm:pt>
    <dgm:pt modelId="{5A4E20C8-630F-D447-BAD8-3B3D18E4E8AA}" type="parTrans" cxnId="{17482CC6-A652-2B43-AC86-F25539CF2633}">
      <dgm:prSet/>
      <dgm:spPr/>
      <dgm:t>
        <a:bodyPr/>
        <a:lstStyle/>
        <a:p>
          <a:endParaRPr lang="zh-CN" altLang="en-US"/>
        </a:p>
      </dgm:t>
    </dgm:pt>
    <dgm:pt modelId="{74842A2A-9819-804A-AF26-B37849E1BEFD}" type="sibTrans" cxnId="{17482CC6-A652-2B43-AC86-F25539CF2633}">
      <dgm:prSet/>
      <dgm:spPr/>
      <dgm:t>
        <a:bodyPr/>
        <a:lstStyle/>
        <a:p>
          <a:endParaRPr lang="zh-CN" altLang="en-US"/>
        </a:p>
      </dgm:t>
    </dgm:pt>
    <dgm:pt modelId="{2AFFADB5-2FD9-A54D-BD14-34F1D56050EB}">
      <dgm:prSet phldrT="[文本]"/>
      <dgm:spPr>
        <a:solidFill>
          <a:schemeClr val="accent5"/>
        </a:solidFill>
      </dgm:spPr>
      <dgm:t>
        <a:bodyPr/>
        <a:lstStyle/>
        <a:p>
          <a:r>
            <a:rPr lang="en-US" altLang="zh-CN" dirty="0" smtClean="0"/>
            <a:t>Extractor</a:t>
          </a:r>
          <a:endParaRPr lang="zh-CN" altLang="en-US" dirty="0"/>
        </a:p>
      </dgm:t>
    </dgm:pt>
    <dgm:pt modelId="{3BC8D67C-2C2C-BD43-9E47-F6EDEBCC2935}" type="parTrans" cxnId="{633E79BD-DBAB-6247-A5D3-D9F587BC3DCC}">
      <dgm:prSet/>
      <dgm:spPr/>
      <dgm:t>
        <a:bodyPr/>
        <a:lstStyle/>
        <a:p>
          <a:endParaRPr lang="zh-CN" altLang="en-US"/>
        </a:p>
      </dgm:t>
    </dgm:pt>
    <dgm:pt modelId="{8D456137-1A61-BA4D-BF7D-2CC10A68B41A}" type="sibTrans" cxnId="{633E79BD-DBAB-6247-A5D3-D9F587BC3DCC}">
      <dgm:prSet/>
      <dgm:spPr/>
      <dgm:t>
        <a:bodyPr/>
        <a:lstStyle/>
        <a:p>
          <a:endParaRPr lang="zh-CN" altLang="en-US"/>
        </a:p>
      </dgm:t>
    </dgm:pt>
    <dgm:pt modelId="{ED519EC0-D695-5648-A79E-1F44C9860B19}">
      <dgm:prSet phldrT="[文本]"/>
      <dgm:spPr>
        <a:solidFill>
          <a:schemeClr val="accent2"/>
        </a:solidFill>
      </dgm:spPr>
      <dgm:t>
        <a:bodyPr/>
        <a:lstStyle/>
        <a:p>
          <a:r>
            <a:rPr lang="en-US" altLang="zh-CN" dirty="0" smtClean="0"/>
            <a:t>Random Forest</a:t>
          </a:r>
          <a:endParaRPr lang="zh-CN" altLang="en-US" dirty="0"/>
        </a:p>
      </dgm:t>
    </dgm:pt>
    <dgm:pt modelId="{4AF5C66E-1E3D-F543-84BE-5A13327AF7C0}" type="parTrans" cxnId="{5D74D57C-710C-394D-BC67-38DE7EBF8DFC}">
      <dgm:prSet/>
      <dgm:spPr/>
      <dgm:t>
        <a:bodyPr/>
        <a:lstStyle/>
        <a:p>
          <a:endParaRPr lang="zh-CN" altLang="en-US"/>
        </a:p>
      </dgm:t>
    </dgm:pt>
    <dgm:pt modelId="{730D4CB4-D74B-734B-BE92-919395373CBD}" type="sibTrans" cxnId="{5D74D57C-710C-394D-BC67-38DE7EBF8DFC}">
      <dgm:prSet/>
      <dgm:spPr/>
      <dgm:t>
        <a:bodyPr/>
        <a:lstStyle/>
        <a:p>
          <a:endParaRPr lang="zh-CN" altLang="en-US"/>
        </a:p>
      </dgm:t>
    </dgm:pt>
    <dgm:pt modelId="{4D34E6E4-DC1C-0243-9AD5-DC95BF0DD3E9}" type="pres">
      <dgm:prSet presAssocID="{DE3A5B10-AC9F-C344-9FEC-8B6887A19507}" presName="Name0" presStyleCnt="0">
        <dgm:presLayoutVars>
          <dgm:dir/>
          <dgm:resizeHandles val="exact"/>
        </dgm:presLayoutVars>
      </dgm:prSet>
      <dgm:spPr/>
    </dgm:pt>
    <dgm:pt modelId="{C376FAB0-9B49-6F4C-844D-F48C1A6B19BD}" type="pres">
      <dgm:prSet presAssocID="{97ACF81B-7121-FE4E-B001-A30A18998A79}" presName="node" presStyleLbl="node1" presStyleIdx="0" presStyleCnt="3">
        <dgm:presLayoutVars>
          <dgm:bulletEnabled val="1"/>
        </dgm:presLayoutVars>
      </dgm:prSet>
      <dgm:spPr/>
      <dgm:t>
        <a:bodyPr/>
        <a:lstStyle/>
        <a:p>
          <a:endParaRPr lang="zh-CN" altLang="en-US"/>
        </a:p>
      </dgm:t>
    </dgm:pt>
    <dgm:pt modelId="{C930B510-8E5B-3244-B7EF-F547688128FA}" type="pres">
      <dgm:prSet presAssocID="{74842A2A-9819-804A-AF26-B37849E1BEFD}" presName="sibTrans" presStyleLbl="sibTrans2D1" presStyleIdx="0" presStyleCnt="2"/>
      <dgm:spPr/>
      <dgm:t>
        <a:bodyPr/>
        <a:lstStyle/>
        <a:p>
          <a:endParaRPr lang="zh-CN" altLang="en-US"/>
        </a:p>
      </dgm:t>
    </dgm:pt>
    <dgm:pt modelId="{9A06A2C7-4FA5-ED4A-B8DB-05B31DC46184}" type="pres">
      <dgm:prSet presAssocID="{74842A2A-9819-804A-AF26-B37849E1BEFD}" presName="connectorText" presStyleLbl="sibTrans2D1" presStyleIdx="0" presStyleCnt="2"/>
      <dgm:spPr/>
      <dgm:t>
        <a:bodyPr/>
        <a:lstStyle/>
        <a:p>
          <a:endParaRPr lang="zh-CN" altLang="en-US"/>
        </a:p>
      </dgm:t>
    </dgm:pt>
    <dgm:pt modelId="{63C508AB-1E84-E74C-B315-C68099F70BB8}" type="pres">
      <dgm:prSet presAssocID="{2AFFADB5-2FD9-A54D-BD14-34F1D56050EB}" presName="node" presStyleLbl="node1" presStyleIdx="1" presStyleCnt="3">
        <dgm:presLayoutVars>
          <dgm:bulletEnabled val="1"/>
        </dgm:presLayoutVars>
      </dgm:prSet>
      <dgm:spPr/>
      <dgm:t>
        <a:bodyPr/>
        <a:lstStyle/>
        <a:p>
          <a:endParaRPr lang="zh-CN" altLang="en-US"/>
        </a:p>
      </dgm:t>
    </dgm:pt>
    <dgm:pt modelId="{33892F8B-FB7B-2542-A983-FFCFB89B6512}" type="pres">
      <dgm:prSet presAssocID="{8D456137-1A61-BA4D-BF7D-2CC10A68B41A}" presName="sibTrans" presStyleLbl="sibTrans2D1" presStyleIdx="1" presStyleCnt="2"/>
      <dgm:spPr/>
      <dgm:t>
        <a:bodyPr/>
        <a:lstStyle/>
        <a:p>
          <a:endParaRPr lang="zh-CN" altLang="en-US"/>
        </a:p>
      </dgm:t>
    </dgm:pt>
    <dgm:pt modelId="{3638FCE4-6486-3446-B7EA-1B1C6185491F}" type="pres">
      <dgm:prSet presAssocID="{8D456137-1A61-BA4D-BF7D-2CC10A68B41A}" presName="connectorText" presStyleLbl="sibTrans2D1" presStyleIdx="1" presStyleCnt="2"/>
      <dgm:spPr/>
      <dgm:t>
        <a:bodyPr/>
        <a:lstStyle/>
        <a:p>
          <a:endParaRPr lang="zh-CN" altLang="en-US"/>
        </a:p>
      </dgm:t>
    </dgm:pt>
    <dgm:pt modelId="{49AF9875-7129-6943-9AEE-C55444EB0440}" type="pres">
      <dgm:prSet presAssocID="{ED519EC0-D695-5648-A79E-1F44C9860B19}" presName="node" presStyleLbl="node1" presStyleIdx="2" presStyleCnt="3">
        <dgm:presLayoutVars>
          <dgm:bulletEnabled val="1"/>
        </dgm:presLayoutVars>
      </dgm:prSet>
      <dgm:spPr/>
      <dgm:t>
        <a:bodyPr/>
        <a:lstStyle/>
        <a:p>
          <a:endParaRPr lang="zh-CN" altLang="en-US"/>
        </a:p>
      </dgm:t>
    </dgm:pt>
  </dgm:ptLst>
  <dgm:cxnLst>
    <dgm:cxn modelId="{8CCBC260-015B-994B-AA92-0DD76F58F753}" type="presOf" srcId="{8D456137-1A61-BA4D-BF7D-2CC10A68B41A}" destId="{3638FCE4-6486-3446-B7EA-1B1C6185491F}" srcOrd="1" destOrd="0" presId="urn:microsoft.com/office/officeart/2005/8/layout/process1"/>
    <dgm:cxn modelId="{633E79BD-DBAB-6247-A5D3-D9F587BC3DCC}" srcId="{DE3A5B10-AC9F-C344-9FEC-8B6887A19507}" destId="{2AFFADB5-2FD9-A54D-BD14-34F1D56050EB}" srcOrd="1" destOrd="0" parTransId="{3BC8D67C-2C2C-BD43-9E47-F6EDEBCC2935}" sibTransId="{8D456137-1A61-BA4D-BF7D-2CC10A68B41A}"/>
    <dgm:cxn modelId="{577859BB-3416-0B48-812C-9851889E23DB}" type="presOf" srcId="{74842A2A-9819-804A-AF26-B37849E1BEFD}" destId="{C930B510-8E5B-3244-B7EF-F547688128FA}" srcOrd="0" destOrd="0" presId="urn:microsoft.com/office/officeart/2005/8/layout/process1"/>
    <dgm:cxn modelId="{BFF38D4B-95B8-AD48-B898-3BBA133B7446}" type="presOf" srcId="{74842A2A-9819-804A-AF26-B37849E1BEFD}" destId="{9A06A2C7-4FA5-ED4A-B8DB-05B31DC46184}" srcOrd="1" destOrd="0" presId="urn:microsoft.com/office/officeart/2005/8/layout/process1"/>
    <dgm:cxn modelId="{CD892C7B-922F-9B4B-A5FF-7FB5CAA0187C}" type="presOf" srcId="{DE3A5B10-AC9F-C344-9FEC-8B6887A19507}" destId="{4D34E6E4-DC1C-0243-9AD5-DC95BF0DD3E9}" srcOrd="0" destOrd="0" presId="urn:microsoft.com/office/officeart/2005/8/layout/process1"/>
    <dgm:cxn modelId="{F957421F-60FA-1842-AEA9-0F3640C615D5}" type="presOf" srcId="{2AFFADB5-2FD9-A54D-BD14-34F1D56050EB}" destId="{63C508AB-1E84-E74C-B315-C68099F70BB8}" srcOrd="0" destOrd="0" presId="urn:microsoft.com/office/officeart/2005/8/layout/process1"/>
    <dgm:cxn modelId="{5D74D57C-710C-394D-BC67-38DE7EBF8DFC}" srcId="{DE3A5B10-AC9F-C344-9FEC-8B6887A19507}" destId="{ED519EC0-D695-5648-A79E-1F44C9860B19}" srcOrd="2" destOrd="0" parTransId="{4AF5C66E-1E3D-F543-84BE-5A13327AF7C0}" sibTransId="{730D4CB4-D74B-734B-BE92-919395373CBD}"/>
    <dgm:cxn modelId="{2C139330-1B5D-F048-836A-C22F5EED0505}" type="presOf" srcId="{97ACF81B-7121-FE4E-B001-A30A18998A79}" destId="{C376FAB0-9B49-6F4C-844D-F48C1A6B19BD}" srcOrd="0" destOrd="0" presId="urn:microsoft.com/office/officeart/2005/8/layout/process1"/>
    <dgm:cxn modelId="{F1EED440-58F6-904D-8E07-12314ABE155F}" type="presOf" srcId="{8D456137-1A61-BA4D-BF7D-2CC10A68B41A}" destId="{33892F8B-FB7B-2542-A983-FFCFB89B6512}" srcOrd="0" destOrd="0" presId="urn:microsoft.com/office/officeart/2005/8/layout/process1"/>
    <dgm:cxn modelId="{17482CC6-A652-2B43-AC86-F25539CF2633}" srcId="{DE3A5B10-AC9F-C344-9FEC-8B6887A19507}" destId="{97ACF81B-7121-FE4E-B001-A30A18998A79}" srcOrd="0" destOrd="0" parTransId="{5A4E20C8-630F-D447-BAD8-3B3D18E4E8AA}" sibTransId="{74842A2A-9819-804A-AF26-B37849E1BEFD}"/>
    <dgm:cxn modelId="{6B59913A-8635-934D-BFFF-20E372EAF706}" type="presOf" srcId="{ED519EC0-D695-5648-A79E-1F44C9860B19}" destId="{49AF9875-7129-6943-9AEE-C55444EB0440}" srcOrd="0" destOrd="0" presId="urn:microsoft.com/office/officeart/2005/8/layout/process1"/>
    <dgm:cxn modelId="{64CB019A-6692-9D4E-A2C7-53C927CE9D6A}" type="presParOf" srcId="{4D34E6E4-DC1C-0243-9AD5-DC95BF0DD3E9}" destId="{C376FAB0-9B49-6F4C-844D-F48C1A6B19BD}" srcOrd="0" destOrd="0" presId="urn:microsoft.com/office/officeart/2005/8/layout/process1"/>
    <dgm:cxn modelId="{82C7CFE9-AFA9-A84F-A7C6-EBE3EBE681A1}" type="presParOf" srcId="{4D34E6E4-DC1C-0243-9AD5-DC95BF0DD3E9}" destId="{C930B510-8E5B-3244-B7EF-F547688128FA}" srcOrd="1" destOrd="0" presId="urn:microsoft.com/office/officeart/2005/8/layout/process1"/>
    <dgm:cxn modelId="{482127F8-E682-B54E-8DE9-4FA099A95DC7}" type="presParOf" srcId="{C930B510-8E5B-3244-B7EF-F547688128FA}" destId="{9A06A2C7-4FA5-ED4A-B8DB-05B31DC46184}" srcOrd="0" destOrd="0" presId="urn:microsoft.com/office/officeart/2005/8/layout/process1"/>
    <dgm:cxn modelId="{82FA1D9F-97F3-AF44-AF5E-29D80EAE4D06}" type="presParOf" srcId="{4D34E6E4-DC1C-0243-9AD5-DC95BF0DD3E9}" destId="{63C508AB-1E84-E74C-B315-C68099F70BB8}" srcOrd="2" destOrd="0" presId="urn:microsoft.com/office/officeart/2005/8/layout/process1"/>
    <dgm:cxn modelId="{C1CD2371-7A2D-1E4E-99AE-EA19A57318E5}" type="presParOf" srcId="{4D34E6E4-DC1C-0243-9AD5-DC95BF0DD3E9}" destId="{33892F8B-FB7B-2542-A983-FFCFB89B6512}" srcOrd="3" destOrd="0" presId="urn:microsoft.com/office/officeart/2005/8/layout/process1"/>
    <dgm:cxn modelId="{E5148166-0601-6548-8E0E-8967AAF4E0D7}" type="presParOf" srcId="{33892F8B-FB7B-2542-A983-FFCFB89B6512}" destId="{3638FCE4-6486-3446-B7EA-1B1C6185491F}" srcOrd="0" destOrd="0" presId="urn:microsoft.com/office/officeart/2005/8/layout/process1"/>
    <dgm:cxn modelId="{466DE6D9-DFB1-3B41-916B-245E55C41577}" type="presParOf" srcId="{4D34E6E4-DC1C-0243-9AD5-DC95BF0DD3E9}" destId="{49AF9875-7129-6943-9AEE-C55444EB0440}"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76FAB0-9B49-6F4C-844D-F48C1A6B19BD}">
      <dsp:nvSpPr>
        <dsp:cNvPr id="0" name=""/>
        <dsp:cNvSpPr/>
      </dsp:nvSpPr>
      <dsp:spPr>
        <a:xfrm>
          <a:off x="7233" y="1614418"/>
          <a:ext cx="2161877" cy="1297126"/>
        </a:xfrm>
        <a:prstGeom prst="roundRect">
          <a:avLst>
            <a:gd name="adj" fmla="val 10000"/>
          </a:avLst>
        </a:prstGeom>
        <a:solidFill>
          <a:schemeClr val="accent5"/>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altLang="zh-CN" sz="3400" kern="1200" dirty="0" smtClean="0"/>
            <a:t>Splitter</a:t>
          </a:r>
          <a:endParaRPr lang="zh-CN" altLang="en-US" sz="3400" kern="1200" dirty="0"/>
        </a:p>
      </dsp:txBody>
      <dsp:txXfrm>
        <a:off x="45225" y="1652410"/>
        <a:ext cx="2085893" cy="1221142"/>
      </dsp:txXfrm>
    </dsp:sp>
    <dsp:sp modelId="{C930B510-8E5B-3244-B7EF-F547688128FA}">
      <dsp:nvSpPr>
        <dsp:cNvPr id="0" name=""/>
        <dsp:cNvSpPr/>
      </dsp:nvSpPr>
      <dsp:spPr>
        <a:xfrm>
          <a:off x="2385298" y="1994908"/>
          <a:ext cx="458317" cy="536145"/>
        </a:xfrm>
        <a:prstGeom prst="rightArrow">
          <a:avLst>
            <a:gd name="adj1" fmla="val 60000"/>
            <a:gd name="adj2" fmla="val 50000"/>
          </a:avLst>
        </a:prstGeom>
        <a:gradFill rotWithShape="0">
          <a:gsLst>
            <a:gs pos="0">
              <a:schemeClr val="accent1">
                <a:shade val="90000"/>
                <a:hueOff val="0"/>
                <a:satOff val="0"/>
                <a:lumOff val="0"/>
                <a:alphaOff val="0"/>
                <a:tint val="100000"/>
                <a:shade val="100000"/>
                <a:satMod val="130000"/>
              </a:schemeClr>
            </a:gs>
            <a:gs pos="100000">
              <a:schemeClr val="accent1">
                <a:shade val="9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zh-CN" altLang="en-US" sz="2300" kern="1200"/>
        </a:p>
      </dsp:txBody>
      <dsp:txXfrm>
        <a:off x="2385298" y="2102137"/>
        <a:ext cx="320822" cy="321687"/>
      </dsp:txXfrm>
    </dsp:sp>
    <dsp:sp modelId="{63C508AB-1E84-E74C-B315-C68099F70BB8}">
      <dsp:nvSpPr>
        <dsp:cNvPr id="0" name=""/>
        <dsp:cNvSpPr/>
      </dsp:nvSpPr>
      <dsp:spPr>
        <a:xfrm>
          <a:off x="3033861" y="1614418"/>
          <a:ext cx="2161877" cy="1297126"/>
        </a:xfrm>
        <a:prstGeom prst="roundRect">
          <a:avLst>
            <a:gd name="adj" fmla="val 10000"/>
          </a:avLst>
        </a:prstGeom>
        <a:solidFill>
          <a:schemeClr val="accent5"/>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altLang="zh-CN" sz="3400" kern="1200" dirty="0" smtClean="0"/>
            <a:t>Extractor</a:t>
          </a:r>
          <a:endParaRPr lang="zh-CN" altLang="en-US" sz="3400" kern="1200" dirty="0"/>
        </a:p>
      </dsp:txBody>
      <dsp:txXfrm>
        <a:off x="3071853" y="1652410"/>
        <a:ext cx="2085893" cy="1221142"/>
      </dsp:txXfrm>
    </dsp:sp>
    <dsp:sp modelId="{33892F8B-FB7B-2542-A983-FFCFB89B6512}">
      <dsp:nvSpPr>
        <dsp:cNvPr id="0" name=""/>
        <dsp:cNvSpPr/>
      </dsp:nvSpPr>
      <dsp:spPr>
        <a:xfrm>
          <a:off x="5411926" y="1994908"/>
          <a:ext cx="458317" cy="536145"/>
        </a:xfrm>
        <a:prstGeom prst="rightArrow">
          <a:avLst>
            <a:gd name="adj1" fmla="val 60000"/>
            <a:gd name="adj2" fmla="val 50000"/>
          </a:avLst>
        </a:prstGeom>
        <a:gradFill rotWithShape="0">
          <a:gsLst>
            <a:gs pos="0">
              <a:schemeClr val="accent1">
                <a:shade val="90000"/>
                <a:hueOff val="306301"/>
                <a:satOff val="-4255"/>
                <a:lumOff val="22954"/>
                <a:alphaOff val="0"/>
                <a:tint val="100000"/>
                <a:shade val="100000"/>
                <a:satMod val="130000"/>
              </a:schemeClr>
            </a:gs>
            <a:gs pos="100000">
              <a:schemeClr val="accent1">
                <a:shade val="90000"/>
                <a:hueOff val="306301"/>
                <a:satOff val="-4255"/>
                <a:lumOff val="22954"/>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zh-CN" altLang="en-US" sz="2300" kern="1200"/>
        </a:p>
      </dsp:txBody>
      <dsp:txXfrm>
        <a:off x="5411926" y="2102137"/>
        <a:ext cx="320822" cy="321687"/>
      </dsp:txXfrm>
    </dsp:sp>
    <dsp:sp modelId="{49AF9875-7129-6943-9AEE-C55444EB0440}">
      <dsp:nvSpPr>
        <dsp:cNvPr id="0" name=""/>
        <dsp:cNvSpPr/>
      </dsp:nvSpPr>
      <dsp:spPr>
        <a:xfrm>
          <a:off x="6060489" y="1614418"/>
          <a:ext cx="2161877" cy="1297126"/>
        </a:xfrm>
        <a:prstGeom prst="roundRect">
          <a:avLst>
            <a:gd name="adj" fmla="val 1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altLang="zh-CN" sz="3400" kern="1200" dirty="0" smtClean="0"/>
            <a:t>Random Forest</a:t>
          </a:r>
          <a:endParaRPr lang="zh-CN" altLang="en-US" sz="3400" kern="1200" dirty="0"/>
        </a:p>
      </dsp:txBody>
      <dsp:txXfrm>
        <a:off x="6098481" y="1652410"/>
        <a:ext cx="2085893" cy="122114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20D118-7D65-784C-86E0-76D1A8D9FECD}" type="datetimeFigureOut">
              <a:rPr kumimoji="1" lang="zh-CN" altLang="en-US" smtClean="0"/>
              <a:t>15-11-30</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A447E7-7A8C-0B45-8BF1-FB01030CA581}" type="slidenum">
              <a:rPr kumimoji="1" lang="zh-CN" altLang="en-US" smtClean="0"/>
              <a:t>‹#›</a:t>
            </a:fld>
            <a:endParaRPr kumimoji="1" lang="zh-CN" altLang="en-US"/>
          </a:p>
        </p:txBody>
      </p:sp>
    </p:spTree>
    <p:extLst>
      <p:ext uri="{BB962C8B-B14F-4D97-AF65-F5344CB8AC3E}">
        <p14:creationId xmlns:p14="http://schemas.microsoft.com/office/powerpoint/2010/main" val="113954740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Here</a:t>
            </a:r>
            <a:r>
              <a:rPr kumimoji="1" lang="en-US" altLang="zh-CN" baseline="0" dirty="0" smtClean="0"/>
              <a:t> is the goal </a:t>
            </a:r>
            <a:r>
              <a:rPr kumimoji="1" lang="en-US" altLang="zh-CN" baseline="0" smtClean="0"/>
              <a:t>to become </a:t>
            </a:r>
            <a:endParaRPr kumimoji="1" lang="zh-CN" altLang="en-US"/>
          </a:p>
        </p:txBody>
      </p:sp>
      <p:sp>
        <p:nvSpPr>
          <p:cNvPr id="4" name="幻灯片编号占位符 3"/>
          <p:cNvSpPr>
            <a:spLocks noGrp="1"/>
          </p:cNvSpPr>
          <p:nvPr>
            <p:ph type="sldNum" sz="quarter" idx="10"/>
          </p:nvPr>
        </p:nvSpPr>
        <p:spPr/>
        <p:txBody>
          <a:bodyPr/>
          <a:lstStyle/>
          <a:p>
            <a:fld id="{64A447E7-7A8C-0B45-8BF1-FB01030CA581}" type="slidenum">
              <a:rPr kumimoji="1" lang="zh-CN" altLang="en-US" smtClean="0"/>
              <a:t>1</a:t>
            </a:fld>
            <a:endParaRPr kumimoji="1" lang="zh-CN" altLang="en-US"/>
          </a:p>
        </p:txBody>
      </p:sp>
    </p:spTree>
    <p:extLst>
      <p:ext uri="{BB962C8B-B14F-4D97-AF65-F5344CB8AC3E}">
        <p14:creationId xmlns:p14="http://schemas.microsoft.com/office/powerpoint/2010/main" val="3766329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幻灯片编号占位符 3"/>
          <p:cNvSpPr>
            <a:spLocks noGrp="1"/>
          </p:cNvSpPr>
          <p:nvPr>
            <p:ph type="sldNum" sz="quarter" idx="10"/>
          </p:nvPr>
        </p:nvSpPr>
        <p:spPr/>
        <p:txBody>
          <a:bodyPr/>
          <a:lstStyle/>
          <a:p>
            <a:fld id="{64A447E7-7A8C-0B45-8BF1-FB01030CA581}" type="slidenum">
              <a:rPr kumimoji="1" lang="zh-CN" altLang="en-US" smtClean="0"/>
              <a:t>2</a:t>
            </a:fld>
            <a:endParaRPr kumimoji="1" lang="zh-CN" altLang="en-US"/>
          </a:p>
        </p:txBody>
      </p:sp>
    </p:spTree>
    <p:extLst>
      <p:ext uri="{BB962C8B-B14F-4D97-AF65-F5344CB8AC3E}">
        <p14:creationId xmlns:p14="http://schemas.microsoft.com/office/powerpoint/2010/main" val="1312131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Splitter</a:t>
            </a:r>
            <a:r>
              <a:rPr kumimoji="1" lang="en-US" altLang="zh-CN" baseline="0" dirty="0" smtClean="0"/>
              <a:t> is a transformer, which splits a row read from CSV file to elements.</a:t>
            </a:r>
          </a:p>
          <a:p>
            <a:r>
              <a:rPr kumimoji="1" lang="en-US" altLang="zh-CN" baseline="0" dirty="0" smtClean="0"/>
              <a:t>Extractor is a transformer, which extracts feature vector from elements vector.</a:t>
            </a:r>
          </a:p>
          <a:p>
            <a:r>
              <a:rPr kumimoji="1" lang="en-US" altLang="zh-CN" baseline="0" dirty="0" smtClean="0"/>
              <a:t>Random Forest is a estimator, which learns the model.</a:t>
            </a:r>
            <a:endParaRPr kumimoji="1" lang="zh-CN" altLang="en-US" dirty="0"/>
          </a:p>
        </p:txBody>
      </p:sp>
      <p:sp>
        <p:nvSpPr>
          <p:cNvPr id="4" name="幻灯片编号占位符 3"/>
          <p:cNvSpPr>
            <a:spLocks noGrp="1"/>
          </p:cNvSpPr>
          <p:nvPr>
            <p:ph type="sldNum" sz="quarter" idx="10"/>
          </p:nvPr>
        </p:nvSpPr>
        <p:spPr/>
        <p:txBody>
          <a:bodyPr/>
          <a:lstStyle/>
          <a:p>
            <a:fld id="{64A447E7-7A8C-0B45-8BF1-FB01030CA581}" type="slidenum">
              <a:rPr kumimoji="1" lang="zh-CN" altLang="en-US" smtClean="0"/>
              <a:t>4</a:t>
            </a:fld>
            <a:endParaRPr kumimoji="1" lang="zh-CN" altLang="en-US"/>
          </a:p>
        </p:txBody>
      </p:sp>
    </p:spTree>
    <p:extLst>
      <p:ext uri="{BB962C8B-B14F-4D97-AF65-F5344CB8AC3E}">
        <p14:creationId xmlns:p14="http://schemas.microsoft.com/office/powerpoint/2010/main" val="3079804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4A447E7-7A8C-0B45-8BF1-FB01030CA581}" type="slidenum">
              <a:rPr kumimoji="1" lang="zh-CN" altLang="en-US" smtClean="0"/>
              <a:t>6</a:t>
            </a:fld>
            <a:endParaRPr kumimoji="1" lang="zh-CN" altLang="en-US"/>
          </a:p>
        </p:txBody>
      </p:sp>
    </p:spTree>
    <p:extLst>
      <p:ext uri="{BB962C8B-B14F-4D97-AF65-F5344CB8AC3E}">
        <p14:creationId xmlns:p14="http://schemas.microsoft.com/office/powerpoint/2010/main" val="1945522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4A447E7-7A8C-0B45-8BF1-FB01030CA581}" type="slidenum">
              <a:rPr kumimoji="1" lang="zh-CN" altLang="en-US" smtClean="0"/>
              <a:t>7</a:t>
            </a:fld>
            <a:endParaRPr kumimoji="1" lang="zh-CN" altLang="en-US"/>
          </a:p>
        </p:txBody>
      </p:sp>
    </p:spTree>
    <p:extLst>
      <p:ext uri="{BB962C8B-B14F-4D97-AF65-F5344CB8AC3E}">
        <p14:creationId xmlns:p14="http://schemas.microsoft.com/office/powerpoint/2010/main" val="1760301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4A447E7-7A8C-0B45-8BF1-FB01030CA581}" type="slidenum">
              <a:rPr kumimoji="1" lang="zh-CN" altLang="en-US" smtClean="0"/>
              <a:t>9</a:t>
            </a:fld>
            <a:endParaRPr kumimoji="1" lang="zh-CN" altLang="en-US"/>
          </a:p>
        </p:txBody>
      </p:sp>
    </p:spTree>
    <p:extLst>
      <p:ext uri="{BB962C8B-B14F-4D97-AF65-F5344CB8AC3E}">
        <p14:creationId xmlns:p14="http://schemas.microsoft.com/office/powerpoint/2010/main" val="2363810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4A447E7-7A8C-0B45-8BF1-FB01030CA581}" type="slidenum">
              <a:rPr kumimoji="1" lang="zh-CN" altLang="en-US" smtClean="0"/>
              <a:t>12</a:t>
            </a:fld>
            <a:endParaRPr kumimoji="1" lang="zh-CN" altLang="en-US"/>
          </a:p>
        </p:txBody>
      </p:sp>
    </p:spTree>
    <p:extLst>
      <p:ext uri="{BB962C8B-B14F-4D97-AF65-F5344CB8AC3E}">
        <p14:creationId xmlns:p14="http://schemas.microsoft.com/office/powerpoint/2010/main" val="1089328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4A447E7-7A8C-0B45-8BF1-FB01030CA581}" type="slidenum">
              <a:rPr kumimoji="1" lang="zh-CN" altLang="en-US" smtClean="0"/>
              <a:t>14</a:t>
            </a:fld>
            <a:endParaRPr kumimoji="1" lang="zh-CN" altLang="en-US"/>
          </a:p>
        </p:txBody>
      </p:sp>
    </p:spTree>
    <p:extLst>
      <p:ext uri="{BB962C8B-B14F-4D97-AF65-F5344CB8AC3E}">
        <p14:creationId xmlns:p14="http://schemas.microsoft.com/office/powerpoint/2010/main" val="2361963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1A78D0-928A-634F-ABF2-D3FC94F87C6B}" type="datetimeFigureOut">
              <a:rPr lang="en-US" smtClean="0"/>
              <a:t>15-11-30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3429034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1A78D0-928A-634F-ABF2-D3FC94F87C6B}" type="datetimeFigureOut">
              <a:rPr lang="en-US" smtClean="0"/>
              <a:t>15-11-30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868229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1A78D0-928A-634F-ABF2-D3FC94F87C6B}" type="datetimeFigureOut">
              <a:rPr lang="en-US" smtClean="0"/>
              <a:t>15-11-30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46273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1A78D0-928A-634F-ABF2-D3FC94F87C6B}" type="datetimeFigureOut">
              <a:rPr lang="en-US" smtClean="0"/>
              <a:t>15-11-30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1415412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1A78D0-928A-634F-ABF2-D3FC94F87C6B}" type="datetimeFigureOut">
              <a:rPr lang="en-US" smtClean="0"/>
              <a:t>15-11-30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3539728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1A78D0-928A-634F-ABF2-D3FC94F87C6B}" type="datetimeFigureOut">
              <a:rPr lang="en-US" smtClean="0"/>
              <a:t>15-11-30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404432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1A78D0-928A-634F-ABF2-D3FC94F87C6B}" type="datetimeFigureOut">
              <a:rPr lang="en-US" smtClean="0"/>
              <a:t>15-11-30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4186329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1A78D0-928A-634F-ABF2-D3FC94F87C6B}" type="datetimeFigureOut">
              <a:rPr lang="en-US" smtClean="0"/>
              <a:t>15-11-30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1002088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1A78D0-928A-634F-ABF2-D3FC94F87C6B}" type="datetimeFigureOut">
              <a:rPr lang="en-US" smtClean="0"/>
              <a:t>15-11-30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1249804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1A78D0-928A-634F-ABF2-D3FC94F87C6B}" type="datetimeFigureOut">
              <a:rPr lang="en-US" smtClean="0"/>
              <a:t>15-11-30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4074732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1A78D0-928A-634F-ABF2-D3FC94F87C6B}" type="datetimeFigureOut">
              <a:rPr lang="en-US" smtClean="0"/>
              <a:t>15-11-30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20242262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1A78D0-928A-634F-ABF2-D3FC94F87C6B}" type="datetimeFigureOut">
              <a:rPr lang="en-US" smtClean="0"/>
              <a:t>15-11-30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5FB173-5ABF-6F4D-A2F9-58AB15218DB6}" type="slidenum">
              <a:rPr lang="en-US" smtClean="0"/>
              <a:t>‹#›</a:t>
            </a:fld>
            <a:endParaRPr lang="en-US"/>
          </a:p>
        </p:txBody>
      </p:sp>
    </p:spTree>
    <p:extLst>
      <p:ext uri="{BB962C8B-B14F-4D97-AF65-F5344CB8AC3E}">
        <p14:creationId xmlns:p14="http://schemas.microsoft.com/office/powerpoint/2010/main" val="3551059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hyperlink" Target="http://en.likefm.org/artists/images/Random+Fores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en.wikipedia.org/wiki/Apache_Spark"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en.wikipedia.org/wiki/Random_fores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Spark Machine Learning Pipeline with Finance Data Set</a:t>
            </a:r>
            <a:endParaRPr lang="en-US" dirty="0"/>
          </a:p>
        </p:txBody>
      </p:sp>
      <p:sp>
        <p:nvSpPr>
          <p:cNvPr id="3" name="Subtitle 2"/>
          <p:cNvSpPr>
            <a:spLocks noGrp="1"/>
          </p:cNvSpPr>
          <p:nvPr>
            <p:ph type="subTitle" idx="1"/>
          </p:nvPr>
        </p:nvSpPr>
        <p:spPr>
          <a:xfrm>
            <a:off x="1371600" y="3886200"/>
            <a:ext cx="6400800" cy="887280"/>
          </a:xfrm>
        </p:spPr>
        <p:txBody>
          <a:bodyPr>
            <a:normAutofit fontScale="92500" lnSpcReduction="20000"/>
          </a:bodyPr>
          <a:lstStyle/>
          <a:p>
            <a:r>
              <a:rPr lang="en-US" dirty="0" smtClean="0"/>
              <a:t>Using </a:t>
            </a:r>
            <a:r>
              <a:rPr lang="en-US" dirty="0"/>
              <a:t>m</a:t>
            </a:r>
            <a:r>
              <a:rPr lang="en-US" dirty="0" smtClean="0"/>
              <a:t>achine learning to become a </a:t>
            </a:r>
            <a:r>
              <a:rPr lang="en-US" dirty="0"/>
              <a:t>m</a:t>
            </a:r>
            <a:r>
              <a:rPr lang="en-US" dirty="0" smtClean="0"/>
              <a:t>illionaire</a:t>
            </a:r>
            <a:endParaRPr lang="en-US" dirty="0"/>
          </a:p>
        </p:txBody>
      </p:sp>
      <p:sp>
        <p:nvSpPr>
          <p:cNvPr id="4" name="Rectangle 3"/>
          <p:cNvSpPr/>
          <p:nvPr/>
        </p:nvSpPr>
        <p:spPr>
          <a:xfrm>
            <a:off x="2286000" y="4776197"/>
            <a:ext cx="4572000" cy="461665"/>
          </a:xfrm>
          <a:prstGeom prst="rect">
            <a:avLst/>
          </a:prstGeom>
        </p:spPr>
        <p:txBody>
          <a:bodyPr>
            <a:spAutoFit/>
          </a:bodyPr>
          <a:lstStyle/>
          <a:p>
            <a:pPr algn="ctr"/>
            <a:r>
              <a:rPr lang="en-US" sz="2400" dirty="0" smtClean="0">
                <a:solidFill>
                  <a:schemeClr val="bg1">
                    <a:lumMod val="50000"/>
                  </a:schemeClr>
                </a:solidFill>
              </a:rPr>
              <a:t>Rui Wang (ruiw1)</a:t>
            </a:r>
            <a:endParaRPr lang="en-US" sz="2400" dirty="0">
              <a:solidFill>
                <a:schemeClr val="bg1">
                  <a:lumMod val="50000"/>
                </a:schemeClr>
              </a:solidFill>
            </a:endParaRPr>
          </a:p>
        </p:txBody>
      </p:sp>
    </p:spTree>
    <p:extLst>
      <p:ext uri="{BB962C8B-B14F-4D97-AF65-F5344CB8AC3E}">
        <p14:creationId xmlns:p14="http://schemas.microsoft.com/office/powerpoint/2010/main" val="94229946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and Testing</a:t>
            </a:r>
            <a:endParaRPr lang="en-US" dirty="0"/>
          </a:p>
        </p:txBody>
      </p:sp>
      <p:sp>
        <p:nvSpPr>
          <p:cNvPr id="3" name="Content Placeholder 2"/>
          <p:cNvSpPr>
            <a:spLocks noGrp="1"/>
          </p:cNvSpPr>
          <p:nvPr>
            <p:ph idx="1"/>
          </p:nvPr>
        </p:nvSpPr>
        <p:spPr/>
        <p:txBody>
          <a:bodyPr>
            <a:normAutofit/>
          </a:bodyPr>
          <a:lstStyle/>
          <a:p>
            <a:r>
              <a:rPr lang="en-US" dirty="0" smtClean="0"/>
              <a:t>The next step is training and testing data.</a:t>
            </a:r>
          </a:p>
          <a:p>
            <a:r>
              <a:rPr lang="en-US" dirty="0" smtClean="0"/>
              <a:t>I have 10000 instances. 80% is categorized as training set, and 20% is test set. </a:t>
            </a:r>
          </a:p>
          <a:p>
            <a:r>
              <a:rPr lang="en-US" dirty="0" smtClean="0"/>
              <a:t>Since I have three features, I train the forest with 3 trees and each one use two features for tree splitting.</a:t>
            </a:r>
          </a:p>
          <a:p>
            <a:endParaRPr lang="en-US" dirty="0" smtClean="0"/>
          </a:p>
          <a:p>
            <a:endParaRPr lang="en-US" dirty="0" smtClean="0"/>
          </a:p>
        </p:txBody>
      </p:sp>
    </p:spTree>
    <p:extLst>
      <p:ext uri="{BB962C8B-B14F-4D97-AF65-F5344CB8AC3E}">
        <p14:creationId xmlns:p14="http://schemas.microsoft.com/office/powerpoint/2010/main" val="330540551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Forest Example</a:t>
            </a:r>
            <a:endParaRPr kumimoji="1" lang="zh-CN" altLang="en-US" dirty="0"/>
          </a:p>
        </p:txBody>
      </p:sp>
      <p:pic>
        <p:nvPicPr>
          <p:cNvPr id="4" name="内容占位符 3" descr="20131204173330.png"/>
          <p:cNvPicPr>
            <a:picLocks noGrp="1" noChangeAspect="1"/>
          </p:cNvPicPr>
          <p:nvPr>
            <p:ph idx="1"/>
          </p:nvPr>
        </p:nvPicPr>
        <p:blipFill>
          <a:blip r:embed="rId2">
            <a:extLst>
              <a:ext uri="{28A0092B-C50C-407E-A947-70E740481C1C}">
                <a14:useLocalDpi xmlns:a14="http://schemas.microsoft.com/office/drawing/2010/main" val="0"/>
              </a:ext>
            </a:extLst>
          </a:blip>
          <a:srcRect l="-2593" r="-2593"/>
          <a:stretch>
            <a:fillRect/>
          </a:stretch>
        </p:blipFill>
        <p:spPr/>
      </p:pic>
      <p:sp>
        <p:nvSpPr>
          <p:cNvPr id="5" name="文本框 4"/>
          <p:cNvSpPr txBox="1"/>
          <p:nvPr/>
        </p:nvSpPr>
        <p:spPr>
          <a:xfrm>
            <a:off x="5812434" y="6245981"/>
            <a:ext cx="3207421" cy="646331"/>
          </a:xfrm>
          <a:prstGeom prst="rect">
            <a:avLst/>
          </a:prstGeom>
          <a:noFill/>
        </p:spPr>
        <p:txBody>
          <a:bodyPr wrap="square" rtlCol="0">
            <a:spAutoFit/>
          </a:bodyPr>
          <a:lstStyle/>
          <a:p>
            <a:r>
              <a:rPr kumimoji="1" lang="en-US" altLang="zh-CN" dirty="0">
                <a:hlinkClick r:id="rId3"/>
              </a:rPr>
              <a:t>http://</a:t>
            </a:r>
            <a:r>
              <a:rPr kumimoji="1" lang="en-US" altLang="zh-CN" dirty="0" err="1">
                <a:hlinkClick r:id="rId3"/>
              </a:rPr>
              <a:t>en.likefm.org</a:t>
            </a:r>
            <a:r>
              <a:rPr kumimoji="1" lang="en-US" altLang="zh-CN" dirty="0">
                <a:hlinkClick r:id="rId3"/>
              </a:rPr>
              <a:t>/artists/images/</a:t>
            </a:r>
            <a:r>
              <a:rPr kumimoji="1" lang="en-US" altLang="zh-CN" dirty="0" err="1">
                <a:hlinkClick r:id="rId3"/>
              </a:rPr>
              <a:t>Random+Forest</a:t>
            </a:r>
            <a:endParaRPr kumimoji="1" lang="zh-CN" altLang="en-US" dirty="0"/>
          </a:p>
        </p:txBody>
      </p:sp>
    </p:spTree>
    <p:extLst>
      <p:ext uri="{BB962C8B-B14F-4D97-AF65-F5344CB8AC3E}">
        <p14:creationId xmlns:p14="http://schemas.microsoft.com/office/powerpoint/2010/main" val="132915450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The metric I use is accuracy, which is computed by (number of correct prediction) / total test instances. </a:t>
            </a:r>
          </a:p>
          <a:p>
            <a:r>
              <a:rPr lang="en-US" dirty="0" smtClean="0"/>
              <a:t>My accuracy is about 0.28, which is less than the 50% (flip coin approach). 566 out of 2000 instances were classified correctly.</a:t>
            </a:r>
            <a:endParaRPr lang="en-US" dirty="0"/>
          </a:p>
        </p:txBody>
      </p:sp>
    </p:spTree>
    <p:extLst>
      <p:ext uri="{BB962C8B-B14F-4D97-AF65-F5344CB8AC3E}">
        <p14:creationId xmlns:p14="http://schemas.microsoft.com/office/powerpoint/2010/main" val="277736367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Analysis</a:t>
            </a:r>
            <a:endParaRPr lang="en-US" dirty="0"/>
          </a:p>
        </p:txBody>
      </p:sp>
      <p:sp>
        <p:nvSpPr>
          <p:cNvPr id="3" name="Content Placeholder 2"/>
          <p:cNvSpPr>
            <a:spLocks noGrp="1"/>
          </p:cNvSpPr>
          <p:nvPr>
            <p:ph idx="1"/>
          </p:nvPr>
        </p:nvSpPr>
        <p:spPr/>
        <p:txBody>
          <a:bodyPr/>
          <a:lstStyle/>
          <a:p>
            <a:r>
              <a:rPr lang="en-US" dirty="0" smtClean="0"/>
              <a:t>I guess The first reason of the bad result, is features. I only have three features, and these features couldn’t give me enough information of trades. </a:t>
            </a:r>
          </a:p>
          <a:p>
            <a:r>
              <a:rPr lang="en-US" dirty="0" smtClean="0"/>
              <a:t>There are definitely some features related to time that could show the essence </a:t>
            </a:r>
            <a:r>
              <a:rPr lang="en-US" dirty="0" smtClean="0"/>
              <a:t>of currency trades, like the data classified into weekdays.  </a:t>
            </a:r>
            <a:endParaRPr lang="en-US" dirty="0"/>
          </a:p>
        </p:txBody>
      </p:sp>
    </p:spTree>
    <p:extLst>
      <p:ext uri="{BB962C8B-B14F-4D97-AF65-F5344CB8AC3E}">
        <p14:creationId xmlns:p14="http://schemas.microsoft.com/office/powerpoint/2010/main" val="163482375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Analysis</a:t>
            </a:r>
            <a:endParaRPr lang="en-US" dirty="0"/>
          </a:p>
        </p:txBody>
      </p:sp>
      <p:sp>
        <p:nvSpPr>
          <p:cNvPr id="3" name="Content Placeholder 2"/>
          <p:cNvSpPr>
            <a:spLocks noGrp="1"/>
          </p:cNvSpPr>
          <p:nvPr>
            <p:ph idx="1"/>
          </p:nvPr>
        </p:nvSpPr>
        <p:spPr/>
        <p:txBody>
          <a:bodyPr/>
          <a:lstStyle/>
          <a:p>
            <a:r>
              <a:rPr lang="en-US" dirty="0" smtClean="0"/>
              <a:t>The second </a:t>
            </a:r>
            <a:r>
              <a:rPr lang="en-US" dirty="0" smtClean="0"/>
              <a:t>reason of the bad result, </a:t>
            </a:r>
            <a:r>
              <a:rPr lang="en-US" dirty="0" smtClean="0"/>
              <a:t>is trends. </a:t>
            </a:r>
            <a:r>
              <a:rPr lang="en-US" dirty="0" smtClean="0"/>
              <a:t>Is there really patterns exist in the data, which can be mined by me? I just cannot prove it.</a:t>
            </a:r>
          </a:p>
          <a:p>
            <a:r>
              <a:rPr lang="en-US" dirty="0" smtClean="0"/>
              <a:t>So if I can know about the trends, maybe I can improve my solution to get a better result. </a:t>
            </a:r>
            <a:endParaRPr lang="en-US" dirty="0" smtClean="0"/>
          </a:p>
        </p:txBody>
      </p:sp>
    </p:spTree>
    <p:extLst>
      <p:ext uri="{BB962C8B-B14F-4D97-AF65-F5344CB8AC3E}">
        <p14:creationId xmlns:p14="http://schemas.microsoft.com/office/powerpoint/2010/main" val="319831636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Actionable Information or Insights</a:t>
            </a:r>
            <a:endParaRPr lang="en-US" dirty="0"/>
          </a:p>
        </p:txBody>
      </p:sp>
      <p:sp>
        <p:nvSpPr>
          <p:cNvPr id="3" name="Content Placeholder 2"/>
          <p:cNvSpPr>
            <a:spLocks noGrp="1"/>
          </p:cNvSpPr>
          <p:nvPr>
            <p:ph idx="1"/>
          </p:nvPr>
        </p:nvSpPr>
        <p:spPr/>
        <p:txBody>
          <a:bodyPr/>
          <a:lstStyle/>
          <a:p>
            <a:r>
              <a:rPr lang="en-US" dirty="0" smtClean="0"/>
              <a:t>There should be an independent project that focuses on Finance feature engineering.  Without good understanding on Finance data, it is hard to extract good features and definitely leading to inaccurate result.</a:t>
            </a:r>
            <a:endParaRPr lang="en-US" dirty="0" smtClean="0"/>
          </a:p>
        </p:txBody>
      </p:sp>
    </p:spTree>
    <p:extLst>
      <p:ext uri="{BB962C8B-B14F-4D97-AF65-F5344CB8AC3E}">
        <p14:creationId xmlns:p14="http://schemas.microsoft.com/office/powerpoint/2010/main" val="293359257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a:bodyPr>
          <a:lstStyle/>
          <a:p>
            <a:r>
              <a:rPr lang="en-US" dirty="0" smtClean="0"/>
              <a:t>The first thing </a:t>
            </a:r>
            <a:r>
              <a:rPr lang="en-US" dirty="0" smtClean="0"/>
              <a:t>is to learn Finance knowledge and to understand the data, the trends.</a:t>
            </a:r>
          </a:p>
          <a:p>
            <a:r>
              <a:rPr lang="en-US" dirty="0" smtClean="0"/>
              <a:t>The second thing is to put more time on feature engineering and extract better features.</a:t>
            </a:r>
          </a:p>
        </p:txBody>
      </p:sp>
    </p:spTree>
    <p:extLst>
      <p:ext uri="{BB962C8B-B14F-4D97-AF65-F5344CB8AC3E}">
        <p14:creationId xmlns:p14="http://schemas.microsoft.com/office/powerpoint/2010/main" val="40871821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Purpose</a:t>
            </a:r>
            <a:endParaRPr lang="en-US" dirty="0"/>
          </a:p>
        </p:txBody>
      </p:sp>
      <p:sp>
        <p:nvSpPr>
          <p:cNvPr id="3" name="Content Placeholder 2"/>
          <p:cNvSpPr>
            <a:spLocks noGrp="1"/>
          </p:cNvSpPr>
          <p:nvPr>
            <p:ph idx="1"/>
          </p:nvPr>
        </p:nvSpPr>
        <p:spPr/>
        <p:txBody>
          <a:bodyPr>
            <a:normAutofit lnSpcReduction="10000"/>
          </a:bodyPr>
          <a:lstStyle/>
          <a:p>
            <a:r>
              <a:rPr lang="en-US" dirty="0" smtClean="0"/>
              <a:t>Problem: Having currencies trade records, how to find the pattern from records and help make decisions on future currencies trades.</a:t>
            </a:r>
          </a:p>
          <a:p>
            <a:pPr marL="0" indent="0">
              <a:buNone/>
            </a:pPr>
            <a:endParaRPr lang="en-US" dirty="0" smtClean="0"/>
          </a:p>
          <a:p>
            <a:r>
              <a:rPr lang="en-US" dirty="0" smtClean="0"/>
              <a:t>Value proposition: if such solution could be found, it would be really easy to be a millionaire with a little principle – using discovered pattern to buy and sell concurrencies at the right time! </a:t>
            </a:r>
            <a:endParaRPr lang="en-US" dirty="0"/>
          </a:p>
        </p:txBody>
      </p:sp>
    </p:spTree>
    <p:extLst>
      <p:ext uri="{BB962C8B-B14F-4D97-AF65-F5344CB8AC3E}">
        <p14:creationId xmlns:p14="http://schemas.microsoft.com/office/powerpoint/2010/main" val="222051533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 Approach Overview</a:t>
            </a:r>
            <a:endParaRPr lang="en-US" dirty="0"/>
          </a:p>
        </p:txBody>
      </p:sp>
      <p:sp>
        <p:nvSpPr>
          <p:cNvPr id="3" name="Content Placeholder 2"/>
          <p:cNvSpPr>
            <a:spLocks noGrp="1"/>
          </p:cNvSpPr>
          <p:nvPr>
            <p:ph idx="1"/>
          </p:nvPr>
        </p:nvSpPr>
        <p:spPr/>
        <p:txBody>
          <a:bodyPr/>
          <a:lstStyle/>
          <a:p>
            <a:r>
              <a:rPr lang="en-US" dirty="0" smtClean="0"/>
              <a:t>The basic approach is to use general machine learning to learn the pattern. Basically machine learning involves data preparing and feature extraction, platform selection, model selection, model training and testing. My approach exactly obey above steps.</a:t>
            </a:r>
          </a:p>
        </p:txBody>
      </p:sp>
    </p:spTree>
    <p:extLst>
      <p:ext uri="{BB962C8B-B14F-4D97-AF65-F5344CB8AC3E}">
        <p14:creationId xmlns:p14="http://schemas.microsoft.com/office/powerpoint/2010/main" val="126708720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Overall Pipeline</a:t>
            </a:r>
            <a:endParaRPr kumimoji="1"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574161063"/>
              </p:ext>
            </p:extLst>
          </p:nvPr>
        </p:nvGraphicFramePr>
        <p:xfrm>
          <a:off x="457200" y="1536437"/>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文本框 4"/>
          <p:cNvSpPr txBox="1"/>
          <p:nvPr/>
        </p:nvSpPr>
        <p:spPr>
          <a:xfrm>
            <a:off x="309345" y="1969894"/>
            <a:ext cx="8377455" cy="369332"/>
          </a:xfrm>
          <a:prstGeom prst="rect">
            <a:avLst/>
          </a:prstGeom>
          <a:noFill/>
        </p:spPr>
        <p:txBody>
          <a:bodyPr wrap="square" rtlCol="0">
            <a:spAutoFit/>
          </a:bodyPr>
          <a:lstStyle/>
          <a:p>
            <a:r>
              <a:rPr kumimoji="1" lang="en-US" altLang="zh-CN" dirty="0" smtClean="0"/>
              <a:t>	Transformer</a:t>
            </a:r>
            <a:r>
              <a:rPr kumimoji="1" lang="en-US" altLang="zh-CN" dirty="0"/>
              <a:t>	</a:t>
            </a:r>
            <a:r>
              <a:rPr kumimoji="1" lang="en-US" altLang="zh-CN" dirty="0" smtClean="0"/>
              <a:t>			     Transformer 			</a:t>
            </a:r>
            <a:r>
              <a:rPr kumimoji="1" lang="en-US" altLang="zh-CN" dirty="0"/>
              <a:t>	</a:t>
            </a:r>
            <a:r>
              <a:rPr kumimoji="1" lang="en-US" altLang="zh-CN" dirty="0" smtClean="0"/>
              <a:t>   estimator                       </a:t>
            </a:r>
            <a:endParaRPr kumimoji="1" lang="zh-CN" altLang="en-US" dirty="0"/>
          </a:p>
        </p:txBody>
      </p:sp>
      <p:sp>
        <p:nvSpPr>
          <p:cNvPr id="6" name="文本框 5"/>
          <p:cNvSpPr txBox="1"/>
          <p:nvPr/>
        </p:nvSpPr>
        <p:spPr>
          <a:xfrm>
            <a:off x="797785" y="4672394"/>
            <a:ext cx="7489410" cy="1200329"/>
          </a:xfrm>
          <a:prstGeom prst="rect">
            <a:avLst/>
          </a:prstGeom>
          <a:noFill/>
        </p:spPr>
        <p:txBody>
          <a:bodyPr wrap="square" rtlCol="0">
            <a:spAutoFit/>
          </a:bodyPr>
          <a:lstStyle/>
          <a:p>
            <a:r>
              <a:rPr kumimoji="1" lang="en-US" altLang="zh-CN" b="1" dirty="0"/>
              <a:t>Splitter </a:t>
            </a:r>
            <a:r>
              <a:rPr kumimoji="1" lang="en-US" altLang="zh-CN" b="1" dirty="0" smtClean="0"/>
              <a:t>splits </a:t>
            </a:r>
            <a:r>
              <a:rPr kumimoji="1" lang="en-US" altLang="zh-CN" b="1" dirty="0"/>
              <a:t>a row read from CSV file to elements.</a:t>
            </a:r>
          </a:p>
          <a:p>
            <a:r>
              <a:rPr kumimoji="1" lang="en-US" altLang="zh-CN" b="1" dirty="0"/>
              <a:t>Extractor </a:t>
            </a:r>
            <a:r>
              <a:rPr kumimoji="1" lang="en-US" altLang="zh-CN" b="1" dirty="0" smtClean="0"/>
              <a:t>extracts </a:t>
            </a:r>
            <a:r>
              <a:rPr kumimoji="1" lang="en-US" altLang="zh-CN" b="1" dirty="0"/>
              <a:t>feature vector from elements vector.</a:t>
            </a:r>
          </a:p>
          <a:p>
            <a:r>
              <a:rPr kumimoji="1" lang="en-US" altLang="zh-CN" b="1" dirty="0"/>
              <a:t>Random </a:t>
            </a:r>
            <a:r>
              <a:rPr kumimoji="1" lang="en-US" altLang="zh-CN" b="1" dirty="0" smtClean="0"/>
              <a:t>Forest learns </a:t>
            </a:r>
            <a:r>
              <a:rPr kumimoji="1" lang="en-US" altLang="zh-CN" b="1" dirty="0"/>
              <a:t>the model.</a:t>
            </a:r>
            <a:endParaRPr kumimoji="1" lang="zh-CN" altLang="en-US" b="1" dirty="0"/>
          </a:p>
          <a:p>
            <a:endParaRPr kumimoji="1" lang="zh-CN" altLang="en-US" dirty="0"/>
          </a:p>
        </p:txBody>
      </p:sp>
    </p:spTree>
    <p:extLst>
      <p:ext uri="{BB962C8B-B14F-4D97-AF65-F5344CB8AC3E}">
        <p14:creationId xmlns:p14="http://schemas.microsoft.com/office/powerpoint/2010/main" val="183563723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and Features</a:t>
            </a:r>
            <a:endParaRPr lang="en-US" dirty="0"/>
          </a:p>
        </p:txBody>
      </p:sp>
      <p:sp>
        <p:nvSpPr>
          <p:cNvPr id="3" name="Content Placeholder 2"/>
          <p:cNvSpPr>
            <a:spLocks noGrp="1"/>
          </p:cNvSpPr>
          <p:nvPr>
            <p:ph idx="1"/>
          </p:nvPr>
        </p:nvSpPr>
        <p:spPr/>
        <p:txBody>
          <a:bodyPr/>
          <a:lstStyle/>
          <a:p>
            <a:r>
              <a:rPr lang="en-US" dirty="0" smtClean="0"/>
              <a:t>The first step is preparing data and feature extraction.</a:t>
            </a:r>
          </a:p>
          <a:p>
            <a:r>
              <a:rPr lang="en-US" dirty="0" smtClean="0"/>
              <a:t>The initial data saves into CSV format, and provides detail of trades. Spark reads data from CVS file, two transformers compute three different features, that is min, max, and average of bid prices in a period of time, and label data based on if making money.</a:t>
            </a:r>
          </a:p>
        </p:txBody>
      </p:sp>
    </p:spTree>
    <p:extLst>
      <p:ext uri="{BB962C8B-B14F-4D97-AF65-F5344CB8AC3E}">
        <p14:creationId xmlns:p14="http://schemas.microsoft.com/office/powerpoint/2010/main" val="237460682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Sample of Data</a:t>
            </a:r>
            <a:endParaRPr kumimoji="1" lang="zh-CN" altLang="en-US" dirty="0"/>
          </a:p>
        </p:txBody>
      </p:sp>
      <p:pic>
        <p:nvPicPr>
          <p:cNvPr id="6" name="内容占位符 5" descr="Snip20151130_2.png"/>
          <p:cNvPicPr>
            <a:picLocks noGrp="1" noChangeAspect="1"/>
          </p:cNvPicPr>
          <p:nvPr>
            <p:ph idx="1"/>
          </p:nvPr>
        </p:nvPicPr>
        <p:blipFill>
          <a:blip r:embed="rId3">
            <a:extLst>
              <a:ext uri="{28A0092B-C50C-407E-A947-70E740481C1C}">
                <a14:useLocalDpi xmlns:a14="http://schemas.microsoft.com/office/drawing/2010/main" val="0"/>
              </a:ext>
            </a:extLst>
          </a:blip>
          <a:srcRect t="-19845" b="-19845"/>
          <a:stretch>
            <a:fillRect/>
          </a:stretch>
        </p:blipFill>
        <p:spPr/>
      </p:pic>
    </p:spTree>
    <p:extLst>
      <p:ext uri="{BB962C8B-B14F-4D97-AF65-F5344CB8AC3E}">
        <p14:creationId xmlns:p14="http://schemas.microsoft.com/office/powerpoint/2010/main" val="58735785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Platform Selection</a:t>
            </a:r>
            <a:endParaRPr kumimoji="1" lang="zh-CN" altLang="en-US" dirty="0"/>
          </a:p>
        </p:txBody>
      </p:sp>
      <p:sp>
        <p:nvSpPr>
          <p:cNvPr id="3" name="内容占位符 2"/>
          <p:cNvSpPr>
            <a:spLocks noGrp="1"/>
          </p:cNvSpPr>
          <p:nvPr>
            <p:ph idx="1"/>
          </p:nvPr>
        </p:nvSpPr>
        <p:spPr/>
        <p:txBody>
          <a:bodyPr/>
          <a:lstStyle/>
          <a:p>
            <a:r>
              <a:rPr kumimoji="1" lang="en-US" altLang="zh-CN" dirty="0" smtClean="0"/>
              <a:t>Because everyone use computers rather than themselves to train model, we have to use some kind of platforms. </a:t>
            </a:r>
          </a:p>
          <a:p>
            <a:r>
              <a:rPr kumimoji="1" lang="en-US" altLang="zh-CN" dirty="0" smtClean="0"/>
              <a:t>The platform I use is spark, and the reason is speed. Spark is really fast because it puts all data into memory. Access memory is fast than accessing disks or SSDs</a:t>
            </a:r>
            <a:r>
              <a:rPr kumimoji="1" lang="en-US" altLang="zh-CN" dirty="0"/>
              <a:t>.(</a:t>
            </a:r>
            <a:r>
              <a:rPr kumimoji="1" lang="en-US" altLang="zh-CN" dirty="0">
                <a:hlinkClick r:id="rId3"/>
              </a:rPr>
              <a:t>https://</a:t>
            </a:r>
            <a:r>
              <a:rPr kumimoji="1" lang="en-US" altLang="zh-CN" dirty="0" err="1">
                <a:hlinkClick r:id="rId3"/>
              </a:rPr>
              <a:t>en.wikipedia.org</a:t>
            </a:r>
            <a:r>
              <a:rPr kumimoji="1" lang="en-US" altLang="zh-CN" dirty="0">
                <a:hlinkClick r:id="rId3"/>
              </a:rPr>
              <a:t>/wiki/</a:t>
            </a:r>
            <a:r>
              <a:rPr kumimoji="1" lang="en-US" altLang="zh-CN" dirty="0" err="1">
                <a:hlinkClick r:id="rId3"/>
              </a:rPr>
              <a:t>Apache_Spark</a:t>
            </a:r>
            <a:r>
              <a:rPr kumimoji="1" lang="en-US" altLang="zh-CN" dirty="0"/>
              <a:t>)</a:t>
            </a:r>
            <a:endParaRPr kumimoji="1" lang="zh-CN" altLang="en-US" dirty="0"/>
          </a:p>
        </p:txBody>
      </p:sp>
    </p:spTree>
    <p:extLst>
      <p:ext uri="{BB962C8B-B14F-4D97-AF65-F5344CB8AC3E}">
        <p14:creationId xmlns:p14="http://schemas.microsoft.com/office/powerpoint/2010/main" val="188382001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smtClean="0"/>
              <a:t>Comparison between common platforms</a:t>
            </a:r>
            <a:endParaRPr kumimoji="1" lang="zh-CN" altLang="en-US" dirty="0"/>
          </a:p>
        </p:txBody>
      </p:sp>
      <p:pic>
        <p:nvPicPr>
          <p:cNvPr id="4" name="内容占位符 3" descr="Snip20151130_3.png"/>
          <p:cNvPicPr>
            <a:picLocks noGrp="1" noChangeAspect="1"/>
          </p:cNvPicPr>
          <p:nvPr>
            <p:ph idx="1"/>
          </p:nvPr>
        </p:nvPicPr>
        <p:blipFill>
          <a:blip r:embed="rId2">
            <a:extLst>
              <a:ext uri="{28A0092B-C50C-407E-A947-70E740481C1C}">
                <a14:useLocalDpi xmlns:a14="http://schemas.microsoft.com/office/drawing/2010/main" val="0"/>
              </a:ext>
            </a:extLst>
          </a:blip>
          <a:srcRect l="-60538" r="-60538"/>
          <a:stretch>
            <a:fillRect/>
          </a:stretch>
        </p:blipFill>
        <p:spPr/>
      </p:pic>
      <p:sp>
        <p:nvSpPr>
          <p:cNvPr id="6" name="文本框 5"/>
          <p:cNvSpPr txBox="1"/>
          <p:nvPr/>
        </p:nvSpPr>
        <p:spPr>
          <a:xfrm>
            <a:off x="6300873" y="6300406"/>
            <a:ext cx="2251692" cy="369332"/>
          </a:xfrm>
          <a:prstGeom prst="rect">
            <a:avLst/>
          </a:prstGeom>
          <a:noFill/>
        </p:spPr>
        <p:txBody>
          <a:bodyPr wrap="square" rtlCol="0">
            <a:spAutoFit/>
          </a:bodyPr>
          <a:lstStyle/>
          <a:p>
            <a:r>
              <a:rPr kumimoji="1" lang="en-US" altLang="zh-CN" dirty="0" smtClean="0"/>
              <a:t>(</a:t>
            </a:r>
            <a:r>
              <a:rPr lang="en-US" altLang="zh-CN" dirty="0" err="1"/>
              <a:t>Zaharia</a:t>
            </a:r>
            <a:r>
              <a:rPr lang="en-US" altLang="zh-CN" dirty="0"/>
              <a:t> </a:t>
            </a:r>
            <a:r>
              <a:rPr lang="en-US" altLang="zh-CN" dirty="0" smtClean="0"/>
              <a:t>et al., 2012</a:t>
            </a:r>
            <a:r>
              <a:rPr kumimoji="1" lang="en-US" altLang="zh-CN" dirty="0" smtClean="0"/>
              <a:t>)</a:t>
            </a:r>
            <a:endParaRPr kumimoji="1" lang="zh-CN" altLang="en-US" dirty="0"/>
          </a:p>
        </p:txBody>
      </p:sp>
    </p:spTree>
    <p:extLst>
      <p:ext uri="{BB962C8B-B14F-4D97-AF65-F5344CB8AC3E}">
        <p14:creationId xmlns:p14="http://schemas.microsoft.com/office/powerpoint/2010/main" val="359735578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Model Selection</a:t>
            </a:r>
            <a:endParaRPr kumimoji="1" lang="zh-CN" altLang="en-US" dirty="0"/>
          </a:p>
        </p:txBody>
      </p:sp>
      <p:sp>
        <p:nvSpPr>
          <p:cNvPr id="3" name="内容占位符 2"/>
          <p:cNvSpPr>
            <a:spLocks noGrp="1"/>
          </p:cNvSpPr>
          <p:nvPr>
            <p:ph idx="1"/>
          </p:nvPr>
        </p:nvSpPr>
        <p:spPr/>
        <p:txBody>
          <a:bodyPr>
            <a:normAutofit fontScale="92500"/>
          </a:bodyPr>
          <a:lstStyle/>
          <a:p>
            <a:r>
              <a:rPr kumimoji="1" lang="en-US" altLang="zh-CN" dirty="0" smtClean="0"/>
              <a:t>There are plenty of machine learning models that could be used to finish my task. I choose random forest. </a:t>
            </a:r>
          </a:p>
          <a:p>
            <a:r>
              <a:rPr kumimoji="1" lang="en-US" altLang="zh-CN" dirty="0" smtClean="0"/>
              <a:t>Fandom forest is actually an aggregation of decision tree. One disadvantage of decision tree is overfitting, and fandom forest is pretty robust and correct the overfitting problem of single tree</a:t>
            </a:r>
            <a:r>
              <a:rPr kumimoji="1" lang="en-US" altLang="zh-CN" dirty="0"/>
              <a:t>. (</a:t>
            </a:r>
            <a:r>
              <a:rPr kumimoji="1" lang="en-US" altLang="zh-CN" dirty="0">
                <a:hlinkClick r:id="rId3"/>
              </a:rPr>
              <a:t>https://</a:t>
            </a:r>
            <a:r>
              <a:rPr kumimoji="1" lang="en-US" altLang="zh-CN" dirty="0" err="1">
                <a:hlinkClick r:id="rId3"/>
              </a:rPr>
              <a:t>en.wikipedia.org</a:t>
            </a:r>
            <a:r>
              <a:rPr kumimoji="1" lang="en-US" altLang="zh-CN" dirty="0">
                <a:hlinkClick r:id="rId3"/>
              </a:rPr>
              <a:t>/wiki/</a:t>
            </a:r>
            <a:r>
              <a:rPr kumimoji="1" lang="en-US" altLang="zh-CN" dirty="0" err="1">
                <a:hlinkClick r:id="rId3"/>
              </a:rPr>
              <a:t>Random_forest</a:t>
            </a:r>
            <a:r>
              <a:rPr kumimoji="1" lang="en-US" altLang="zh-CN" dirty="0"/>
              <a:t>)</a:t>
            </a:r>
            <a:endParaRPr kumimoji="1" lang="zh-CN" altLang="en-US" dirty="0"/>
          </a:p>
        </p:txBody>
      </p:sp>
    </p:spTree>
    <p:extLst>
      <p:ext uri="{BB962C8B-B14F-4D97-AF65-F5344CB8AC3E}">
        <p14:creationId xmlns:p14="http://schemas.microsoft.com/office/powerpoint/2010/main" val="20057168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636</TotalTime>
  <Words>735</Words>
  <Application>Microsoft Macintosh PowerPoint</Application>
  <PresentationFormat>全屏显示(4:3)</PresentationFormat>
  <Paragraphs>61</Paragraphs>
  <Slides>16</Slides>
  <Notes>8</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Theme</vt:lpstr>
      <vt:lpstr>Spark Machine Learning Pipeline with Finance Data Set</vt:lpstr>
      <vt:lpstr>Project Purpose</vt:lpstr>
      <vt:lpstr>Analytic Approach Overview</vt:lpstr>
      <vt:lpstr>Overall Pipeline</vt:lpstr>
      <vt:lpstr>Data and Features</vt:lpstr>
      <vt:lpstr>Sample of Data</vt:lpstr>
      <vt:lpstr>Platform Selection</vt:lpstr>
      <vt:lpstr>Comparison between common platforms</vt:lpstr>
      <vt:lpstr>Model Selection</vt:lpstr>
      <vt:lpstr>Training and Testing</vt:lpstr>
      <vt:lpstr>Forest Example</vt:lpstr>
      <vt:lpstr>Results</vt:lpstr>
      <vt:lpstr>Error Analysis</vt:lpstr>
      <vt:lpstr>Error Analysis</vt:lpstr>
      <vt:lpstr>Actionable Information or Insights</vt:lpstr>
      <vt:lpstr>Future Work</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 Project Title</dc:title>
  <dc:creator>Ravi Starzl</dc:creator>
  <cp:lastModifiedBy>瑞 王</cp:lastModifiedBy>
  <cp:revision>47</cp:revision>
  <dcterms:created xsi:type="dcterms:W3CDTF">2015-10-13T14:29:04Z</dcterms:created>
  <dcterms:modified xsi:type="dcterms:W3CDTF">2015-12-01T01:24:21Z</dcterms:modified>
</cp:coreProperties>
</file>