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2" r:id="rId19"/>
  </p:sldIdLst>
  <p:sldSz cx="18288000" cy="10287000"/>
  <p:notesSz cx="6858000" cy="9144000"/>
  <p:embeddedFontLst>
    <p:embeddedFont>
      <p:font typeface="Berlin Sans FB Demi" panose="020E0802020502020306" pitchFamily="34" charset="0"/>
      <p:bold r:id="rId20"/>
    </p:embeddedFont>
    <p:embeddedFont>
      <p:font typeface="Codec Pro Bold" panose="020B0604020202020204" charset="0"/>
      <p:regular r:id="rId21"/>
    </p:embeddedFont>
    <p:embeddedFont>
      <p:font typeface="Codec Pro Ultra-Bold" panose="020B0604020202020204" charset="0"/>
      <p:regular r:id="rId22"/>
    </p:embeddedFont>
    <p:embeddedFont>
      <p:font typeface="Open Sauce" panose="020B0604020202020204" charset="0"/>
      <p:regular r:id="rId23"/>
    </p:embeddedFont>
    <p:embeddedFont>
      <p:font typeface="Open Sauce Bold" panose="020B0604020202020204" charset="0"/>
      <p:regular r:id="rId24"/>
    </p:embeddedFont>
    <p:embeddedFont>
      <p:font typeface="Open Sauce Heavy"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C875"/>
    <a:srgbClr val="D5F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5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doneurosurgery.com/meningioma.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cancertodaymag.org/winter-2024-2025/a-new-treatment-for-some-brain-tumors/" TargetMode="External"/><Relationship Id="rId5" Type="http://schemas.openxmlformats.org/officeDocument/2006/relationships/hyperlink" Target="https://www.kaggle.com/datasets/masoudnickparvar/brain-tumor-mri-dataset/data" TargetMode="External"/><Relationship Id="rId4" Type="http://schemas.openxmlformats.org/officeDocument/2006/relationships/hyperlink" Target="https://www.kaggle.com/datasets/rishiksaisanthosh/brain-tumour-classification/dat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doneurosurgery.com/meningioma.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cancertodaymag.org/winter-2024-2025/a-new-treatment-for-some-brain-tumors/" TargetMode="External"/><Relationship Id="rId5" Type="http://schemas.openxmlformats.org/officeDocument/2006/relationships/hyperlink" Target="https://www.kaggle.com/datasets/masoudnickparvar/brain-tumor-mri-dataset/data" TargetMode="External"/><Relationship Id="rId4" Type="http://schemas.openxmlformats.org/officeDocument/2006/relationships/hyperlink" Target="https://www.kaggle.com/datasets/rishiksaisanthosh/brain-tumour-classification/dat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H="1">
            <a:off x="14087524" y="-124310"/>
            <a:ext cx="9175567" cy="10535620"/>
          </a:xfrm>
          <a:custGeom>
            <a:avLst/>
            <a:gdLst/>
            <a:ahLst/>
            <a:cxnLst/>
            <a:rect l="l" t="t" r="r" b="b"/>
            <a:pathLst>
              <a:path w="9175567" h="10535620">
                <a:moveTo>
                  <a:pt x="9175567" y="0"/>
                </a:moveTo>
                <a:lnTo>
                  <a:pt x="0" y="0"/>
                </a:lnTo>
                <a:lnTo>
                  <a:pt x="0" y="10535620"/>
                </a:lnTo>
                <a:lnTo>
                  <a:pt x="9175567" y="10535620"/>
                </a:lnTo>
                <a:lnTo>
                  <a:pt x="917556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574945" y="6809724"/>
            <a:ext cx="5273211" cy="3502401"/>
          </a:xfrm>
          <a:custGeom>
            <a:avLst/>
            <a:gdLst/>
            <a:ahLst/>
            <a:cxnLst/>
            <a:rect l="l" t="t" r="r" b="b"/>
            <a:pathLst>
              <a:path w="4097876" h="2730210">
                <a:moveTo>
                  <a:pt x="0" y="0"/>
                </a:moveTo>
                <a:lnTo>
                  <a:pt x="4097876" y="0"/>
                </a:lnTo>
                <a:lnTo>
                  <a:pt x="4097876" y="2730210"/>
                </a:lnTo>
                <a:lnTo>
                  <a:pt x="0" y="2730210"/>
                </a:lnTo>
                <a:lnTo>
                  <a:pt x="0" y="0"/>
                </a:lnTo>
                <a:close/>
              </a:path>
            </a:pathLst>
          </a:custGeom>
          <a:blipFill>
            <a:blip r:embed="rId4"/>
            <a:stretch>
              <a:fillRect t="-31" b="-31"/>
            </a:stretch>
          </a:blipFill>
        </p:spPr>
      </p:sp>
      <p:sp>
        <p:nvSpPr>
          <p:cNvPr id="4" name="TextBox 4"/>
          <p:cNvSpPr txBox="1"/>
          <p:nvPr/>
        </p:nvSpPr>
        <p:spPr>
          <a:xfrm>
            <a:off x="1509519" y="3100686"/>
            <a:ext cx="10698035" cy="2286000"/>
          </a:xfrm>
          <a:prstGeom prst="rect">
            <a:avLst/>
          </a:prstGeom>
        </p:spPr>
        <p:txBody>
          <a:bodyPr lIns="0" tIns="0" rIns="0" bIns="0" rtlCol="0" anchor="t">
            <a:spAutoFit/>
          </a:bodyPr>
          <a:lstStyle/>
          <a:p>
            <a:pPr algn="l">
              <a:lnSpc>
                <a:spcPts val="8100"/>
              </a:lnSpc>
            </a:pPr>
            <a:r>
              <a:rPr lang="en-US" sz="9000" b="1" spc="189">
                <a:solidFill>
                  <a:srgbClr val="FFFFFF"/>
                </a:solidFill>
                <a:latin typeface="Codec Pro Ultra-Bold"/>
                <a:ea typeface="Codec Pro Ultra-Bold"/>
                <a:cs typeface="Codec Pro Ultra-Bold"/>
                <a:sym typeface="Codec Pro Ultra-Bold"/>
              </a:rPr>
              <a:t>BRAIN TUMOR </a:t>
            </a:r>
          </a:p>
          <a:p>
            <a:pPr algn="l">
              <a:lnSpc>
                <a:spcPts val="8100"/>
              </a:lnSpc>
            </a:pPr>
            <a:r>
              <a:rPr lang="en-US" sz="9000" b="1" spc="189">
                <a:solidFill>
                  <a:srgbClr val="FFFFFF"/>
                </a:solidFill>
                <a:latin typeface="Codec Pro Ultra-Bold"/>
                <a:ea typeface="Codec Pro Ultra-Bold"/>
                <a:cs typeface="Codec Pro Ultra-Bold"/>
                <a:sym typeface="Codec Pro Ultra-Bold"/>
              </a:rPr>
              <a:t>CLASSIFICATION </a:t>
            </a:r>
          </a:p>
        </p:txBody>
      </p:sp>
      <p:sp>
        <p:nvSpPr>
          <p:cNvPr id="5" name="TextBox 5"/>
          <p:cNvSpPr txBox="1"/>
          <p:nvPr/>
        </p:nvSpPr>
        <p:spPr>
          <a:xfrm>
            <a:off x="1509519" y="5216149"/>
            <a:ext cx="11561546" cy="939800"/>
          </a:xfrm>
          <a:prstGeom prst="rect">
            <a:avLst/>
          </a:prstGeom>
        </p:spPr>
        <p:txBody>
          <a:bodyPr lIns="0" tIns="0" rIns="0" bIns="0" rtlCol="0" anchor="t">
            <a:spAutoFit/>
          </a:bodyPr>
          <a:lstStyle/>
          <a:p>
            <a:pPr algn="l">
              <a:lnSpc>
                <a:spcPts val="7000"/>
              </a:lnSpc>
            </a:pPr>
            <a:r>
              <a:rPr lang="en-US" sz="5000" b="1" dirty="0">
                <a:solidFill>
                  <a:srgbClr val="FFFFFF"/>
                </a:solidFill>
                <a:latin typeface="Codec Pro Ultra-Bold"/>
                <a:ea typeface="Codec Pro Ultra-Bold"/>
                <a:cs typeface="Codec Pro Ultra-Bold"/>
                <a:sym typeface="Codec Pro Ultra-Bold"/>
              </a:rPr>
              <a:t>USING DEEP LEARNING (CNN)</a:t>
            </a:r>
          </a:p>
        </p:txBody>
      </p:sp>
      <p:sp>
        <p:nvSpPr>
          <p:cNvPr id="6" name="TextBox 6"/>
          <p:cNvSpPr txBox="1"/>
          <p:nvPr/>
        </p:nvSpPr>
        <p:spPr>
          <a:xfrm>
            <a:off x="10058400" y="3910657"/>
            <a:ext cx="1591687" cy="2465686"/>
          </a:xfrm>
          <a:prstGeom prst="rect">
            <a:avLst/>
          </a:prstGeom>
        </p:spPr>
        <p:txBody>
          <a:bodyPr wrap="square" lIns="0" tIns="0" rIns="0" bIns="0" rtlCol="0" anchor="t">
            <a:spAutoFit/>
          </a:bodyPr>
          <a:lstStyle/>
          <a:p>
            <a:pPr algn="ctr">
              <a:lnSpc>
                <a:spcPts val="21000"/>
              </a:lnSpc>
            </a:pPr>
            <a:r>
              <a:rPr lang="en-US" sz="15000" b="1" dirty="0">
                <a:solidFill>
                  <a:srgbClr val="D5FF88"/>
                </a:solidFill>
                <a:latin typeface="Open Sauce Heavy"/>
                <a:ea typeface="Open Sauce Heavy"/>
                <a:cs typeface="Open Sauce Heavy"/>
                <a:sym typeface="Open Sauce Heavy"/>
              </a:rPr>
              <a:t>.</a:t>
            </a:r>
          </a:p>
        </p:txBody>
      </p:sp>
      <p:sp>
        <p:nvSpPr>
          <p:cNvPr id="7" name="TextBox 7"/>
          <p:cNvSpPr txBox="1"/>
          <p:nvPr/>
        </p:nvSpPr>
        <p:spPr>
          <a:xfrm>
            <a:off x="1509519" y="9069583"/>
            <a:ext cx="3824583" cy="339333"/>
          </a:xfrm>
          <a:prstGeom prst="rect">
            <a:avLst/>
          </a:prstGeom>
        </p:spPr>
        <p:txBody>
          <a:bodyPr lIns="0" tIns="0" rIns="0" bIns="0" rtlCol="0" anchor="t">
            <a:spAutoFit/>
          </a:bodyPr>
          <a:lstStyle/>
          <a:p>
            <a:pPr algn="l">
              <a:lnSpc>
                <a:spcPts val="2821"/>
              </a:lnSpc>
            </a:pPr>
            <a:r>
              <a:rPr lang="en-US" sz="2015" b="1">
                <a:solidFill>
                  <a:srgbClr val="FFFFFF"/>
                </a:solidFill>
                <a:latin typeface="Open Sauce Bold"/>
                <a:ea typeface="Open Sauce Bold"/>
                <a:cs typeface="Open Sauce Bold"/>
                <a:sym typeface="Open Sauce Bold"/>
              </a:rPr>
              <a:t>PRESENTED BY: AMALJITH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02DA0-CD18-966A-FBDB-4C5F9339936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192D84-D8BF-8CFC-46D2-BD1E43267813}"/>
              </a:ext>
            </a:extLst>
          </p:cNvPr>
          <p:cNvSpPr/>
          <p:nvPr/>
        </p:nvSpPr>
        <p:spPr>
          <a:xfrm rot="-10130831" flipH="1">
            <a:off x="-4851367" y="4730346"/>
            <a:ext cx="8619692" cy="7885651"/>
          </a:xfrm>
          <a:custGeom>
            <a:avLst/>
            <a:gdLst/>
            <a:ahLst/>
            <a:cxnLst/>
            <a:rect l="l" t="t" r="r" b="b"/>
            <a:pathLst>
              <a:path w="9175567" h="10535620">
                <a:moveTo>
                  <a:pt x="9175568" y="0"/>
                </a:moveTo>
                <a:lnTo>
                  <a:pt x="0" y="0"/>
                </a:lnTo>
                <a:lnTo>
                  <a:pt x="0" y="10535620"/>
                </a:lnTo>
                <a:lnTo>
                  <a:pt x="9175568" y="10535620"/>
                </a:lnTo>
                <a:lnTo>
                  <a:pt x="91755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2B0629A1-BF6A-B6AB-0DFC-D39966732DB7}"/>
              </a:ext>
            </a:extLst>
          </p:cNvPr>
          <p:cNvSpPr txBox="1"/>
          <p:nvPr/>
        </p:nvSpPr>
        <p:spPr>
          <a:xfrm>
            <a:off x="1219200" y="2216169"/>
            <a:ext cx="9133470" cy="1551259"/>
          </a:xfrm>
          <a:prstGeom prst="rect">
            <a:avLst/>
          </a:prstGeom>
        </p:spPr>
        <p:txBody>
          <a:bodyPr lIns="0" tIns="0" rIns="0" bIns="0" rtlCol="0" anchor="t">
            <a:spAutoFit/>
          </a:bodyPr>
          <a:lstStyle/>
          <a:p>
            <a:pPr marL="675071" lvl="1" indent="-337536">
              <a:lnSpc>
                <a:spcPts val="4127"/>
              </a:lnSpc>
              <a:buFont typeface="Arial"/>
              <a:buChar char="•"/>
            </a:pPr>
            <a:r>
              <a:rPr lang="en-US" sz="2800" dirty="0"/>
              <a:t>Initial model performance was below expectation.</a:t>
            </a:r>
          </a:p>
          <a:p>
            <a:pPr marL="675071" lvl="1" indent="-337536">
              <a:lnSpc>
                <a:spcPts val="4127"/>
              </a:lnSpc>
              <a:buFont typeface="Arial"/>
              <a:buChar char="•"/>
            </a:pPr>
            <a:r>
              <a:rPr lang="en-US" sz="2800" dirty="0"/>
              <a:t>Need to find the optimal combination of hyperparameters to improve results.</a:t>
            </a:r>
            <a:endParaRPr lang="en-US" sz="2800" spc="-87" dirty="0">
              <a:solidFill>
                <a:srgbClr val="000000"/>
              </a:solidFill>
              <a:latin typeface="Open Sauce"/>
              <a:ea typeface="Open Sauce"/>
              <a:cs typeface="Open Sauce"/>
              <a:sym typeface="Open Sauce"/>
            </a:endParaRPr>
          </a:p>
        </p:txBody>
      </p:sp>
      <p:sp>
        <p:nvSpPr>
          <p:cNvPr id="4" name="TextBox 4">
            <a:extLst>
              <a:ext uri="{FF2B5EF4-FFF2-40B4-BE49-F238E27FC236}">
                <a16:creationId xmlns:a16="http://schemas.microsoft.com/office/drawing/2014/main" id="{69422525-ADCF-067F-3FD6-12605BCD46F8}"/>
              </a:ext>
            </a:extLst>
          </p:cNvPr>
          <p:cNvSpPr txBox="1"/>
          <p:nvPr/>
        </p:nvSpPr>
        <p:spPr>
          <a:xfrm>
            <a:off x="762000" y="436832"/>
            <a:ext cx="7315200" cy="1511889"/>
          </a:xfrm>
          <a:prstGeom prst="rect">
            <a:avLst/>
          </a:prstGeom>
        </p:spPr>
        <p:txBody>
          <a:bodyPr wrap="square" lIns="0" tIns="0" rIns="0" bIns="0" rtlCol="0" anchor="t">
            <a:spAutoFit/>
          </a:bodyPr>
          <a:lstStyle/>
          <a:p>
            <a:pPr algn="l">
              <a:lnSpc>
                <a:spcPts val="12557"/>
              </a:lnSpc>
            </a:pPr>
            <a:r>
              <a:rPr lang="en-US" sz="8969" b="1" dirty="0">
                <a:solidFill>
                  <a:srgbClr val="000000"/>
                </a:solidFill>
                <a:latin typeface="Codec Pro Ultra-Bold"/>
                <a:ea typeface="Codec Pro Ultra-Bold"/>
                <a:cs typeface="Codec Pro Ultra-Bold"/>
                <a:sym typeface="Codec Pro Ultra-Bold"/>
              </a:rPr>
              <a:t>Challenges</a:t>
            </a:r>
          </a:p>
        </p:txBody>
      </p:sp>
      <p:sp>
        <p:nvSpPr>
          <p:cNvPr id="5" name="TextBox 5">
            <a:extLst>
              <a:ext uri="{FF2B5EF4-FFF2-40B4-BE49-F238E27FC236}">
                <a16:creationId xmlns:a16="http://schemas.microsoft.com/office/drawing/2014/main" id="{E8535B4A-D25F-89B3-E5B6-10A0B0323019}"/>
              </a:ext>
            </a:extLst>
          </p:cNvPr>
          <p:cNvSpPr txBox="1"/>
          <p:nvPr/>
        </p:nvSpPr>
        <p:spPr>
          <a:xfrm>
            <a:off x="6705600" y="-342900"/>
            <a:ext cx="1131185" cy="2462021"/>
          </a:xfrm>
          <a:prstGeom prst="rect">
            <a:avLst/>
          </a:prstGeom>
        </p:spPr>
        <p:txBody>
          <a:bodyPr wrap="square" lIns="0" tIns="0" rIns="0" bIns="0" rtlCol="0" anchor="t">
            <a:spAutoFit/>
          </a:bodyPr>
          <a:lstStyle/>
          <a:p>
            <a:pPr algn="ctr">
              <a:lnSpc>
                <a:spcPts val="21000"/>
              </a:lnSpc>
            </a:pPr>
            <a:r>
              <a:rPr lang="en-US" sz="15000" b="1" dirty="0">
                <a:solidFill>
                  <a:srgbClr val="10C875"/>
                </a:solidFill>
                <a:latin typeface="Open Sauce Heavy"/>
                <a:ea typeface="Open Sauce Heavy"/>
                <a:cs typeface="Open Sauce Heavy"/>
                <a:sym typeface="Open Sauce Heavy"/>
              </a:rPr>
              <a:t>.</a:t>
            </a:r>
          </a:p>
        </p:txBody>
      </p:sp>
      <p:pic>
        <p:nvPicPr>
          <p:cNvPr id="9" name="Picture 8">
            <a:extLst>
              <a:ext uri="{FF2B5EF4-FFF2-40B4-BE49-F238E27FC236}">
                <a16:creationId xmlns:a16="http://schemas.microsoft.com/office/drawing/2014/main" id="{34854526-4645-6F5D-CB2D-BF8032E47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034876"/>
            <a:ext cx="11024954" cy="5020919"/>
          </a:xfrm>
          <a:prstGeom prst="rect">
            <a:avLst/>
          </a:prstGeom>
          <a:effectLst>
            <a:glow rad="101600">
              <a:srgbClr val="10C875">
                <a:alpha val="60000"/>
              </a:srgbClr>
            </a:glow>
          </a:effectLst>
        </p:spPr>
      </p:pic>
    </p:spTree>
    <p:extLst>
      <p:ext uri="{BB962C8B-B14F-4D97-AF65-F5344CB8AC3E}">
        <p14:creationId xmlns:p14="http://schemas.microsoft.com/office/powerpoint/2010/main" val="477883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4431"/>
        </a:solidFill>
        <a:effectLst/>
      </p:bgPr>
    </p:bg>
    <p:spTree>
      <p:nvGrpSpPr>
        <p:cNvPr id="1" name=""/>
        <p:cNvGrpSpPr/>
        <p:nvPr/>
      </p:nvGrpSpPr>
      <p:grpSpPr>
        <a:xfrm>
          <a:off x="0" y="0"/>
          <a:ext cx="0" cy="0"/>
          <a:chOff x="0" y="0"/>
          <a:chExt cx="0" cy="0"/>
        </a:xfrm>
      </p:grpSpPr>
      <p:sp>
        <p:nvSpPr>
          <p:cNvPr id="2" name="TextBox 2"/>
          <p:cNvSpPr txBox="1"/>
          <p:nvPr/>
        </p:nvSpPr>
        <p:spPr>
          <a:xfrm>
            <a:off x="1028700" y="1333108"/>
            <a:ext cx="9398663" cy="1907175"/>
          </a:xfrm>
          <a:prstGeom prst="rect">
            <a:avLst/>
          </a:prstGeom>
        </p:spPr>
        <p:txBody>
          <a:bodyPr lIns="0" tIns="0" rIns="0" bIns="0" rtlCol="0" anchor="t">
            <a:spAutoFit/>
          </a:bodyPr>
          <a:lstStyle/>
          <a:p>
            <a:pPr algn="l">
              <a:lnSpc>
                <a:spcPts val="7190"/>
              </a:lnSpc>
            </a:pPr>
            <a:r>
              <a:rPr lang="en-US" sz="5942" b="1" spc="-166" dirty="0">
                <a:solidFill>
                  <a:srgbClr val="D5FF88"/>
                </a:solidFill>
                <a:latin typeface="Codec Pro Ultra-Bold"/>
                <a:ea typeface="Codec Pro Ultra-Bold"/>
                <a:cs typeface="Codec Pro Ultra-Bold"/>
                <a:sym typeface="Codec Pro Ultra-Bold"/>
              </a:rPr>
              <a:t>Model Training &amp; Validation Performance</a:t>
            </a:r>
          </a:p>
        </p:txBody>
      </p:sp>
      <p:grpSp>
        <p:nvGrpSpPr>
          <p:cNvPr id="3" name="Group 3"/>
          <p:cNvGrpSpPr/>
          <p:nvPr/>
        </p:nvGrpSpPr>
        <p:grpSpPr>
          <a:xfrm>
            <a:off x="15544994" y="5200846"/>
            <a:ext cx="1301521" cy="130152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6" name="Freeform 6"/>
          <p:cNvSpPr/>
          <p:nvPr/>
        </p:nvSpPr>
        <p:spPr>
          <a:xfrm rot="-5400000" flipH="1">
            <a:off x="11040457" y="-4922890"/>
            <a:ext cx="8272455" cy="9498643"/>
          </a:xfrm>
          <a:custGeom>
            <a:avLst/>
            <a:gdLst/>
            <a:ahLst/>
            <a:cxnLst/>
            <a:rect l="l" t="t" r="r" b="b"/>
            <a:pathLst>
              <a:path w="8272455" h="9498643">
                <a:moveTo>
                  <a:pt x="8272455" y="0"/>
                </a:moveTo>
                <a:lnTo>
                  <a:pt x="0" y="0"/>
                </a:lnTo>
                <a:lnTo>
                  <a:pt x="0" y="9498643"/>
                </a:lnTo>
                <a:lnTo>
                  <a:pt x="8272455" y="9498643"/>
                </a:lnTo>
                <a:lnTo>
                  <a:pt x="827245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96248" y="4295852"/>
            <a:ext cx="13157130" cy="5525995"/>
          </a:xfrm>
          <a:custGeom>
            <a:avLst/>
            <a:gdLst/>
            <a:ahLst/>
            <a:cxnLst/>
            <a:rect l="l" t="t" r="r" b="b"/>
            <a:pathLst>
              <a:path w="13157130" h="5525995">
                <a:moveTo>
                  <a:pt x="0" y="0"/>
                </a:moveTo>
                <a:lnTo>
                  <a:pt x="13157130" y="0"/>
                </a:lnTo>
                <a:lnTo>
                  <a:pt x="13157130" y="5525994"/>
                </a:lnTo>
                <a:lnTo>
                  <a:pt x="0" y="5525994"/>
                </a:lnTo>
                <a:lnTo>
                  <a:pt x="0" y="0"/>
                </a:lnTo>
                <a:close/>
              </a:path>
            </a:pathLst>
          </a:custGeom>
          <a:blipFill>
            <a:blip r:embed="rId4"/>
            <a:stretch>
              <a:fillRect/>
            </a:stretch>
          </a:blipFill>
          <a:effectLst>
            <a:glow rad="139700">
              <a:schemeClr val="accent3">
                <a:satMod val="175000"/>
                <a:alpha val="40000"/>
              </a:schemeClr>
            </a:glow>
          </a:effectLst>
        </p:spPr>
      </p:sp>
      <p:sp>
        <p:nvSpPr>
          <p:cNvPr id="8" name="TextBox 8"/>
          <p:cNvSpPr txBox="1"/>
          <p:nvPr/>
        </p:nvSpPr>
        <p:spPr>
          <a:xfrm>
            <a:off x="1028700" y="3554608"/>
            <a:ext cx="6049505" cy="408051"/>
          </a:xfrm>
          <a:prstGeom prst="rect">
            <a:avLst/>
          </a:prstGeom>
        </p:spPr>
        <p:txBody>
          <a:bodyPr lIns="0" tIns="0" rIns="0" bIns="0" rtlCol="0" anchor="t">
            <a:spAutoFit/>
          </a:bodyPr>
          <a:lstStyle/>
          <a:p>
            <a:pPr algn="just">
              <a:lnSpc>
                <a:spcPts val="3432"/>
              </a:lnSpc>
            </a:pPr>
            <a:r>
              <a:rPr lang="en-US" sz="2600" b="1" spc="-72">
                <a:solidFill>
                  <a:srgbClr val="FFFFFF"/>
                </a:solidFill>
                <a:latin typeface="Open Sauce Bold"/>
                <a:ea typeface="Open Sauce Bold"/>
                <a:cs typeface="Open Sauce Bold"/>
                <a:sym typeface="Open Sauce Bold"/>
              </a:rPr>
              <a:t>OVERFITTING MODEL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4431"/>
        </a:solidFill>
        <a:effectLst/>
      </p:bgPr>
    </p:bg>
    <p:spTree>
      <p:nvGrpSpPr>
        <p:cNvPr id="1" name=""/>
        <p:cNvGrpSpPr/>
        <p:nvPr/>
      </p:nvGrpSpPr>
      <p:grpSpPr>
        <a:xfrm>
          <a:off x="0" y="0"/>
          <a:ext cx="0" cy="0"/>
          <a:chOff x="0" y="0"/>
          <a:chExt cx="0" cy="0"/>
        </a:xfrm>
      </p:grpSpPr>
      <p:grpSp>
        <p:nvGrpSpPr>
          <p:cNvPr id="2" name="Group 2"/>
          <p:cNvGrpSpPr/>
          <p:nvPr/>
        </p:nvGrpSpPr>
        <p:grpSpPr>
          <a:xfrm>
            <a:off x="15544994" y="5143500"/>
            <a:ext cx="919005" cy="968274"/>
            <a:chOff x="0" y="0"/>
            <a:chExt cx="771442" cy="812800"/>
          </a:xfrm>
        </p:grpSpPr>
        <p:sp>
          <p:nvSpPr>
            <p:cNvPr id="3" name="Freeform 3"/>
            <p:cNvSpPr/>
            <p:nvPr/>
          </p:nvSpPr>
          <p:spPr>
            <a:xfrm>
              <a:off x="0" y="0"/>
              <a:ext cx="771442" cy="812800"/>
            </a:xfrm>
            <a:custGeom>
              <a:avLst/>
              <a:gdLst/>
              <a:ahLst/>
              <a:cxnLst/>
              <a:rect l="l" t="t" r="r" b="b"/>
              <a:pathLst>
                <a:path w="771442" h="812800">
                  <a:moveTo>
                    <a:pt x="385721" y="0"/>
                  </a:moveTo>
                  <a:cubicBezTo>
                    <a:pt x="172693" y="0"/>
                    <a:pt x="0" y="181951"/>
                    <a:pt x="0" y="406400"/>
                  </a:cubicBezTo>
                  <a:cubicBezTo>
                    <a:pt x="0" y="630849"/>
                    <a:pt x="172693" y="812800"/>
                    <a:pt x="385721" y="812800"/>
                  </a:cubicBezTo>
                  <a:cubicBezTo>
                    <a:pt x="598749" y="812800"/>
                    <a:pt x="771442" y="630849"/>
                    <a:pt x="771442" y="406400"/>
                  </a:cubicBezTo>
                  <a:cubicBezTo>
                    <a:pt x="771442" y="181951"/>
                    <a:pt x="598749" y="0"/>
                    <a:pt x="385721" y="0"/>
                  </a:cubicBezTo>
                  <a:close/>
                </a:path>
              </a:pathLst>
            </a:custGeom>
            <a:solidFill>
              <a:srgbClr val="10C875"/>
            </a:solidFill>
          </p:spPr>
        </p:sp>
        <p:sp>
          <p:nvSpPr>
            <p:cNvPr id="4" name="TextBox 4"/>
            <p:cNvSpPr txBox="1"/>
            <p:nvPr/>
          </p:nvSpPr>
          <p:spPr>
            <a:xfrm>
              <a:off x="72323" y="38100"/>
              <a:ext cx="626797" cy="698500"/>
            </a:xfrm>
            <a:prstGeom prst="rect">
              <a:avLst/>
            </a:prstGeom>
          </p:spPr>
          <p:txBody>
            <a:bodyPr lIns="50800" tIns="50800" rIns="50800" bIns="50800" rtlCol="0" anchor="ctr"/>
            <a:lstStyle/>
            <a:p>
              <a:pPr algn="ctr">
                <a:lnSpc>
                  <a:spcPts val="3101"/>
                </a:lnSpc>
              </a:pPr>
              <a:endParaRPr/>
            </a:p>
          </p:txBody>
        </p:sp>
      </p:grpSp>
      <p:sp>
        <p:nvSpPr>
          <p:cNvPr id="5" name="Freeform 5"/>
          <p:cNvSpPr/>
          <p:nvPr/>
        </p:nvSpPr>
        <p:spPr>
          <a:xfrm rot="-5400000" flipH="1">
            <a:off x="11408766" y="-5717601"/>
            <a:ext cx="8272455" cy="9498643"/>
          </a:xfrm>
          <a:custGeom>
            <a:avLst/>
            <a:gdLst/>
            <a:ahLst/>
            <a:cxnLst/>
            <a:rect l="l" t="t" r="r" b="b"/>
            <a:pathLst>
              <a:path w="8272455" h="9498643">
                <a:moveTo>
                  <a:pt x="8272455" y="0"/>
                </a:moveTo>
                <a:lnTo>
                  <a:pt x="0" y="0"/>
                </a:lnTo>
                <a:lnTo>
                  <a:pt x="0" y="9498643"/>
                </a:lnTo>
                <a:lnTo>
                  <a:pt x="8272455" y="9498643"/>
                </a:lnTo>
                <a:lnTo>
                  <a:pt x="827245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92170" y="3669360"/>
            <a:ext cx="14410245" cy="5908200"/>
          </a:xfrm>
          <a:custGeom>
            <a:avLst/>
            <a:gdLst/>
            <a:ahLst/>
            <a:cxnLst/>
            <a:rect l="l" t="t" r="r" b="b"/>
            <a:pathLst>
              <a:path w="14410245" h="5908200">
                <a:moveTo>
                  <a:pt x="0" y="0"/>
                </a:moveTo>
                <a:lnTo>
                  <a:pt x="14410245" y="0"/>
                </a:lnTo>
                <a:lnTo>
                  <a:pt x="14410245" y="5908201"/>
                </a:lnTo>
                <a:lnTo>
                  <a:pt x="0" y="5908201"/>
                </a:lnTo>
                <a:lnTo>
                  <a:pt x="0" y="0"/>
                </a:lnTo>
                <a:close/>
              </a:path>
            </a:pathLst>
          </a:custGeom>
          <a:blipFill>
            <a:blip r:embed="rId4"/>
            <a:stretch>
              <a:fillRect/>
            </a:stretch>
          </a:blipFill>
          <a:effectLst>
            <a:glow rad="139700">
              <a:schemeClr val="accent3">
                <a:satMod val="175000"/>
                <a:alpha val="40000"/>
              </a:schemeClr>
            </a:glow>
          </a:effectLst>
        </p:spPr>
      </p:sp>
      <p:sp>
        <p:nvSpPr>
          <p:cNvPr id="7" name="TextBox 7"/>
          <p:cNvSpPr txBox="1"/>
          <p:nvPr/>
        </p:nvSpPr>
        <p:spPr>
          <a:xfrm>
            <a:off x="592170" y="2759897"/>
            <a:ext cx="6049505" cy="408051"/>
          </a:xfrm>
          <a:prstGeom prst="rect">
            <a:avLst/>
          </a:prstGeom>
        </p:spPr>
        <p:txBody>
          <a:bodyPr lIns="0" tIns="0" rIns="0" bIns="0" rtlCol="0" anchor="t">
            <a:spAutoFit/>
          </a:bodyPr>
          <a:lstStyle/>
          <a:p>
            <a:pPr algn="just">
              <a:lnSpc>
                <a:spcPts val="3432"/>
              </a:lnSpc>
            </a:pPr>
            <a:r>
              <a:rPr lang="en-US" sz="2600" b="1" spc="-72">
                <a:solidFill>
                  <a:srgbClr val="FFFFFF"/>
                </a:solidFill>
                <a:latin typeface="Open Sauce Bold"/>
                <a:ea typeface="Open Sauce Bold"/>
                <a:cs typeface="Open Sauce Bold"/>
                <a:sym typeface="Open Sauce Bold"/>
              </a:rPr>
              <a:t>FINAL MODEL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130831" flipH="1">
            <a:off x="-4867528" y="1980692"/>
            <a:ext cx="9175567" cy="10535620"/>
          </a:xfrm>
          <a:custGeom>
            <a:avLst/>
            <a:gdLst/>
            <a:ahLst/>
            <a:cxnLst/>
            <a:rect l="l" t="t" r="r" b="b"/>
            <a:pathLst>
              <a:path w="9175567" h="10535620">
                <a:moveTo>
                  <a:pt x="9175568" y="0"/>
                </a:moveTo>
                <a:lnTo>
                  <a:pt x="0" y="0"/>
                </a:lnTo>
                <a:lnTo>
                  <a:pt x="0" y="10535620"/>
                </a:lnTo>
                <a:lnTo>
                  <a:pt x="9175568" y="10535620"/>
                </a:lnTo>
                <a:lnTo>
                  <a:pt x="91755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240331" y="2739960"/>
            <a:ext cx="12360371" cy="6518340"/>
          </a:xfrm>
          <a:custGeom>
            <a:avLst/>
            <a:gdLst/>
            <a:ahLst/>
            <a:cxnLst/>
            <a:rect l="l" t="t" r="r" b="b"/>
            <a:pathLst>
              <a:path w="12360371" h="6518340">
                <a:moveTo>
                  <a:pt x="0" y="0"/>
                </a:moveTo>
                <a:lnTo>
                  <a:pt x="12360371" y="0"/>
                </a:lnTo>
                <a:lnTo>
                  <a:pt x="12360371" y="6518340"/>
                </a:lnTo>
                <a:lnTo>
                  <a:pt x="0" y="6518340"/>
                </a:lnTo>
                <a:lnTo>
                  <a:pt x="0" y="0"/>
                </a:lnTo>
                <a:close/>
              </a:path>
            </a:pathLst>
          </a:custGeom>
          <a:blipFill>
            <a:blip r:embed="rId4"/>
            <a:stretch>
              <a:fillRect/>
            </a:stretch>
          </a:blipFill>
          <a:effectLst>
            <a:glow rad="139700">
              <a:srgbClr val="10C875">
                <a:alpha val="40000"/>
              </a:srgbClr>
            </a:glow>
          </a:effectLst>
        </p:spPr>
      </p:sp>
      <p:sp>
        <p:nvSpPr>
          <p:cNvPr id="4" name="TextBox 4"/>
          <p:cNvSpPr txBox="1"/>
          <p:nvPr/>
        </p:nvSpPr>
        <p:spPr>
          <a:xfrm>
            <a:off x="5240331" y="2049169"/>
            <a:ext cx="4360869" cy="391133"/>
          </a:xfrm>
          <a:prstGeom prst="rect">
            <a:avLst/>
          </a:prstGeom>
          <a:solidFill>
            <a:srgbClr val="10C875"/>
          </a:solidFill>
          <a:ln>
            <a:solidFill>
              <a:schemeClr val="tx1"/>
            </a:solidFill>
          </a:ln>
        </p:spPr>
        <p:txBody>
          <a:bodyPr wrap="square" lIns="0" tIns="0" rIns="0" bIns="0" rtlCol="0" anchor="t">
            <a:spAutoFit/>
          </a:bodyPr>
          <a:lstStyle/>
          <a:p>
            <a:pPr algn="just">
              <a:lnSpc>
                <a:spcPts val="3300"/>
              </a:lnSpc>
            </a:pPr>
            <a:r>
              <a:rPr lang="en-US" sz="2500" spc="-70" dirty="0">
                <a:latin typeface="Open Sauce"/>
                <a:ea typeface="Open Sauce"/>
                <a:cs typeface="Open Sauce"/>
                <a:sym typeface="Open Sauce"/>
              </a:rPr>
              <a:t>Deploying the model on AWS</a:t>
            </a:r>
          </a:p>
        </p:txBody>
      </p:sp>
      <p:sp>
        <p:nvSpPr>
          <p:cNvPr id="5" name="TextBox 5"/>
          <p:cNvSpPr txBox="1"/>
          <p:nvPr/>
        </p:nvSpPr>
        <p:spPr>
          <a:xfrm>
            <a:off x="651001" y="365546"/>
            <a:ext cx="15256603" cy="1625037"/>
          </a:xfrm>
          <a:prstGeom prst="rect">
            <a:avLst/>
          </a:prstGeom>
        </p:spPr>
        <p:txBody>
          <a:bodyPr lIns="0" tIns="0" rIns="0" bIns="0" rtlCol="0" anchor="t">
            <a:spAutoFit/>
          </a:bodyPr>
          <a:lstStyle/>
          <a:p>
            <a:pPr algn="l">
              <a:lnSpc>
                <a:spcPts val="12281"/>
              </a:lnSpc>
            </a:pPr>
            <a:r>
              <a:rPr lang="en-US" sz="8772" b="1">
                <a:solidFill>
                  <a:srgbClr val="000000"/>
                </a:solidFill>
                <a:latin typeface="Codec Pro Ultra-Bold"/>
                <a:ea typeface="Codec Pro Ultra-Bold"/>
                <a:cs typeface="Codec Pro Ultra-Bold"/>
                <a:sym typeface="Codec Pro Ultra-Bold"/>
              </a:rPr>
              <a:t>Model Deployment</a:t>
            </a:r>
          </a:p>
        </p:txBody>
      </p:sp>
      <p:sp>
        <p:nvSpPr>
          <p:cNvPr id="6" name="TextBox 6"/>
          <p:cNvSpPr txBox="1"/>
          <p:nvPr/>
        </p:nvSpPr>
        <p:spPr>
          <a:xfrm>
            <a:off x="10535635" y="-742906"/>
            <a:ext cx="1077684" cy="2914606"/>
          </a:xfrm>
          <a:prstGeom prst="rect">
            <a:avLst/>
          </a:prstGeom>
        </p:spPr>
        <p:txBody>
          <a:bodyPr lIns="0" tIns="0" rIns="0" bIns="0" rtlCol="0" anchor="t">
            <a:spAutoFit/>
          </a:bodyPr>
          <a:lstStyle/>
          <a:p>
            <a:pPr algn="ctr">
              <a:lnSpc>
                <a:spcPts val="23816"/>
              </a:lnSpc>
            </a:pPr>
            <a:r>
              <a:rPr lang="en-US" sz="17011" b="1">
                <a:solidFill>
                  <a:srgbClr val="10C875"/>
                </a:solidFill>
                <a:latin typeface="Open Sauce Heavy"/>
                <a:ea typeface="Open Sauce Heavy"/>
                <a:cs typeface="Open Sauce Heavy"/>
                <a:sym typeface="Open Sauce Heavy"/>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82556" flipH="1">
            <a:off x="11821552" y="-5112614"/>
            <a:ext cx="8272455" cy="9498643"/>
          </a:xfrm>
          <a:custGeom>
            <a:avLst/>
            <a:gdLst/>
            <a:ahLst/>
            <a:cxnLst/>
            <a:rect l="l" t="t" r="r" b="b"/>
            <a:pathLst>
              <a:path w="8272455" h="9498643">
                <a:moveTo>
                  <a:pt x="8272454" y="0"/>
                </a:moveTo>
                <a:lnTo>
                  <a:pt x="0" y="0"/>
                </a:lnTo>
                <a:lnTo>
                  <a:pt x="0" y="9498643"/>
                </a:lnTo>
                <a:lnTo>
                  <a:pt x="8272454" y="9498643"/>
                </a:lnTo>
                <a:lnTo>
                  <a:pt x="8272454"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957779" y="7668855"/>
            <a:ext cx="1301521" cy="130152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6" name="Freeform 6"/>
          <p:cNvSpPr/>
          <p:nvPr/>
        </p:nvSpPr>
        <p:spPr>
          <a:xfrm>
            <a:off x="819734" y="810845"/>
            <a:ext cx="8889655" cy="4332655"/>
          </a:xfrm>
          <a:custGeom>
            <a:avLst/>
            <a:gdLst/>
            <a:ahLst/>
            <a:cxnLst/>
            <a:rect l="l" t="t" r="r" b="b"/>
            <a:pathLst>
              <a:path w="8889655" h="4332655">
                <a:moveTo>
                  <a:pt x="0" y="0"/>
                </a:moveTo>
                <a:lnTo>
                  <a:pt x="8889655" y="0"/>
                </a:lnTo>
                <a:lnTo>
                  <a:pt x="8889655" y="4332655"/>
                </a:lnTo>
                <a:lnTo>
                  <a:pt x="0" y="4332655"/>
                </a:lnTo>
                <a:lnTo>
                  <a:pt x="0" y="0"/>
                </a:lnTo>
                <a:close/>
              </a:path>
            </a:pathLst>
          </a:custGeom>
          <a:blipFill>
            <a:blip r:embed="rId4"/>
            <a:stretch>
              <a:fillRect/>
            </a:stretch>
          </a:blipFill>
          <a:effectLst>
            <a:glow rad="101600">
              <a:srgbClr val="10C875">
                <a:alpha val="60000"/>
              </a:srgbClr>
            </a:glow>
          </a:effectLst>
        </p:spPr>
      </p:sp>
      <p:sp>
        <p:nvSpPr>
          <p:cNvPr id="7" name="Freeform 7"/>
          <p:cNvSpPr/>
          <p:nvPr/>
        </p:nvSpPr>
        <p:spPr>
          <a:xfrm>
            <a:off x="8668032" y="5325198"/>
            <a:ext cx="8865640" cy="4687314"/>
          </a:xfrm>
          <a:custGeom>
            <a:avLst/>
            <a:gdLst/>
            <a:ahLst/>
            <a:cxnLst/>
            <a:rect l="l" t="t" r="r" b="b"/>
            <a:pathLst>
              <a:path w="8865640" h="4687314">
                <a:moveTo>
                  <a:pt x="0" y="0"/>
                </a:moveTo>
                <a:lnTo>
                  <a:pt x="8865640" y="0"/>
                </a:lnTo>
                <a:lnTo>
                  <a:pt x="8865640" y="4687314"/>
                </a:lnTo>
                <a:lnTo>
                  <a:pt x="0" y="4687314"/>
                </a:lnTo>
                <a:lnTo>
                  <a:pt x="0" y="0"/>
                </a:lnTo>
                <a:close/>
              </a:path>
            </a:pathLst>
          </a:custGeom>
          <a:blipFill>
            <a:blip r:embed="rId5"/>
            <a:stretch>
              <a:fillRect/>
            </a:stretch>
          </a:blipFill>
          <a:effectLst>
            <a:glow rad="139700">
              <a:schemeClr val="accent3">
                <a:satMod val="175000"/>
                <a:alpha val="40000"/>
              </a:schemeClr>
            </a:glow>
          </a:effectLst>
        </p:spPr>
      </p:sp>
      <p:sp>
        <p:nvSpPr>
          <p:cNvPr id="8" name="TextBox 8"/>
          <p:cNvSpPr txBox="1"/>
          <p:nvPr/>
        </p:nvSpPr>
        <p:spPr>
          <a:xfrm>
            <a:off x="9938896" y="2763622"/>
            <a:ext cx="4767704" cy="836676"/>
          </a:xfrm>
          <a:prstGeom prst="rect">
            <a:avLst/>
          </a:prstGeom>
          <a:solidFill>
            <a:srgbClr val="10C875"/>
          </a:solidFill>
          <a:ln>
            <a:solidFill>
              <a:schemeClr val="tx1"/>
            </a:solidFill>
          </a:ln>
        </p:spPr>
        <p:txBody>
          <a:bodyPr wrap="square" lIns="0" tIns="0" rIns="0" bIns="0" rtlCol="0" anchor="t">
            <a:spAutoFit/>
          </a:bodyPr>
          <a:lstStyle/>
          <a:p>
            <a:pPr algn="just">
              <a:lnSpc>
                <a:spcPts val="3432"/>
              </a:lnSpc>
            </a:pPr>
            <a:r>
              <a:rPr lang="en-US" sz="2600" spc="-72" dirty="0">
                <a:solidFill>
                  <a:srgbClr val="000000"/>
                </a:solidFill>
                <a:latin typeface="Open Sauce"/>
                <a:ea typeface="Open Sauce"/>
                <a:cs typeface="Open Sauce"/>
                <a:sym typeface="Open Sauce"/>
              </a:rPr>
              <a:t>Selecting a random image from </a:t>
            </a:r>
          </a:p>
          <a:p>
            <a:pPr algn="just">
              <a:lnSpc>
                <a:spcPts val="3432"/>
              </a:lnSpc>
            </a:pPr>
            <a:r>
              <a:rPr lang="en-US" sz="2600" spc="-72" dirty="0">
                <a:solidFill>
                  <a:srgbClr val="000000"/>
                </a:solidFill>
                <a:latin typeface="Open Sauce"/>
                <a:ea typeface="Open Sauce"/>
                <a:cs typeface="Open Sauce"/>
                <a:sym typeface="Open Sauce"/>
              </a:rPr>
              <a:t>Google images</a:t>
            </a:r>
          </a:p>
        </p:txBody>
      </p:sp>
      <p:sp>
        <p:nvSpPr>
          <p:cNvPr id="9" name="TextBox 9"/>
          <p:cNvSpPr txBox="1"/>
          <p:nvPr/>
        </p:nvSpPr>
        <p:spPr>
          <a:xfrm>
            <a:off x="1028701" y="7240992"/>
            <a:ext cx="5753100" cy="403637"/>
          </a:xfrm>
          <a:prstGeom prst="rect">
            <a:avLst/>
          </a:prstGeom>
          <a:solidFill>
            <a:srgbClr val="D5FF88"/>
          </a:solidFill>
          <a:ln>
            <a:solidFill>
              <a:schemeClr val="tx1"/>
            </a:solidFill>
          </a:ln>
        </p:spPr>
        <p:txBody>
          <a:bodyPr wrap="square" lIns="0" tIns="0" rIns="0" bIns="0" rtlCol="0" anchor="t">
            <a:spAutoFit/>
          </a:bodyPr>
          <a:lstStyle/>
          <a:p>
            <a:pPr algn="l">
              <a:lnSpc>
                <a:spcPts val="3432"/>
              </a:lnSpc>
            </a:pPr>
            <a:r>
              <a:rPr lang="en-US" sz="2600" spc="-72" dirty="0">
                <a:solidFill>
                  <a:srgbClr val="000000"/>
                </a:solidFill>
                <a:latin typeface="Open Sauce"/>
                <a:ea typeface="Open Sauce"/>
                <a:cs typeface="Open Sauce"/>
                <a:sym typeface="Open Sauce"/>
              </a:rPr>
              <a:t>Predicting the class of the MRI image </a:t>
            </a:r>
          </a:p>
        </p:txBody>
      </p:sp>
      <p:grpSp>
        <p:nvGrpSpPr>
          <p:cNvPr id="10" name="Group 10"/>
          <p:cNvGrpSpPr/>
          <p:nvPr/>
        </p:nvGrpSpPr>
        <p:grpSpPr>
          <a:xfrm>
            <a:off x="399097" y="1338262"/>
            <a:ext cx="2129790" cy="1943100"/>
            <a:chOff x="0" y="0"/>
            <a:chExt cx="2839720" cy="2590800"/>
          </a:xfrm>
        </p:grpSpPr>
        <p:sp>
          <p:nvSpPr>
            <p:cNvPr id="11" name="Freeform 11"/>
            <p:cNvSpPr/>
            <p:nvPr/>
          </p:nvSpPr>
          <p:spPr>
            <a:xfrm>
              <a:off x="33020" y="46990"/>
              <a:ext cx="2786380" cy="2505710"/>
            </a:xfrm>
            <a:custGeom>
              <a:avLst/>
              <a:gdLst/>
              <a:ahLst/>
              <a:cxnLst/>
              <a:rect l="l" t="t" r="r" b="b"/>
              <a:pathLst>
                <a:path w="2786380" h="2505710">
                  <a:moveTo>
                    <a:pt x="863600" y="66040"/>
                  </a:moveTo>
                  <a:cubicBezTo>
                    <a:pt x="961390" y="119380"/>
                    <a:pt x="1092200" y="118110"/>
                    <a:pt x="1183640" y="107950"/>
                  </a:cubicBezTo>
                  <a:cubicBezTo>
                    <a:pt x="1277620" y="96520"/>
                    <a:pt x="1369060" y="49530"/>
                    <a:pt x="1464310" y="34290"/>
                  </a:cubicBezTo>
                  <a:cubicBezTo>
                    <a:pt x="1558290" y="17780"/>
                    <a:pt x="1653540" y="13970"/>
                    <a:pt x="1752600" y="8890"/>
                  </a:cubicBezTo>
                  <a:cubicBezTo>
                    <a:pt x="1855470" y="3810"/>
                    <a:pt x="1992630" y="0"/>
                    <a:pt x="2072640" y="3810"/>
                  </a:cubicBezTo>
                  <a:cubicBezTo>
                    <a:pt x="2120900" y="6350"/>
                    <a:pt x="2145030" y="5080"/>
                    <a:pt x="2189480" y="19050"/>
                  </a:cubicBezTo>
                  <a:cubicBezTo>
                    <a:pt x="2252980" y="41910"/>
                    <a:pt x="2363470" y="114300"/>
                    <a:pt x="2413000" y="149860"/>
                  </a:cubicBezTo>
                  <a:cubicBezTo>
                    <a:pt x="2439670" y="168910"/>
                    <a:pt x="2449830" y="173990"/>
                    <a:pt x="2471420" y="200660"/>
                  </a:cubicBezTo>
                  <a:cubicBezTo>
                    <a:pt x="2517140" y="254000"/>
                    <a:pt x="2607310" y="406400"/>
                    <a:pt x="2644140" y="476250"/>
                  </a:cubicBezTo>
                  <a:cubicBezTo>
                    <a:pt x="2665730" y="515620"/>
                    <a:pt x="2675890" y="534670"/>
                    <a:pt x="2688590" y="574040"/>
                  </a:cubicBezTo>
                  <a:cubicBezTo>
                    <a:pt x="2705100" y="626110"/>
                    <a:pt x="2721610" y="694690"/>
                    <a:pt x="2729230" y="767080"/>
                  </a:cubicBezTo>
                  <a:cubicBezTo>
                    <a:pt x="2739390" y="859790"/>
                    <a:pt x="2721610" y="1012190"/>
                    <a:pt x="2730500" y="1083310"/>
                  </a:cubicBezTo>
                  <a:cubicBezTo>
                    <a:pt x="2735580" y="1121410"/>
                    <a:pt x="2747010" y="1125220"/>
                    <a:pt x="2752090" y="1167130"/>
                  </a:cubicBezTo>
                  <a:cubicBezTo>
                    <a:pt x="2768600" y="1292860"/>
                    <a:pt x="2786380" y="1786890"/>
                    <a:pt x="2754630" y="1922780"/>
                  </a:cubicBezTo>
                  <a:cubicBezTo>
                    <a:pt x="2741930" y="1977390"/>
                    <a:pt x="2733040" y="1995170"/>
                    <a:pt x="2700020" y="2030730"/>
                  </a:cubicBezTo>
                  <a:cubicBezTo>
                    <a:pt x="2645410" y="2090420"/>
                    <a:pt x="2506980" y="2155190"/>
                    <a:pt x="2410460" y="2204720"/>
                  </a:cubicBezTo>
                  <a:cubicBezTo>
                    <a:pt x="2320290" y="2250440"/>
                    <a:pt x="2205990" y="2301240"/>
                    <a:pt x="2141220" y="2319020"/>
                  </a:cubicBezTo>
                  <a:cubicBezTo>
                    <a:pt x="2108200" y="2327910"/>
                    <a:pt x="2091690" y="2319020"/>
                    <a:pt x="2059940" y="2326640"/>
                  </a:cubicBezTo>
                  <a:cubicBezTo>
                    <a:pt x="2011680" y="2339340"/>
                    <a:pt x="1929130" y="2388870"/>
                    <a:pt x="1880870" y="2404110"/>
                  </a:cubicBezTo>
                  <a:cubicBezTo>
                    <a:pt x="1851660" y="2414270"/>
                    <a:pt x="1838960" y="2416810"/>
                    <a:pt x="1804670" y="2421890"/>
                  </a:cubicBezTo>
                  <a:cubicBezTo>
                    <a:pt x="1738630" y="2429510"/>
                    <a:pt x="1606550" y="2418080"/>
                    <a:pt x="1512570" y="2430780"/>
                  </a:cubicBezTo>
                  <a:cubicBezTo>
                    <a:pt x="1421130" y="2442210"/>
                    <a:pt x="1348740" y="2479040"/>
                    <a:pt x="1247140" y="2490470"/>
                  </a:cubicBezTo>
                  <a:cubicBezTo>
                    <a:pt x="1117600" y="2505710"/>
                    <a:pt x="916940" y="2498090"/>
                    <a:pt x="795020" y="2493010"/>
                  </a:cubicBezTo>
                  <a:cubicBezTo>
                    <a:pt x="712470" y="2489200"/>
                    <a:pt x="656590" y="2487930"/>
                    <a:pt x="586740" y="2471420"/>
                  </a:cubicBezTo>
                  <a:cubicBezTo>
                    <a:pt x="511810" y="2454910"/>
                    <a:pt x="429260" y="2432050"/>
                    <a:pt x="360680" y="2388870"/>
                  </a:cubicBezTo>
                  <a:cubicBezTo>
                    <a:pt x="287020" y="2343150"/>
                    <a:pt x="215900" y="2268220"/>
                    <a:pt x="165100" y="2199640"/>
                  </a:cubicBezTo>
                  <a:cubicBezTo>
                    <a:pt x="119380" y="2138680"/>
                    <a:pt x="83820" y="2063750"/>
                    <a:pt x="60960" y="2005330"/>
                  </a:cubicBezTo>
                  <a:cubicBezTo>
                    <a:pt x="43180" y="1962150"/>
                    <a:pt x="35560" y="1945640"/>
                    <a:pt x="26670" y="1885950"/>
                  </a:cubicBezTo>
                  <a:cubicBezTo>
                    <a:pt x="3810" y="1725930"/>
                    <a:pt x="0" y="1122680"/>
                    <a:pt x="17780" y="981710"/>
                  </a:cubicBezTo>
                  <a:cubicBezTo>
                    <a:pt x="22860" y="937260"/>
                    <a:pt x="26670" y="920750"/>
                    <a:pt x="39370" y="895350"/>
                  </a:cubicBezTo>
                  <a:cubicBezTo>
                    <a:pt x="52070" y="871220"/>
                    <a:pt x="83820" y="855980"/>
                    <a:pt x="92710" y="830580"/>
                  </a:cubicBezTo>
                  <a:cubicBezTo>
                    <a:pt x="102870" y="806450"/>
                    <a:pt x="87630" y="784860"/>
                    <a:pt x="99060" y="746760"/>
                  </a:cubicBezTo>
                  <a:cubicBezTo>
                    <a:pt x="127000" y="655320"/>
                    <a:pt x="297180" y="378460"/>
                    <a:pt x="347980" y="297180"/>
                  </a:cubicBezTo>
                  <a:cubicBezTo>
                    <a:pt x="368300" y="264160"/>
                    <a:pt x="373380" y="252730"/>
                    <a:pt x="392430" y="231140"/>
                  </a:cubicBezTo>
                  <a:cubicBezTo>
                    <a:pt x="416560" y="205740"/>
                    <a:pt x="453390" y="175260"/>
                    <a:pt x="483870" y="154940"/>
                  </a:cubicBezTo>
                  <a:cubicBezTo>
                    <a:pt x="513080" y="137160"/>
                    <a:pt x="534670" y="121920"/>
                    <a:pt x="571500" y="111760"/>
                  </a:cubicBezTo>
                  <a:cubicBezTo>
                    <a:pt x="624840" y="95250"/>
                    <a:pt x="737870" y="73660"/>
                    <a:pt x="782320" y="85090"/>
                  </a:cubicBezTo>
                  <a:cubicBezTo>
                    <a:pt x="803910" y="91440"/>
                    <a:pt x="817880" y="101600"/>
                    <a:pt x="828040" y="118110"/>
                  </a:cubicBezTo>
                  <a:cubicBezTo>
                    <a:pt x="839470" y="138430"/>
                    <a:pt x="847090" y="177800"/>
                    <a:pt x="839470" y="200660"/>
                  </a:cubicBezTo>
                  <a:cubicBezTo>
                    <a:pt x="830580" y="223520"/>
                    <a:pt x="798830" y="248920"/>
                    <a:pt x="777240" y="256540"/>
                  </a:cubicBezTo>
                  <a:cubicBezTo>
                    <a:pt x="759460" y="262890"/>
                    <a:pt x="736600" y="260350"/>
                    <a:pt x="720090" y="251460"/>
                  </a:cubicBezTo>
                  <a:cubicBezTo>
                    <a:pt x="699770" y="241300"/>
                    <a:pt x="673100" y="210820"/>
                    <a:pt x="668020" y="186690"/>
                  </a:cubicBezTo>
                  <a:cubicBezTo>
                    <a:pt x="662940" y="162560"/>
                    <a:pt x="678180" y="124460"/>
                    <a:pt x="692150" y="106680"/>
                  </a:cubicBezTo>
                  <a:cubicBezTo>
                    <a:pt x="704850" y="92710"/>
                    <a:pt x="726440" y="83820"/>
                    <a:pt x="744220" y="82550"/>
                  </a:cubicBezTo>
                  <a:cubicBezTo>
                    <a:pt x="762000" y="80010"/>
                    <a:pt x="783590" y="83820"/>
                    <a:pt x="800100" y="92710"/>
                  </a:cubicBezTo>
                  <a:cubicBezTo>
                    <a:pt x="815340" y="101600"/>
                    <a:pt x="831850" y="116840"/>
                    <a:pt x="836930" y="134620"/>
                  </a:cubicBezTo>
                  <a:cubicBezTo>
                    <a:pt x="844550" y="157480"/>
                    <a:pt x="842010" y="198120"/>
                    <a:pt x="830580" y="218440"/>
                  </a:cubicBezTo>
                  <a:cubicBezTo>
                    <a:pt x="821690" y="234950"/>
                    <a:pt x="806450" y="246380"/>
                    <a:pt x="786130" y="254000"/>
                  </a:cubicBezTo>
                  <a:cubicBezTo>
                    <a:pt x="754380" y="265430"/>
                    <a:pt x="687070" y="250190"/>
                    <a:pt x="647700" y="260350"/>
                  </a:cubicBezTo>
                  <a:cubicBezTo>
                    <a:pt x="615950" y="269240"/>
                    <a:pt x="589280" y="281940"/>
                    <a:pt x="565150" y="302260"/>
                  </a:cubicBezTo>
                  <a:cubicBezTo>
                    <a:pt x="535940" y="325120"/>
                    <a:pt x="513080" y="364490"/>
                    <a:pt x="488950" y="394970"/>
                  </a:cubicBezTo>
                  <a:cubicBezTo>
                    <a:pt x="467360" y="424180"/>
                    <a:pt x="443230" y="449580"/>
                    <a:pt x="429260" y="478790"/>
                  </a:cubicBezTo>
                  <a:cubicBezTo>
                    <a:pt x="415290" y="506730"/>
                    <a:pt x="417830" y="535940"/>
                    <a:pt x="401320" y="568960"/>
                  </a:cubicBezTo>
                  <a:cubicBezTo>
                    <a:pt x="381000" y="612140"/>
                    <a:pt x="334010" y="651510"/>
                    <a:pt x="303530" y="708660"/>
                  </a:cubicBezTo>
                  <a:cubicBezTo>
                    <a:pt x="261620" y="787400"/>
                    <a:pt x="215900" y="878840"/>
                    <a:pt x="193040" y="1007110"/>
                  </a:cubicBezTo>
                  <a:cubicBezTo>
                    <a:pt x="156210" y="1220470"/>
                    <a:pt x="162560" y="1703070"/>
                    <a:pt x="201930" y="1885950"/>
                  </a:cubicBezTo>
                  <a:cubicBezTo>
                    <a:pt x="219710" y="1973580"/>
                    <a:pt x="247650" y="2019300"/>
                    <a:pt x="283210" y="2071370"/>
                  </a:cubicBezTo>
                  <a:cubicBezTo>
                    <a:pt x="316230" y="2118360"/>
                    <a:pt x="355600" y="2152650"/>
                    <a:pt x="402590" y="2188210"/>
                  </a:cubicBezTo>
                  <a:cubicBezTo>
                    <a:pt x="457200" y="2230120"/>
                    <a:pt x="529590" y="2277110"/>
                    <a:pt x="598170" y="2298700"/>
                  </a:cubicBezTo>
                  <a:cubicBezTo>
                    <a:pt x="661670" y="2319020"/>
                    <a:pt x="716280" y="2313940"/>
                    <a:pt x="795020" y="2317750"/>
                  </a:cubicBezTo>
                  <a:cubicBezTo>
                    <a:pt x="915670" y="2324100"/>
                    <a:pt x="1109980" y="2330450"/>
                    <a:pt x="1247140" y="2317750"/>
                  </a:cubicBezTo>
                  <a:cubicBezTo>
                    <a:pt x="1362710" y="2306320"/>
                    <a:pt x="1474470" y="2266950"/>
                    <a:pt x="1564640" y="2258060"/>
                  </a:cubicBezTo>
                  <a:cubicBezTo>
                    <a:pt x="1630680" y="2251710"/>
                    <a:pt x="1686560" y="2263140"/>
                    <a:pt x="1737360" y="2256790"/>
                  </a:cubicBezTo>
                  <a:cubicBezTo>
                    <a:pt x="1776730" y="2251710"/>
                    <a:pt x="1809750" y="2245360"/>
                    <a:pt x="1841500" y="2232660"/>
                  </a:cubicBezTo>
                  <a:cubicBezTo>
                    <a:pt x="1873250" y="2218690"/>
                    <a:pt x="1891030" y="2192020"/>
                    <a:pt x="1926590" y="2179320"/>
                  </a:cubicBezTo>
                  <a:cubicBezTo>
                    <a:pt x="1974850" y="2161540"/>
                    <a:pt x="2049780" y="2169160"/>
                    <a:pt x="2109470" y="2151380"/>
                  </a:cubicBezTo>
                  <a:cubicBezTo>
                    <a:pt x="2171700" y="2133600"/>
                    <a:pt x="2230120" y="2101850"/>
                    <a:pt x="2292350" y="2071370"/>
                  </a:cubicBezTo>
                  <a:cubicBezTo>
                    <a:pt x="2362200" y="2038350"/>
                    <a:pt x="2456180" y="1995170"/>
                    <a:pt x="2505710" y="1957070"/>
                  </a:cubicBezTo>
                  <a:cubicBezTo>
                    <a:pt x="2538730" y="1931670"/>
                    <a:pt x="2560320" y="1925320"/>
                    <a:pt x="2576830" y="1882140"/>
                  </a:cubicBezTo>
                  <a:cubicBezTo>
                    <a:pt x="2622550" y="1770380"/>
                    <a:pt x="2590800" y="1292860"/>
                    <a:pt x="2578100" y="1174750"/>
                  </a:cubicBezTo>
                  <a:cubicBezTo>
                    <a:pt x="2573020" y="1135380"/>
                    <a:pt x="2564130" y="1131570"/>
                    <a:pt x="2560320" y="1094740"/>
                  </a:cubicBezTo>
                  <a:cubicBezTo>
                    <a:pt x="2551430" y="1019810"/>
                    <a:pt x="2570480" y="820420"/>
                    <a:pt x="2560320" y="741680"/>
                  </a:cubicBezTo>
                  <a:cubicBezTo>
                    <a:pt x="2553970" y="701040"/>
                    <a:pt x="2550160" y="690880"/>
                    <a:pt x="2536190" y="652780"/>
                  </a:cubicBezTo>
                  <a:cubicBezTo>
                    <a:pt x="2509520" y="579120"/>
                    <a:pt x="2462530" y="421640"/>
                    <a:pt x="2390140" y="341630"/>
                  </a:cubicBezTo>
                  <a:cubicBezTo>
                    <a:pt x="2321560" y="264160"/>
                    <a:pt x="2217420" y="200660"/>
                    <a:pt x="2120900" y="173990"/>
                  </a:cubicBezTo>
                  <a:cubicBezTo>
                    <a:pt x="2026920" y="146050"/>
                    <a:pt x="1920240" y="170180"/>
                    <a:pt x="1817370" y="173990"/>
                  </a:cubicBezTo>
                  <a:cubicBezTo>
                    <a:pt x="1711960" y="177800"/>
                    <a:pt x="1604010" y="179070"/>
                    <a:pt x="1498600" y="195580"/>
                  </a:cubicBezTo>
                  <a:cubicBezTo>
                    <a:pt x="1391920" y="212090"/>
                    <a:pt x="1285240" y="262890"/>
                    <a:pt x="1183640" y="273050"/>
                  </a:cubicBezTo>
                  <a:cubicBezTo>
                    <a:pt x="1092200" y="281940"/>
                    <a:pt x="986790" y="276860"/>
                    <a:pt x="920750" y="264160"/>
                  </a:cubicBezTo>
                  <a:cubicBezTo>
                    <a:pt x="877570" y="255270"/>
                    <a:pt x="845820" y="243840"/>
                    <a:pt x="816610" y="228600"/>
                  </a:cubicBezTo>
                  <a:cubicBezTo>
                    <a:pt x="792480" y="214630"/>
                    <a:pt x="768350" y="195580"/>
                    <a:pt x="755650" y="179070"/>
                  </a:cubicBezTo>
                  <a:cubicBezTo>
                    <a:pt x="746760" y="167640"/>
                    <a:pt x="741680" y="157480"/>
                    <a:pt x="739140" y="144780"/>
                  </a:cubicBezTo>
                  <a:cubicBezTo>
                    <a:pt x="736600" y="133350"/>
                    <a:pt x="736600" y="120650"/>
                    <a:pt x="741680" y="107950"/>
                  </a:cubicBezTo>
                  <a:cubicBezTo>
                    <a:pt x="746760" y="92710"/>
                    <a:pt x="759460" y="72390"/>
                    <a:pt x="774700" y="63500"/>
                  </a:cubicBezTo>
                  <a:cubicBezTo>
                    <a:pt x="788670" y="53340"/>
                    <a:pt x="812800" y="50800"/>
                    <a:pt x="829310" y="52070"/>
                  </a:cubicBezTo>
                  <a:cubicBezTo>
                    <a:pt x="842010" y="53340"/>
                    <a:pt x="863600" y="66040"/>
                    <a:pt x="863600" y="66040"/>
                  </a:cubicBezTo>
                </a:path>
              </a:pathLst>
            </a:custGeom>
            <a:solidFill>
              <a:srgbClr val="E7191F"/>
            </a:solidFill>
            <a:ln cap="sq">
              <a:noFill/>
              <a:prstDash val="solid"/>
              <a:miter/>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5324054" flipH="1">
            <a:off x="-1248647" y="4363598"/>
            <a:ext cx="8272455" cy="9498643"/>
          </a:xfrm>
          <a:custGeom>
            <a:avLst/>
            <a:gdLst/>
            <a:ahLst/>
            <a:cxnLst/>
            <a:rect l="l" t="t" r="r" b="b"/>
            <a:pathLst>
              <a:path w="8272455" h="9498643">
                <a:moveTo>
                  <a:pt x="8272455" y="0"/>
                </a:moveTo>
                <a:lnTo>
                  <a:pt x="0" y="0"/>
                </a:lnTo>
                <a:lnTo>
                  <a:pt x="0" y="9498643"/>
                </a:lnTo>
                <a:lnTo>
                  <a:pt x="8272455" y="9498643"/>
                </a:lnTo>
                <a:lnTo>
                  <a:pt x="827245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53645" y="2502680"/>
            <a:ext cx="8854895" cy="4237122"/>
          </a:xfrm>
          <a:prstGeom prst="rect">
            <a:avLst/>
          </a:prstGeom>
        </p:spPr>
        <p:txBody>
          <a:bodyPr lIns="0" tIns="0" rIns="0" bIns="0" rtlCol="0" anchor="t">
            <a:spAutoFit/>
          </a:bodyPr>
          <a:lstStyle/>
          <a:p>
            <a:pPr marL="625179" lvl="1" indent="-312590" algn="l">
              <a:lnSpc>
                <a:spcPts val="3677"/>
              </a:lnSpc>
              <a:buFont typeface="Arial"/>
              <a:buChar char="•"/>
            </a:pPr>
            <a:r>
              <a:rPr lang="en-US" sz="2895" spc="-81" dirty="0">
                <a:solidFill>
                  <a:srgbClr val="FFFFFF"/>
                </a:solidFill>
                <a:latin typeface="Open Sauce"/>
                <a:ea typeface="Open Sauce"/>
                <a:cs typeface="Open Sauce"/>
                <a:sym typeface="Open Sauce"/>
              </a:rPr>
              <a:t>Train on a larger and more diverse MRI dataset for better generalization.</a:t>
            </a:r>
          </a:p>
          <a:p>
            <a:pPr marL="625179" lvl="1" indent="-312590" algn="l">
              <a:lnSpc>
                <a:spcPts val="3677"/>
              </a:lnSpc>
              <a:buFont typeface="Arial"/>
              <a:buChar char="•"/>
            </a:pPr>
            <a:r>
              <a:rPr lang="en-US" sz="2895" spc="-81" dirty="0">
                <a:solidFill>
                  <a:srgbClr val="FFFFFF"/>
                </a:solidFill>
                <a:latin typeface="Open Sauce"/>
                <a:ea typeface="Open Sauce"/>
                <a:cs typeface="Open Sauce"/>
                <a:sym typeface="Open Sauce"/>
              </a:rPr>
              <a:t>Deploy the system with real-time MRI analysis capabilities in hospitals via cloud (AWS, Streamlit, etc.).</a:t>
            </a:r>
          </a:p>
          <a:p>
            <a:pPr marL="625179" lvl="1" indent="-312590" algn="l">
              <a:lnSpc>
                <a:spcPts val="3677"/>
              </a:lnSpc>
              <a:buFont typeface="Arial"/>
              <a:buChar char="•"/>
            </a:pPr>
            <a:r>
              <a:rPr lang="en-US" sz="2895" spc="-81" dirty="0">
                <a:solidFill>
                  <a:srgbClr val="FFFFFF"/>
                </a:solidFill>
                <a:latin typeface="Open Sauce"/>
                <a:ea typeface="Open Sauce"/>
                <a:cs typeface="Open Sauce"/>
                <a:sym typeface="Open Sauce"/>
              </a:rPr>
              <a:t>Extend the system to classify other types of brain abnormalities.</a:t>
            </a:r>
          </a:p>
          <a:p>
            <a:pPr marL="625179" lvl="1" indent="-312590" algn="l">
              <a:lnSpc>
                <a:spcPts val="3677"/>
              </a:lnSpc>
              <a:buFont typeface="Arial"/>
              <a:buChar char="•"/>
            </a:pPr>
            <a:r>
              <a:rPr lang="en-US" sz="2895" spc="-81" dirty="0">
                <a:solidFill>
                  <a:srgbClr val="FFFFFF"/>
                </a:solidFill>
                <a:latin typeface="Open Sauce"/>
                <a:ea typeface="Open Sauce"/>
                <a:cs typeface="Open Sauce"/>
                <a:sym typeface="Open Sauce"/>
              </a:rPr>
              <a:t>Add tumor segmentation for precise location identification.</a:t>
            </a:r>
          </a:p>
        </p:txBody>
      </p:sp>
      <p:grpSp>
        <p:nvGrpSpPr>
          <p:cNvPr id="4" name="Group 4"/>
          <p:cNvGrpSpPr/>
          <p:nvPr/>
        </p:nvGrpSpPr>
        <p:grpSpPr>
          <a:xfrm>
            <a:off x="1547619" y="2213455"/>
            <a:ext cx="5316631" cy="4343659"/>
            <a:chOff x="0" y="0"/>
            <a:chExt cx="1450705" cy="1185218"/>
          </a:xfrm>
        </p:grpSpPr>
        <p:sp>
          <p:nvSpPr>
            <p:cNvPr id="5" name="Freeform 5"/>
            <p:cNvSpPr/>
            <p:nvPr/>
          </p:nvSpPr>
          <p:spPr>
            <a:xfrm>
              <a:off x="0" y="0"/>
              <a:ext cx="1450705" cy="1185218"/>
            </a:xfrm>
            <a:custGeom>
              <a:avLst/>
              <a:gdLst/>
              <a:ahLst/>
              <a:cxnLst/>
              <a:rect l="l" t="t" r="r" b="b"/>
              <a:pathLst>
                <a:path w="1450705" h="1185218">
                  <a:moveTo>
                    <a:pt x="97563" y="0"/>
                  </a:moveTo>
                  <a:lnTo>
                    <a:pt x="1353142" y="0"/>
                  </a:lnTo>
                  <a:cubicBezTo>
                    <a:pt x="1379017" y="0"/>
                    <a:pt x="1403833" y="10279"/>
                    <a:pt x="1422130" y="28576"/>
                  </a:cubicBezTo>
                  <a:cubicBezTo>
                    <a:pt x="1440426" y="46872"/>
                    <a:pt x="1450705" y="71688"/>
                    <a:pt x="1450705" y="97563"/>
                  </a:cubicBezTo>
                  <a:lnTo>
                    <a:pt x="1450705" y="1087655"/>
                  </a:lnTo>
                  <a:cubicBezTo>
                    <a:pt x="1450705" y="1141538"/>
                    <a:pt x="1407025" y="1185218"/>
                    <a:pt x="1353142" y="1185218"/>
                  </a:cubicBezTo>
                  <a:lnTo>
                    <a:pt x="97563" y="1185218"/>
                  </a:lnTo>
                  <a:cubicBezTo>
                    <a:pt x="43681" y="1185218"/>
                    <a:pt x="0" y="1141538"/>
                    <a:pt x="0" y="1087655"/>
                  </a:cubicBezTo>
                  <a:lnTo>
                    <a:pt x="0" y="97563"/>
                  </a:lnTo>
                  <a:cubicBezTo>
                    <a:pt x="0" y="43681"/>
                    <a:pt x="43681" y="0"/>
                    <a:pt x="97563" y="0"/>
                  </a:cubicBezTo>
                  <a:close/>
                </a:path>
              </a:pathLst>
            </a:custGeom>
            <a:solidFill>
              <a:srgbClr val="D5FF88"/>
            </a:solidFill>
          </p:spPr>
        </p:sp>
        <p:sp>
          <p:nvSpPr>
            <p:cNvPr id="6" name="TextBox 6"/>
            <p:cNvSpPr txBox="1"/>
            <p:nvPr/>
          </p:nvSpPr>
          <p:spPr>
            <a:xfrm>
              <a:off x="0" y="-38100"/>
              <a:ext cx="1450705" cy="1223318"/>
            </a:xfrm>
            <a:prstGeom prst="rect">
              <a:avLst/>
            </a:prstGeom>
          </p:spPr>
          <p:txBody>
            <a:bodyPr lIns="50800" tIns="50800" rIns="50800" bIns="50800" rtlCol="0" anchor="ctr"/>
            <a:lstStyle/>
            <a:p>
              <a:pPr algn="ctr">
                <a:lnSpc>
                  <a:spcPts val="3101"/>
                </a:lnSpc>
              </a:pPr>
              <a:endParaRPr/>
            </a:p>
          </p:txBody>
        </p:sp>
      </p:grpSp>
      <p:sp>
        <p:nvSpPr>
          <p:cNvPr id="7" name="TextBox 7"/>
          <p:cNvSpPr txBox="1"/>
          <p:nvPr/>
        </p:nvSpPr>
        <p:spPr>
          <a:xfrm>
            <a:off x="2645056" y="3445563"/>
            <a:ext cx="4790694" cy="1697937"/>
          </a:xfrm>
          <a:prstGeom prst="rect">
            <a:avLst/>
          </a:prstGeom>
        </p:spPr>
        <p:txBody>
          <a:bodyPr lIns="0" tIns="0" rIns="0" bIns="0" rtlCol="0" anchor="t">
            <a:spAutoFit/>
          </a:bodyPr>
          <a:lstStyle/>
          <a:p>
            <a:pPr algn="just">
              <a:lnSpc>
                <a:spcPts val="6705"/>
              </a:lnSpc>
            </a:pPr>
            <a:r>
              <a:rPr lang="en-US" sz="5541" b="1" spc="-155">
                <a:solidFill>
                  <a:srgbClr val="064431"/>
                </a:solidFill>
                <a:latin typeface="Open Sauce Bold"/>
                <a:ea typeface="Open Sauce Bold"/>
                <a:cs typeface="Open Sauce Bold"/>
                <a:sym typeface="Open Sauce Bold"/>
              </a:rPr>
              <a:t>FUTURE</a:t>
            </a:r>
          </a:p>
          <a:p>
            <a:pPr algn="just">
              <a:lnSpc>
                <a:spcPts val="6705"/>
              </a:lnSpc>
            </a:pPr>
            <a:r>
              <a:rPr lang="en-US" sz="5541" b="1" spc="-155">
                <a:solidFill>
                  <a:srgbClr val="064431"/>
                </a:solidFill>
                <a:latin typeface="Open Sauce Bold"/>
                <a:ea typeface="Open Sauce Bold"/>
                <a:cs typeface="Open Sauce Bold"/>
                <a:sym typeface="Open Sauce Bold"/>
              </a:rPr>
              <a:t>SCOPE</a:t>
            </a:r>
          </a:p>
        </p:txBody>
      </p:sp>
      <p:grpSp>
        <p:nvGrpSpPr>
          <p:cNvPr id="8" name="Group 8"/>
          <p:cNvGrpSpPr/>
          <p:nvPr/>
        </p:nvGrpSpPr>
        <p:grpSpPr>
          <a:xfrm>
            <a:off x="15957779" y="720512"/>
            <a:ext cx="1301521" cy="130152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grpSp>
        <p:nvGrpSpPr>
          <p:cNvPr id="11" name="Group 11"/>
          <p:cNvGrpSpPr/>
          <p:nvPr/>
        </p:nvGrpSpPr>
        <p:grpSpPr>
          <a:xfrm>
            <a:off x="3605606" y="6080896"/>
            <a:ext cx="1067005" cy="106700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4431"/>
        </a:solidFill>
        <a:effectLst/>
      </p:bgPr>
    </p:bg>
    <p:spTree>
      <p:nvGrpSpPr>
        <p:cNvPr id="1" name=""/>
        <p:cNvGrpSpPr/>
        <p:nvPr/>
      </p:nvGrpSpPr>
      <p:grpSpPr>
        <a:xfrm>
          <a:off x="0" y="0"/>
          <a:ext cx="0" cy="0"/>
          <a:chOff x="0" y="0"/>
          <a:chExt cx="0" cy="0"/>
        </a:xfrm>
      </p:grpSpPr>
      <p:sp>
        <p:nvSpPr>
          <p:cNvPr id="2" name="TextBox 2"/>
          <p:cNvSpPr txBox="1"/>
          <p:nvPr/>
        </p:nvSpPr>
        <p:spPr>
          <a:xfrm>
            <a:off x="1509519" y="7155405"/>
            <a:ext cx="15134699" cy="1265301"/>
          </a:xfrm>
          <a:prstGeom prst="rect">
            <a:avLst/>
          </a:prstGeom>
        </p:spPr>
        <p:txBody>
          <a:bodyPr lIns="0" tIns="0" rIns="0" bIns="0" rtlCol="0" anchor="t">
            <a:spAutoFit/>
          </a:bodyPr>
          <a:lstStyle/>
          <a:p>
            <a:pPr algn="l">
              <a:lnSpc>
                <a:spcPts val="3432"/>
              </a:lnSpc>
            </a:pPr>
            <a:r>
              <a:rPr lang="en-US" sz="2600" spc="-72" dirty="0">
                <a:solidFill>
                  <a:srgbClr val="FFFFFF"/>
                </a:solidFill>
                <a:latin typeface="Open Sauce"/>
                <a:ea typeface="Open Sauce"/>
                <a:cs typeface="Open Sauce"/>
                <a:sym typeface="Open Sauce"/>
              </a:rPr>
              <a:t>This project helped to build an accurate model to classify brain tumors from MRI images, helping doctors to make quicker and better decisions. The results can improve early diagnosis and treatment planning, ultimately benefit patients and support further research in medical imaging.</a:t>
            </a:r>
          </a:p>
        </p:txBody>
      </p:sp>
      <p:grpSp>
        <p:nvGrpSpPr>
          <p:cNvPr id="5" name="Group 5"/>
          <p:cNvGrpSpPr/>
          <p:nvPr/>
        </p:nvGrpSpPr>
        <p:grpSpPr>
          <a:xfrm>
            <a:off x="7686231" y="2012282"/>
            <a:ext cx="8957986" cy="4838323"/>
            <a:chOff x="0" y="0"/>
            <a:chExt cx="2669028" cy="1441576"/>
          </a:xfrm>
        </p:grpSpPr>
        <p:sp>
          <p:nvSpPr>
            <p:cNvPr id="6" name="Freeform 6"/>
            <p:cNvSpPr/>
            <p:nvPr/>
          </p:nvSpPr>
          <p:spPr>
            <a:xfrm>
              <a:off x="0" y="0"/>
              <a:ext cx="2669028" cy="1441576"/>
            </a:xfrm>
            <a:custGeom>
              <a:avLst/>
              <a:gdLst/>
              <a:ahLst/>
              <a:cxnLst/>
              <a:rect l="l" t="t" r="r" b="b"/>
              <a:pathLst>
                <a:path w="2669028" h="1441576">
                  <a:moveTo>
                    <a:pt x="75190" y="0"/>
                  </a:moveTo>
                  <a:lnTo>
                    <a:pt x="2593839" y="0"/>
                  </a:lnTo>
                  <a:cubicBezTo>
                    <a:pt x="2613780" y="0"/>
                    <a:pt x="2632905" y="7922"/>
                    <a:pt x="2647006" y="22023"/>
                  </a:cubicBezTo>
                  <a:cubicBezTo>
                    <a:pt x="2661106" y="36123"/>
                    <a:pt x="2669028" y="55248"/>
                    <a:pt x="2669028" y="75190"/>
                  </a:cubicBezTo>
                  <a:lnTo>
                    <a:pt x="2669028" y="1366387"/>
                  </a:lnTo>
                  <a:cubicBezTo>
                    <a:pt x="2669028" y="1386328"/>
                    <a:pt x="2661106" y="1405453"/>
                    <a:pt x="2647006" y="1419554"/>
                  </a:cubicBezTo>
                  <a:cubicBezTo>
                    <a:pt x="2632905" y="1433655"/>
                    <a:pt x="2613780" y="1441576"/>
                    <a:pt x="2593839" y="1441576"/>
                  </a:cubicBezTo>
                  <a:lnTo>
                    <a:pt x="75190" y="1441576"/>
                  </a:lnTo>
                  <a:cubicBezTo>
                    <a:pt x="55248" y="1441576"/>
                    <a:pt x="36123" y="1433655"/>
                    <a:pt x="22023" y="1419554"/>
                  </a:cubicBezTo>
                  <a:cubicBezTo>
                    <a:pt x="7922" y="1405453"/>
                    <a:pt x="0" y="1386328"/>
                    <a:pt x="0" y="1366387"/>
                  </a:cubicBezTo>
                  <a:lnTo>
                    <a:pt x="0" y="75190"/>
                  </a:lnTo>
                  <a:cubicBezTo>
                    <a:pt x="0" y="55248"/>
                    <a:pt x="7922" y="36123"/>
                    <a:pt x="22023" y="22023"/>
                  </a:cubicBezTo>
                  <a:cubicBezTo>
                    <a:pt x="36123" y="7922"/>
                    <a:pt x="55248" y="0"/>
                    <a:pt x="75190" y="0"/>
                  </a:cubicBezTo>
                  <a:close/>
                </a:path>
              </a:pathLst>
            </a:custGeom>
            <a:solidFill>
              <a:srgbClr val="D5FF88"/>
            </a:solidFill>
          </p:spPr>
        </p:sp>
        <p:sp>
          <p:nvSpPr>
            <p:cNvPr id="7" name="TextBox 7"/>
            <p:cNvSpPr txBox="1"/>
            <p:nvPr/>
          </p:nvSpPr>
          <p:spPr>
            <a:xfrm>
              <a:off x="0" y="-38100"/>
              <a:ext cx="2669028" cy="1479676"/>
            </a:xfrm>
            <a:prstGeom prst="rect">
              <a:avLst/>
            </a:prstGeom>
          </p:spPr>
          <p:txBody>
            <a:bodyPr lIns="50800" tIns="50800" rIns="50800" bIns="50800" rtlCol="0" anchor="ctr"/>
            <a:lstStyle/>
            <a:p>
              <a:pPr algn="ctr">
                <a:lnSpc>
                  <a:spcPts val="3101"/>
                </a:lnSpc>
              </a:pPr>
              <a:endParaRPr/>
            </a:p>
          </p:txBody>
        </p:sp>
      </p:grpSp>
      <p:sp>
        <p:nvSpPr>
          <p:cNvPr id="8" name="TextBox 8"/>
          <p:cNvSpPr txBox="1"/>
          <p:nvPr/>
        </p:nvSpPr>
        <p:spPr>
          <a:xfrm>
            <a:off x="8341619" y="3414219"/>
            <a:ext cx="8029244" cy="1594542"/>
          </a:xfrm>
          <a:prstGeom prst="rect">
            <a:avLst/>
          </a:prstGeom>
        </p:spPr>
        <p:txBody>
          <a:bodyPr lIns="0" tIns="0" rIns="0" bIns="0" rtlCol="0" anchor="t">
            <a:spAutoFit/>
          </a:bodyPr>
          <a:lstStyle/>
          <a:p>
            <a:pPr algn="ctr">
              <a:lnSpc>
                <a:spcPts val="11479"/>
              </a:lnSpc>
            </a:pPr>
            <a:r>
              <a:rPr lang="en-US" sz="9487" b="1" spc="-265">
                <a:solidFill>
                  <a:srgbClr val="064431"/>
                </a:solidFill>
                <a:latin typeface="Codec Pro Ultra-Bold"/>
                <a:ea typeface="Codec Pro Ultra-Bold"/>
                <a:cs typeface="Codec Pro Ultra-Bold"/>
                <a:sym typeface="Codec Pro Ultra-Bold"/>
              </a:rPr>
              <a:t>Conclusion</a:t>
            </a:r>
          </a:p>
        </p:txBody>
      </p:sp>
      <p:grpSp>
        <p:nvGrpSpPr>
          <p:cNvPr id="9" name="Group 9"/>
          <p:cNvGrpSpPr/>
          <p:nvPr/>
        </p:nvGrpSpPr>
        <p:grpSpPr>
          <a:xfrm>
            <a:off x="15870561" y="1687897"/>
            <a:ext cx="1301521" cy="130152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12" name="Freeform 12"/>
          <p:cNvSpPr/>
          <p:nvPr/>
        </p:nvSpPr>
        <p:spPr>
          <a:xfrm rot="5400000" flipH="1">
            <a:off x="1954665" y="2169540"/>
            <a:ext cx="4208674" cy="4832506"/>
          </a:xfrm>
          <a:custGeom>
            <a:avLst/>
            <a:gdLst/>
            <a:ahLst/>
            <a:cxnLst/>
            <a:rect l="l" t="t" r="r" b="b"/>
            <a:pathLst>
              <a:path w="4208674" h="4832506">
                <a:moveTo>
                  <a:pt x="4208674" y="0"/>
                </a:moveTo>
                <a:lnTo>
                  <a:pt x="0" y="0"/>
                </a:lnTo>
                <a:lnTo>
                  <a:pt x="0" y="4832507"/>
                </a:lnTo>
                <a:lnTo>
                  <a:pt x="4208674" y="4832507"/>
                </a:lnTo>
                <a:lnTo>
                  <a:pt x="4208674"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3782556" flipH="1">
            <a:off x="12472312" y="-4749322"/>
            <a:ext cx="8272455" cy="9498643"/>
          </a:xfrm>
          <a:custGeom>
            <a:avLst/>
            <a:gdLst/>
            <a:ahLst/>
            <a:cxnLst/>
            <a:rect l="l" t="t" r="r" b="b"/>
            <a:pathLst>
              <a:path w="8272455" h="9498643">
                <a:moveTo>
                  <a:pt x="8272455" y="0"/>
                </a:moveTo>
                <a:lnTo>
                  <a:pt x="0" y="0"/>
                </a:lnTo>
                <a:lnTo>
                  <a:pt x="0" y="9498644"/>
                </a:lnTo>
                <a:lnTo>
                  <a:pt x="8272455" y="9498644"/>
                </a:lnTo>
                <a:lnTo>
                  <a:pt x="827245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88159" y="1456236"/>
            <a:ext cx="5721244" cy="1060648"/>
          </a:xfrm>
          <a:prstGeom prst="rect">
            <a:avLst/>
          </a:prstGeom>
        </p:spPr>
        <p:txBody>
          <a:bodyPr lIns="0" tIns="0" rIns="0" bIns="0" rtlCol="0" anchor="t">
            <a:spAutoFit/>
          </a:bodyPr>
          <a:lstStyle/>
          <a:p>
            <a:pPr algn="ctr">
              <a:lnSpc>
                <a:spcPts val="6944"/>
              </a:lnSpc>
            </a:pPr>
            <a:r>
              <a:rPr lang="en-US" sz="7467" b="1">
                <a:solidFill>
                  <a:srgbClr val="FFFFFF"/>
                </a:solidFill>
                <a:latin typeface="Codec Pro Ultra-Bold"/>
                <a:ea typeface="Codec Pro Ultra-Bold"/>
                <a:cs typeface="Codec Pro Ultra-Bold"/>
                <a:sym typeface="Codec Pro Ultra-Bold"/>
              </a:rPr>
              <a:t>References</a:t>
            </a:r>
          </a:p>
        </p:txBody>
      </p:sp>
      <p:grpSp>
        <p:nvGrpSpPr>
          <p:cNvPr id="4" name="Group 4"/>
          <p:cNvGrpSpPr/>
          <p:nvPr/>
        </p:nvGrpSpPr>
        <p:grpSpPr>
          <a:xfrm>
            <a:off x="15957779" y="818061"/>
            <a:ext cx="1301521" cy="13015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FF88"/>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7" name="TextBox 7"/>
          <p:cNvSpPr txBox="1"/>
          <p:nvPr/>
        </p:nvSpPr>
        <p:spPr>
          <a:xfrm>
            <a:off x="1615971" y="2488309"/>
            <a:ext cx="2803629" cy="441211"/>
          </a:xfrm>
          <a:prstGeom prst="rect">
            <a:avLst/>
          </a:prstGeom>
          <a:solidFill>
            <a:srgbClr val="D5FF88"/>
          </a:solidFill>
        </p:spPr>
        <p:txBody>
          <a:bodyPr wrap="square" lIns="0" tIns="0" rIns="0" bIns="0" rtlCol="0" anchor="t">
            <a:spAutoFit/>
          </a:bodyPr>
          <a:lstStyle/>
          <a:p>
            <a:pPr algn="just">
              <a:lnSpc>
                <a:spcPts val="3677"/>
              </a:lnSpc>
            </a:pPr>
            <a:r>
              <a:rPr lang="en-US" sz="2895" b="1" spc="-81" dirty="0">
                <a:latin typeface="Open Sauce Bold"/>
                <a:ea typeface="Open Sauce Bold"/>
                <a:cs typeface="Open Sauce Bold"/>
                <a:sym typeface="Open Sauce Bold"/>
              </a:rPr>
              <a:t>Dataset credits: </a:t>
            </a:r>
          </a:p>
        </p:txBody>
      </p:sp>
      <p:sp>
        <p:nvSpPr>
          <p:cNvPr id="8" name="TextBox 8"/>
          <p:cNvSpPr txBox="1"/>
          <p:nvPr/>
        </p:nvSpPr>
        <p:spPr>
          <a:xfrm>
            <a:off x="3006621" y="3126484"/>
            <a:ext cx="5527779" cy="738664"/>
          </a:xfrm>
          <a:prstGeom prst="rect">
            <a:avLst/>
          </a:prstGeom>
          <a:solidFill>
            <a:schemeClr val="tx1"/>
          </a:solidFill>
        </p:spPr>
        <p:txBody>
          <a:bodyPr wrap="square" lIns="0" tIns="0" rIns="0" bIns="0" rtlCol="0" anchor="t">
            <a:spAutoFit/>
          </a:bodyPr>
          <a:lstStyle/>
          <a:p>
            <a:pPr marL="342900" indent="-342900">
              <a:buFont typeface="Arial" panose="020B0604020202020204" pitchFamily="34" charset="0"/>
              <a:buChar char="•"/>
            </a:pPr>
            <a:r>
              <a:rPr lang="en-IN" sz="2400" dirty="0">
                <a:hlinkClick r:id="rId4"/>
              </a:rPr>
              <a:t>Brain Tumour Classification</a:t>
            </a:r>
            <a:endParaRPr lang="en-IN" sz="2400" dirty="0"/>
          </a:p>
          <a:p>
            <a:pPr marL="342900" indent="-342900">
              <a:buFont typeface="Arial" panose="020B0604020202020204" pitchFamily="34" charset="0"/>
              <a:buChar char="•"/>
            </a:pPr>
            <a:r>
              <a:rPr lang="en-IN" sz="2400" dirty="0">
                <a:hlinkClick r:id="rId5"/>
              </a:rPr>
              <a:t>Brain </a:t>
            </a:r>
            <a:r>
              <a:rPr lang="en-IN" sz="2400" dirty="0" err="1">
                <a:hlinkClick r:id="rId5"/>
              </a:rPr>
              <a:t>Tumor</a:t>
            </a:r>
            <a:r>
              <a:rPr lang="en-IN" sz="2400" dirty="0">
                <a:hlinkClick r:id="rId5"/>
              </a:rPr>
              <a:t> MRI Dataset</a:t>
            </a:r>
            <a:endParaRPr lang="en-US" sz="2400" spc="-81" dirty="0">
              <a:solidFill>
                <a:schemeClr val="bg1"/>
              </a:solidFill>
              <a:latin typeface="Open Sauce"/>
              <a:ea typeface="Open Sauce"/>
              <a:cs typeface="Open Sauce"/>
              <a:sym typeface="Open Sauce"/>
            </a:endParaRPr>
          </a:p>
        </p:txBody>
      </p:sp>
      <p:sp>
        <p:nvSpPr>
          <p:cNvPr id="10" name="TextBox 9">
            <a:extLst>
              <a:ext uri="{FF2B5EF4-FFF2-40B4-BE49-F238E27FC236}">
                <a16:creationId xmlns:a16="http://schemas.microsoft.com/office/drawing/2014/main" id="{ACE13912-8C6B-9C89-9711-A6890C044CC8}"/>
              </a:ext>
            </a:extLst>
          </p:cNvPr>
          <p:cNvSpPr txBox="1"/>
          <p:nvPr/>
        </p:nvSpPr>
        <p:spPr>
          <a:xfrm>
            <a:off x="1615971" y="4467878"/>
            <a:ext cx="1390650" cy="538609"/>
          </a:xfrm>
          <a:prstGeom prst="rect">
            <a:avLst/>
          </a:prstGeom>
          <a:solidFill>
            <a:srgbClr val="D5FF88"/>
          </a:solidFill>
        </p:spPr>
        <p:txBody>
          <a:bodyPr wrap="square" rtlCol="0">
            <a:spAutoFit/>
          </a:bodyPr>
          <a:lstStyle/>
          <a:p>
            <a:r>
              <a:rPr lang="en-IN" sz="2900" b="1" dirty="0"/>
              <a:t>Images:</a:t>
            </a:r>
          </a:p>
        </p:txBody>
      </p:sp>
      <p:sp>
        <p:nvSpPr>
          <p:cNvPr id="12" name="TextBox 11">
            <a:extLst>
              <a:ext uri="{FF2B5EF4-FFF2-40B4-BE49-F238E27FC236}">
                <a16:creationId xmlns:a16="http://schemas.microsoft.com/office/drawing/2014/main" id="{70E78A97-2A42-4557-2FE0-7C2D020D27BB}"/>
              </a:ext>
            </a:extLst>
          </p:cNvPr>
          <p:cNvSpPr txBox="1"/>
          <p:nvPr/>
        </p:nvSpPr>
        <p:spPr>
          <a:xfrm>
            <a:off x="2964097" y="5280514"/>
            <a:ext cx="8991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6"/>
              </a:rPr>
              <a:t>A New Treatment for Some Brain Tumors | Cancer Today</a:t>
            </a:r>
            <a:endParaRPr lang="en-US" sz="2400" dirty="0"/>
          </a:p>
          <a:p>
            <a:pPr marL="285750" indent="-285750">
              <a:buFont typeface="Arial" panose="020B0604020202020204" pitchFamily="34" charset="0"/>
              <a:buChar char="•"/>
            </a:pPr>
            <a:r>
              <a:rPr lang="en-IN" sz="2400" dirty="0">
                <a:hlinkClick r:id="rId7"/>
              </a:rPr>
              <a:t>Meningioma | Information, Treatment &amp; Surgery Melbourne</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1363D2E-729A-BE1B-0ECA-09783B480BC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196A6BB-36B6-789D-393D-E77EF5465A78}"/>
              </a:ext>
            </a:extLst>
          </p:cNvPr>
          <p:cNvSpPr/>
          <p:nvPr/>
        </p:nvSpPr>
        <p:spPr>
          <a:xfrm rot="-3782556" flipH="1">
            <a:off x="12472312" y="-4749322"/>
            <a:ext cx="8272455" cy="9498643"/>
          </a:xfrm>
          <a:custGeom>
            <a:avLst/>
            <a:gdLst/>
            <a:ahLst/>
            <a:cxnLst/>
            <a:rect l="l" t="t" r="r" b="b"/>
            <a:pathLst>
              <a:path w="8272455" h="9498643">
                <a:moveTo>
                  <a:pt x="8272455" y="0"/>
                </a:moveTo>
                <a:lnTo>
                  <a:pt x="0" y="0"/>
                </a:lnTo>
                <a:lnTo>
                  <a:pt x="0" y="9498644"/>
                </a:lnTo>
                <a:lnTo>
                  <a:pt x="8272455" y="9498644"/>
                </a:lnTo>
                <a:lnTo>
                  <a:pt x="827245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a:extLst>
              <a:ext uri="{FF2B5EF4-FFF2-40B4-BE49-F238E27FC236}">
                <a16:creationId xmlns:a16="http://schemas.microsoft.com/office/drawing/2014/main" id="{F39D9C3D-F28E-7335-0102-4F4F6528B0B4}"/>
              </a:ext>
            </a:extLst>
          </p:cNvPr>
          <p:cNvSpPr txBox="1"/>
          <p:nvPr/>
        </p:nvSpPr>
        <p:spPr>
          <a:xfrm>
            <a:off x="1288159" y="1456236"/>
            <a:ext cx="5721244" cy="1060648"/>
          </a:xfrm>
          <a:prstGeom prst="rect">
            <a:avLst/>
          </a:prstGeom>
        </p:spPr>
        <p:txBody>
          <a:bodyPr lIns="0" tIns="0" rIns="0" bIns="0" rtlCol="0" anchor="t">
            <a:spAutoFit/>
          </a:bodyPr>
          <a:lstStyle/>
          <a:p>
            <a:pPr algn="ctr">
              <a:lnSpc>
                <a:spcPts val="6944"/>
              </a:lnSpc>
            </a:pPr>
            <a:r>
              <a:rPr lang="en-US" sz="7467" b="1">
                <a:solidFill>
                  <a:srgbClr val="FFFFFF"/>
                </a:solidFill>
                <a:latin typeface="Codec Pro Ultra-Bold"/>
                <a:ea typeface="Codec Pro Ultra-Bold"/>
                <a:cs typeface="Codec Pro Ultra-Bold"/>
                <a:sym typeface="Codec Pro Ultra-Bold"/>
              </a:rPr>
              <a:t>References</a:t>
            </a:r>
          </a:p>
        </p:txBody>
      </p:sp>
      <p:grpSp>
        <p:nvGrpSpPr>
          <p:cNvPr id="4" name="Group 4">
            <a:extLst>
              <a:ext uri="{FF2B5EF4-FFF2-40B4-BE49-F238E27FC236}">
                <a16:creationId xmlns:a16="http://schemas.microsoft.com/office/drawing/2014/main" id="{3B7D6BA3-6C33-AEAD-D052-1FA584F77CCF}"/>
              </a:ext>
            </a:extLst>
          </p:cNvPr>
          <p:cNvGrpSpPr/>
          <p:nvPr/>
        </p:nvGrpSpPr>
        <p:grpSpPr>
          <a:xfrm>
            <a:off x="14935200" y="9258300"/>
            <a:ext cx="269761" cy="233675"/>
            <a:chOff x="0" y="0"/>
            <a:chExt cx="812800" cy="812800"/>
          </a:xfrm>
        </p:grpSpPr>
        <p:sp>
          <p:nvSpPr>
            <p:cNvPr id="5" name="Freeform 5">
              <a:extLst>
                <a:ext uri="{FF2B5EF4-FFF2-40B4-BE49-F238E27FC236}">
                  <a16:creationId xmlns:a16="http://schemas.microsoft.com/office/drawing/2014/main" id="{51666F48-3A04-731F-D378-6A4BFAEBCCF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FF88"/>
            </a:solidFill>
          </p:spPr>
        </p:sp>
        <p:sp>
          <p:nvSpPr>
            <p:cNvPr id="6" name="TextBox 6">
              <a:extLst>
                <a:ext uri="{FF2B5EF4-FFF2-40B4-BE49-F238E27FC236}">
                  <a16:creationId xmlns:a16="http://schemas.microsoft.com/office/drawing/2014/main" id="{291B9686-613B-B086-54E0-966D8CF43293}"/>
                </a:ext>
              </a:extLst>
            </p:cNvPr>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7" name="TextBox 7">
            <a:extLst>
              <a:ext uri="{FF2B5EF4-FFF2-40B4-BE49-F238E27FC236}">
                <a16:creationId xmlns:a16="http://schemas.microsoft.com/office/drawing/2014/main" id="{AEEBA530-DD26-48D7-EF8C-45D0A21CD34E}"/>
              </a:ext>
            </a:extLst>
          </p:cNvPr>
          <p:cNvSpPr txBox="1"/>
          <p:nvPr/>
        </p:nvSpPr>
        <p:spPr>
          <a:xfrm>
            <a:off x="1615971" y="2488309"/>
            <a:ext cx="2803629" cy="441211"/>
          </a:xfrm>
          <a:prstGeom prst="rect">
            <a:avLst/>
          </a:prstGeom>
          <a:solidFill>
            <a:srgbClr val="D5FF88"/>
          </a:solidFill>
        </p:spPr>
        <p:txBody>
          <a:bodyPr wrap="square" lIns="0" tIns="0" rIns="0" bIns="0" rtlCol="0" anchor="t">
            <a:spAutoFit/>
          </a:bodyPr>
          <a:lstStyle/>
          <a:p>
            <a:pPr algn="just">
              <a:lnSpc>
                <a:spcPts val="3677"/>
              </a:lnSpc>
            </a:pPr>
            <a:r>
              <a:rPr lang="en-US" sz="2895" b="1" spc="-81" dirty="0">
                <a:latin typeface="Open Sauce Bold"/>
                <a:ea typeface="Open Sauce Bold"/>
                <a:cs typeface="Open Sauce Bold"/>
                <a:sym typeface="Open Sauce Bold"/>
              </a:rPr>
              <a:t>Dataset credits: </a:t>
            </a:r>
          </a:p>
        </p:txBody>
      </p:sp>
      <p:sp>
        <p:nvSpPr>
          <p:cNvPr id="8" name="TextBox 8">
            <a:extLst>
              <a:ext uri="{FF2B5EF4-FFF2-40B4-BE49-F238E27FC236}">
                <a16:creationId xmlns:a16="http://schemas.microsoft.com/office/drawing/2014/main" id="{A072F10A-E930-DB9C-5C85-52379A58FC1B}"/>
              </a:ext>
            </a:extLst>
          </p:cNvPr>
          <p:cNvSpPr txBox="1"/>
          <p:nvPr/>
        </p:nvSpPr>
        <p:spPr>
          <a:xfrm>
            <a:off x="3006621" y="3126484"/>
            <a:ext cx="5527779" cy="738664"/>
          </a:xfrm>
          <a:prstGeom prst="rect">
            <a:avLst/>
          </a:prstGeom>
          <a:solidFill>
            <a:schemeClr val="tx1"/>
          </a:solidFill>
        </p:spPr>
        <p:txBody>
          <a:bodyPr wrap="square" lIns="0" tIns="0" rIns="0" bIns="0" rtlCol="0" anchor="t">
            <a:spAutoFit/>
          </a:bodyPr>
          <a:lstStyle/>
          <a:p>
            <a:pPr marL="342900" indent="-342900">
              <a:buFont typeface="Arial" panose="020B0604020202020204" pitchFamily="34" charset="0"/>
              <a:buChar char="•"/>
            </a:pPr>
            <a:r>
              <a:rPr lang="en-IN" sz="2400" dirty="0">
                <a:hlinkClick r:id="rId4"/>
              </a:rPr>
              <a:t>Brain Tumour Classification</a:t>
            </a:r>
            <a:endParaRPr lang="en-IN" sz="2400" dirty="0"/>
          </a:p>
          <a:p>
            <a:pPr marL="342900" indent="-342900">
              <a:buFont typeface="Arial" panose="020B0604020202020204" pitchFamily="34" charset="0"/>
              <a:buChar char="•"/>
            </a:pPr>
            <a:r>
              <a:rPr lang="en-IN" sz="2400" dirty="0">
                <a:hlinkClick r:id="rId5"/>
              </a:rPr>
              <a:t>Brain </a:t>
            </a:r>
            <a:r>
              <a:rPr lang="en-IN" sz="2400" dirty="0" err="1">
                <a:hlinkClick r:id="rId5"/>
              </a:rPr>
              <a:t>Tumor</a:t>
            </a:r>
            <a:r>
              <a:rPr lang="en-IN" sz="2400" dirty="0">
                <a:hlinkClick r:id="rId5"/>
              </a:rPr>
              <a:t> MRI Dataset</a:t>
            </a:r>
            <a:endParaRPr lang="en-US" sz="2400" spc="-81" dirty="0">
              <a:solidFill>
                <a:schemeClr val="bg1"/>
              </a:solidFill>
              <a:latin typeface="Open Sauce"/>
              <a:ea typeface="Open Sauce"/>
              <a:cs typeface="Open Sauce"/>
              <a:sym typeface="Open Sauce"/>
            </a:endParaRPr>
          </a:p>
        </p:txBody>
      </p:sp>
      <p:sp>
        <p:nvSpPr>
          <p:cNvPr id="10" name="TextBox 9">
            <a:extLst>
              <a:ext uri="{FF2B5EF4-FFF2-40B4-BE49-F238E27FC236}">
                <a16:creationId xmlns:a16="http://schemas.microsoft.com/office/drawing/2014/main" id="{B7166A80-7E9A-D58D-5AD1-EEECB3EC8DAC}"/>
              </a:ext>
            </a:extLst>
          </p:cNvPr>
          <p:cNvSpPr txBox="1"/>
          <p:nvPr/>
        </p:nvSpPr>
        <p:spPr>
          <a:xfrm>
            <a:off x="1615971" y="4467878"/>
            <a:ext cx="1390650" cy="538609"/>
          </a:xfrm>
          <a:prstGeom prst="rect">
            <a:avLst/>
          </a:prstGeom>
          <a:solidFill>
            <a:srgbClr val="D5FF88"/>
          </a:solidFill>
        </p:spPr>
        <p:txBody>
          <a:bodyPr wrap="square" rtlCol="0">
            <a:spAutoFit/>
          </a:bodyPr>
          <a:lstStyle/>
          <a:p>
            <a:r>
              <a:rPr lang="en-IN" sz="2900" b="1" dirty="0"/>
              <a:t>Images:</a:t>
            </a:r>
          </a:p>
        </p:txBody>
      </p:sp>
      <p:sp>
        <p:nvSpPr>
          <p:cNvPr id="12" name="TextBox 11">
            <a:extLst>
              <a:ext uri="{FF2B5EF4-FFF2-40B4-BE49-F238E27FC236}">
                <a16:creationId xmlns:a16="http://schemas.microsoft.com/office/drawing/2014/main" id="{7B62B68B-BC25-8F72-2F73-4EFA343C81AA}"/>
              </a:ext>
            </a:extLst>
          </p:cNvPr>
          <p:cNvSpPr txBox="1"/>
          <p:nvPr/>
        </p:nvSpPr>
        <p:spPr>
          <a:xfrm>
            <a:off x="2964097" y="5280514"/>
            <a:ext cx="8991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6"/>
              </a:rPr>
              <a:t>A New Treatment for Some Brain Tumors | Cancer Today</a:t>
            </a:r>
            <a:endParaRPr lang="en-US" sz="2400" dirty="0"/>
          </a:p>
          <a:p>
            <a:pPr marL="285750" indent="-285750">
              <a:buFont typeface="Arial" panose="020B0604020202020204" pitchFamily="34" charset="0"/>
              <a:buChar char="•"/>
            </a:pPr>
            <a:r>
              <a:rPr lang="en-IN" sz="2400" dirty="0">
                <a:hlinkClick r:id="rId7"/>
              </a:rPr>
              <a:t>Meningioma | Information, Treatment &amp; Surgery Melbourne</a:t>
            </a:r>
            <a:endParaRPr lang="en-US" sz="2400" dirty="0"/>
          </a:p>
        </p:txBody>
      </p:sp>
      <p:sp>
        <p:nvSpPr>
          <p:cNvPr id="9" name="TextBox 8">
            <a:extLst>
              <a:ext uri="{FF2B5EF4-FFF2-40B4-BE49-F238E27FC236}">
                <a16:creationId xmlns:a16="http://schemas.microsoft.com/office/drawing/2014/main" id="{47D636A7-E22B-02D8-66AB-363820B00B6B}"/>
              </a:ext>
            </a:extLst>
          </p:cNvPr>
          <p:cNvSpPr txBox="1"/>
          <p:nvPr/>
        </p:nvSpPr>
        <p:spPr>
          <a:xfrm>
            <a:off x="10896600" y="8801100"/>
            <a:ext cx="4572000" cy="923330"/>
          </a:xfrm>
          <a:prstGeom prst="rect">
            <a:avLst/>
          </a:prstGeom>
          <a:noFill/>
        </p:spPr>
        <p:txBody>
          <a:bodyPr wrap="square" rtlCol="0">
            <a:spAutoFit/>
          </a:bodyPr>
          <a:lstStyle/>
          <a:p>
            <a:r>
              <a:rPr lang="en-IN" sz="5400" b="1" dirty="0">
                <a:solidFill>
                  <a:schemeClr val="bg1"/>
                </a:solidFill>
                <a:latin typeface="Berlin Sans FB Demi" panose="020E0802020502020306" pitchFamily="34" charset="0"/>
              </a:rPr>
              <a:t>THANK YOU</a:t>
            </a:r>
          </a:p>
        </p:txBody>
      </p:sp>
    </p:spTree>
    <p:extLst>
      <p:ext uri="{BB962C8B-B14F-4D97-AF65-F5344CB8AC3E}">
        <p14:creationId xmlns:p14="http://schemas.microsoft.com/office/powerpoint/2010/main" val="285634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4431"/>
        </a:solidFill>
        <a:effectLst/>
      </p:bgPr>
    </p:bg>
    <p:spTree>
      <p:nvGrpSpPr>
        <p:cNvPr id="1" name=""/>
        <p:cNvGrpSpPr/>
        <p:nvPr/>
      </p:nvGrpSpPr>
      <p:grpSpPr>
        <a:xfrm>
          <a:off x="0" y="0"/>
          <a:ext cx="0" cy="0"/>
          <a:chOff x="0" y="0"/>
          <a:chExt cx="0" cy="0"/>
        </a:xfrm>
      </p:grpSpPr>
      <p:sp>
        <p:nvSpPr>
          <p:cNvPr id="2" name="TextBox 2"/>
          <p:cNvSpPr txBox="1"/>
          <p:nvPr/>
        </p:nvSpPr>
        <p:spPr>
          <a:xfrm>
            <a:off x="229355" y="4216724"/>
            <a:ext cx="8914645" cy="3535686"/>
          </a:xfrm>
          <a:prstGeom prst="rect">
            <a:avLst/>
          </a:prstGeom>
        </p:spPr>
        <p:txBody>
          <a:bodyPr lIns="0" tIns="0" rIns="0" bIns="0" rtlCol="0" anchor="t">
            <a:spAutoFit/>
          </a:bodyPr>
          <a:lstStyle/>
          <a:p>
            <a:pPr marL="624769" lvl="1" indent="-312385" algn="l">
              <a:lnSpc>
                <a:spcPts val="4051"/>
              </a:lnSpc>
              <a:buFont typeface="Arial"/>
              <a:buChar char="•"/>
            </a:pPr>
            <a:r>
              <a:rPr lang="en-US" sz="2893" spc="31" dirty="0">
                <a:solidFill>
                  <a:srgbClr val="FFFFFF"/>
                </a:solidFill>
                <a:latin typeface="Open Sauce"/>
                <a:ea typeface="Open Sauce"/>
                <a:cs typeface="Open Sauce"/>
                <a:sym typeface="Open Sauce"/>
              </a:rPr>
              <a:t>Detecting brain tumors is very important for saving lives.</a:t>
            </a:r>
          </a:p>
          <a:p>
            <a:pPr marL="624769" lvl="1" indent="-312385" algn="l">
              <a:lnSpc>
                <a:spcPts val="4051"/>
              </a:lnSpc>
              <a:buFont typeface="Arial"/>
              <a:buChar char="•"/>
            </a:pPr>
            <a:r>
              <a:rPr lang="en-US" sz="2893" spc="31" dirty="0">
                <a:solidFill>
                  <a:srgbClr val="FFFFFF"/>
                </a:solidFill>
                <a:latin typeface="Open Sauce"/>
                <a:ea typeface="Open Sauce"/>
                <a:cs typeface="Open Sauce"/>
                <a:sym typeface="Open Sauce"/>
              </a:rPr>
              <a:t>There are different types of brain tumors which make diagnosis difficult.</a:t>
            </a:r>
          </a:p>
          <a:p>
            <a:pPr marL="624769" lvl="1" indent="-312385" algn="l">
              <a:lnSpc>
                <a:spcPts val="4051"/>
              </a:lnSpc>
              <a:buFont typeface="Arial"/>
              <a:buChar char="•"/>
            </a:pPr>
            <a:r>
              <a:rPr lang="en-US" sz="2893" spc="31" dirty="0">
                <a:solidFill>
                  <a:srgbClr val="FFFFFF"/>
                </a:solidFill>
                <a:latin typeface="Open Sauce"/>
                <a:ea typeface="Open Sauce"/>
                <a:cs typeface="Open Sauce"/>
                <a:sym typeface="Open Sauce"/>
              </a:rPr>
              <a:t>Manually verifying the MRI images for an early detection is time consuming, which can impact the patient’s health.</a:t>
            </a:r>
          </a:p>
        </p:txBody>
      </p:sp>
      <p:sp>
        <p:nvSpPr>
          <p:cNvPr id="3" name="Freeform 3"/>
          <p:cNvSpPr/>
          <p:nvPr/>
        </p:nvSpPr>
        <p:spPr>
          <a:xfrm rot="-8100000" flipH="1">
            <a:off x="10312114" y="-753625"/>
            <a:ext cx="9175567" cy="10535620"/>
          </a:xfrm>
          <a:custGeom>
            <a:avLst/>
            <a:gdLst/>
            <a:ahLst/>
            <a:cxnLst/>
            <a:rect l="l" t="t" r="r" b="b"/>
            <a:pathLst>
              <a:path w="9175567" h="10535620">
                <a:moveTo>
                  <a:pt x="9175567" y="0"/>
                </a:moveTo>
                <a:lnTo>
                  <a:pt x="0" y="0"/>
                </a:lnTo>
                <a:lnTo>
                  <a:pt x="0" y="10535620"/>
                </a:lnTo>
                <a:lnTo>
                  <a:pt x="9175567" y="10535620"/>
                </a:lnTo>
                <a:lnTo>
                  <a:pt x="917556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30865" y="2604538"/>
            <a:ext cx="8413135" cy="1675204"/>
          </a:xfrm>
          <a:prstGeom prst="rect">
            <a:avLst/>
          </a:prstGeom>
        </p:spPr>
        <p:txBody>
          <a:bodyPr lIns="0" tIns="0" rIns="0" bIns="0" rtlCol="0" anchor="t">
            <a:spAutoFit/>
          </a:bodyPr>
          <a:lstStyle/>
          <a:p>
            <a:pPr algn="l">
              <a:lnSpc>
                <a:spcPts val="12560"/>
              </a:lnSpc>
            </a:pPr>
            <a:r>
              <a:rPr lang="en-US" sz="8972" b="1">
                <a:solidFill>
                  <a:srgbClr val="D5FF88"/>
                </a:solidFill>
                <a:latin typeface="Codec Pro Bold"/>
                <a:ea typeface="Codec Pro Bold"/>
                <a:cs typeface="Codec Pro Bold"/>
                <a:sym typeface="Codec Pro Bold"/>
              </a:rPr>
              <a:t>Introduction</a:t>
            </a:r>
          </a:p>
        </p:txBody>
      </p:sp>
      <p:grpSp>
        <p:nvGrpSpPr>
          <p:cNvPr id="5" name="Group 5"/>
          <p:cNvGrpSpPr/>
          <p:nvPr/>
        </p:nvGrpSpPr>
        <p:grpSpPr>
          <a:xfrm>
            <a:off x="9144000" y="2481066"/>
            <a:ext cx="1301521" cy="130152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5FF8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grpSp>
        <p:nvGrpSpPr>
          <p:cNvPr id="8" name="Group 8"/>
          <p:cNvGrpSpPr/>
          <p:nvPr/>
        </p:nvGrpSpPr>
        <p:grpSpPr>
          <a:xfrm>
            <a:off x="9966302" y="3026614"/>
            <a:ext cx="7761224" cy="4864193"/>
            <a:chOff x="0" y="0"/>
            <a:chExt cx="2117741" cy="1327252"/>
          </a:xfrm>
        </p:grpSpPr>
        <p:sp>
          <p:nvSpPr>
            <p:cNvPr id="9" name="Freeform 9"/>
            <p:cNvSpPr/>
            <p:nvPr/>
          </p:nvSpPr>
          <p:spPr>
            <a:xfrm>
              <a:off x="0" y="0"/>
              <a:ext cx="2117741" cy="1327252"/>
            </a:xfrm>
            <a:custGeom>
              <a:avLst/>
              <a:gdLst/>
              <a:ahLst/>
              <a:cxnLst/>
              <a:rect l="l" t="t" r="r" b="b"/>
              <a:pathLst>
                <a:path w="2117741" h="1327252">
                  <a:moveTo>
                    <a:pt x="66833" y="0"/>
                  </a:moveTo>
                  <a:lnTo>
                    <a:pt x="2050908" y="0"/>
                  </a:lnTo>
                  <a:cubicBezTo>
                    <a:pt x="2068633" y="0"/>
                    <a:pt x="2085633" y="7041"/>
                    <a:pt x="2098166" y="19575"/>
                  </a:cubicBezTo>
                  <a:cubicBezTo>
                    <a:pt x="2110700" y="32109"/>
                    <a:pt x="2117741" y="49108"/>
                    <a:pt x="2117741" y="66833"/>
                  </a:cubicBezTo>
                  <a:lnTo>
                    <a:pt x="2117741" y="1260419"/>
                  </a:lnTo>
                  <a:cubicBezTo>
                    <a:pt x="2117741" y="1278144"/>
                    <a:pt x="2110700" y="1295144"/>
                    <a:pt x="2098166" y="1307677"/>
                  </a:cubicBezTo>
                  <a:cubicBezTo>
                    <a:pt x="2085633" y="1320211"/>
                    <a:pt x="2068633" y="1327252"/>
                    <a:pt x="2050908" y="1327252"/>
                  </a:cubicBezTo>
                  <a:lnTo>
                    <a:pt x="66833" y="1327252"/>
                  </a:lnTo>
                  <a:cubicBezTo>
                    <a:pt x="49108" y="1327252"/>
                    <a:pt x="32109" y="1320211"/>
                    <a:pt x="19575" y="1307677"/>
                  </a:cubicBezTo>
                  <a:cubicBezTo>
                    <a:pt x="7041" y="1295144"/>
                    <a:pt x="0" y="1278144"/>
                    <a:pt x="0" y="1260419"/>
                  </a:cubicBezTo>
                  <a:lnTo>
                    <a:pt x="0" y="66833"/>
                  </a:lnTo>
                  <a:cubicBezTo>
                    <a:pt x="0" y="49108"/>
                    <a:pt x="7041" y="32109"/>
                    <a:pt x="19575" y="19575"/>
                  </a:cubicBezTo>
                  <a:cubicBezTo>
                    <a:pt x="32109" y="7041"/>
                    <a:pt x="49108" y="0"/>
                    <a:pt x="66833" y="0"/>
                  </a:cubicBezTo>
                  <a:close/>
                </a:path>
              </a:pathLst>
            </a:custGeom>
            <a:solidFill>
              <a:srgbClr val="10C875"/>
            </a:solidFill>
          </p:spPr>
        </p:sp>
        <p:sp>
          <p:nvSpPr>
            <p:cNvPr id="10" name="TextBox 10"/>
            <p:cNvSpPr txBox="1"/>
            <p:nvPr/>
          </p:nvSpPr>
          <p:spPr>
            <a:xfrm>
              <a:off x="0" y="-38100"/>
              <a:ext cx="2117741" cy="1365352"/>
            </a:xfrm>
            <a:prstGeom prst="rect">
              <a:avLst/>
            </a:prstGeom>
          </p:spPr>
          <p:txBody>
            <a:bodyPr lIns="50800" tIns="50800" rIns="50800" bIns="50800" rtlCol="0" anchor="ctr"/>
            <a:lstStyle/>
            <a:p>
              <a:pPr algn="ctr">
                <a:lnSpc>
                  <a:spcPts val="3101"/>
                </a:lnSpc>
              </a:pPr>
              <a:endParaRPr/>
            </a:p>
          </p:txBody>
        </p:sp>
      </p:grpSp>
      <p:grpSp>
        <p:nvGrpSpPr>
          <p:cNvPr id="11" name="Group 11"/>
          <p:cNvGrpSpPr/>
          <p:nvPr/>
        </p:nvGrpSpPr>
        <p:grpSpPr>
          <a:xfrm>
            <a:off x="8786439" y="3685276"/>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14" name="TextBox 14"/>
          <p:cNvSpPr txBox="1"/>
          <p:nvPr/>
        </p:nvSpPr>
        <p:spPr>
          <a:xfrm>
            <a:off x="10654120" y="3955466"/>
            <a:ext cx="6004724" cy="2814733"/>
          </a:xfrm>
          <a:prstGeom prst="rect">
            <a:avLst/>
          </a:prstGeom>
        </p:spPr>
        <p:txBody>
          <a:bodyPr lIns="0" tIns="0" rIns="0" bIns="0" rtlCol="0" anchor="t">
            <a:spAutoFit/>
          </a:bodyPr>
          <a:lstStyle/>
          <a:p>
            <a:pPr algn="l">
              <a:lnSpc>
                <a:spcPts val="4446"/>
              </a:lnSpc>
            </a:pPr>
            <a:r>
              <a:rPr lang="en-US" sz="3675" b="1" spc="-102" dirty="0">
                <a:solidFill>
                  <a:srgbClr val="064431"/>
                </a:solidFill>
                <a:latin typeface="Open Sauce Bold"/>
                <a:ea typeface="Open Sauce Bold"/>
                <a:cs typeface="Open Sauce Bold"/>
                <a:sym typeface="Open Sauce Bold"/>
              </a:rPr>
              <a:t>Using deep learning, we can automatically classify brain tumors and help doctors make faster and more accurate decisions.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130831" flipH="1">
            <a:off x="-4867528" y="1980692"/>
            <a:ext cx="9175567" cy="10535620"/>
          </a:xfrm>
          <a:custGeom>
            <a:avLst/>
            <a:gdLst/>
            <a:ahLst/>
            <a:cxnLst/>
            <a:rect l="l" t="t" r="r" b="b"/>
            <a:pathLst>
              <a:path w="9175567" h="10535620">
                <a:moveTo>
                  <a:pt x="9175568" y="0"/>
                </a:moveTo>
                <a:lnTo>
                  <a:pt x="0" y="0"/>
                </a:lnTo>
                <a:lnTo>
                  <a:pt x="0" y="10535620"/>
                </a:lnTo>
                <a:lnTo>
                  <a:pt x="9175568" y="10535620"/>
                </a:lnTo>
                <a:lnTo>
                  <a:pt x="91755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169824" y="3971169"/>
            <a:ext cx="9133470" cy="3659630"/>
          </a:xfrm>
          <a:prstGeom prst="rect">
            <a:avLst/>
          </a:prstGeom>
        </p:spPr>
        <p:txBody>
          <a:bodyPr lIns="0" tIns="0" rIns="0" bIns="0" rtlCol="0" anchor="t">
            <a:spAutoFit/>
          </a:bodyPr>
          <a:lstStyle/>
          <a:p>
            <a:pPr marL="675071" lvl="1" indent="-337536" algn="l">
              <a:lnSpc>
                <a:spcPts val="4127"/>
              </a:lnSpc>
              <a:buFont typeface="Arial"/>
              <a:buChar char="•"/>
            </a:pPr>
            <a:r>
              <a:rPr lang="en-US" sz="3126" spc="-87" dirty="0">
                <a:solidFill>
                  <a:srgbClr val="000000"/>
                </a:solidFill>
                <a:latin typeface="Open Sauce"/>
                <a:ea typeface="Open Sauce"/>
                <a:cs typeface="Open Sauce"/>
                <a:sym typeface="Open Sauce"/>
              </a:rPr>
              <a:t>To build a predictive model that accurately detects and classifies brain tumors from MRI images, helping doctors diagnose faster and more reliably.</a:t>
            </a:r>
          </a:p>
          <a:p>
            <a:pPr marL="675071" lvl="1" indent="-337536" algn="l">
              <a:lnSpc>
                <a:spcPts val="4127"/>
              </a:lnSpc>
              <a:buFont typeface="Arial"/>
              <a:buChar char="•"/>
            </a:pPr>
            <a:r>
              <a:rPr lang="en-US" sz="3126" spc="-87" dirty="0">
                <a:solidFill>
                  <a:srgbClr val="000000"/>
                </a:solidFill>
                <a:latin typeface="Open Sauce"/>
                <a:ea typeface="Open Sauce"/>
                <a:cs typeface="Open Sauce"/>
                <a:sym typeface="Open Sauce"/>
              </a:rPr>
              <a:t>To deploy the trained model as a web application on AWS for accessible and real-time predictions.</a:t>
            </a:r>
          </a:p>
        </p:txBody>
      </p:sp>
      <p:sp>
        <p:nvSpPr>
          <p:cNvPr id="4" name="TextBox 4"/>
          <p:cNvSpPr txBox="1"/>
          <p:nvPr/>
        </p:nvSpPr>
        <p:spPr>
          <a:xfrm>
            <a:off x="6456803" y="2091184"/>
            <a:ext cx="15189928" cy="1675257"/>
          </a:xfrm>
          <a:prstGeom prst="rect">
            <a:avLst/>
          </a:prstGeom>
        </p:spPr>
        <p:txBody>
          <a:bodyPr lIns="0" tIns="0" rIns="0" bIns="0" rtlCol="0" anchor="t">
            <a:spAutoFit/>
          </a:bodyPr>
          <a:lstStyle/>
          <a:p>
            <a:pPr algn="l">
              <a:lnSpc>
                <a:spcPts val="12557"/>
              </a:lnSpc>
            </a:pPr>
            <a:r>
              <a:rPr lang="en-US" sz="8969" b="1">
                <a:solidFill>
                  <a:srgbClr val="000000"/>
                </a:solidFill>
                <a:latin typeface="Codec Pro Ultra-Bold"/>
                <a:ea typeface="Codec Pro Ultra-Bold"/>
                <a:cs typeface="Codec Pro Ultra-Bold"/>
                <a:sym typeface="Codec Pro Ultra-Bold"/>
              </a:rPr>
              <a:t>Objective</a:t>
            </a:r>
          </a:p>
        </p:txBody>
      </p:sp>
      <p:sp>
        <p:nvSpPr>
          <p:cNvPr id="5" name="TextBox 5"/>
          <p:cNvSpPr txBox="1"/>
          <p:nvPr/>
        </p:nvSpPr>
        <p:spPr>
          <a:xfrm>
            <a:off x="11365615" y="1194691"/>
            <a:ext cx="1694276" cy="2571750"/>
          </a:xfrm>
          <a:prstGeom prst="rect">
            <a:avLst/>
          </a:prstGeom>
        </p:spPr>
        <p:txBody>
          <a:bodyPr lIns="0" tIns="0" rIns="0" bIns="0" rtlCol="0" anchor="t">
            <a:spAutoFit/>
          </a:bodyPr>
          <a:lstStyle/>
          <a:p>
            <a:pPr algn="ctr">
              <a:lnSpc>
                <a:spcPts val="21000"/>
              </a:lnSpc>
            </a:pPr>
            <a:r>
              <a:rPr lang="en-US" sz="15000" b="1">
                <a:solidFill>
                  <a:srgbClr val="10C875"/>
                </a:solidFill>
                <a:latin typeface="Open Sauce Heavy"/>
                <a:ea typeface="Open Sauce Heavy"/>
                <a:cs typeface="Open Sauce Heavy"/>
                <a:sym typeface="Open Sauce Heavy"/>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4431"/>
        </a:solidFill>
        <a:effectLst/>
      </p:bgPr>
    </p:bg>
    <p:spTree>
      <p:nvGrpSpPr>
        <p:cNvPr id="1" name=""/>
        <p:cNvGrpSpPr/>
        <p:nvPr/>
      </p:nvGrpSpPr>
      <p:grpSpPr>
        <a:xfrm>
          <a:off x="0" y="0"/>
          <a:ext cx="0" cy="0"/>
          <a:chOff x="0" y="0"/>
          <a:chExt cx="0" cy="0"/>
        </a:xfrm>
      </p:grpSpPr>
      <p:grpSp>
        <p:nvGrpSpPr>
          <p:cNvPr id="2" name="Group 2"/>
          <p:cNvGrpSpPr/>
          <p:nvPr/>
        </p:nvGrpSpPr>
        <p:grpSpPr>
          <a:xfrm>
            <a:off x="555912" y="3231482"/>
            <a:ext cx="8957986" cy="4838323"/>
            <a:chOff x="0" y="0"/>
            <a:chExt cx="2669028" cy="1441576"/>
          </a:xfrm>
        </p:grpSpPr>
        <p:sp>
          <p:nvSpPr>
            <p:cNvPr id="3" name="Freeform 3"/>
            <p:cNvSpPr/>
            <p:nvPr/>
          </p:nvSpPr>
          <p:spPr>
            <a:xfrm>
              <a:off x="0" y="0"/>
              <a:ext cx="2669028" cy="1441576"/>
            </a:xfrm>
            <a:custGeom>
              <a:avLst/>
              <a:gdLst/>
              <a:ahLst/>
              <a:cxnLst/>
              <a:rect l="l" t="t" r="r" b="b"/>
              <a:pathLst>
                <a:path w="2669028" h="1441576">
                  <a:moveTo>
                    <a:pt x="75190" y="0"/>
                  </a:moveTo>
                  <a:lnTo>
                    <a:pt x="2593839" y="0"/>
                  </a:lnTo>
                  <a:cubicBezTo>
                    <a:pt x="2613780" y="0"/>
                    <a:pt x="2632905" y="7922"/>
                    <a:pt x="2647006" y="22023"/>
                  </a:cubicBezTo>
                  <a:cubicBezTo>
                    <a:pt x="2661106" y="36123"/>
                    <a:pt x="2669028" y="55248"/>
                    <a:pt x="2669028" y="75190"/>
                  </a:cubicBezTo>
                  <a:lnTo>
                    <a:pt x="2669028" y="1366387"/>
                  </a:lnTo>
                  <a:cubicBezTo>
                    <a:pt x="2669028" y="1386328"/>
                    <a:pt x="2661106" y="1405453"/>
                    <a:pt x="2647006" y="1419554"/>
                  </a:cubicBezTo>
                  <a:cubicBezTo>
                    <a:pt x="2632905" y="1433655"/>
                    <a:pt x="2613780" y="1441576"/>
                    <a:pt x="2593839" y="1441576"/>
                  </a:cubicBezTo>
                  <a:lnTo>
                    <a:pt x="75190" y="1441576"/>
                  </a:lnTo>
                  <a:cubicBezTo>
                    <a:pt x="55248" y="1441576"/>
                    <a:pt x="36123" y="1433655"/>
                    <a:pt x="22023" y="1419554"/>
                  </a:cubicBezTo>
                  <a:cubicBezTo>
                    <a:pt x="7922" y="1405453"/>
                    <a:pt x="0" y="1386328"/>
                    <a:pt x="0" y="1366387"/>
                  </a:cubicBezTo>
                  <a:lnTo>
                    <a:pt x="0" y="75190"/>
                  </a:lnTo>
                  <a:cubicBezTo>
                    <a:pt x="0" y="55248"/>
                    <a:pt x="7922" y="36123"/>
                    <a:pt x="22023" y="22023"/>
                  </a:cubicBezTo>
                  <a:cubicBezTo>
                    <a:pt x="36123" y="7922"/>
                    <a:pt x="55248" y="0"/>
                    <a:pt x="75190" y="0"/>
                  </a:cubicBezTo>
                  <a:close/>
                </a:path>
              </a:pathLst>
            </a:custGeom>
            <a:solidFill>
              <a:srgbClr val="D5FF88"/>
            </a:solidFill>
          </p:spPr>
        </p:sp>
        <p:sp>
          <p:nvSpPr>
            <p:cNvPr id="4" name="TextBox 4"/>
            <p:cNvSpPr txBox="1"/>
            <p:nvPr/>
          </p:nvSpPr>
          <p:spPr>
            <a:xfrm>
              <a:off x="0" y="-38100"/>
              <a:ext cx="2669028" cy="1479676"/>
            </a:xfrm>
            <a:prstGeom prst="rect">
              <a:avLst/>
            </a:prstGeom>
          </p:spPr>
          <p:txBody>
            <a:bodyPr lIns="50800" tIns="50800" rIns="50800" bIns="50800" rtlCol="0" anchor="ctr"/>
            <a:lstStyle/>
            <a:p>
              <a:pPr algn="ctr">
                <a:lnSpc>
                  <a:spcPts val="3101"/>
                </a:lnSpc>
              </a:pPr>
              <a:endParaRPr/>
            </a:p>
          </p:txBody>
        </p:sp>
      </p:grpSp>
      <p:grpSp>
        <p:nvGrpSpPr>
          <p:cNvPr id="5" name="Group 5"/>
          <p:cNvGrpSpPr/>
          <p:nvPr/>
        </p:nvGrpSpPr>
        <p:grpSpPr>
          <a:xfrm>
            <a:off x="8696091" y="2990339"/>
            <a:ext cx="1301521" cy="130152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8" name="Freeform 8"/>
          <p:cNvSpPr/>
          <p:nvPr/>
        </p:nvSpPr>
        <p:spPr>
          <a:xfrm rot="5400000" flipH="1">
            <a:off x="593958" y="81485"/>
            <a:ext cx="2528920" cy="2903771"/>
          </a:xfrm>
          <a:custGeom>
            <a:avLst/>
            <a:gdLst/>
            <a:ahLst/>
            <a:cxnLst/>
            <a:rect l="l" t="t" r="r" b="b"/>
            <a:pathLst>
              <a:path w="2528920" h="2903771">
                <a:moveTo>
                  <a:pt x="2528920" y="0"/>
                </a:moveTo>
                <a:lnTo>
                  <a:pt x="0" y="0"/>
                </a:lnTo>
                <a:lnTo>
                  <a:pt x="0" y="2903770"/>
                </a:lnTo>
                <a:lnTo>
                  <a:pt x="2528920" y="2903770"/>
                </a:lnTo>
                <a:lnTo>
                  <a:pt x="252892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732270" y="2324100"/>
            <a:ext cx="6814834" cy="6753831"/>
          </a:xfrm>
          <a:custGeom>
            <a:avLst/>
            <a:gdLst/>
            <a:ahLst/>
            <a:cxnLst/>
            <a:rect l="l" t="t" r="r" b="b"/>
            <a:pathLst>
              <a:path w="6814834" h="6187950">
                <a:moveTo>
                  <a:pt x="0" y="0"/>
                </a:moveTo>
                <a:lnTo>
                  <a:pt x="6814834" y="0"/>
                </a:lnTo>
                <a:lnTo>
                  <a:pt x="6814834" y="6187951"/>
                </a:lnTo>
                <a:lnTo>
                  <a:pt x="0" y="6187951"/>
                </a:lnTo>
                <a:lnTo>
                  <a:pt x="0" y="0"/>
                </a:lnTo>
                <a:close/>
              </a:path>
            </a:pathLst>
          </a:custGeom>
          <a:blipFill>
            <a:blip r:embed="rId4"/>
            <a:stretch>
              <a:fillRect/>
            </a:stretch>
          </a:blipFill>
          <a:ln>
            <a:solidFill>
              <a:srgbClr val="D5FF88"/>
            </a:solidFill>
          </a:ln>
          <a:effectLst>
            <a:glow rad="139700">
              <a:schemeClr val="accent3">
                <a:satMod val="175000"/>
                <a:alpha val="40000"/>
              </a:schemeClr>
            </a:glow>
            <a:outerShdw blurRad="50800" dist="38100" dir="13500000" algn="br" rotWithShape="0">
              <a:prstClr val="black">
                <a:alpha val="14000"/>
              </a:prstClr>
            </a:outerShdw>
            <a:softEdge rad="0"/>
          </a:effectLst>
        </p:spPr>
      </p:sp>
      <p:sp>
        <p:nvSpPr>
          <p:cNvPr id="10" name="TextBox 10"/>
          <p:cNvSpPr txBox="1"/>
          <p:nvPr/>
        </p:nvSpPr>
        <p:spPr>
          <a:xfrm>
            <a:off x="1028700" y="8241255"/>
            <a:ext cx="9581552" cy="836676"/>
          </a:xfrm>
          <a:prstGeom prst="rect">
            <a:avLst/>
          </a:prstGeom>
        </p:spPr>
        <p:txBody>
          <a:bodyPr lIns="0" tIns="0" rIns="0" bIns="0" rtlCol="0" anchor="t">
            <a:spAutoFit/>
          </a:bodyPr>
          <a:lstStyle/>
          <a:p>
            <a:pPr algn="just">
              <a:lnSpc>
                <a:spcPts val="3432"/>
              </a:lnSpc>
            </a:pPr>
            <a:r>
              <a:rPr lang="en-US" sz="2600" spc="-72" dirty="0">
                <a:solidFill>
                  <a:srgbClr val="FFFFFF"/>
                </a:solidFill>
                <a:latin typeface="Open Sauce"/>
                <a:ea typeface="Open Sauce"/>
                <a:cs typeface="Open Sauce"/>
                <a:sym typeface="Open Sauce"/>
              </a:rPr>
              <a:t>Total Images : 30462</a:t>
            </a:r>
          </a:p>
          <a:p>
            <a:pPr algn="just">
              <a:lnSpc>
                <a:spcPts val="3432"/>
              </a:lnSpc>
            </a:pPr>
            <a:r>
              <a:rPr lang="en-US" sz="2600" spc="-72" dirty="0">
                <a:solidFill>
                  <a:srgbClr val="FFFFFF"/>
                </a:solidFill>
                <a:latin typeface="Open Sauce"/>
                <a:ea typeface="Open Sauce"/>
                <a:cs typeface="Open Sauce"/>
                <a:sym typeface="Open Sauce"/>
              </a:rPr>
              <a:t>Categories     : Glioma, Meningioma, Pituitary and No Tumor</a:t>
            </a:r>
          </a:p>
        </p:txBody>
      </p:sp>
      <p:sp>
        <p:nvSpPr>
          <p:cNvPr id="11" name="TextBox 11"/>
          <p:cNvSpPr txBox="1"/>
          <p:nvPr/>
        </p:nvSpPr>
        <p:spPr>
          <a:xfrm>
            <a:off x="1114756" y="3819227"/>
            <a:ext cx="8029244" cy="3491383"/>
          </a:xfrm>
          <a:prstGeom prst="rect">
            <a:avLst/>
          </a:prstGeom>
        </p:spPr>
        <p:txBody>
          <a:bodyPr lIns="0" tIns="0" rIns="0" bIns="0" rtlCol="0" anchor="t">
            <a:spAutoFit/>
          </a:bodyPr>
          <a:lstStyle/>
          <a:p>
            <a:pPr algn="l">
              <a:lnSpc>
                <a:spcPts val="13164"/>
              </a:lnSpc>
            </a:pPr>
            <a:r>
              <a:rPr lang="en-US" sz="10879" b="1" spc="-304">
                <a:solidFill>
                  <a:srgbClr val="064431"/>
                </a:solidFill>
                <a:latin typeface="Codec Pro Ultra-Bold"/>
                <a:ea typeface="Codec Pro Ultra-Bold"/>
                <a:cs typeface="Codec Pro Ultra-Bold"/>
                <a:sym typeface="Codec Pro Ultra-Bold"/>
              </a:rPr>
              <a:t>Introduction to Dataset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4878" y="2095247"/>
            <a:ext cx="9913835" cy="813569"/>
          </a:xfrm>
          <a:prstGeom prst="rect">
            <a:avLst/>
          </a:prstGeom>
        </p:spPr>
        <p:txBody>
          <a:bodyPr lIns="0" tIns="0" rIns="0" bIns="0" rtlCol="0" anchor="t">
            <a:spAutoFit/>
          </a:bodyPr>
          <a:lstStyle/>
          <a:p>
            <a:pPr algn="l">
              <a:lnSpc>
                <a:spcPts val="5049"/>
              </a:lnSpc>
            </a:pPr>
            <a:r>
              <a:rPr lang="en-US" sz="6233" b="1" spc="-174">
                <a:solidFill>
                  <a:srgbClr val="000000"/>
                </a:solidFill>
                <a:latin typeface="Codec Pro Ultra-Bold"/>
                <a:ea typeface="Codec Pro Ultra-Bold"/>
                <a:cs typeface="Codec Pro Ultra-Bold"/>
                <a:sym typeface="Codec Pro Ultra-Bold"/>
              </a:rPr>
              <a:t>Data Preprocessing</a:t>
            </a:r>
          </a:p>
        </p:txBody>
      </p:sp>
      <p:sp>
        <p:nvSpPr>
          <p:cNvPr id="3" name="Freeform 3"/>
          <p:cNvSpPr/>
          <p:nvPr/>
        </p:nvSpPr>
        <p:spPr>
          <a:xfrm rot="-3782556" flipH="1">
            <a:off x="11821552" y="-5112614"/>
            <a:ext cx="8272455" cy="9498643"/>
          </a:xfrm>
          <a:custGeom>
            <a:avLst/>
            <a:gdLst/>
            <a:ahLst/>
            <a:cxnLst/>
            <a:rect l="l" t="t" r="r" b="b"/>
            <a:pathLst>
              <a:path w="8272455" h="9498643">
                <a:moveTo>
                  <a:pt x="8272454" y="0"/>
                </a:moveTo>
                <a:lnTo>
                  <a:pt x="0" y="0"/>
                </a:lnTo>
                <a:lnTo>
                  <a:pt x="0" y="9498643"/>
                </a:lnTo>
                <a:lnTo>
                  <a:pt x="8272454" y="9498643"/>
                </a:lnTo>
                <a:lnTo>
                  <a:pt x="8272454"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8050712" y="2250151"/>
            <a:ext cx="185206" cy="18520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6" name="TextBox 6"/>
            <p:cNvSpPr txBox="1"/>
            <p:nvPr/>
          </p:nvSpPr>
          <p:spPr>
            <a:xfrm>
              <a:off x="76200" y="47625"/>
              <a:ext cx="660400" cy="688975"/>
            </a:xfrm>
            <a:prstGeom prst="rect">
              <a:avLst/>
            </a:prstGeom>
          </p:spPr>
          <p:txBody>
            <a:bodyPr lIns="50800" tIns="50800" rIns="50800" bIns="50800" rtlCol="0" anchor="ctr"/>
            <a:lstStyle/>
            <a:p>
              <a:pPr algn="ctr">
                <a:lnSpc>
                  <a:spcPts val="2401"/>
                </a:lnSpc>
              </a:pPr>
              <a:endParaRPr/>
            </a:p>
          </p:txBody>
        </p:sp>
      </p:grpSp>
      <p:sp>
        <p:nvSpPr>
          <p:cNvPr id="7" name="Freeform 7"/>
          <p:cNvSpPr/>
          <p:nvPr/>
        </p:nvSpPr>
        <p:spPr>
          <a:xfrm>
            <a:off x="644878" y="3530461"/>
            <a:ext cx="8268503" cy="6192296"/>
          </a:xfrm>
          <a:custGeom>
            <a:avLst/>
            <a:gdLst/>
            <a:ahLst/>
            <a:cxnLst/>
            <a:rect l="l" t="t" r="r" b="b"/>
            <a:pathLst>
              <a:path w="8268503" h="6192296">
                <a:moveTo>
                  <a:pt x="0" y="0"/>
                </a:moveTo>
                <a:lnTo>
                  <a:pt x="8268503" y="0"/>
                </a:lnTo>
                <a:lnTo>
                  <a:pt x="8268503" y="6192295"/>
                </a:lnTo>
                <a:lnTo>
                  <a:pt x="0" y="6192295"/>
                </a:lnTo>
                <a:lnTo>
                  <a:pt x="0" y="0"/>
                </a:lnTo>
                <a:close/>
              </a:path>
            </a:pathLst>
          </a:custGeom>
          <a:blipFill>
            <a:blip r:embed="rId4"/>
            <a:stretch>
              <a:fillRect r="-76557"/>
            </a:stretch>
          </a:blipFill>
          <a:effectLst>
            <a:glow rad="139700">
              <a:srgbClr val="10C875">
                <a:alpha val="40000"/>
              </a:srgbClr>
            </a:glow>
          </a:effectLst>
        </p:spPr>
      </p:sp>
      <p:sp>
        <p:nvSpPr>
          <p:cNvPr id="8" name="Freeform 8"/>
          <p:cNvSpPr/>
          <p:nvPr/>
        </p:nvSpPr>
        <p:spPr>
          <a:xfrm>
            <a:off x="9216503" y="4076700"/>
            <a:ext cx="6406760" cy="4702183"/>
          </a:xfrm>
          <a:custGeom>
            <a:avLst/>
            <a:gdLst/>
            <a:ahLst/>
            <a:cxnLst/>
            <a:rect l="l" t="t" r="r" b="b"/>
            <a:pathLst>
              <a:path w="6406760" h="4702183">
                <a:moveTo>
                  <a:pt x="0" y="0"/>
                </a:moveTo>
                <a:lnTo>
                  <a:pt x="6406759" y="0"/>
                </a:lnTo>
                <a:lnTo>
                  <a:pt x="6406759" y="4702183"/>
                </a:lnTo>
                <a:lnTo>
                  <a:pt x="0" y="4702183"/>
                </a:lnTo>
                <a:lnTo>
                  <a:pt x="0" y="0"/>
                </a:lnTo>
                <a:close/>
              </a:path>
            </a:pathLst>
          </a:custGeom>
          <a:blipFill>
            <a:blip r:embed="rId5"/>
            <a:stretch>
              <a:fillRect r="-27097"/>
            </a:stretch>
          </a:blipFill>
          <a:effectLst>
            <a:glow rad="139700">
              <a:srgbClr val="10C875">
                <a:alpha val="40000"/>
              </a:srgbClr>
            </a:glow>
          </a:effectLst>
        </p:spPr>
      </p:sp>
      <p:sp>
        <p:nvSpPr>
          <p:cNvPr id="9" name="TextBox 9"/>
          <p:cNvSpPr txBox="1"/>
          <p:nvPr/>
        </p:nvSpPr>
        <p:spPr>
          <a:xfrm>
            <a:off x="644878" y="2913485"/>
            <a:ext cx="7591041" cy="401215"/>
          </a:xfrm>
          <a:prstGeom prst="rect">
            <a:avLst/>
          </a:prstGeom>
          <a:solidFill>
            <a:srgbClr val="10C875"/>
          </a:solidFill>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3432"/>
              </a:lnSpc>
            </a:pPr>
            <a:r>
              <a:rPr lang="en-US" sz="2600" spc="-72" dirty="0">
                <a:solidFill>
                  <a:srgbClr val="000000"/>
                </a:solidFill>
                <a:latin typeface="Open Sauce"/>
                <a:ea typeface="Open Sauce"/>
                <a:cs typeface="Open Sauce"/>
                <a:sym typeface="Open Sauce"/>
              </a:rPr>
              <a:t>Checking for any duplicate images and deleting it</a:t>
            </a:r>
          </a:p>
        </p:txBody>
      </p:sp>
      <p:sp>
        <p:nvSpPr>
          <p:cNvPr id="10" name="TextBox 10"/>
          <p:cNvSpPr txBox="1"/>
          <p:nvPr/>
        </p:nvSpPr>
        <p:spPr>
          <a:xfrm>
            <a:off x="9216503" y="3511411"/>
            <a:ext cx="6049505" cy="408051"/>
          </a:xfrm>
          <a:prstGeom prst="rect">
            <a:avLst/>
          </a:prstGeom>
        </p:spPr>
        <p:txBody>
          <a:bodyPr lIns="0" tIns="0" rIns="0" bIns="0" rtlCol="0" anchor="t">
            <a:spAutoFit/>
          </a:bodyPr>
          <a:lstStyle/>
          <a:p>
            <a:pPr algn="just">
              <a:lnSpc>
                <a:spcPts val="3432"/>
              </a:lnSpc>
            </a:pPr>
            <a:r>
              <a:rPr lang="en-US" sz="2600" spc="-72" dirty="0">
                <a:solidFill>
                  <a:srgbClr val="000000"/>
                </a:solidFill>
                <a:latin typeface="Open Sauce"/>
                <a:ea typeface="Open Sauce"/>
                <a:cs typeface="Open Sauce"/>
                <a:sym typeface="Open Sauce"/>
              </a:rPr>
              <a:t>Output</a:t>
            </a:r>
          </a:p>
        </p:txBody>
      </p:sp>
      <p:sp>
        <p:nvSpPr>
          <p:cNvPr id="11" name="TextBox 11"/>
          <p:cNvSpPr txBox="1"/>
          <p:nvPr/>
        </p:nvSpPr>
        <p:spPr>
          <a:xfrm>
            <a:off x="9216503" y="9314705"/>
            <a:ext cx="5871097" cy="408052"/>
          </a:xfrm>
          <a:prstGeom prst="rect">
            <a:avLst/>
          </a:prstGeom>
          <a:solidFill>
            <a:srgbClr val="10C875"/>
          </a:solidFill>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3432"/>
              </a:lnSpc>
            </a:pPr>
            <a:r>
              <a:rPr lang="en-US" sz="2600" spc="-72" dirty="0">
                <a:solidFill>
                  <a:srgbClr val="000000"/>
                </a:solidFill>
                <a:latin typeface="Open Sauce"/>
                <a:ea typeface="Open Sauce"/>
                <a:cs typeface="Open Sauce"/>
                <a:sym typeface="Open Sauce"/>
              </a:rPr>
              <a:t>This makes our total images to 28364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82556" flipH="1">
            <a:off x="12472312" y="-4936012"/>
            <a:ext cx="8272455" cy="9498643"/>
          </a:xfrm>
          <a:custGeom>
            <a:avLst/>
            <a:gdLst/>
            <a:ahLst/>
            <a:cxnLst/>
            <a:rect l="l" t="t" r="r" b="b"/>
            <a:pathLst>
              <a:path w="8272455" h="9498643">
                <a:moveTo>
                  <a:pt x="8272455" y="0"/>
                </a:moveTo>
                <a:lnTo>
                  <a:pt x="0" y="0"/>
                </a:lnTo>
                <a:lnTo>
                  <a:pt x="0" y="9498643"/>
                </a:lnTo>
                <a:lnTo>
                  <a:pt x="8272455" y="9498643"/>
                </a:lnTo>
                <a:lnTo>
                  <a:pt x="8272455"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825788" y="8983280"/>
            <a:ext cx="782752" cy="78275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961"/>
                </a:lnSpc>
              </a:pPr>
              <a:endParaRPr/>
            </a:p>
          </p:txBody>
        </p:sp>
      </p:grpSp>
      <p:sp>
        <p:nvSpPr>
          <p:cNvPr id="6" name="Freeform 6"/>
          <p:cNvSpPr/>
          <p:nvPr/>
        </p:nvSpPr>
        <p:spPr>
          <a:xfrm>
            <a:off x="599856" y="3636241"/>
            <a:ext cx="14854986" cy="6129790"/>
          </a:xfrm>
          <a:custGeom>
            <a:avLst/>
            <a:gdLst/>
            <a:ahLst/>
            <a:cxnLst/>
            <a:rect l="l" t="t" r="r" b="b"/>
            <a:pathLst>
              <a:path w="14854986" h="6129790">
                <a:moveTo>
                  <a:pt x="0" y="0"/>
                </a:moveTo>
                <a:lnTo>
                  <a:pt x="14854986" y="0"/>
                </a:lnTo>
                <a:lnTo>
                  <a:pt x="14854986" y="6129791"/>
                </a:lnTo>
                <a:lnTo>
                  <a:pt x="0" y="6129791"/>
                </a:lnTo>
                <a:lnTo>
                  <a:pt x="0" y="0"/>
                </a:lnTo>
                <a:close/>
              </a:path>
            </a:pathLst>
          </a:custGeom>
          <a:blipFill>
            <a:blip r:embed="rId4"/>
            <a:stretch>
              <a:fillRect b="-1177"/>
            </a:stretch>
          </a:blipFill>
          <a:effectLst>
            <a:glow rad="228600">
              <a:srgbClr val="10C875">
                <a:alpha val="40000"/>
              </a:srgbClr>
            </a:glow>
          </a:effectLst>
        </p:spPr>
      </p:sp>
      <p:sp>
        <p:nvSpPr>
          <p:cNvPr id="7" name="TextBox 7"/>
          <p:cNvSpPr txBox="1"/>
          <p:nvPr/>
        </p:nvSpPr>
        <p:spPr>
          <a:xfrm>
            <a:off x="732308" y="1009650"/>
            <a:ext cx="8993843" cy="2122551"/>
          </a:xfrm>
          <a:prstGeom prst="rect">
            <a:avLst/>
          </a:prstGeom>
        </p:spPr>
        <p:txBody>
          <a:bodyPr lIns="0" tIns="0" rIns="0" bIns="0" rtlCol="0" anchor="t">
            <a:spAutoFit/>
          </a:bodyPr>
          <a:lstStyle/>
          <a:p>
            <a:pPr algn="l">
              <a:lnSpc>
                <a:spcPts val="3432"/>
              </a:lnSpc>
            </a:pPr>
            <a:r>
              <a:rPr lang="en-US" sz="2600" spc="-72" dirty="0">
                <a:solidFill>
                  <a:srgbClr val="000000"/>
                </a:solidFill>
                <a:latin typeface="Open Sauce"/>
                <a:ea typeface="Open Sauce"/>
                <a:cs typeface="Open Sauce"/>
                <a:sym typeface="Open Sauce"/>
              </a:rPr>
              <a:t>Using Data Augmentation techniques like</a:t>
            </a:r>
          </a:p>
          <a:p>
            <a:pPr marL="561344" lvl="1" indent="-280672" algn="l">
              <a:lnSpc>
                <a:spcPts val="3432"/>
              </a:lnSpc>
              <a:buFont typeface="Arial"/>
              <a:buChar char="•"/>
            </a:pPr>
            <a:r>
              <a:rPr lang="en-US" sz="2600" spc="-72" dirty="0">
                <a:solidFill>
                  <a:srgbClr val="000000"/>
                </a:solidFill>
                <a:latin typeface="Open Sauce"/>
                <a:ea typeface="Open Sauce"/>
                <a:cs typeface="Open Sauce"/>
                <a:sym typeface="Open Sauce"/>
              </a:rPr>
              <a:t>Resizing to 64×64 pixels</a:t>
            </a:r>
          </a:p>
          <a:p>
            <a:pPr marL="561344" lvl="1" indent="-280672" algn="l">
              <a:lnSpc>
                <a:spcPts val="3432"/>
              </a:lnSpc>
              <a:buFont typeface="Arial"/>
              <a:buChar char="•"/>
            </a:pPr>
            <a:r>
              <a:rPr lang="en-US" sz="2600" spc="-72" dirty="0">
                <a:solidFill>
                  <a:srgbClr val="000000"/>
                </a:solidFill>
                <a:latin typeface="Open Sauce"/>
                <a:ea typeface="Open Sauce"/>
                <a:cs typeface="Open Sauce"/>
                <a:sym typeface="Open Sauce"/>
              </a:rPr>
              <a:t>Brightness enhancement using HSV color adjustment</a:t>
            </a:r>
          </a:p>
          <a:p>
            <a:pPr marL="561344" lvl="1" indent="-280672" algn="l">
              <a:lnSpc>
                <a:spcPts val="3432"/>
              </a:lnSpc>
              <a:buFont typeface="Arial"/>
              <a:buChar char="•"/>
            </a:pPr>
            <a:r>
              <a:rPr lang="en-US" sz="2600" spc="-72" dirty="0">
                <a:solidFill>
                  <a:srgbClr val="000000"/>
                </a:solidFill>
                <a:latin typeface="Open Sauce"/>
                <a:ea typeface="Open Sauce"/>
                <a:cs typeface="Open Sauce"/>
                <a:sym typeface="Open Sauce"/>
              </a:rPr>
              <a:t>Rotation of 10° to introduce variation</a:t>
            </a:r>
          </a:p>
          <a:p>
            <a:pPr marL="561344" lvl="1" indent="-280672" algn="l">
              <a:lnSpc>
                <a:spcPts val="3432"/>
              </a:lnSpc>
              <a:buFont typeface="Arial"/>
              <a:buChar char="•"/>
            </a:pPr>
            <a:r>
              <a:rPr lang="en-US" sz="2600" spc="-72" dirty="0">
                <a:solidFill>
                  <a:srgbClr val="000000"/>
                </a:solidFill>
                <a:latin typeface="Open Sauce"/>
                <a:ea typeface="Open Sauce"/>
                <a:cs typeface="Open Sauce"/>
                <a:sym typeface="Open Sauce"/>
              </a:rPr>
              <a:t>Pixel normalization (0–1 scaling)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4431"/>
        </a:solidFill>
        <a:effectLst/>
      </p:bgPr>
    </p:bg>
    <p:spTree>
      <p:nvGrpSpPr>
        <p:cNvPr id="1" name=""/>
        <p:cNvGrpSpPr/>
        <p:nvPr/>
      </p:nvGrpSpPr>
      <p:grpSpPr>
        <a:xfrm>
          <a:off x="0" y="0"/>
          <a:ext cx="0" cy="0"/>
          <a:chOff x="0" y="0"/>
          <a:chExt cx="0" cy="0"/>
        </a:xfrm>
      </p:grpSpPr>
      <p:sp>
        <p:nvSpPr>
          <p:cNvPr id="2" name="TextBox 2"/>
          <p:cNvSpPr txBox="1"/>
          <p:nvPr/>
        </p:nvSpPr>
        <p:spPr>
          <a:xfrm>
            <a:off x="1028700" y="1954268"/>
            <a:ext cx="6049505" cy="408051"/>
          </a:xfrm>
          <a:prstGeom prst="rect">
            <a:avLst/>
          </a:prstGeom>
          <a:solidFill>
            <a:srgbClr val="D5FF88"/>
          </a:solidFill>
          <a:ln>
            <a:solidFill>
              <a:schemeClr val="tx1"/>
            </a:solidFill>
          </a:ln>
        </p:spPr>
        <p:txBody>
          <a:bodyPr lIns="0" tIns="0" rIns="0" bIns="0" rtlCol="0" anchor="t">
            <a:spAutoFit/>
          </a:bodyPr>
          <a:lstStyle/>
          <a:p>
            <a:pPr algn="l">
              <a:lnSpc>
                <a:spcPts val="3432"/>
              </a:lnSpc>
            </a:pPr>
            <a:r>
              <a:rPr lang="en-US" sz="2600" spc="-72">
                <a:latin typeface="Open Sauce"/>
                <a:ea typeface="Open Sauce"/>
                <a:cs typeface="Open Sauce"/>
                <a:sym typeface="Open Sauce"/>
              </a:rPr>
              <a:t>Each class </a:t>
            </a:r>
            <a:r>
              <a:rPr lang="en-US" sz="2600" spc="-72" dirty="0">
                <a:latin typeface="Open Sauce"/>
                <a:ea typeface="Open Sauce"/>
                <a:cs typeface="Open Sauce"/>
                <a:sym typeface="Open Sauce"/>
              </a:rPr>
              <a:t>has around 7000 images</a:t>
            </a:r>
          </a:p>
        </p:txBody>
      </p:sp>
      <p:sp>
        <p:nvSpPr>
          <p:cNvPr id="3" name="TextBox 3"/>
          <p:cNvSpPr txBox="1"/>
          <p:nvPr/>
        </p:nvSpPr>
        <p:spPr>
          <a:xfrm>
            <a:off x="889035" y="923925"/>
            <a:ext cx="10922922" cy="1049393"/>
          </a:xfrm>
          <a:prstGeom prst="rect">
            <a:avLst/>
          </a:prstGeom>
        </p:spPr>
        <p:txBody>
          <a:bodyPr lIns="0" tIns="0" rIns="0" bIns="0" rtlCol="0" anchor="t">
            <a:spAutoFit/>
          </a:bodyPr>
          <a:lstStyle/>
          <a:p>
            <a:pPr algn="just">
              <a:lnSpc>
                <a:spcPts val="7509"/>
              </a:lnSpc>
            </a:pPr>
            <a:r>
              <a:rPr lang="en-US" sz="6206" b="1" spc="-173">
                <a:solidFill>
                  <a:srgbClr val="D5FF88"/>
                </a:solidFill>
                <a:latin typeface="Codec Pro Ultra-Bold"/>
                <a:ea typeface="Codec Pro Ultra-Bold"/>
                <a:cs typeface="Codec Pro Ultra-Bold"/>
                <a:sym typeface="Codec Pro Ultra-Bold"/>
              </a:rPr>
              <a:t>Data Distribution</a:t>
            </a:r>
          </a:p>
        </p:txBody>
      </p:sp>
      <p:grpSp>
        <p:nvGrpSpPr>
          <p:cNvPr id="4" name="Group 4"/>
          <p:cNvGrpSpPr/>
          <p:nvPr/>
        </p:nvGrpSpPr>
        <p:grpSpPr>
          <a:xfrm>
            <a:off x="3249056" y="7055653"/>
            <a:ext cx="1301521" cy="13015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7" name="Freeform 7"/>
          <p:cNvSpPr/>
          <p:nvPr/>
        </p:nvSpPr>
        <p:spPr>
          <a:xfrm>
            <a:off x="7628911" y="879859"/>
            <a:ext cx="10066008" cy="8895834"/>
          </a:xfrm>
          <a:custGeom>
            <a:avLst/>
            <a:gdLst/>
            <a:ahLst/>
            <a:cxnLst/>
            <a:rect l="l" t="t" r="r" b="b"/>
            <a:pathLst>
              <a:path w="10066008" h="8895834">
                <a:moveTo>
                  <a:pt x="0" y="0"/>
                </a:moveTo>
                <a:lnTo>
                  <a:pt x="10066008" y="0"/>
                </a:lnTo>
                <a:lnTo>
                  <a:pt x="10066008" y="8895835"/>
                </a:lnTo>
                <a:lnTo>
                  <a:pt x="0" y="8895835"/>
                </a:lnTo>
                <a:lnTo>
                  <a:pt x="0" y="0"/>
                </a:lnTo>
                <a:close/>
              </a:path>
            </a:pathLst>
          </a:custGeom>
          <a:blipFill>
            <a:blip r:embed="rId2"/>
            <a:stretch>
              <a:fillRect/>
            </a:stretch>
          </a:blipFill>
          <a:effectLst>
            <a:glow rad="228600">
              <a:schemeClr val="accent3">
                <a:satMod val="175000"/>
                <a:alpha val="40000"/>
              </a:schemeClr>
            </a:glow>
          </a:effectLst>
        </p:spPr>
      </p:sp>
      <p:sp>
        <p:nvSpPr>
          <p:cNvPr id="8" name="Freeform 8"/>
          <p:cNvSpPr/>
          <p:nvPr/>
        </p:nvSpPr>
        <p:spPr>
          <a:xfrm rot="-5400000" flipH="1">
            <a:off x="-2688097" y="4277777"/>
            <a:ext cx="8272455" cy="9498643"/>
          </a:xfrm>
          <a:custGeom>
            <a:avLst/>
            <a:gdLst/>
            <a:ahLst/>
            <a:cxnLst/>
            <a:rect l="l" t="t" r="r" b="b"/>
            <a:pathLst>
              <a:path w="8272455" h="9498643">
                <a:moveTo>
                  <a:pt x="8272455" y="0"/>
                </a:moveTo>
                <a:lnTo>
                  <a:pt x="0" y="0"/>
                </a:lnTo>
                <a:lnTo>
                  <a:pt x="0" y="9498643"/>
                </a:lnTo>
                <a:lnTo>
                  <a:pt x="8272455" y="9498643"/>
                </a:lnTo>
                <a:lnTo>
                  <a:pt x="8272455"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H="1">
            <a:off x="-961093" y="-2491728"/>
            <a:ext cx="6511649" cy="7476841"/>
          </a:xfrm>
          <a:custGeom>
            <a:avLst/>
            <a:gdLst/>
            <a:ahLst/>
            <a:cxnLst/>
            <a:rect l="l" t="t" r="r" b="b"/>
            <a:pathLst>
              <a:path w="6511649" h="7476841">
                <a:moveTo>
                  <a:pt x="6511649" y="0"/>
                </a:moveTo>
                <a:lnTo>
                  <a:pt x="0" y="0"/>
                </a:lnTo>
                <a:lnTo>
                  <a:pt x="0" y="7476841"/>
                </a:lnTo>
                <a:lnTo>
                  <a:pt x="6511649" y="7476841"/>
                </a:lnTo>
                <a:lnTo>
                  <a:pt x="6511649"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730377" y="3060177"/>
            <a:ext cx="1152797" cy="115279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grpSp>
        <p:nvGrpSpPr>
          <p:cNvPr id="6" name="Group 6"/>
          <p:cNvGrpSpPr/>
          <p:nvPr/>
        </p:nvGrpSpPr>
        <p:grpSpPr>
          <a:xfrm>
            <a:off x="-574384" y="830990"/>
            <a:ext cx="6124940" cy="2805585"/>
            <a:chOff x="0" y="0"/>
            <a:chExt cx="1671262" cy="765537"/>
          </a:xfrm>
        </p:grpSpPr>
        <p:sp>
          <p:nvSpPr>
            <p:cNvPr id="7" name="Freeform 7"/>
            <p:cNvSpPr/>
            <p:nvPr/>
          </p:nvSpPr>
          <p:spPr>
            <a:xfrm>
              <a:off x="0" y="0"/>
              <a:ext cx="1671262" cy="765537"/>
            </a:xfrm>
            <a:custGeom>
              <a:avLst/>
              <a:gdLst/>
              <a:ahLst/>
              <a:cxnLst/>
              <a:rect l="l" t="t" r="r" b="b"/>
              <a:pathLst>
                <a:path w="1671262" h="765537">
                  <a:moveTo>
                    <a:pt x="84688" y="0"/>
                  </a:moveTo>
                  <a:lnTo>
                    <a:pt x="1586574" y="0"/>
                  </a:lnTo>
                  <a:cubicBezTo>
                    <a:pt x="1633346" y="0"/>
                    <a:pt x="1671262" y="37916"/>
                    <a:pt x="1671262" y="84688"/>
                  </a:cubicBezTo>
                  <a:lnTo>
                    <a:pt x="1671262" y="680849"/>
                  </a:lnTo>
                  <a:cubicBezTo>
                    <a:pt x="1671262" y="727621"/>
                    <a:pt x="1633346" y="765537"/>
                    <a:pt x="1586574" y="765537"/>
                  </a:cubicBezTo>
                  <a:lnTo>
                    <a:pt x="84688" y="765537"/>
                  </a:lnTo>
                  <a:cubicBezTo>
                    <a:pt x="37916" y="765537"/>
                    <a:pt x="0" y="727621"/>
                    <a:pt x="0" y="680849"/>
                  </a:cubicBezTo>
                  <a:lnTo>
                    <a:pt x="0" y="84688"/>
                  </a:lnTo>
                  <a:cubicBezTo>
                    <a:pt x="0" y="37916"/>
                    <a:pt x="37916" y="0"/>
                    <a:pt x="84688" y="0"/>
                  </a:cubicBezTo>
                  <a:close/>
                </a:path>
              </a:pathLst>
            </a:custGeom>
            <a:solidFill>
              <a:srgbClr val="D5FF88"/>
            </a:solidFill>
          </p:spPr>
        </p:sp>
        <p:sp>
          <p:nvSpPr>
            <p:cNvPr id="8" name="TextBox 8"/>
            <p:cNvSpPr txBox="1"/>
            <p:nvPr/>
          </p:nvSpPr>
          <p:spPr>
            <a:xfrm>
              <a:off x="0" y="-38100"/>
              <a:ext cx="1671262" cy="803637"/>
            </a:xfrm>
            <a:prstGeom prst="rect">
              <a:avLst/>
            </a:prstGeom>
          </p:spPr>
          <p:txBody>
            <a:bodyPr lIns="50800" tIns="50800" rIns="50800" bIns="50800" rtlCol="0" anchor="ctr"/>
            <a:lstStyle/>
            <a:p>
              <a:pPr algn="ctr">
                <a:lnSpc>
                  <a:spcPts val="3101"/>
                </a:lnSpc>
              </a:pPr>
              <a:endParaRPr/>
            </a:p>
          </p:txBody>
        </p:sp>
      </p:grpSp>
      <p:sp>
        <p:nvSpPr>
          <p:cNvPr id="9" name="Freeform 9"/>
          <p:cNvSpPr/>
          <p:nvPr/>
        </p:nvSpPr>
        <p:spPr>
          <a:xfrm>
            <a:off x="6691963" y="830990"/>
            <a:ext cx="11096876" cy="6936719"/>
          </a:xfrm>
          <a:custGeom>
            <a:avLst/>
            <a:gdLst/>
            <a:ahLst/>
            <a:cxnLst/>
            <a:rect l="l" t="t" r="r" b="b"/>
            <a:pathLst>
              <a:path w="11096876" h="6936719">
                <a:moveTo>
                  <a:pt x="0" y="0"/>
                </a:moveTo>
                <a:lnTo>
                  <a:pt x="11096876" y="0"/>
                </a:lnTo>
                <a:lnTo>
                  <a:pt x="11096876" y="6936719"/>
                </a:lnTo>
                <a:lnTo>
                  <a:pt x="0" y="6936719"/>
                </a:lnTo>
                <a:lnTo>
                  <a:pt x="0" y="0"/>
                </a:lnTo>
                <a:close/>
              </a:path>
            </a:pathLst>
          </a:custGeom>
          <a:blipFill>
            <a:blip r:embed="rId4"/>
            <a:stretch>
              <a:fillRect r="-810"/>
            </a:stretch>
          </a:blipFill>
          <a:effectLst>
            <a:glow rad="228600">
              <a:schemeClr val="accent3">
                <a:satMod val="175000"/>
                <a:alpha val="40000"/>
              </a:schemeClr>
            </a:glow>
          </a:effectLst>
        </p:spPr>
      </p:sp>
      <p:sp>
        <p:nvSpPr>
          <p:cNvPr id="10" name="Freeform 10"/>
          <p:cNvSpPr/>
          <p:nvPr/>
        </p:nvSpPr>
        <p:spPr>
          <a:xfrm>
            <a:off x="6691963" y="7964002"/>
            <a:ext cx="11199995" cy="1294298"/>
          </a:xfrm>
          <a:custGeom>
            <a:avLst/>
            <a:gdLst/>
            <a:ahLst/>
            <a:cxnLst/>
            <a:rect l="l" t="t" r="r" b="b"/>
            <a:pathLst>
              <a:path w="11199995" h="1294298">
                <a:moveTo>
                  <a:pt x="0" y="0"/>
                </a:moveTo>
                <a:lnTo>
                  <a:pt x="11199995" y="0"/>
                </a:lnTo>
                <a:lnTo>
                  <a:pt x="11199995" y="1294298"/>
                </a:lnTo>
                <a:lnTo>
                  <a:pt x="0" y="1294298"/>
                </a:lnTo>
                <a:lnTo>
                  <a:pt x="0" y="0"/>
                </a:lnTo>
                <a:close/>
              </a:path>
            </a:pathLst>
          </a:custGeom>
          <a:blipFill>
            <a:blip r:embed="rId5"/>
            <a:stretch>
              <a:fillRect t="-838" b="-838"/>
            </a:stretch>
          </a:blipFill>
          <a:effectLst>
            <a:glow rad="139700">
              <a:schemeClr val="accent3">
                <a:satMod val="175000"/>
                <a:alpha val="40000"/>
              </a:schemeClr>
            </a:glow>
          </a:effectLst>
        </p:spPr>
      </p:sp>
      <p:sp>
        <p:nvSpPr>
          <p:cNvPr id="11" name="TextBox 11"/>
          <p:cNvSpPr txBox="1"/>
          <p:nvPr/>
        </p:nvSpPr>
        <p:spPr>
          <a:xfrm>
            <a:off x="144629" y="5353160"/>
            <a:ext cx="6153466" cy="3905140"/>
          </a:xfrm>
          <a:prstGeom prst="rect">
            <a:avLst/>
          </a:prstGeom>
        </p:spPr>
        <p:txBody>
          <a:bodyPr lIns="0" tIns="0" rIns="0" bIns="0" rtlCol="0" anchor="t">
            <a:spAutoFit/>
          </a:bodyPr>
          <a:lstStyle/>
          <a:p>
            <a:pPr marL="403845" lvl="1" indent="-201923" algn="l">
              <a:lnSpc>
                <a:spcPts val="2618"/>
              </a:lnSpc>
              <a:buFont typeface="Arial"/>
              <a:buChar char="•"/>
            </a:pPr>
            <a:r>
              <a:rPr lang="en-US" sz="1870" spc="-52" dirty="0">
                <a:solidFill>
                  <a:srgbClr val="FFFFFF"/>
                </a:solidFill>
                <a:latin typeface="Open Sauce"/>
                <a:ea typeface="Open Sauce"/>
                <a:cs typeface="Open Sauce"/>
                <a:sym typeface="Open Sauce"/>
              </a:rPr>
              <a:t>Built a CNN with 3 Conv2D + </a:t>
            </a:r>
            <a:r>
              <a:rPr lang="en-US" sz="1870" spc="-52" dirty="0" err="1">
                <a:solidFill>
                  <a:srgbClr val="FFFFFF"/>
                </a:solidFill>
                <a:latin typeface="Open Sauce"/>
                <a:ea typeface="Open Sauce"/>
                <a:cs typeface="Open Sauce"/>
                <a:sym typeface="Open Sauce"/>
              </a:rPr>
              <a:t>MaxPooling</a:t>
            </a:r>
            <a:r>
              <a:rPr lang="en-US" sz="1870" spc="-52" dirty="0">
                <a:solidFill>
                  <a:srgbClr val="FFFFFF"/>
                </a:solidFill>
                <a:latin typeface="Open Sauce"/>
                <a:ea typeface="Open Sauce"/>
                <a:cs typeface="Open Sauce"/>
                <a:sym typeface="Open Sauce"/>
              </a:rPr>
              <a:t> + Dropout layers for feature extraction.</a:t>
            </a:r>
          </a:p>
          <a:p>
            <a:pPr marL="403845" lvl="1" indent="-201923" algn="l">
              <a:lnSpc>
                <a:spcPts val="2618"/>
              </a:lnSpc>
              <a:buFont typeface="Arial"/>
              <a:buChar char="•"/>
            </a:pPr>
            <a:r>
              <a:rPr lang="en-US" sz="1870" spc="-52" dirty="0">
                <a:solidFill>
                  <a:srgbClr val="FFFFFF"/>
                </a:solidFill>
                <a:latin typeface="Open Sauce"/>
                <a:ea typeface="Open Sauce"/>
                <a:cs typeface="Open Sauce"/>
                <a:sym typeface="Open Sauce"/>
              </a:rPr>
              <a:t>Flattened output and added a Dense layer with 256 units and </a:t>
            </a:r>
            <a:r>
              <a:rPr lang="en-US" sz="1870" spc="-52" dirty="0" err="1">
                <a:solidFill>
                  <a:srgbClr val="FFFFFF"/>
                </a:solidFill>
                <a:latin typeface="Open Sauce"/>
                <a:ea typeface="Open Sauce"/>
                <a:cs typeface="Open Sauce"/>
                <a:sym typeface="Open Sauce"/>
              </a:rPr>
              <a:t>ReLU</a:t>
            </a:r>
            <a:r>
              <a:rPr lang="en-US" sz="1870" spc="-52" dirty="0">
                <a:solidFill>
                  <a:srgbClr val="FFFFFF"/>
                </a:solidFill>
                <a:latin typeface="Open Sauce"/>
                <a:ea typeface="Open Sauce"/>
                <a:cs typeface="Open Sauce"/>
                <a:sym typeface="Open Sauce"/>
              </a:rPr>
              <a:t> activation.</a:t>
            </a:r>
          </a:p>
          <a:p>
            <a:pPr marL="403845" lvl="1" indent="-201923" algn="l">
              <a:lnSpc>
                <a:spcPts val="2618"/>
              </a:lnSpc>
              <a:buFont typeface="Arial"/>
              <a:buChar char="•"/>
            </a:pPr>
            <a:r>
              <a:rPr lang="en-US" sz="1870" spc="-52" dirty="0">
                <a:solidFill>
                  <a:srgbClr val="FFFFFF"/>
                </a:solidFill>
                <a:latin typeface="Open Sauce"/>
                <a:ea typeface="Open Sauce"/>
                <a:cs typeface="Open Sauce"/>
                <a:sym typeface="Open Sauce"/>
              </a:rPr>
              <a:t>Final output layer uses </a:t>
            </a:r>
            <a:r>
              <a:rPr lang="en-US" sz="1870" spc="-52" dirty="0" err="1">
                <a:solidFill>
                  <a:srgbClr val="FFFFFF"/>
                </a:solidFill>
                <a:latin typeface="Open Sauce"/>
                <a:ea typeface="Open Sauce"/>
                <a:cs typeface="Open Sauce"/>
                <a:sym typeface="Open Sauce"/>
              </a:rPr>
              <a:t>Softmax</a:t>
            </a:r>
            <a:r>
              <a:rPr lang="en-US" sz="1870" spc="-52" dirty="0">
                <a:solidFill>
                  <a:srgbClr val="FFFFFF"/>
                </a:solidFill>
                <a:latin typeface="Open Sauce"/>
                <a:ea typeface="Open Sauce"/>
                <a:cs typeface="Open Sauce"/>
                <a:sym typeface="Open Sauce"/>
              </a:rPr>
              <a:t> for 4-class tumor classification.</a:t>
            </a:r>
          </a:p>
          <a:p>
            <a:pPr marL="403845" lvl="1" indent="-201923" algn="l">
              <a:lnSpc>
                <a:spcPts val="2618"/>
              </a:lnSpc>
              <a:buFont typeface="Arial"/>
              <a:buChar char="•"/>
            </a:pPr>
            <a:r>
              <a:rPr lang="en-US" sz="1870" spc="-52" dirty="0">
                <a:solidFill>
                  <a:srgbClr val="FFFFFF"/>
                </a:solidFill>
                <a:latin typeface="Open Sauce"/>
                <a:ea typeface="Open Sauce"/>
                <a:cs typeface="Open Sauce"/>
                <a:sym typeface="Open Sauce"/>
              </a:rPr>
              <a:t>Used Dropout (0.2 in conv blocks, 0.5 in dense layer) to reduce overfitting.</a:t>
            </a:r>
          </a:p>
          <a:p>
            <a:pPr marL="403845" lvl="1" indent="-201923" algn="l">
              <a:lnSpc>
                <a:spcPts val="2618"/>
              </a:lnSpc>
              <a:buFont typeface="Arial"/>
              <a:buChar char="•"/>
            </a:pPr>
            <a:r>
              <a:rPr lang="en-US" sz="1870" spc="-52" dirty="0">
                <a:solidFill>
                  <a:srgbClr val="FFFFFF"/>
                </a:solidFill>
                <a:latin typeface="Open Sauce"/>
                <a:ea typeface="Open Sauce"/>
                <a:cs typeface="Open Sauce"/>
                <a:sym typeface="Open Sauce"/>
              </a:rPr>
              <a:t>Compiled using Adam optimizer and sparse categorical cross-entropy loss.</a:t>
            </a:r>
          </a:p>
          <a:p>
            <a:pPr marL="403845" lvl="1" indent="-201923" algn="l">
              <a:lnSpc>
                <a:spcPts val="2618"/>
              </a:lnSpc>
              <a:buFont typeface="Arial"/>
              <a:buChar char="•"/>
            </a:pPr>
            <a:r>
              <a:rPr lang="en-US" sz="1870" spc="-52" dirty="0">
                <a:solidFill>
                  <a:srgbClr val="FFFFFF"/>
                </a:solidFill>
                <a:latin typeface="Open Sauce"/>
                <a:ea typeface="Open Sauce"/>
                <a:cs typeface="Open Sauce"/>
                <a:sym typeface="Open Sauce"/>
              </a:rPr>
              <a:t>Evaluated using accuracy as the performance metric.</a:t>
            </a:r>
          </a:p>
        </p:txBody>
      </p:sp>
      <p:sp>
        <p:nvSpPr>
          <p:cNvPr id="12" name="TextBox 12"/>
          <p:cNvSpPr txBox="1"/>
          <p:nvPr/>
        </p:nvSpPr>
        <p:spPr>
          <a:xfrm>
            <a:off x="475758" y="1485615"/>
            <a:ext cx="5074798" cy="1574562"/>
          </a:xfrm>
          <a:prstGeom prst="rect">
            <a:avLst/>
          </a:prstGeom>
        </p:spPr>
        <p:txBody>
          <a:bodyPr lIns="0" tIns="0" rIns="0" bIns="0" rtlCol="0" anchor="t">
            <a:spAutoFit/>
          </a:bodyPr>
          <a:lstStyle/>
          <a:p>
            <a:pPr algn="just">
              <a:lnSpc>
                <a:spcPts val="6277"/>
              </a:lnSpc>
            </a:pPr>
            <a:r>
              <a:rPr lang="en-US" sz="5187" b="1" spc="-145">
                <a:solidFill>
                  <a:srgbClr val="064431"/>
                </a:solidFill>
                <a:latin typeface="Open Sauce Bold"/>
                <a:ea typeface="Open Sauce Bold"/>
                <a:cs typeface="Open Sauce Bold"/>
                <a:sym typeface="Open Sauce Bold"/>
              </a:rPr>
              <a:t>MODEL BUILDING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82556" flipH="1">
            <a:off x="11821552" y="-5112614"/>
            <a:ext cx="8272455" cy="9498643"/>
          </a:xfrm>
          <a:custGeom>
            <a:avLst/>
            <a:gdLst/>
            <a:ahLst/>
            <a:cxnLst/>
            <a:rect l="l" t="t" r="r" b="b"/>
            <a:pathLst>
              <a:path w="8272455" h="9498643">
                <a:moveTo>
                  <a:pt x="8272454" y="0"/>
                </a:moveTo>
                <a:lnTo>
                  <a:pt x="0" y="0"/>
                </a:lnTo>
                <a:lnTo>
                  <a:pt x="0" y="9498643"/>
                </a:lnTo>
                <a:lnTo>
                  <a:pt x="8272454" y="9498643"/>
                </a:lnTo>
                <a:lnTo>
                  <a:pt x="8272454"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392260" y="2425945"/>
            <a:ext cx="216863" cy="21686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C875"/>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101"/>
                </a:lnSpc>
              </a:pPr>
              <a:endParaRPr/>
            </a:p>
          </p:txBody>
        </p:sp>
      </p:grpSp>
      <p:sp>
        <p:nvSpPr>
          <p:cNvPr id="6" name="Freeform 6"/>
          <p:cNvSpPr/>
          <p:nvPr/>
        </p:nvSpPr>
        <p:spPr>
          <a:xfrm>
            <a:off x="1028700" y="3196277"/>
            <a:ext cx="8673709" cy="6290393"/>
          </a:xfrm>
          <a:custGeom>
            <a:avLst/>
            <a:gdLst/>
            <a:ahLst/>
            <a:cxnLst/>
            <a:rect l="l" t="t" r="r" b="b"/>
            <a:pathLst>
              <a:path w="8673709" h="6290393">
                <a:moveTo>
                  <a:pt x="0" y="0"/>
                </a:moveTo>
                <a:lnTo>
                  <a:pt x="8673709" y="0"/>
                </a:lnTo>
                <a:lnTo>
                  <a:pt x="8673709" y="6290393"/>
                </a:lnTo>
                <a:lnTo>
                  <a:pt x="0" y="6290393"/>
                </a:lnTo>
                <a:lnTo>
                  <a:pt x="0" y="0"/>
                </a:lnTo>
                <a:close/>
              </a:path>
            </a:pathLst>
          </a:custGeom>
          <a:blipFill>
            <a:blip r:embed="rId4"/>
            <a:stretch>
              <a:fillRect/>
            </a:stretch>
          </a:blipFill>
          <a:effectLst>
            <a:glow rad="101600">
              <a:srgbClr val="10C875">
                <a:alpha val="60000"/>
              </a:srgbClr>
            </a:glow>
          </a:effectLst>
        </p:spPr>
      </p:sp>
      <p:sp>
        <p:nvSpPr>
          <p:cNvPr id="7" name="TextBox 7"/>
          <p:cNvSpPr txBox="1"/>
          <p:nvPr/>
        </p:nvSpPr>
        <p:spPr>
          <a:xfrm>
            <a:off x="1028700" y="904875"/>
            <a:ext cx="9913835" cy="1295104"/>
          </a:xfrm>
          <a:prstGeom prst="rect">
            <a:avLst/>
          </a:prstGeom>
        </p:spPr>
        <p:txBody>
          <a:bodyPr lIns="0" tIns="0" rIns="0" bIns="0" rtlCol="0" anchor="t">
            <a:spAutoFit/>
          </a:bodyPr>
          <a:lstStyle/>
          <a:p>
            <a:pPr algn="l">
              <a:lnSpc>
                <a:spcPts val="9357"/>
              </a:lnSpc>
            </a:pPr>
            <a:r>
              <a:rPr lang="en-US" sz="7733" b="1" spc="-216">
                <a:solidFill>
                  <a:srgbClr val="000000"/>
                </a:solidFill>
                <a:latin typeface="Codec Pro Ultra-Bold"/>
                <a:ea typeface="Codec Pro Ultra-Bold"/>
                <a:cs typeface="Codec Pro Ultra-Bold"/>
                <a:sym typeface="Codec Pro Ultra-Bold"/>
              </a:rPr>
              <a:t>Model Evaluation</a:t>
            </a:r>
          </a:p>
        </p:txBody>
      </p:sp>
      <p:sp>
        <p:nvSpPr>
          <p:cNvPr id="8" name="TextBox 8"/>
          <p:cNvSpPr txBox="1"/>
          <p:nvPr/>
        </p:nvSpPr>
        <p:spPr>
          <a:xfrm>
            <a:off x="1028700" y="1752551"/>
            <a:ext cx="8409348" cy="1181688"/>
          </a:xfrm>
          <a:prstGeom prst="rect">
            <a:avLst/>
          </a:prstGeom>
        </p:spPr>
        <p:txBody>
          <a:bodyPr lIns="0" tIns="0" rIns="0" bIns="0" rtlCol="0" anchor="t">
            <a:spAutoFit/>
          </a:bodyPr>
          <a:lstStyle/>
          <a:p>
            <a:pPr algn="l">
              <a:lnSpc>
                <a:spcPts val="8515"/>
              </a:lnSpc>
            </a:pPr>
            <a:r>
              <a:rPr lang="en-US" sz="7037" b="1" spc="-197">
                <a:solidFill>
                  <a:srgbClr val="000000"/>
                </a:solidFill>
                <a:latin typeface="Codec Pro Bold"/>
                <a:ea typeface="Codec Pro Bold"/>
                <a:cs typeface="Codec Pro Bold"/>
                <a:sym typeface="Codec Pro Bold"/>
              </a:rPr>
              <a:t>On Test Data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489</Words>
  <Application>Microsoft Office PowerPoint</Application>
  <PresentationFormat>Custom</PresentationFormat>
  <Paragraphs>73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Open Sauce</vt:lpstr>
      <vt:lpstr>Open Sauce Bold</vt:lpstr>
      <vt:lpstr>Berlin Sans FB Demi</vt:lpstr>
      <vt:lpstr>Codec Pro Ultra-Bold</vt:lpstr>
      <vt:lpstr>Codec Pro Bold</vt:lpstr>
      <vt:lpstr>Open Sauce Heavy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dc:title>
  <cp:lastModifiedBy>Amaljith P</cp:lastModifiedBy>
  <cp:revision>8</cp:revision>
  <dcterms:created xsi:type="dcterms:W3CDTF">2006-08-16T00:00:00Z</dcterms:created>
  <dcterms:modified xsi:type="dcterms:W3CDTF">2025-08-12T16:10:11Z</dcterms:modified>
  <dc:identifier>DAGvZUxin3Y</dc:identifier>
</cp:coreProperties>
</file>