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pence\Expence_Mar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pence\Expence_Mar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xpence\Expence_Mar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Expence\Expence_Mar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Monthly</a:t>
            </a:r>
            <a:r>
              <a:rPr lang="en-IN" baseline="0"/>
              <a:t> expences</a:t>
            </a:r>
          </a:p>
        </c:rich>
      </c:tx>
      <c:layout>
        <c:manualLayout>
          <c:xMode val="edge"/>
          <c:yMode val="edge"/>
          <c:x val="0.41174022131731891"/>
          <c:y val="1.9022039504132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Expence!$H$15:$H$27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Expence!$I$15:$I$27</c:f>
              <c:numCache>
                <c:formatCode>General</c:formatCode>
                <c:ptCount val="13"/>
                <c:pt idx="0">
                  <c:v>1500</c:v>
                </c:pt>
                <c:pt idx="1">
                  <c:v>5777</c:v>
                </c:pt>
                <c:pt idx="2">
                  <c:v>6242</c:v>
                </c:pt>
                <c:pt idx="12">
                  <c:v>13519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A-4805-BCF4-CA1A0CE56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9020464"/>
        <c:axId val="1079021296"/>
      </c:barChart>
      <c:catAx>
        <c:axId val="10790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021296"/>
        <c:crosses val="autoZero"/>
        <c:auto val="1"/>
        <c:lblAlgn val="ctr"/>
        <c:lblOffset val="100"/>
        <c:noMultiLvlLbl val="0"/>
      </c:catAx>
      <c:valAx>
        <c:axId val="10790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0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25623359580052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893922015885502E-2"/>
          <c:y val="0.16499293357561073"/>
          <c:w val="0.90208333333333335"/>
          <c:h val="0.73111111111111116"/>
        </c:manualLayout>
      </c:layout>
      <c:scatterChart>
        <c:scatterStyle val="lineMarker"/>
        <c:varyColors val="0"/>
        <c:ser>
          <c:idx val="0"/>
          <c:order val="0"/>
          <c:tx>
            <c:strRef>
              <c:f>count!$C$1</c:f>
              <c:strCache>
                <c:ptCount val="1"/>
                <c:pt idx="0">
                  <c:v>Count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count!$A$2:$A$32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count!$C$2:$C$32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8</c:v>
                </c:pt>
                <c:pt idx="7">
                  <c:v>6</c:v>
                </c:pt>
                <c:pt idx="8">
                  <c:v>6</c:v>
                </c:pt>
                <c:pt idx="9">
                  <c:v>0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4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4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0E-4847-993C-A04A23EAC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205296"/>
        <c:axId val="1548206960"/>
      </c:scatterChart>
      <c:valAx>
        <c:axId val="15482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06960"/>
        <c:crosses val="autoZero"/>
        <c:crossBetween val="midCat"/>
      </c:valAx>
      <c:valAx>
        <c:axId val="154820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05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Brand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63-4F31-A1C7-E9598BF89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63-4F31-A1C7-E9598BF89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63-4F31-A1C7-E9598BF89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63-4F31-A1C7-E9598BF89E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63-4F31-A1C7-E9598BF89ED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63-4F31-A1C7-E9598BF89ED9}"/>
              </c:ext>
            </c:extLst>
          </c:dPt>
          <c:cat>
            <c:strRef>
              <c:f>count!$D$2:$D$7</c:f>
              <c:strCache>
                <c:ptCount val="6"/>
                <c:pt idx="0">
                  <c:v>Kings</c:v>
                </c:pt>
                <c:pt idx="1">
                  <c:v>Lites</c:v>
                </c:pt>
                <c:pt idx="2">
                  <c:v>Gold Flake</c:v>
                </c:pt>
                <c:pt idx="3">
                  <c:v>Wills</c:v>
                </c:pt>
                <c:pt idx="4">
                  <c:v>Davidoff</c:v>
                </c:pt>
                <c:pt idx="5">
                  <c:v>Players</c:v>
                </c:pt>
              </c:strCache>
            </c:strRef>
          </c:cat>
          <c:val>
            <c:numRef>
              <c:f>count!$E$2:$E$7</c:f>
              <c:numCache>
                <c:formatCode>General</c:formatCode>
                <c:ptCount val="6"/>
                <c:pt idx="0">
                  <c:v>68</c:v>
                </c:pt>
                <c:pt idx="1">
                  <c:v>5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63-4F31-A1C7-E9598BF89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count!$B$2:$B$32</cx:f>
        <cx:lvl ptCount="31">
          <cx:pt idx="0">Kings</cx:pt>
          <cx:pt idx="1">Kings</cx:pt>
          <cx:pt idx="2">Kings</cx:pt>
          <cx:pt idx="3">Kings</cx:pt>
          <cx:pt idx="4">Kings</cx:pt>
          <cx:pt idx="5">Kings</cx:pt>
          <cx:pt idx="6">Kings</cx:pt>
          <cx:pt idx="7">Kings</cx:pt>
          <cx:pt idx="8">Kings</cx:pt>
          <cx:pt idx="9">Kings</cx:pt>
          <cx:pt idx="10">Kings</cx:pt>
          <cx:pt idx="11">Kings</cx:pt>
          <cx:pt idx="12">Kings</cx:pt>
          <cx:pt idx="13">Gold Flake</cx:pt>
          <cx:pt idx="14">Kings</cx:pt>
          <cx:pt idx="15">Kings</cx:pt>
          <cx:pt idx="16">Kings</cx:pt>
          <cx:pt idx="17">Kings</cx:pt>
          <cx:pt idx="18">Kings</cx:pt>
          <cx:pt idx="19">Kings</cx:pt>
          <cx:pt idx="20">Kings</cx:pt>
          <cx:pt idx="21">Kings</cx:pt>
          <cx:pt idx="22">Lites</cx:pt>
          <cx:pt idx="23">Players</cx:pt>
          <cx:pt idx="24">Lites</cx:pt>
          <cx:pt idx="25">Gold Flake</cx:pt>
          <cx:pt idx="26">DavidOff</cx:pt>
          <cx:pt idx="27">Kings</cx:pt>
          <cx:pt idx="28">Gold Flake</cx:pt>
          <cx:pt idx="29">Kings</cx:pt>
          <cx:pt idx="30">wills</cx:pt>
        </cx:lvl>
      </cx:strDim>
      <cx:numDim type="val">
        <cx:f>count!$C$2:$C$32</cx:f>
        <cx:lvl ptCount="31" formatCode="General">
          <cx:pt idx="0">2</cx:pt>
          <cx:pt idx="1">1</cx:pt>
          <cx:pt idx="2">1</cx:pt>
          <cx:pt idx="3">4</cx:pt>
          <cx:pt idx="4">1</cx:pt>
          <cx:pt idx="5">3</cx:pt>
          <cx:pt idx="6">8</cx:pt>
          <cx:pt idx="7">6</cx:pt>
          <cx:pt idx="8">6</cx:pt>
          <cx:pt idx="9">0</cx:pt>
          <cx:pt idx="10">2</cx:pt>
          <cx:pt idx="11">3</cx:pt>
          <cx:pt idx="12">2</cx:pt>
          <cx:pt idx="13">2</cx:pt>
          <cx:pt idx="14">2</cx:pt>
          <cx:pt idx="15">4</cx:pt>
          <cx:pt idx="16">5</cx:pt>
          <cx:pt idx="17">3</cx:pt>
          <cx:pt idx="18">2</cx:pt>
          <cx:pt idx="19">3</cx:pt>
          <cx:pt idx="20">2</cx:pt>
          <cx:pt idx="21">2</cx:pt>
          <cx:pt idx="22">1</cx:pt>
          <cx:pt idx="23">2</cx:pt>
          <cx:pt idx="24">4</cx:pt>
          <cx:pt idx="25">2</cx:pt>
          <cx:pt idx="26">2</cx:pt>
          <cx:pt idx="27">2</cx:pt>
          <cx:pt idx="28">1</cx:pt>
          <cx:pt idx="29">4</cx:pt>
          <cx:pt idx="30">1</cx:pt>
        </cx:lvl>
      </cx:numDim>
    </cx:data>
  </cx:chartData>
  <cx:chart>
    <cx:title pos="t" align="ctr" overlay="0">
      <cx:tx>
        <cx:txData>
          <cx:v>Brands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Brands</a:t>
          </a:r>
        </a:p>
      </cx:txPr>
    </cx:title>
    <cx:plotArea>
      <cx:plotAreaRegion>
        <cx:series layoutId="clusteredColumn" uniqueId="{739CCD85-E99E-4167-B413-8DFB30D5BD0A}">
          <cx:tx>
            <cx:txData>
              <cx:f>count!$C$1</cx:f>
              <cx:v>Count</cx:v>
            </cx:txData>
          </cx:tx>
          <cx:dataId val="0"/>
          <cx:layoutPr>
            <cx:aggregation/>
          </cx:layoutPr>
          <cx:axisId val="1"/>
        </cx:series>
        <cx:series layoutId="paretoLine" ownerIdx="0" uniqueId="{50E05DE8-1858-4CDF-A91B-8F365FEBACEF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9BE0-28D7-4402-9FFD-97EC454EE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34AD4-8319-4454-9831-7E9EAA15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7AB4-1BE1-48F9-80FF-7A105816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2C09-75A3-41AE-AF18-14C42F4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711E-AA26-43C8-8F9E-6EF819C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7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8710-D9E0-4AD3-9C4D-CF31E268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0833-1F75-4A87-89D6-290125A7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5D38-81BF-4E7F-ADA6-FBE99009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9966-AEE8-44CE-8BB2-EF7D90EE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93C2-2E1A-45F5-ADC2-A2D82466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E9C95-5863-4A43-BCA3-57689E64F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DEDBB-31CA-47A1-B860-5B28EA4C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43D6-9ACC-4D72-8151-3F93882C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31DF-D263-4C75-B094-6C3AD8CE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5DF6-4AEF-4FCA-B801-11ACE42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F306-07AD-4920-99A5-83F4C888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4AF7-781A-4211-8D33-60FD12AB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B707-D439-4ED8-BB96-E85488E6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31D2-D26C-4B91-8209-FB647EAC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CE65-7A13-4754-8B60-F36945C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38B-5BA7-4E74-BDB0-4DA76A6B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9BF6-4A61-48A6-B74C-CB49D25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97A-622C-469A-9442-020F4405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6FEC-777F-40DD-81FD-8CC2E02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6DD3-521A-44E4-BCF2-78A4348C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1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9795-2C45-4976-B3A5-E9560EE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E3B-FFD1-4F74-AD23-F553B9A7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7801B-4E8D-4A4F-88A7-CEC2F460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76B6-AEF7-4E08-86E9-D93B5DB0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79724-73AB-4C90-A476-83EC9206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EF643-3DC6-4434-A803-288A4F07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73B-46EE-4FF1-A889-850A9B04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0446-6B2F-4204-B772-174E30F9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4F5EC-BD0F-46A9-9CBC-7BD4801C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BF34-DCB4-44BC-BCF0-A71C71C8E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A52C-0BEF-4AFF-95A6-2816E0B53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24940-BBB8-41FB-A986-E7690A9F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D60D2-6E65-4434-90BD-818A9519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43CF0-A92C-44B0-A886-6A0B1C4F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3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45B-7BB7-4E7D-A7FE-6BA0BC5F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C150C-239A-4D1B-8452-E33DEE7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0981-B245-46DF-876A-894B0BEF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0D4E-4FFC-43D9-8A23-85E7E61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B5491-6155-4244-83CD-DD9F57B1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2A178-12EF-4979-AFE3-FB608B2C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4362-9B20-4DC6-BF8E-808A97E0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31CF-BA11-470C-88DB-200955FC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E1A4-726F-4B64-B850-D0892421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16AC5-A637-40C4-9404-11CD546C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E66B-3DF2-49CD-91C5-DC532647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3FE3-D9E8-448E-87BC-405B1A72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CCE4-5BD5-4408-BB3F-A4E9D0F8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F5C-5A56-46B9-AB46-BBF599C6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CC53-9BD1-4D43-9F5D-6FE753071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C12F4-B54E-431F-A3B7-FE3F6C40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D07B-438B-46E4-9CC0-1AAB65E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60C7-3592-493B-BA6A-3F21E118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22BCE-F4CD-466E-9DF7-E42E5C03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1B1E8-7EAB-493D-BB34-D628CD88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2D4B-BECF-49E4-B9C8-2E051536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89FF-2037-48F5-A935-133DDDDF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4E15-6683-4EF5-881C-F1DAAC7082D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0126-DFED-4076-BE69-80BC4753B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66FB-AB6E-422B-9801-D0AA9AD21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AE34-1AE9-488E-8B1E-2C145A1BF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6EBEC6-1E37-47A3-85AE-68674EB9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Expenses  and Smoking Habit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11F8FF7D-1411-4CA7-AF7D-C6D3ADCC5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601157"/>
              </p:ext>
            </p:extLst>
          </p:nvPr>
        </p:nvGraphicFramePr>
        <p:xfrm>
          <a:off x="444617" y="1593907"/>
          <a:ext cx="11350303" cy="5150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961">
                  <a:extLst>
                    <a:ext uri="{9D8B030D-6E8A-4147-A177-3AD203B41FA5}">
                      <a16:colId xmlns:a16="http://schemas.microsoft.com/office/drawing/2014/main" val="662290099"/>
                    </a:ext>
                  </a:extLst>
                </a:gridCol>
                <a:gridCol w="1926110">
                  <a:extLst>
                    <a:ext uri="{9D8B030D-6E8A-4147-A177-3AD203B41FA5}">
                      <a16:colId xmlns:a16="http://schemas.microsoft.com/office/drawing/2014/main" val="2776220576"/>
                    </a:ext>
                  </a:extLst>
                </a:gridCol>
                <a:gridCol w="1926110">
                  <a:extLst>
                    <a:ext uri="{9D8B030D-6E8A-4147-A177-3AD203B41FA5}">
                      <a16:colId xmlns:a16="http://schemas.microsoft.com/office/drawing/2014/main" val="2742012098"/>
                    </a:ext>
                  </a:extLst>
                </a:gridCol>
                <a:gridCol w="1396961">
                  <a:extLst>
                    <a:ext uri="{9D8B030D-6E8A-4147-A177-3AD203B41FA5}">
                      <a16:colId xmlns:a16="http://schemas.microsoft.com/office/drawing/2014/main" val="2434206445"/>
                    </a:ext>
                  </a:extLst>
                </a:gridCol>
                <a:gridCol w="1635079">
                  <a:extLst>
                    <a:ext uri="{9D8B030D-6E8A-4147-A177-3AD203B41FA5}">
                      <a16:colId xmlns:a16="http://schemas.microsoft.com/office/drawing/2014/main" val="338234065"/>
                    </a:ext>
                  </a:extLst>
                </a:gridCol>
                <a:gridCol w="1396961">
                  <a:extLst>
                    <a:ext uri="{9D8B030D-6E8A-4147-A177-3AD203B41FA5}">
                      <a16:colId xmlns:a16="http://schemas.microsoft.com/office/drawing/2014/main" val="748775810"/>
                    </a:ext>
                  </a:extLst>
                </a:gridCol>
                <a:gridCol w="1672121">
                  <a:extLst>
                    <a:ext uri="{9D8B030D-6E8A-4147-A177-3AD203B41FA5}">
                      <a16:colId xmlns:a16="http://schemas.microsoft.com/office/drawing/2014/main" val="691036340"/>
                    </a:ext>
                  </a:extLst>
                </a:gridCol>
              </a:tblGrid>
              <a:tr h="156086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 dirty="0">
                          <a:effectLst/>
                        </a:rPr>
                        <a:t>Date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Expenses cig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Tea 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Petrol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Other Expenses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Item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Craving Trigger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286354308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512306792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 dirty="0">
                          <a:effectLst/>
                        </a:rPr>
                        <a:t>2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780157348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395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Jio Recharge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233348973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471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Broadband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753532557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130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80220242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062265803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45754632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78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0283509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656627936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573123717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222455368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17092731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43215057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114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449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Netflix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519300752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08165802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70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802762180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70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9416324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170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283829462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989930090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712753056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982516275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751468926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270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Mirror car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584633281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60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210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056595841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4143379133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200041076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100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85170064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70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424482219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80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886966273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3226452335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595561844"/>
                  </a:ext>
                </a:extLst>
              </a:tr>
              <a:tr h="156086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Total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3234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 dirty="0">
                          <a:effectLst/>
                        </a:rPr>
                        <a:t>468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1225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2515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 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 dirty="0">
                          <a:effectLst/>
                        </a:rPr>
                        <a:t>148</a:t>
                      </a: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1733254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034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BFDC-95C6-4A14-80CB-560B6B9D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CHART OF MONTHLY EXPENCES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08DB72-6AF3-4649-BC9B-8C97BECD8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037022"/>
              </p:ext>
            </p:extLst>
          </p:nvPr>
        </p:nvGraphicFramePr>
        <p:xfrm>
          <a:off x="209725" y="2072081"/>
          <a:ext cx="3657600" cy="3783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598">
                  <a:extLst>
                    <a:ext uri="{9D8B030D-6E8A-4147-A177-3AD203B41FA5}">
                      <a16:colId xmlns:a16="http://schemas.microsoft.com/office/drawing/2014/main" val="3602038145"/>
                    </a:ext>
                  </a:extLst>
                </a:gridCol>
                <a:gridCol w="1841002">
                  <a:extLst>
                    <a:ext uri="{9D8B030D-6E8A-4147-A177-3AD203B41FA5}">
                      <a16:colId xmlns:a16="http://schemas.microsoft.com/office/drawing/2014/main" val="1577120740"/>
                    </a:ext>
                  </a:extLst>
                </a:gridCol>
              </a:tblGrid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January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836047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February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761452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March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6242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152384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April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905545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May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008076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June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384008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July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529906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August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933317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September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577398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October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446134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November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797000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December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788015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</a:t>
                      </a:r>
                      <a:endParaRPr lang="en-IN" sz="1000" b="0" i="0" u="none" strike="noStrike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13519</a:t>
                      </a:r>
                      <a:endParaRPr lang="en-IN" sz="1000" b="0" i="0" u="none" strike="noStrike" dirty="0">
                        <a:solidFill>
                          <a:srgbClr val="134F5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006468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5A6E0C-1B5E-4A43-A74D-51C6BB8BD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632038"/>
              </p:ext>
            </p:extLst>
          </p:nvPr>
        </p:nvGraphicFramePr>
        <p:xfrm>
          <a:off x="3942825" y="1946248"/>
          <a:ext cx="8039450" cy="390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77247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FD2E-3FF4-4997-B50D-BE9356A4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Smoking Count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E488D0-7673-45CC-B344-4E77966E8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206191"/>
              </p:ext>
            </p:extLst>
          </p:nvPr>
        </p:nvGraphicFramePr>
        <p:xfrm>
          <a:off x="838201" y="1825630"/>
          <a:ext cx="10871719" cy="4667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8951">
                  <a:extLst>
                    <a:ext uri="{9D8B030D-6E8A-4147-A177-3AD203B41FA5}">
                      <a16:colId xmlns:a16="http://schemas.microsoft.com/office/drawing/2014/main" val="3732109114"/>
                    </a:ext>
                  </a:extLst>
                </a:gridCol>
                <a:gridCol w="3913817">
                  <a:extLst>
                    <a:ext uri="{9D8B030D-6E8A-4147-A177-3AD203B41FA5}">
                      <a16:colId xmlns:a16="http://schemas.microsoft.com/office/drawing/2014/main" val="1809152652"/>
                    </a:ext>
                  </a:extLst>
                </a:gridCol>
                <a:gridCol w="3478951">
                  <a:extLst>
                    <a:ext uri="{9D8B030D-6E8A-4147-A177-3AD203B41FA5}">
                      <a16:colId xmlns:a16="http://schemas.microsoft.com/office/drawing/2014/main" val="967659322"/>
                    </a:ext>
                  </a:extLst>
                </a:gridCol>
              </a:tblGrid>
              <a:tr h="14067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day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Brand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Count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54440019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086782597"/>
                  </a:ext>
                </a:extLst>
              </a:tr>
              <a:tr h="165506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471478803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45878237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071654324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31463216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631490197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320385711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357651796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182630554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721458601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426010441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796057114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831902071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Gold Flake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54901772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17274326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61926249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753504225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97819425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771005099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402233119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96406920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16640985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Lites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2824950606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Players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4111878473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Lites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032813334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Gold Flake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526212310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DavidOff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713989812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735488906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Gold Flake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1504740795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Kings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664819077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wills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3782251091"/>
                  </a:ext>
                </a:extLst>
              </a:tr>
              <a:tr h="140679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Total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83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5" marR="7715" marT="7715" marB="0" anchor="b"/>
                </a:tc>
                <a:extLst>
                  <a:ext uri="{0D108BD9-81ED-4DB2-BD59-A6C34878D82A}">
                    <a16:rowId xmlns:a16="http://schemas.microsoft.com/office/drawing/2014/main" val="65821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8109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5573-B60D-4493-9948-E404F8A4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Brand and Count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44D5F26-70BE-4EFA-A753-E81EFB2840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492953"/>
                  </p:ext>
                </p:extLst>
              </p:nvPr>
            </p:nvGraphicFramePr>
            <p:xfrm>
              <a:off x="0" y="1483567"/>
              <a:ext cx="5906278" cy="26592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44D5F26-70BE-4EFA-A753-E81EFB2840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483567"/>
                <a:ext cx="5906278" cy="265922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69D2C0-7F3C-43A2-9779-F4A24AAEF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22618"/>
              </p:ext>
            </p:extLst>
          </p:nvPr>
        </p:nvGraphicFramePr>
        <p:xfrm>
          <a:off x="6096000" y="1339316"/>
          <a:ext cx="581977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EAF31E-7DBC-47B5-8ACB-AFE3962DC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533416"/>
              </p:ext>
            </p:extLst>
          </p:nvPr>
        </p:nvGraphicFramePr>
        <p:xfrm>
          <a:off x="6182504" y="4142792"/>
          <a:ext cx="5539855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9EDB8-600B-40DD-89A0-AFECF716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76990"/>
              </p:ext>
            </p:extLst>
          </p:nvPr>
        </p:nvGraphicFramePr>
        <p:xfrm>
          <a:off x="276226" y="4142792"/>
          <a:ext cx="5480762" cy="256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549">
                  <a:extLst>
                    <a:ext uri="{9D8B030D-6E8A-4147-A177-3AD203B41FA5}">
                      <a16:colId xmlns:a16="http://schemas.microsoft.com/office/drawing/2014/main" val="455918031"/>
                    </a:ext>
                  </a:extLst>
                </a:gridCol>
                <a:gridCol w="3067213">
                  <a:extLst>
                    <a:ext uri="{9D8B030D-6E8A-4147-A177-3AD203B41FA5}">
                      <a16:colId xmlns:a16="http://schemas.microsoft.com/office/drawing/2014/main" val="2170897701"/>
                    </a:ext>
                  </a:extLst>
                </a:gridCol>
              </a:tblGrid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Brand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Brand Count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7373254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Kings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862806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Lites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631517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Gold Flake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123105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629763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Davidoff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50048"/>
                  </a:ext>
                </a:extLst>
              </a:tr>
              <a:tr h="366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Players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67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855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6C41-F624-4505-8C30-6F743781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Benefits of The analysis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9A1B-42F2-4E6A-A26F-369ABB1F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Through this analysis  I found the data about my expenses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 found how much I smoke per day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What are other expenses petrol and many more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Learned to create chart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Different functions of Excel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480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437</Words>
  <Application>Microsoft Office PowerPoint</Application>
  <PresentationFormat>Widescreen</PresentationFormat>
  <Paragraphs>384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Expenses  and Smoking Habit </vt:lpstr>
      <vt:lpstr>CHART OF MONTHLY EXPENCES</vt:lpstr>
      <vt:lpstr>Smoking Count</vt:lpstr>
      <vt:lpstr>Brand and Count</vt:lpstr>
      <vt:lpstr>Benefits of The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Expenses  and Smoking Habit</dc:title>
  <dc:creator>Amal Jose</dc:creator>
  <cp:lastModifiedBy>Amal Jose</cp:lastModifiedBy>
  <cp:revision>3</cp:revision>
  <dcterms:created xsi:type="dcterms:W3CDTF">2024-04-02T08:55:30Z</dcterms:created>
  <dcterms:modified xsi:type="dcterms:W3CDTF">2024-04-02T09:07:55Z</dcterms:modified>
</cp:coreProperties>
</file>