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B54E5A-853C-4304-A6BC-71211845D621}">
  <a:tblStyle styleId="{C1B54E5A-853C-4304-A6BC-71211845D62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134ba06b9_0_939:notes"/>
          <p:cNvSpPr txBox="1"/>
          <p:nvPr>
            <p:ph idx="12" type="sldNum"/>
          </p:nvPr>
        </p:nvSpPr>
        <p:spPr>
          <a:xfrm>
            <a:off x="3884822" y="8683938"/>
            <a:ext cx="29721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2134ba06b9_0_939:notes"/>
          <p:cNvSpPr/>
          <p:nvPr>
            <p:ph idx="2" type="sldImg"/>
          </p:nvPr>
        </p:nvSpPr>
        <p:spPr>
          <a:xfrm>
            <a:off x="1843482" y="684983"/>
            <a:ext cx="316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g22134ba06b9_0_939:notes"/>
          <p:cNvSpPr txBox="1"/>
          <p:nvPr>
            <p:ph idx="1" type="body"/>
          </p:nvPr>
        </p:nvSpPr>
        <p:spPr>
          <a:xfrm>
            <a:off x="686120" y="4342991"/>
            <a:ext cx="5485800" cy="4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134ba06b9_0_959:notes"/>
          <p:cNvSpPr txBox="1"/>
          <p:nvPr>
            <p:ph idx="12" type="sldNum"/>
          </p:nvPr>
        </p:nvSpPr>
        <p:spPr>
          <a:xfrm>
            <a:off x="3884822" y="8683938"/>
            <a:ext cx="29721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2134ba06b9_0_959:notes"/>
          <p:cNvSpPr/>
          <p:nvPr>
            <p:ph idx="2" type="sldImg"/>
          </p:nvPr>
        </p:nvSpPr>
        <p:spPr>
          <a:xfrm>
            <a:off x="1843482" y="684983"/>
            <a:ext cx="316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g22134ba06b9_0_959:notes"/>
          <p:cNvSpPr txBox="1"/>
          <p:nvPr>
            <p:ph idx="1" type="body"/>
          </p:nvPr>
        </p:nvSpPr>
        <p:spPr>
          <a:xfrm>
            <a:off x="686120" y="4342991"/>
            <a:ext cx="5485800" cy="4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134ba06b9_0_972:notes"/>
          <p:cNvSpPr txBox="1"/>
          <p:nvPr>
            <p:ph idx="12" type="sldNum"/>
          </p:nvPr>
        </p:nvSpPr>
        <p:spPr>
          <a:xfrm>
            <a:off x="3884822" y="8683938"/>
            <a:ext cx="29721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2134ba06b9_0_972:notes"/>
          <p:cNvSpPr/>
          <p:nvPr>
            <p:ph idx="2" type="sldImg"/>
          </p:nvPr>
        </p:nvSpPr>
        <p:spPr>
          <a:xfrm>
            <a:off x="1843482" y="684983"/>
            <a:ext cx="316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g22134ba06b9_0_972:notes"/>
          <p:cNvSpPr txBox="1"/>
          <p:nvPr>
            <p:ph idx="1" type="body"/>
          </p:nvPr>
        </p:nvSpPr>
        <p:spPr>
          <a:xfrm>
            <a:off x="686120" y="4342991"/>
            <a:ext cx="5485800" cy="4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134ba06b9_0_986:notes"/>
          <p:cNvSpPr txBox="1"/>
          <p:nvPr>
            <p:ph idx="12" type="sldNum"/>
          </p:nvPr>
        </p:nvSpPr>
        <p:spPr>
          <a:xfrm>
            <a:off x="3884822" y="8683938"/>
            <a:ext cx="29721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22134ba06b9_0_986:notes"/>
          <p:cNvSpPr/>
          <p:nvPr>
            <p:ph idx="2" type="sldImg"/>
          </p:nvPr>
        </p:nvSpPr>
        <p:spPr>
          <a:xfrm>
            <a:off x="1843482" y="684983"/>
            <a:ext cx="316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g22134ba06b9_0_986:notes"/>
          <p:cNvSpPr txBox="1"/>
          <p:nvPr>
            <p:ph idx="1" type="body"/>
          </p:nvPr>
        </p:nvSpPr>
        <p:spPr>
          <a:xfrm>
            <a:off x="686120" y="4342991"/>
            <a:ext cx="5485800" cy="4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134ba06b9_0_1000:notes"/>
          <p:cNvSpPr txBox="1"/>
          <p:nvPr>
            <p:ph idx="1" type="body"/>
          </p:nvPr>
        </p:nvSpPr>
        <p:spPr>
          <a:xfrm>
            <a:off x="686120" y="4342991"/>
            <a:ext cx="5485800" cy="4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2134ba06b9_0_1000:notes"/>
          <p:cNvSpPr/>
          <p:nvPr>
            <p:ph idx="2" type="sldImg"/>
          </p:nvPr>
        </p:nvSpPr>
        <p:spPr>
          <a:xfrm>
            <a:off x="1843482" y="684983"/>
            <a:ext cx="316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134ba06b9_0_1009:notes"/>
          <p:cNvSpPr txBox="1"/>
          <p:nvPr>
            <p:ph idx="1" type="body"/>
          </p:nvPr>
        </p:nvSpPr>
        <p:spPr>
          <a:xfrm>
            <a:off x="686120" y="4342991"/>
            <a:ext cx="5485800" cy="4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2134ba06b9_0_1009:notes"/>
          <p:cNvSpPr/>
          <p:nvPr>
            <p:ph idx="2" type="sldImg"/>
          </p:nvPr>
        </p:nvSpPr>
        <p:spPr>
          <a:xfrm>
            <a:off x="1843482" y="684983"/>
            <a:ext cx="316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cdd775f4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cdd775f4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cdd775f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cdd775f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cdd775f4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cdd775f4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cdd775f4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cdd775f4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cdd775f4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cdd775f4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cdd775f4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cdd775f4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cdd775f4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cdd775f4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134ba06b9_0_1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134ba06b9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cdd775f4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cdd775f4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 rot="5400000">
            <a:off x="-16159" y="816282"/>
            <a:ext cx="682493" cy="74248"/>
            <a:chOff x="622418" y="280927"/>
            <a:chExt cx="2335704" cy="254100"/>
          </a:xfrm>
        </p:grpSpPr>
        <p:sp>
          <p:nvSpPr>
            <p:cNvPr id="56" name="Google Shape;56;p13"/>
            <p:cNvSpPr/>
            <p:nvPr/>
          </p:nvSpPr>
          <p:spPr>
            <a:xfrm>
              <a:off x="1038739" y="280927"/>
              <a:ext cx="254100" cy="25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455060" y="280927"/>
              <a:ext cx="254100" cy="25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871381" y="280927"/>
              <a:ext cx="254100" cy="254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287702" y="280927"/>
              <a:ext cx="254100" cy="25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04022" y="280927"/>
              <a:ext cx="254100" cy="254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622418" y="280927"/>
              <a:ext cx="254100" cy="25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2" name="Google Shape;62;p13"/>
          <p:cNvSpPr txBox="1"/>
          <p:nvPr>
            <p:ph type="title"/>
          </p:nvPr>
        </p:nvSpPr>
        <p:spPr>
          <a:xfrm>
            <a:off x="822960" y="316363"/>
            <a:ext cx="75438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onsolas"/>
              <a:buNone/>
              <a:defRPr sz="3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/>
        </p:nvSpPr>
        <p:spPr>
          <a:xfrm>
            <a:off x="7822043" y="270544"/>
            <a:ext cx="777000" cy="7770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4248428" y="94020"/>
            <a:ext cx="132300" cy="132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343565" y="4072835"/>
            <a:ext cx="74400" cy="7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8537690" y="4526280"/>
            <a:ext cx="582900" cy="5829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26.png"/><Relationship Id="rId6" Type="http://schemas.openxmlformats.org/officeDocument/2006/relationships/image" Target="../media/image2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311708" y="314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155CC"/>
                </a:solidFill>
              </a:rPr>
              <a:t>Introduction to Machine Learning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11700" y="2507100"/>
            <a:ext cx="852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200">
                <a:latin typeface="Nunito"/>
                <a:ea typeface="Nunito"/>
                <a:cs typeface="Nunito"/>
                <a:sym typeface="Nunito"/>
              </a:rPr>
              <a:t>Amal Joseph</a:t>
            </a:r>
            <a:endParaRPr b="1" i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200">
                <a:latin typeface="Nunito"/>
                <a:ea typeface="Nunito"/>
                <a:cs typeface="Nunito"/>
                <a:sym typeface="Nunito"/>
              </a:rPr>
              <a:t>Machine Learning Engineer @ Arcesium</a:t>
            </a:r>
            <a:endParaRPr b="1" i="1"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11700" y="44334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A64D79"/>
                </a:solidFill>
              </a:rPr>
              <a:t>“Let us see </a:t>
            </a:r>
            <a:r>
              <a:rPr lang="en-GB" sz="1100">
                <a:solidFill>
                  <a:srgbClr val="A64D79"/>
                </a:solidFill>
              </a:rPr>
              <a:t>what</a:t>
            </a:r>
            <a:r>
              <a:rPr lang="en-GB" sz="1100">
                <a:solidFill>
                  <a:srgbClr val="A64D79"/>
                </a:solidFill>
              </a:rPr>
              <a:t> is out there..”</a:t>
            </a:r>
            <a:endParaRPr sz="1100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1709682" y="277027"/>
            <a:ext cx="57246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Droid Sans Mono"/>
              <a:buNone/>
            </a:pPr>
            <a:r>
              <a:rPr lang="en-GB" sz="3000"/>
              <a:t>SUPERVISED LEARNING</a:t>
            </a:r>
            <a:endParaRPr sz="3000"/>
          </a:p>
        </p:txBody>
      </p:sp>
      <p:sp>
        <p:nvSpPr>
          <p:cNvPr id="130" name="Google Shape;130;p23"/>
          <p:cNvSpPr/>
          <p:nvPr/>
        </p:nvSpPr>
        <p:spPr>
          <a:xfrm>
            <a:off x="534226" y="1707650"/>
            <a:ext cx="282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Input </a:t>
            </a:r>
            <a:r>
              <a:rPr lang="en-GB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 Labeled Data</a:t>
            </a:r>
            <a:endParaRPr sz="1100"/>
          </a:p>
        </p:txBody>
      </p:sp>
      <p:grpSp>
        <p:nvGrpSpPr>
          <p:cNvPr id="131" name="Google Shape;131;p23"/>
          <p:cNvGrpSpPr/>
          <p:nvPr/>
        </p:nvGrpSpPr>
        <p:grpSpPr>
          <a:xfrm>
            <a:off x="534230" y="2374692"/>
            <a:ext cx="5184675" cy="1107900"/>
            <a:chOff x="472493" y="3204273"/>
            <a:chExt cx="6912900" cy="1477200"/>
          </a:xfrm>
        </p:grpSpPr>
        <p:sp>
          <p:nvSpPr>
            <p:cNvPr id="132" name="Google Shape;132;p23"/>
            <p:cNvSpPr/>
            <p:nvPr/>
          </p:nvSpPr>
          <p:spPr>
            <a:xfrm>
              <a:off x="472493" y="3204273"/>
              <a:ext cx="6912900" cy="14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4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Goal </a:t>
              </a:r>
              <a:r>
                <a:rPr lang="en-GB" sz="14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: Construct a predictor</a:t>
              </a:r>
              <a:endParaRPr sz="11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	to minimize the error between      </a:t>
              </a:r>
              <a:endParaRPr sz="11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	where,  </a:t>
              </a:r>
              <a:endParaRPr sz="11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sp>
          <p:nvSpPr>
            <p:cNvPr id="133" name="Google Shape;133;p23"/>
            <p:cNvSpPr txBox="1"/>
            <p:nvPr/>
          </p:nvSpPr>
          <p:spPr>
            <a:xfrm>
              <a:off x="4688682" y="3277240"/>
              <a:ext cx="1009800" cy="2769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-32608" l="-7879" r="-5448" t="-2169"/>
              </a:stretch>
            </a:blip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latin typeface="Verdana"/>
                  <a:ea typeface="Verdana"/>
                  <a:cs typeface="Verdana"/>
                  <a:sym typeface="Verdana"/>
                </a:rPr>
                <a:t> </a:t>
              </a:r>
              <a:endParaRPr sz="1100"/>
            </a:p>
          </p:txBody>
        </p:sp>
        <p:sp>
          <p:nvSpPr>
            <p:cNvPr id="134" name="Google Shape;134;p23"/>
            <p:cNvSpPr txBox="1"/>
            <p:nvPr/>
          </p:nvSpPr>
          <p:spPr>
            <a:xfrm>
              <a:off x="5443632" y="3545911"/>
              <a:ext cx="482400" cy="2844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8509" l="-10128" r="-22779" t="-17019"/>
              </a:stretch>
            </a:blip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latin typeface="Verdana"/>
                  <a:ea typeface="Verdana"/>
                  <a:cs typeface="Verdana"/>
                  <a:sym typeface="Verdana"/>
                </a:rPr>
                <a:t> </a:t>
              </a:r>
              <a:endParaRPr sz="1100"/>
            </a:p>
          </p:txBody>
        </p:sp>
        <p:sp>
          <p:nvSpPr>
            <p:cNvPr id="135" name="Google Shape;135;p23"/>
            <p:cNvSpPr txBox="1"/>
            <p:nvPr/>
          </p:nvSpPr>
          <p:spPr>
            <a:xfrm>
              <a:off x="2143797" y="3853720"/>
              <a:ext cx="982500" cy="2844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34039" l="-4939" r="-8018" t="-17019"/>
              </a:stretch>
            </a:blip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latin typeface="Verdana"/>
                  <a:ea typeface="Verdana"/>
                  <a:cs typeface="Verdana"/>
                  <a:sym typeface="Verdana"/>
                </a:rPr>
                <a:t> </a:t>
              </a:r>
              <a:endParaRPr sz="1100"/>
            </a:p>
          </p:txBody>
        </p:sp>
      </p:grpSp>
      <p:sp>
        <p:nvSpPr>
          <p:cNvPr id="136" name="Google Shape;136;p23"/>
          <p:cNvSpPr/>
          <p:nvPr/>
        </p:nvSpPr>
        <p:spPr>
          <a:xfrm>
            <a:off x="534236" y="3421255"/>
            <a:ext cx="35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 </a:t>
            </a:r>
            <a:r>
              <a:rPr lang="en-GB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 using predictor to predict </a:t>
            </a:r>
            <a:endParaRPr sz="1100"/>
          </a:p>
        </p:txBody>
      </p:sp>
      <p:sp>
        <p:nvSpPr>
          <p:cNvPr id="137" name="Google Shape;137;p23"/>
          <p:cNvSpPr txBox="1"/>
          <p:nvPr/>
        </p:nvSpPr>
        <p:spPr>
          <a:xfrm>
            <a:off x="3834214" y="3455896"/>
            <a:ext cx="1201800" cy="2076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5560" l="0" r="-1139" t="-2444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Verdana"/>
                <a:ea typeface="Verdana"/>
                <a:cs typeface="Verdana"/>
                <a:sym typeface="Verdana"/>
              </a:rPr>
              <a:t> </a:t>
            </a:r>
            <a:endParaRPr sz="1100"/>
          </a:p>
        </p:txBody>
      </p:sp>
      <p:sp>
        <p:nvSpPr>
          <p:cNvPr id="138" name="Google Shape;138;p23"/>
          <p:cNvSpPr/>
          <p:nvPr/>
        </p:nvSpPr>
        <p:spPr>
          <a:xfrm>
            <a:off x="1225689" y="3772743"/>
            <a:ext cx="243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For the unknown input </a:t>
            </a:r>
            <a:endParaRPr sz="1100"/>
          </a:p>
        </p:txBody>
      </p:sp>
      <p:sp>
        <p:nvSpPr>
          <p:cNvPr id="139" name="Google Shape;139;p23"/>
          <p:cNvSpPr txBox="1"/>
          <p:nvPr/>
        </p:nvSpPr>
        <p:spPr>
          <a:xfrm>
            <a:off x="3183203" y="4254905"/>
            <a:ext cx="1201800" cy="2076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-26668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Verdana"/>
                <a:ea typeface="Verdana"/>
                <a:cs typeface="Verdana"/>
                <a:sym typeface="Verdana"/>
              </a:rPr>
              <a:t> </a:t>
            </a:r>
            <a:endParaRPr sz="1100"/>
          </a:p>
        </p:txBody>
      </p:sp>
      <p:pic>
        <p:nvPicPr>
          <p:cNvPr descr="Types of Machine Learning. Learning can be supervised… | by Zahra  Elhamraoui | Medium" id="140" name="Google Shape;140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12133" y="1646237"/>
            <a:ext cx="3669188" cy="2162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1709682" y="277027"/>
            <a:ext cx="57246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Droid Sans Mono"/>
              <a:buNone/>
            </a:pPr>
            <a:r>
              <a:rPr lang="en-GB" sz="3000">
                <a:latin typeface="Droid Sans Mono"/>
                <a:ea typeface="Droid Sans Mono"/>
                <a:cs typeface="Droid Sans Mono"/>
                <a:sym typeface="Droid Sans Mono"/>
              </a:rPr>
              <a:t>SUPERVISED LEARNING</a:t>
            </a:r>
            <a:endParaRPr sz="30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descr="The basis of Machine Learning -" id="147" name="Google Shape;147;p24"/>
          <p:cNvPicPr preferRelativeResize="0"/>
          <p:nvPr/>
        </p:nvPicPr>
        <p:blipFill rotWithShape="1">
          <a:blip r:embed="rId3">
            <a:alphaModFix/>
          </a:blip>
          <a:srcRect b="14434" l="0" r="54094" t="0"/>
          <a:stretch/>
        </p:blipFill>
        <p:spPr>
          <a:xfrm>
            <a:off x="1007604" y="1576828"/>
            <a:ext cx="1890209" cy="149946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/>
        </p:nvSpPr>
        <p:spPr>
          <a:xfrm>
            <a:off x="400425" y="3143850"/>
            <a:ext cx="38421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Classification</a:t>
            </a:r>
            <a:endParaRPr sz="1100"/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roid Sans Mono"/>
              <a:buChar char="●"/>
            </a:pPr>
            <a:r>
              <a:rPr lang="en-GB" sz="11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features and discrete labels</a:t>
            </a:r>
            <a:endParaRPr sz="1100"/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roid Sans Mono"/>
              <a:buChar char="●"/>
            </a:pPr>
            <a:r>
              <a:rPr lang="en-GB" sz="11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maps an input to discrete label(class)</a:t>
            </a:r>
            <a:endParaRPr sz="11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Eg: spam or not, type of cancer</a:t>
            </a:r>
            <a:endParaRPr sz="1100"/>
          </a:p>
          <a:p>
            <a:pPr indent="-1270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5676975" y="3100950"/>
            <a:ext cx="34086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Regression</a:t>
            </a:r>
            <a:endParaRPr sz="1100"/>
          </a:p>
          <a:p>
            <a:pPr indent="-23495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roid Sans Mono"/>
              <a:buChar char="•"/>
            </a:pPr>
            <a:r>
              <a:rPr lang="en-GB" sz="11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features and continues real values</a:t>
            </a:r>
            <a:endParaRPr sz="1100"/>
          </a:p>
          <a:p>
            <a:pPr indent="-23495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roid Sans Mono"/>
              <a:buChar char="•"/>
            </a:pPr>
            <a:r>
              <a:rPr lang="en-GB" sz="11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Predict a real value for an input </a:t>
            </a:r>
            <a:endParaRPr sz="1100"/>
          </a:p>
          <a:p>
            <a:pPr indent="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Eg: gold price, temperature</a:t>
            </a:r>
            <a:endParaRPr sz="1100"/>
          </a:p>
        </p:txBody>
      </p:sp>
      <p:pic>
        <p:nvPicPr>
          <p:cNvPr descr="The basis of Machine Learning -" id="150" name="Google Shape;150;p24"/>
          <p:cNvPicPr preferRelativeResize="0"/>
          <p:nvPr/>
        </p:nvPicPr>
        <p:blipFill rotWithShape="1">
          <a:blip r:embed="rId3">
            <a:alphaModFix/>
          </a:blip>
          <a:srcRect b="14360" l="46935" r="9781" t="1215"/>
          <a:stretch/>
        </p:blipFill>
        <p:spPr>
          <a:xfrm>
            <a:off x="6115695" y="1524293"/>
            <a:ext cx="1782198" cy="14795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gression or Classification? Linear or Logistic? | by Taylor Fogarty |  Towards Data Science" id="151" name="Google Shape;15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4823" y="1599115"/>
            <a:ext cx="2282148" cy="1840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1709682" y="277027"/>
            <a:ext cx="57246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Droid Sans Mono"/>
              <a:buNone/>
            </a:pPr>
            <a:r>
              <a:rPr lang="en-GB" sz="3000">
                <a:latin typeface="Droid Sans Mono"/>
                <a:ea typeface="Droid Sans Mono"/>
                <a:cs typeface="Droid Sans Mono"/>
                <a:sym typeface="Droid Sans Mono"/>
              </a:rPr>
              <a:t>UNSUPERVISED LEARNING</a:t>
            </a:r>
            <a:endParaRPr sz="30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629546" y="1815675"/>
            <a:ext cx="321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Input </a:t>
            </a:r>
            <a:r>
              <a:rPr lang="en-GB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 Unlabeled</a:t>
            </a:r>
            <a:r>
              <a:rPr lang="en-GB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GB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Data</a:t>
            </a:r>
            <a:endParaRPr sz="1100"/>
          </a:p>
        </p:txBody>
      </p:sp>
      <p:graphicFrame>
        <p:nvGraphicFramePr>
          <p:cNvPr id="159" name="Google Shape;159;p25"/>
          <p:cNvGraphicFramePr/>
          <p:nvPr/>
        </p:nvGraphicFramePr>
        <p:xfrm>
          <a:off x="3159737" y="15456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{C1B54E5A-853C-4304-A6BC-71211845D621}</a:tableStyleId>
              </a:tblPr>
              <a:tblGrid>
                <a:gridCol w="2000475"/>
              </a:tblGrid>
              <a:tr h="20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0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48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0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60" name="Google Shape;160;p25"/>
          <p:cNvSpPr/>
          <p:nvPr/>
        </p:nvSpPr>
        <p:spPr>
          <a:xfrm>
            <a:off x="629558" y="3507856"/>
            <a:ext cx="4968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 </a:t>
            </a:r>
            <a:r>
              <a:rPr lang="en-GB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 Group or associate inputs according to 			their similarity </a:t>
            </a:r>
            <a:endParaRPr sz="1100"/>
          </a:p>
        </p:txBody>
      </p:sp>
      <p:sp>
        <p:nvSpPr>
          <p:cNvPr id="161" name="Google Shape;161;p25"/>
          <p:cNvSpPr/>
          <p:nvPr/>
        </p:nvSpPr>
        <p:spPr>
          <a:xfrm>
            <a:off x="629557" y="2385881"/>
            <a:ext cx="5205600" cy="1033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99" r="0" t="-220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Verdana"/>
                <a:ea typeface="Verdana"/>
                <a:cs typeface="Verdana"/>
                <a:sym typeface="Verdana"/>
              </a:rPr>
              <a:t> </a:t>
            </a:r>
            <a:endParaRPr sz="1100"/>
          </a:p>
        </p:txBody>
      </p:sp>
      <p:pic>
        <p:nvPicPr>
          <p:cNvPr descr="ML10" id="162" name="Google Shape;16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6096" y="1401213"/>
            <a:ext cx="3445079" cy="1626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utlier - Definition and examples - Cuemath" id="163" name="Google Shape;16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85724" y="3064282"/>
            <a:ext cx="2495460" cy="2246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6"/>
          <p:cNvSpPr txBox="1"/>
          <p:nvPr>
            <p:ph type="title"/>
          </p:nvPr>
        </p:nvSpPr>
        <p:spPr>
          <a:xfrm>
            <a:off x="833935" y="265159"/>
            <a:ext cx="57246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Droid Sans Mono"/>
              <a:buNone/>
            </a:pPr>
            <a:r>
              <a:rPr lang="en-GB" sz="3000">
                <a:latin typeface="Droid Sans Mono"/>
                <a:ea typeface="Droid Sans Mono"/>
                <a:cs typeface="Droid Sans Mono"/>
                <a:sym typeface="Droid Sans Mono"/>
              </a:rPr>
              <a:t>UNSUPERVISED LEARNING</a:t>
            </a:r>
            <a:endParaRPr sz="30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descr="Practical Introduction to Market Basket Analysis - Asociation Rules -  Rsquared Academy Blog - Explore Discover Learn" id="171" name="Google Shape;171;p26"/>
          <p:cNvPicPr preferRelativeResize="0"/>
          <p:nvPr/>
        </p:nvPicPr>
        <p:blipFill rotWithShape="1">
          <a:blip r:embed="rId3">
            <a:alphaModFix/>
          </a:blip>
          <a:srcRect b="4863" l="3434" r="4990" t="5730"/>
          <a:stretch/>
        </p:blipFill>
        <p:spPr>
          <a:xfrm>
            <a:off x="5075449" y="3383200"/>
            <a:ext cx="2777076" cy="1496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M clustering - Articles - STHDA" id="172" name="Google Shape;172;p26"/>
          <p:cNvPicPr preferRelativeResize="0"/>
          <p:nvPr/>
        </p:nvPicPr>
        <p:blipFill rotWithShape="1">
          <a:blip r:embed="rId4">
            <a:alphaModFix/>
          </a:blip>
          <a:srcRect b="18582" l="13292" r="18786" t="9973"/>
          <a:stretch/>
        </p:blipFill>
        <p:spPr>
          <a:xfrm>
            <a:off x="393065" y="1720866"/>
            <a:ext cx="1703889" cy="15927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3" name="Google Shape;173;p26"/>
          <p:cNvSpPr txBox="1"/>
          <p:nvPr/>
        </p:nvSpPr>
        <p:spPr>
          <a:xfrm>
            <a:off x="393072" y="1353250"/>
            <a:ext cx="1215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Clustering</a:t>
            </a:r>
            <a:endParaRPr sz="1100"/>
          </a:p>
        </p:txBody>
      </p:sp>
      <p:sp>
        <p:nvSpPr>
          <p:cNvPr id="174" name="Google Shape;174;p26"/>
          <p:cNvSpPr txBox="1"/>
          <p:nvPr/>
        </p:nvSpPr>
        <p:spPr>
          <a:xfrm>
            <a:off x="4790729" y="1305275"/>
            <a:ext cx="2729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Itemset and </a:t>
            </a:r>
            <a:r>
              <a:rPr b="1" lang="en-GB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="1"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ule mining</a:t>
            </a:r>
            <a:endParaRPr sz="1100"/>
          </a:p>
        </p:txBody>
      </p:sp>
      <p:pic>
        <p:nvPicPr>
          <p:cNvPr descr="A Beginners Guide to Unsupervised Learning | by Mathanraj Sharma |  Analytics Vidhya | Medium" id="175" name="Google Shape;17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3075" y="3545117"/>
            <a:ext cx="2538282" cy="14362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ssociation Rules | Big Data Mining &amp; Machine Learning" id="176" name="Google Shape;176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40479" y="1637962"/>
            <a:ext cx="2622173" cy="1592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822960" y="316363"/>
            <a:ext cx="75438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onsolas"/>
              <a:buNone/>
            </a:pPr>
            <a:r>
              <a:rPr lang="en-GB"/>
              <a:t>REINFORCEMENT LEARNING</a:t>
            </a:r>
            <a:endParaRPr/>
          </a:p>
        </p:txBody>
      </p:sp>
      <p:pic>
        <p:nvPicPr>
          <p:cNvPr descr="What is the difference between training and test dataset? | by Sajid  Lhessani | Medium" id="182" name="Google Shape;1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724" y="1280526"/>
            <a:ext cx="5079000" cy="268493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/>
        </p:nvSpPr>
        <p:spPr>
          <a:xfrm>
            <a:off x="2033718" y="3759883"/>
            <a:ext cx="40575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software agents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Based on rewards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Objective is to maximize rewards for better learning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822960" y="316363"/>
            <a:ext cx="75438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onsolas"/>
              <a:buNone/>
            </a:pPr>
            <a:r>
              <a:rPr lang="en-GB"/>
              <a:t>SEMI SUPERVISED LEARNING</a:t>
            </a:r>
            <a:endParaRPr/>
          </a:p>
        </p:txBody>
      </p:sp>
      <p:pic>
        <p:nvPicPr>
          <p:cNvPr descr="Principle of semi-supervised learning: 1) a model (e.g., CSP+LDA... |  Download Scientific Diagram" id="189" name="Google Shape;18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5706" y="2031691"/>
            <a:ext cx="5762394" cy="1823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Familiarize, don’t Memorize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475" y="1469500"/>
            <a:ext cx="1064251" cy="10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 rotWithShape="1">
          <a:blip r:embed="rId4">
            <a:alphaModFix/>
          </a:blip>
          <a:srcRect b="36785" l="5281" r="17397" t="24603"/>
          <a:stretch/>
        </p:blipFill>
        <p:spPr>
          <a:xfrm>
            <a:off x="2239745" y="2732075"/>
            <a:ext cx="3583279" cy="10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 rotWithShape="1">
          <a:blip r:embed="rId5">
            <a:alphaModFix/>
          </a:blip>
          <a:srcRect b="17100" l="0" r="0" t="20536"/>
          <a:stretch/>
        </p:blipFill>
        <p:spPr>
          <a:xfrm>
            <a:off x="5084800" y="1652800"/>
            <a:ext cx="1578750" cy="65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 rotWithShape="1">
          <a:blip r:embed="rId6">
            <a:alphaModFix/>
          </a:blip>
          <a:srcRect b="11691" l="0" r="0" t="9686"/>
          <a:stretch/>
        </p:blipFill>
        <p:spPr>
          <a:xfrm>
            <a:off x="6287950" y="3486950"/>
            <a:ext cx="1754151" cy="827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/>
        </p:nvSpPr>
        <p:spPr>
          <a:xfrm>
            <a:off x="381750" y="4466050"/>
            <a:ext cx="83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And Familiarity comes with practice..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What’s Machine Learning?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Programming vs Machine Learning?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Machine Learning Pipeline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When to use ML?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Applications of ML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Types of Learning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Familiarize, don’t Memorize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“Machine learning enables a machine to automatically learn from data, improve performance from experiences, and predict things without being explicitly programmed.”</a:t>
            </a:r>
            <a:endParaRPr sz="1400"/>
          </a:p>
          <a:p>
            <a:pPr indent="-304800" lvl="0" marL="457200" rtl="0" algn="ctr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-"/>
            </a:pPr>
            <a:r>
              <a:rPr b="1" lang="en-GB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Arthur Samuel, 1959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computer program is said to learn from experience E with respect to some class of tasks T and performance measure P, if its performance at tasks in T, as measured by P, improves with experience E.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ctr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-"/>
            </a:pPr>
            <a:r>
              <a:rPr b="1" lang="en-GB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Tom Mitchell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Machine Learning?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what?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775" y="1163500"/>
            <a:ext cx="568879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Programming vs Machine Learning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4262" y="1183600"/>
            <a:ext cx="5515475" cy="36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Pipeline</a:t>
            </a:r>
            <a:endParaRPr/>
          </a:p>
        </p:txBody>
      </p:sp>
      <p:pic>
        <p:nvPicPr>
          <p:cNvPr descr="Machine Learning Studying Roadmap | by 심현주 | Hyunjulie | Medium"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499" y="1382098"/>
            <a:ext cx="6721651" cy="2855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standing the Relationship between Artificial Intelligence, Machine  Learning and Data | by Buckham &amp; Duffy Insights | Medium" id="104" name="Google Shape;104;p19"/>
          <p:cNvPicPr preferRelativeResize="0"/>
          <p:nvPr/>
        </p:nvPicPr>
        <p:blipFill rotWithShape="1">
          <a:blip r:embed="rId4">
            <a:alphaModFix/>
          </a:blip>
          <a:srcRect b="0" l="11950" r="7792" t="0"/>
          <a:stretch/>
        </p:blipFill>
        <p:spPr>
          <a:xfrm>
            <a:off x="6990199" y="1336699"/>
            <a:ext cx="2078400" cy="26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should we make the Machine Learn?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27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2000">
                <a:solidFill>
                  <a:srgbClr val="3F3F3F"/>
                </a:solidFill>
              </a:rPr>
              <a:t>ML is used when:  </a:t>
            </a:r>
            <a:endParaRPr sz="2000">
              <a:solidFill>
                <a:srgbClr val="3F3F3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●"/>
            </a:pPr>
            <a:r>
              <a:rPr lang="en-GB" sz="2000">
                <a:solidFill>
                  <a:srgbClr val="3F3F3F"/>
                </a:solidFill>
              </a:rPr>
              <a:t>Human expertise does not exist (navigating on Mars)</a:t>
            </a:r>
            <a:endParaRPr sz="2000">
              <a:solidFill>
                <a:srgbClr val="3F3F3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●"/>
            </a:pPr>
            <a:r>
              <a:rPr lang="en-GB" sz="2000">
                <a:solidFill>
                  <a:srgbClr val="3F3F3F"/>
                </a:solidFill>
              </a:rPr>
              <a:t>Humans can’t explain their expertise (speech recognition)</a:t>
            </a:r>
            <a:endParaRPr sz="2000">
              <a:solidFill>
                <a:srgbClr val="3F3F3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●"/>
            </a:pPr>
            <a:r>
              <a:rPr lang="en-GB" sz="2000">
                <a:solidFill>
                  <a:srgbClr val="3F3F3F"/>
                </a:solidFill>
              </a:rPr>
              <a:t>Models must be customized (personalized medicine)</a:t>
            </a:r>
            <a:endParaRPr sz="2000">
              <a:solidFill>
                <a:srgbClr val="3F3F3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●"/>
            </a:pPr>
            <a:r>
              <a:rPr lang="en-GB" sz="2000">
                <a:solidFill>
                  <a:srgbClr val="3F3F3F"/>
                </a:solidFill>
              </a:rPr>
              <a:t>Models are based on huge amounts of data (genomics)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311700" y="412405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Learning isn’t always useful - There is no need to “learn” to calculate payroll</a:t>
            </a:r>
            <a:endParaRPr b="1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 of Machine Learning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688" y="1213050"/>
            <a:ext cx="445661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Learning</a:t>
            </a:r>
            <a:endParaRPr/>
          </a:p>
        </p:txBody>
      </p:sp>
      <p:pic>
        <p:nvPicPr>
          <p:cNvPr descr="Image result for types of machine learning" id="123" name="Google Shape;1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901" y="1103774"/>
            <a:ext cx="5656175" cy="38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